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0" r:id="rId3"/>
    <p:sldId id="281" r:id="rId4"/>
    <p:sldId id="267" r:id="rId5"/>
    <p:sldId id="268" r:id="rId6"/>
    <p:sldId id="282" r:id="rId7"/>
    <p:sldId id="294" r:id="rId8"/>
    <p:sldId id="276" r:id="rId9"/>
    <p:sldId id="278" r:id="rId10"/>
    <p:sldId id="263" r:id="rId11"/>
    <p:sldId id="266" r:id="rId12"/>
    <p:sldId id="269" r:id="rId13"/>
    <p:sldId id="275" r:id="rId14"/>
    <p:sldId id="274" r:id="rId15"/>
    <p:sldId id="288" r:id="rId16"/>
    <p:sldId id="277" r:id="rId17"/>
    <p:sldId id="287" r:id="rId18"/>
    <p:sldId id="292" r:id="rId19"/>
    <p:sldId id="293" r:id="rId20"/>
    <p:sldId id="297" r:id="rId21"/>
    <p:sldId id="296" r:id="rId22"/>
    <p:sldId id="286" r:id="rId23"/>
    <p:sldId id="285" r:id="rId24"/>
    <p:sldId id="272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290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0093"/>
    <a:srgbClr val="CC3399"/>
    <a:srgbClr val="990099"/>
    <a:srgbClr val="33CCFF"/>
    <a:srgbClr val="4A206A"/>
    <a:srgbClr val="4C216D"/>
    <a:srgbClr val="000099"/>
    <a:srgbClr val="990000"/>
    <a:srgbClr val="4A1243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434" autoAdjust="0"/>
  </p:normalViewPr>
  <p:slideViewPr>
    <p:cSldViewPr snapToGrid="0">
      <p:cViewPr>
        <p:scale>
          <a:sx n="125" d="100"/>
          <a:sy n="125" d="100"/>
        </p:scale>
        <p:origin x="-594" y="-2250"/>
      </p:cViewPr>
      <p:guideLst>
        <p:guide orient="horz" pos="2183"/>
        <p:guide pos="290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188D8-7B89-4EC7-B8A7-572B4A8FD85E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D3FCD-46E9-434B-B705-9C7B0C45FF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6129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188D8-7B89-4EC7-B8A7-572B4A8FD85E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D3FCD-46E9-434B-B705-9C7B0C45FF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58956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188D8-7B89-4EC7-B8A7-572B4A8FD85E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D3FCD-46E9-434B-B705-9C7B0C45FF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36923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188D8-7B89-4EC7-B8A7-572B4A8FD85E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D3FCD-46E9-434B-B705-9C7B0C45FF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16927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188D8-7B89-4EC7-B8A7-572B4A8FD85E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D3FCD-46E9-434B-B705-9C7B0C45FF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00423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188D8-7B89-4EC7-B8A7-572B4A8FD85E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D3FCD-46E9-434B-B705-9C7B0C45FF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7261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188D8-7B89-4EC7-B8A7-572B4A8FD85E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D3FCD-46E9-434B-B705-9C7B0C45FF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4054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188D8-7B89-4EC7-B8A7-572B4A8FD85E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D3FCD-46E9-434B-B705-9C7B0C45FF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8231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188D8-7B89-4EC7-B8A7-572B4A8FD85E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D3FCD-46E9-434B-B705-9C7B0C45FF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6960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188D8-7B89-4EC7-B8A7-572B4A8FD85E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D3FCD-46E9-434B-B705-9C7B0C45FF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4673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188D8-7B89-4EC7-B8A7-572B4A8FD85E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D3FCD-46E9-434B-B705-9C7B0C45FF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2380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298723" y="-957264"/>
            <a:ext cx="6546553" cy="881092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66787" y="1"/>
            <a:ext cx="1366787" cy="78927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3574" y="1"/>
            <a:ext cx="1366787" cy="78927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00361" y="1"/>
            <a:ext cx="1366787" cy="78927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67148" y="1"/>
            <a:ext cx="1366787" cy="789272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3935" y="1"/>
            <a:ext cx="1366787" cy="78927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 rotWithShape="1"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91100" y="0"/>
            <a:ext cx="963128" cy="78927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366787" cy="789272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pic>
        <p:nvPicPr>
          <p:cNvPr id="16" name="Рисунок 15"/>
          <p:cNvPicPr>
            <a:picLocks noChangeAspect="1"/>
          </p:cNvPicPr>
          <p:nvPr userDrawn="1"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98926" y="5375749"/>
            <a:ext cx="1421437" cy="1480664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 userDrawn="1"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52" y="5350243"/>
            <a:ext cx="1420307" cy="1507757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188D8-7B89-4EC7-B8A7-572B4A8FD85E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AD3FCD-46E9-434B-B705-9C7B0C45FF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0797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jpeg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issercat.com/content/formirovanie-osnov-muzykalnoi-kultury-umstvenno-otstalykh-shkolnikov-v-sisteme-spetsialnogo-" TargetMode="External"/><Relationship Id="rId2" Type="http://schemas.openxmlformats.org/officeDocument/2006/relationships/hyperlink" Target="http://pedlib.ru/Books/5/0016/5_0016-182.shtml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hyperlink" Target="http://minobr.gov-murman.ru/files/Lows/Gener_edu/OVZ/08.pdf" TargetMode="Externa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30.jpeg"/><Relationship Id="rId4" Type="http://schemas.openxmlformats.org/officeDocument/2006/relationships/image" Target="../media/image4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26128" y="4918220"/>
            <a:ext cx="6858000" cy="1655762"/>
          </a:xfrm>
        </p:spPr>
        <p:txBody>
          <a:bodyPr>
            <a:normAutofit/>
          </a:bodyPr>
          <a:lstStyle/>
          <a:p>
            <a:r>
              <a:rPr lang="ru-RU" b="1" i="1" dirty="0" smtClean="0">
                <a:solidFill>
                  <a:srgbClr val="FF0000"/>
                </a:solidFill>
                <a:effectLst>
                  <a:outerShdw blurRad="419100" dist="50800" dir="5400000" sx="44000" sy="44000" algn="ctr" rotWithShape="0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Презентация подготовлена специалистом по музыкальному образованию развивающего центра для детей с ДЦП "Елизаветинский сад" Татьяной Юрьевной Мавринчук</a:t>
            </a:r>
          </a:p>
          <a:p>
            <a:endParaRPr lang="ru-RU" dirty="0"/>
          </a:p>
        </p:txBody>
      </p:sp>
      <p:sp>
        <p:nvSpPr>
          <p:cNvPr id="4" name="Rectangle 25"/>
          <p:cNvSpPr>
            <a:spLocks noGrp="1" noChangeArrowheads="1"/>
          </p:cNvSpPr>
          <p:nvPr>
            <p:ph type="ctrTitle"/>
          </p:nvPr>
        </p:nvSpPr>
        <p:spPr>
          <a:xfrm>
            <a:off x="304801" y="3255818"/>
            <a:ext cx="8243454" cy="794471"/>
          </a:xfrm>
        </p:spPr>
        <p:txBody>
          <a:bodyPr>
            <a:noAutofit/>
          </a:bodyPr>
          <a:lstStyle/>
          <a:p>
            <a:pPr eaLnBrk="1" hangingPunct="1"/>
            <a:r>
              <a:rPr lang="ru-RU" sz="4800" b="1" dirty="0" smtClean="0">
                <a:solidFill>
                  <a:srgbClr val="FF0000"/>
                </a:solidFill>
                <a:effectLst>
                  <a:outerShdw blurRad="114300" dist="50800" dir="5400000" algn="ctr" rotWithShape="0">
                    <a:schemeClr val="tx1">
                      <a:alpha val="56000"/>
                    </a:schemeClr>
                  </a:outerShdw>
                </a:effectLst>
                <a:latin typeface="Monotype Corsiva" pitchFamily="66" charset="0"/>
              </a:rPr>
              <a:t>Музыкальная терапия </a:t>
            </a:r>
            <a:endParaRPr lang="es-ES" sz="4800" b="1" dirty="0" smtClean="0">
              <a:solidFill>
                <a:srgbClr val="FF0000"/>
              </a:solidFill>
              <a:effectLst>
                <a:outerShdw blurRad="114300" dist="50800" dir="5400000" algn="ctr" rotWithShape="0">
                  <a:schemeClr val="tx1">
                    <a:alpha val="56000"/>
                  </a:scheme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043579" cy="2695719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03273" y="928254"/>
            <a:ext cx="2097953" cy="20979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25"/>
          <p:cNvSpPr txBox="1">
            <a:spLocks noChangeArrowheads="1"/>
          </p:cNvSpPr>
          <p:nvPr/>
        </p:nvSpPr>
        <p:spPr>
          <a:xfrm>
            <a:off x="623455" y="3851563"/>
            <a:ext cx="8243454" cy="79447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>
                  <a:outerShdw blurRad="114300" dist="50800" dir="5400000" algn="ctr" rotWithShape="0">
                    <a:schemeClr val="tx1">
                      <a:alpha val="56000"/>
                    </a:schemeClr>
                  </a:outerShdw>
                </a:effectLst>
                <a:uLnTx/>
                <a:uFillTx/>
                <a:latin typeface="Monotype Corsiva" pitchFamily="66" charset="0"/>
                <a:ea typeface="+mj-ea"/>
                <a:cs typeface="+mj-cs"/>
              </a:rPr>
              <a:t>Музыкальный домашний театр</a:t>
            </a:r>
            <a:endParaRPr kumimoji="0" lang="es-ES" sz="48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>
                <a:outerShdw blurRad="114300" dist="50800" dir="5400000" algn="ctr" rotWithShape="0">
                  <a:schemeClr val="tx1">
                    <a:alpha val="56000"/>
                  </a:schemeClr>
                </a:outerShdw>
              </a:effectLst>
              <a:uLnTx/>
              <a:uFillTx/>
              <a:latin typeface="Monotype Corsiva" pitchFamily="66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6742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87887" y="1403797"/>
            <a:ext cx="6468412" cy="4056845"/>
          </a:xfrm>
        </p:spPr>
        <p:txBody>
          <a:bodyPr>
            <a:noAutofit/>
          </a:bodyPr>
          <a:lstStyle/>
          <a:p>
            <a:r>
              <a:rPr lang="ru-RU" b="1" dirty="0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МУЗЫКАЛЬНАЯ ТЕРАПИЯ</a:t>
            </a:r>
            <a:r>
              <a:rPr lang="ru-RU" dirty="0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(или «музыкотерапия», дословно — «исцеление музыкой», от лат. </a:t>
            </a:r>
            <a:r>
              <a:rPr lang="ru-RU" i="1" dirty="0" err="1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musica</a:t>
            </a:r>
            <a:r>
              <a:rPr lang="ru-RU" dirty="0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«музыка» и греч. </a:t>
            </a:r>
            <a:r>
              <a:rPr lang="ru-RU" i="1" dirty="0" err="1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therapeuein</a:t>
            </a:r>
            <a:r>
              <a:rPr lang="ru-RU" dirty="0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«лечить») — это </a:t>
            </a:r>
            <a:r>
              <a:rPr lang="ru-RU" dirty="0" smtClean="0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профессиональное </a:t>
            </a:r>
            <a:r>
              <a:rPr lang="ru-RU" dirty="0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</a:t>
            </a:r>
            <a:r>
              <a:rPr lang="ru-RU" dirty="0" smtClean="0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музыки в медицинских, образовательных и повседневных условиях </a:t>
            </a:r>
            <a:r>
              <a:rPr lang="ru-RU" dirty="0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воздействия </a:t>
            </a:r>
            <a:r>
              <a:rPr lang="ru-RU" dirty="0" smtClean="0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человека для того, чтобы улучшить его физическое, общественное, коммуникативное, эмоциональное, умственное</a:t>
            </a:r>
            <a:r>
              <a:rPr lang="en-US" dirty="0" smtClean="0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душевное здоровье и благополучие,  </a:t>
            </a:r>
            <a:r>
              <a:rPr lang="ru-RU" dirty="0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базирующееся на научных </a:t>
            </a:r>
            <a:r>
              <a:rPr lang="ru-RU" dirty="0" smtClean="0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исследованиях.</a:t>
            </a:r>
            <a:endParaRPr lang="ru-RU" dirty="0">
              <a:solidFill>
                <a:srgbClr val="99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15"/>
          <p:cNvSpPr txBox="1">
            <a:spLocks/>
          </p:cNvSpPr>
          <p:nvPr/>
        </p:nvSpPr>
        <p:spPr>
          <a:xfrm>
            <a:off x="5278584" y="6206836"/>
            <a:ext cx="2701634" cy="374073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A467B"/>
              </a:buClr>
              <a:buSzTx/>
              <a:tabLst/>
              <a:defRPr/>
            </a:pPr>
            <a:r>
              <a:rPr kumimoji="0" lang="ru-RU" sz="1600" b="1" i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Segoe Script" pitchFamily="34" charset="0"/>
                <a:cs typeface="Times New Roman" pitchFamily="18" charset="0"/>
              </a:rPr>
              <a:t>Татьяна Мавринчук</a:t>
            </a:r>
            <a:endParaRPr kumimoji="0" lang="en-US" sz="1600" b="1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egoe Script" pitchFamily="34" charset="0"/>
              <a:cs typeface="Times New Roman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8148" y="5832765"/>
            <a:ext cx="803561" cy="8035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6742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89497" y="953037"/>
            <a:ext cx="6360554" cy="437882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Шесть сфер здоровья человека</a:t>
            </a:r>
            <a:endParaRPr lang="ru-RU" sz="3200" b="1" dirty="0">
              <a:solidFill>
                <a:srgbClr val="99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50006" y="1661375"/>
            <a:ext cx="7144067" cy="4961098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ru-RU" b="1" dirty="0" smtClean="0">
                <a:solidFill>
                  <a:srgbClr val="D60093"/>
                </a:solidFill>
                <a:latin typeface="Times New Roman" panose="02020603050405020304" pitchFamily="18" charset="0"/>
                <a:cs typeface="Times New Roman" pitchFamily="18" charset="0"/>
              </a:rPr>
              <a:t>Эмоциональная сфера</a:t>
            </a:r>
          </a:p>
          <a:p>
            <a:pPr marL="457200" indent="-457200">
              <a:buAutoNum type="arabicPeriod"/>
            </a:pPr>
            <a:r>
              <a:rPr lang="ru-RU" b="1" dirty="0" smtClean="0">
                <a:solidFill>
                  <a:srgbClr val="D60093"/>
                </a:solidFill>
                <a:latin typeface="Times New Roman" panose="02020603050405020304" pitchFamily="18" charset="0"/>
                <a:cs typeface="Times New Roman" pitchFamily="18" charset="0"/>
              </a:rPr>
              <a:t>Физическая сфера</a:t>
            </a:r>
          </a:p>
          <a:p>
            <a:pPr marL="457200" indent="-457200">
              <a:buAutoNum type="arabicPeriod"/>
            </a:pPr>
            <a:r>
              <a:rPr lang="ru-RU" b="1" dirty="0" smtClean="0">
                <a:solidFill>
                  <a:srgbClr val="D60093"/>
                </a:solidFill>
                <a:latin typeface="Times New Roman" panose="02020603050405020304" pitchFamily="18" charset="0"/>
                <a:cs typeface="Times New Roman" pitchFamily="18" charset="0"/>
              </a:rPr>
              <a:t>Коммуникативная сфера</a:t>
            </a:r>
          </a:p>
          <a:p>
            <a:pPr marL="457200" indent="-457200">
              <a:buAutoNum type="arabicPeriod"/>
            </a:pPr>
            <a:r>
              <a:rPr lang="ru-RU" b="1" dirty="0" smtClean="0">
                <a:solidFill>
                  <a:srgbClr val="D60093"/>
                </a:solidFill>
                <a:latin typeface="Times New Roman" panose="02020603050405020304" pitchFamily="18" charset="0"/>
                <a:cs typeface="Times New Roman" pitchFamily="18" charset="0"/>
              </a:rPr>
              <a:t>Социальная сфера</a:t>
            </a:r>
          </a:p>
          <a:p>
            <a:pPr marL="457200" indent="-457200">
              <a:buAutoNum type="arabicPeriod"/>
            </a:pPr>
            <a:r>
              <a:rPr lang="ru-RU" b="1" dirty="0" smtClean="0">
                <a:solidFill>
                  <a:srgbClr val="D60093"/>
                </a:solidFill>
                <a:latin typeface="Times New Roman" panose="02020603050405020304" pitchFamily="18" charset="0"/>
                <a:cs typeface="Times New Roman" pitchFamily="18" charset="0"/>
              </a:rPr>
              <a:t>Сфера познавательных способностей</a:t>
            </a:r>
          </a:p>
          <a:p>
            <a:pPr marL="457200" indent="-457200">
              <a:buAutoNum type="arabicPeriod"/>
            </a:pPr>
            <a:r>
              <a:rPr lang="ru-RU" b="1" dirty="0" smtClean="0">
                <a:solidFill>
                  <a:srgbClr val="D60093"/>
                </a:solidFill>
                <a:latin typeface="Times New Roman" panose="02020603050405020304" pitchFamily="18" charset="0"/>
                <a:cs typeface="Times New Roman" pitchFamily="18" charset="0"/>
              </a:rPr>
              <a:t>Духовная сфера </a:t>
            </a:r>
          </a:p>
          <a:p>
            <a:pPr marL="457200" indent="-457200">
              <a:buAutoNum type="arabicPeriod"/>
            </a:pPr>
            <a:endParaRPr lang="ru-RU" b="1" dirty="0" smtClean="0">
              <a:solidFill>
                <a:srgbClr val="990099"/>
              </a:solidFill>
              <a:latin typeface="Times New Roman" panose="02020603050405020304" pitchFamily="18" charset="0"/>
              <a:cs typeface="Times New Roman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/>
          </a:p>
        </p:txBody>
      </p:sp>
      <p:sp>
        <p:nvSpPr>
          <p:cNvPr id="4" name="Content Placeholder 15"/>
          <p:cNvSpPr txBox="1">
            <a:spLocks/>
          </p:cNvSpPr>
          <p:nvPr/>
        </p:nvSpPr>
        <p:spPr>
          <a:xfrm>
            <a:off x="5278584" y="6206836"/>
            <a:ext cx="2701634" cy="374073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A467B"/>
              </a:buClr>
              <a:buSzTx/>
              <a:tabLst/>
              <a:defRPr/>
            </a:pPr>
            <a:r>
              <a:rPr kumimoji="0" lang="ru-RU" sz="1600" b="1" i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Segoe Script" pitchFamily="34" charset="0"/>
                <a:cs typeface="Times New Roman" pitchFamily="18" charset="0"/>
              </a:rPr>
              <a:t>Татьяна Мавринчук</a:t>
            </a:r>
            <a:endParaRPr kumimoji="0" lang="en-US" sz="1600" b="1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egoe Script" pitchFamily="34" charset="0"/>
              <a:cs typeface="Times New Roman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75018" y="5957455"/>
            <a:ext cx="692727" cy="692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6742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8126" y="790977"/>
            <a:ext cx="6553200" cy="579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089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360218" y="863889"/>
            <a:ext cx="8492837" cy="660111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Значение музыкального-театрального воспитания у детей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с </a:t>
            </a:r>
            <a:r>
              <a:rPr lang="ru-RU" sz="2400" b="1" noProof="0" dirty="0" smtClean="0">
                <a:solidFill>
                  <a:srgbClr val="7030A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ограниченными возможностями  здоровья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71501" y="1496291"/>
            <a:ext cx="3418607" cy="1754326"/>
          </a:xfrm>
          <a:prstGeom prst="rect">
            <a:avLst/>
          </a:prstGeom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</a:t>
            </a:r>
            <a:r>
              <a:rPr lang="ru-RU" sz="2200" b="1" dirty="0" err="1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Э.Сеген</a:t>
            </a:r>
            <a:r>
              <a:rPr lang="ru-RU" sz="2200" b="1" dirty="0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lvl="0" algn="ctr"/>
            <a:r>
              <a:rPr lang="ru-RU" sz="2200" b="1" dirty="0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«…Важнейшее средство воспитательного и лечебного воздействия»</a:t>
            </a:r>
            <a:endParaRPr lang="ru-RU" sz="2200" b="1" dirty="0">
              <a:solidFill>
                <a:srgbClr val="99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461164" y="1524000"/>
            <a:ext cx="4211349" cy="1785104"/>
          </a:xfrm>
          <a:prstGeom prst="rect">
            <a:avLst/>
          </a:prstGeom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ru-RU" sz="2200" b="1" dirty="0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Ж.Демор</a:t>
            </a:r>
          </a:p>
          <a:p>
            <a:pPr lvl="0" algn="ctr"/>
            <a:r>
              <a:rPr lang="ru-RU" sz="2200" b="1" dirty="0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«…Выполнение движений под музыку способствует развитию чувства ритма»</a:t>
            </a:r>
            <a:endParaRPr lang="ru-RU" sz="2200" b="1" dirty="0">
              <a:solidFill>
                <a:srgbClr val="99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09615" y="3415397"/>
            <a:ext cx="3228974" cy="2831544"/>
          </a:xfrm>
          <a:prstGeom prst="rect">
            <a:avLst/>
          </a:prstGeom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algn="ctr"/>
            <a:endParaRPr lang="ru-RU" sz="2400" dirty="0" smtClean="0"/>
          </a:p>
          <a:p>
            <a:pPr algn="ctr"/>
            <a:r>
              <a:rPr lang="ru-RU" sz="2200" b="1" dirty="0" err="1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А.Н.Граборов</a:t>
            </a:r>
            <a:endParaRPr lang="ru-RU" sz="2200" b="1" dirty="0" smtClean="0">
              <a:solidFill>
                <a:srgbClr val="99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200" b="1" dirty="0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«…В процессе слушания музыки происходит развитие музыкального восприятия»</a:t>
            </a:r>
          </a:p>
          <a:p>
            <a:pPr lvl="0" algn="ctr"/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388860" y="3629026"/>
            <a:ext cx="4014788" cy="2462213"/>
          </a:xfrm>
          <a:prstGeom prst="rect">
            <a:avLst/>
          </a:prstGeom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</a:t>
            </a:r>
          </a:p>
          <a:p>
            <a:pPr algn="ctr"/>
            <a:r>
              <a:rPr lang="ru-RU" sz="2200" b="1" dirty="0" err="1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В.М.Бехтерев</a:t>
            </a:r>
            <a:endParaRPr lang="ru-RU" sz="2200" b="1" dirty="0" smtClean="0">
              <a:solidFill>
                <a:srgbClr val="99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200" b="1" dirty="0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«…Музыка – не  только фактор облагораживающий, воспитательный. Музыка – целитель здоровья.»</a:t>
            </a:r>
          </a:p>
          <a:p>
            <a:pPr lvl="0" algn="ctr"/>
            <a:endParaRPr lang="ru-RU" sz="22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Content Placeholder 15"/>
          <p:cNvSpPr txBox="1">
            <a:spLocks/>
          </p:cNvSpPr>
          <p:nvPr/>
        </p:nvSpPr>
        <p:spPr>
          <a:xfrm>
            <a:off x="5278584" y="6206836"/>
            <a:ext cx="2701634" cy="374073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A467B"/>
              </a:buClr>
              <a:buSzTx/>
              <a:tabLst/>
              <a:defRPr/>
            </a:pPr>
            <a:r>
              <a:rPr kumimoji="0" lang="ru-RU" sz="1600" b="1" i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Segoe Script" pitchFamily="34" charset="0"/>
                <a:cs typeface="Times New Roman" pitchFamily="18" charset="0"/>
              </a:rPr>
              <a:t>Татьяна Мавринчук</a:t>
            </a:r>
            <a:endParaRPr kumimoji="0" lang="en-US" sz="1600" b="1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egoe Script" pitchFamily="34" charset="0"/>
              <a:cs typeface="Times New Roman" pitchFamily="18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2837" y="6109854"/>
            <a:ext cx="526471" cy="526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608089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68036" y="887667"/>
            <a:ext cx="8064907" cy="539352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CC3399"/>
                </a:solidFill>
                <a:latin typeface="Times New Roman" pitchFamily="18" charset="0"/>
                <a:cs typeface="Times New Roman" pitchFamily="18" charset="0"/>
              </a:rPr>
              <a:t>Возможные реакции на звуки музыки.</a:t>
            </a:r>
            <a:endParaRPr lang="ru-RU" sz="3200" dirty="0">
              <a:solidFill>
                <a:srgbClr val="CC33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0450041"/>
              </p:ext>
            </p:extLst>
          </p:nvPr>
        </p:nvGraphicFramePr>
        <p:xfrm>
          <a:off x="415638" y="1551708"/>
          <a:ext cx="8423562" cy="356061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93817"/>
                <a:gridCol w="1856509"/>
                <a:gridCol w="1898073"/>
                <a:gridCol w="2175163"/>
              </a:tblGrid>
              <a:tr h="112846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Коммуникативные/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интерактивные</a:t>
                      </a:r>
                      <a:endParaRPr lang="ru-RU" sz="2000" b="1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CC33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Двигательные движения</a:t>
                      </a:r>
                      <a:endParaRPr lang="ru-RU" sz="2000" b="1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CC33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Органические </a:t>
                      </a:r>
                      <a:endParaRPr lang="ru-RU" sz="2000" b="1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CC33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Сенситивные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2000" b="1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CC3399"/>
                    </a:solidFill>
                  </a:tcPr>
                </a:tc>
              </a:tr>
              <a:tr h="243215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99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Плач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99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Смех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99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Пение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99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Выкрики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99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Гримасы</a:t>
                      </a:r>
                      <a:endParaRPr lang="ru-RU" sz="2000" b="1" dirty="0">
                        <a:solidFill>
                          <a:srgbClr val="990099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99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Крики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99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Танцы</a:t>
                      </a:r>
                      <a:endParaRPr lang="ru-RU" sz="2000" b="1" dirty="0">
                        <a:solidFill>
                          <a:srgbClr val="990099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99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Повышение давления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99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Изменение частоты пульса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99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2000" b="1" dirty="0">
                        <a:solidFill>
                          <a:srgbClr val="990099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99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Эмоциональный                                                                                                        отклик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99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Сопереживание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99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2000" b="1" dirty="0">
                        <a:solidFill>
                          <a:srgbClr val="990099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Content Placeholder 15"/>
          <p:cNvSpPr txBox="1">
            <a:spLocks/>
          </p:cNvSpPr>
          <p:nvPr/>
        </p:nvSpPr>
        <p:spPr>
          <a:xfrm>
            <a:off x="5278584" y="6206836"/>
            <a:ext cx="2701634" cy="374073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A467B"/>
              </a:buClr>
              <a:buSzTx/>
              <a:tabLst/>
              <a:defRPr/>
            </a:pPr>
            <a:r>
              <a:rPr kumimoji="0" lang="ru-RU" sz="1600" b="1" i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Segoe Script" pitchFamily="34" charset="0"/>
                <a:cs typeface="Times New Roman" pitchFamily="18" charset="0"/>
              </a:rPr>
              <a:t>Татьяна Мавринчук</a:t>
            </a:r>
            <a:endParaRPr kumimoji="0" lang="en-US" sz="1600" b="1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egoe Script" pitchFamily="34" charset="0"/>
              <a:cs typeface="Times New Roman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8148" y="5832765"/>
            <a:ext cx="803561" cy="8035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6742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>
            <a:spLocks noChangeArrowheads="1"/>
          </p:cNvSpPr>
          <p:nvPr/>
        </p:nvSpPr>
        <p:spPr bwMode="auto">
          <a:xfrm>
            <a:off x="1266700" y="825462"/>
            <a:ext cx="6192982" cy="984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Особенности развития детей с ОВЗ</a:t>
            </a:r>
          </a:p>
          <a:p>
            <a:pPr algn="ctr"/>
            <a:endParaRPr lang="ru-RU" sz="3400" b="1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0062" y="1391335"/>
            <a:ext cx="7618701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200" b="1" dirty="0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Резко ограниченный запас знаний об окружающем мире</a:t>
            </a:r>
          </a:p>
          <a:p>
            <a:pPr lvl="0" algn="ctr"/>
            <a:r>
              <a:rPr lang="ru-RU" sz="3200" b="1" dirty="0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Нестабильное эмоциональное состояние</a:t>
            </a:r>
          </a:p>
          <a:p>
            <a:pPr lvl="0" algn="ctr"/>
            <a:r>
              <a:rPr lang="ru-RU" sz="3200" b="1" dirty="0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Низкий уровень познавательной активности</a:t>
            </a:r>
          </a:p>
          <a:p>
            <a:pPr lvl="0" algn="ctr"/>
            <a:r>
              <a:rPr lang="ru-RU" sz="3200" b="1" dirty="0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Отсутствие мотивации </a:t>
            </a:r>
            <a:endParaRPr lang="ru-RU" sz="3200" b="1" dirty="0">
              <a:solidFill>
                <a:srgbClr val="99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Content Placeholder 15"/>
          <p:cNvSpPr txBox="1">
            <a:spLocks/>
          </p:cNvSpPr>
          <p:nvPr/>
        </p:nvSpPr>
        <p:spPr>
          <a:xfrm>
            <a:off x="5278584" y="6206836"/>
            <a:ext cx="2701634" cy="374073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A467B"/>
              </a:buClr>
              <a:buSzTx/>
              <a:tabLst/>
              <a:defRPr/>
            </a:pPr>
            <a:r>
              <a:rPr kumimoji="0" lang="ru-RU" sz="1600" b="1" i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Segoe Script" pitchFamily="34" charset="0"/>
                <a:cs typeface="Times New Roman" pitchFamily="18" charset="0"/>
              </a:rPr>
              <a:t>Татьяна Мавринчук</a:t>
            </a:r>
            <a:endParaRPr kumimoji="0" lang="en-US" sz="1600" b="1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egoe Script" pitchFamily="34" charset="0"/>
              <a:cs typeface="Times New Roman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8148" y="5832765"/>
            <a:ext cx="803561" cy="8035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608089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527801" y="837085"/>
            <a:ext cx="8172853" cy="70077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7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Виды </a:t>
            </a:r>
            <a:r>
              <a:rPr kumimoji="0" lang="ru-RU" sz="2400" b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музыкальных</a:t>
            </a:r>
            <a:r>
              <a:rPr kumimoji="0" lang="ru-RU" sz="2400" b="1" u="none" strike="noStrike" kern="1200" cap="none" spc="0" normalizeH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занятий в </a:t>
            </a:r>
            <a:r>
              <a:rPr kumimoji="0" lang="ru-RU" sz="2400" b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Елизаветинском</a:t>
            </a:r>
            <a:r>
              <a:rPr kumimoji="0" lang="ru-RU" sz="2400" b="1" u="none" strike="noStrike" kern="1200" cap="none" spc="0" normalizeH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саду</a:t>
            </a:r>
            <a:r>
              <a:rPr kumimoji="0" lang="ru-RU" sz="2400" b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для детей с ДЦП</a:t>
            </a:r>
            <a:endParaRPr kumimoji="0" lang="ru-RU" sz="2400" b="1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3" name="Content Placeholder 15"/>
          <p:cNvSpPr txBox="1">
            <a:spLocks/>
          </p:cNvSpPr>
          <p:nvPr/>
        </p:nvSpPr>
        <p:spPr>
          <a:xfrm>
            <a:off x="334826" y="1551708"/>
            <a:ext cx="3613719" cy="399011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A467B"/>
              </a:buClr>
              <a:buSzTx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Групповые:      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A467B"/>
              </a:buClr>
              <a:buSzTx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Соблюдение очередности     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A467B"/>
              </a:buClr>
              <a:buSzTx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Эмоциональное заражение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A467B"/>
              </a:buClr>
              <a:buSzTx/>
              <a:tabLst/>
              <a:defRPr/>
            </a:pPr>
            <a:r>
              <a:rPr lang="ru-RU" sz="2000" b="1" dirty="0" smtClean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Социализация           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A467B"/>
              </a:buClr>
              <a:buSzTx/>
              <a:tabLst/>
              <a:defRPr/>
            </a:pPr>
            <a:r>
              <a:rPr lang="ru-RU" sz="2000" b="1" dirty="0" smtClean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Слуховое восприятие</a:t>
            </a:r>
          </a:p>
          <a:p>
            <a:pPr marR="0" lvl="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A467B"/>
              </a:buClr>
              <a:buSzTx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Формирование взаимодействия друг с другом и со </a:t>
            </a:r>
            <a:r>
              <a:rPr lang="ru-RU" sz="2000" b="1" dirty="0" smtClean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взрослыми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</a:t>
            </a:r>
            <a:r>
              <a:rPr kumimoji="0" lang="ru-RU" sz="2000" i="0" u="none" strike="noStrike" kern="1200" cap="none" spc="0" normalizeH="0" baseline="0" noProof="0" dirty="0" smtClean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   </a:t>
            </a:r>
            <a:r>
              <a:rPr kumimoji="0" lang="ru-RU" sz="2000" i="0" u="none" strike="noStrike" kern="1200" cap="none" spc="0" normalizeH="0" noProof="0" dirty="0" smtClean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                </a:t>
            </a:r>
            <a:r>
              <a:rPr kumimoji="0" lang="ru-RU" sz="2000" i="0" u="none" strike="noStrike" kern="1200" cap="none" spc="0" normalizeH="0" baseline="0" noProof="0" dirty="0" smtClean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                </a:t>
            </a:r>
            <a:endParaRPr kumimoji="0" lang="ru-RU" sz="2000" i="0" u="none" strike="noStrike" kern="1200" cap="none" spc="0" normalizeH="0" baseline="0" noProof="0" dirty="0">
              <a:ln>
                <a:noFill/>
              </a:ln>
              <a:solidFill>
                <a:srgbClr val="D60093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1780" y="5694218"/>
            <a:ext cx="831274" cy="831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Content Placeholder 15"/>
          <p:cNvSpPr txBox="1">
            <a:spLocks/>
          </p:cNvSpPr>
          <p:nvPr/>
        </p:nvSpPr>
        <p:spPr>
          <a:xfrm>
            <a:off x="5126182" y="6096000"/>
            <a:ext cx="2854036" cy="484909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A467B"/>
              </a:buClr>
              <a:buSzTx/>
              <a:tabLst/>
              <a:defRPr/>
            </a:pPr>
            <a:r>
              <a:rPr kumimoji="0" lang="ru-RU" sz="1600" b="1" i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Segoe Script" pitchFamily="34" charset="0"/>
                <a:cs typeface="Times New Roman" pitchFamily="18" charset="0"/>
              </a:rPr>
              <a:t>Татьяна Мавринчук</a:t>
            </a:r>
            <a:endParaRPr kumimoji="0" lang="en-US" sz="1600" b="1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egoe Script" pitchFamily="34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1514" y="1741658"/>
            <a:ext cx="4933199" cy="2774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089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731818" y="877744"/>
            <a:ext cx="6082145" cy="7293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i="1" dirty="0" smtClean="0">
                <a:solidFill>
                  <a:srgbClr val="7030A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Виды музыкальных занятий в Елизаветинском саду для детей с </a:t>
            </a:r>
            <a:r>
              <a:rPr kumimoji="0" lang="ru-RU" sz="2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ДЦП</a:t>
            </a:r>
            <a:endParaRPr kumimoji="0" lang="ru-RU" sz="2400" b="1" i="1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595746" y="1773382"/>
            <a:ext cx="4544290" cy="19673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2729" y="5805055"/>
            <a:ext cx="803561" cy="8035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Content Placeholder 15"/>
          <p:cNvSpPr txBox="1">
            <a:spLocks/>
          </p:cNvSpPr>
          <p:nvPr/>
        </p:nvSpPr>
        <p:spPr>
          <a:xfrm>
            <a:off x="5278584" y="6206836"/>
            <a:ext cx="2701634" cy="374073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A467B"/>
              </a:buClr>
              <a:buSzTx/>
              <a:tabLst/>
              <a:defRPr/>
            </a:pPr>
            <a:r>
              <a:rPr kumimoji="0" lang="ru-RU" sz="1600" b="1" i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Segoe Script" pitchFamily="34" charset="0"/>
                <a:cs typeface="Times New Roman" pitchFamily="18" charset="0"/>
              </a:rPr>
              <a:t>Татьяна Мавринчук</a:t>
            </a:r>
            <a:endParaRPr kumimoji="0" lang="en-US" sz="1600" b="1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egoe Script" pitchFamily="34" charset="0"/>
              <a:cs typeface="Times New Roman" pitchFamily="18" charset="0"/>
            </a:endParaRPr>
          </a:p>
        </p:txBody>
      </p:sp>
      <p:sp>
        <p:nvSpPr>
          <p:cNvPr id="9" name="Объект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dirty="0" smtClean="0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Индивидуальные:</a:t>
            </a:r>
          </a:p>
          <a:p>
            <a:pPr marL="0" indent="0">
              <a:buNone/>
            </a:pPr>
            <a:r>
              <a:rPr lang="ru-RU" sz="2000" dirty="0">
                <a:solidFill>
                  <a:srgbClr val="D600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000" dirty="0" smtClean="0">
                <a:solidFill>
                  <a:srgbClr val="D600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обуждение эмоционально реагировать и </a:t>
            </a:r>
            <a:r>
              <a:rPr lang="ru-RU" sz="2000" dirty="0" err="1" smtClean="0">
                <a:solidFill>
                  <a:srgbClr val="D600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двигательно</a:t>
            </a:r>
            <a:r>
              <a:rPr lang="ru-RU" sz="2000" dirty="0" smtClean="0">
                <a:solidFill>
                  <a:srgbClr val="D600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отвечать на    </a:t>
            </a:r>
            <a:r>
              <a:rPr lang="ru-RU" sz="2000" dirty="0" err="1" smtClean="0">
                <a:solidFill>
                  <a:srgbClr val="D600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музицирование</a:t>
            </a:r>
            <a:r>
              <a:rPr lang="ru-RU" sz="2000" dirty="0" smtClean="0">
                <a:solidFill>
                  <a:srgbClr val="D600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пение</a:t>
            </a:r>
          </a:p>
          <a:p>
            <a:pPr marL="0" indent="0">
              <a:buNone/>
            </a:pPr>
            <a:r>
              <a:rPr lang="ru-RU" sz="2000" dirty="0" smtClean="0">
                <a:solidFill>
                  <a:srgbClr val="D600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познавательной деятельности</a:t>
            </a:r>
            <a:endParaRPr lang="ru-RU" sz="2000" dirty="0">
              <a:solidFill>
                <a:srgbClr val="D6009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9881" y="3454757"/>
            <a:ext cx="3554569" cy="236971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639" y="3554570"/>
            <a:ext cx="3911956" cy="2614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089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4">
            <a:extLst>
              <a:ext uri="{FF2B5EF4-FFF2-40B4-BE49-F238E27FC236}">
                <a16:creationId xmlns:a16="http://schemas.microsoft.com/office/drawing/2014/main" xmlns="" id="{953ADBF9-3CF2-4FC5-816F-1ADA2E80546A}"/>
              </a:ext>
            </a:extLst>
          </p:cNvPr>
          <p:cNvSpPr txBox="1">
            <a:spLocks/>
          </p:cNvSpPr>
          <p:nvPr/>
        </p:nvSpPr>
        <p:spPr>
          <a:xfrm>
            <a:off x="678873" y="850900"/>
            <a:ext cx="7897091" cy="6458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1" u="none" strike="noStrike" kern="1200" cap="all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>
                  <a:outerShdw blurRad="50800" dist="50800" dir="5400000" algn="ctr" rotWithShape="0">
                    <a:schemeClr val="tx1">
                      <a:alpha val="27000"/>
                    </a:scheme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Диагностика</a:t>
            </a:r>
            <a:r>
              <a:rPr kumimoji="0" lang="ru-RU" sz="2400" b="1" i="1" u="none" strike="noStrike" kern="1200" cap="all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в начале </a:t>
            </a:r>
            <a:r>
              <a:rPr lang="ru-RU" sz="2400" b="1" i="1" cap="all" dirty="0" smtClean="0">
                <a:solidFill>
                  <a:srgbClr val="7030A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знакомства с </a:t>
            </a:r>
            <a:r>
              <a:rPr kumimoji="0" lang="ru-RU" sz="2400" b="1" i="1" u="none" strike="noStrike" kern="1200" cap="all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ребенком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7" name="Текст 5">
            <a:extLst>
              <a:ext uri="{FF2B5EF4-FFF2-40B4-BE49-F238E27FC236}">
                <a16:creationId xmlns:a16="http://schemas.microsoft.com/office/drawing/2014/main" xmlns="" id="{E1F53F50-C98B-4061-BF7E-65C6A1B42558}"/>
              </a:ext>
            </a:extLst>
          </p:cNvPr>
          <p:cNvSpPr txBox="1">
            <a:spLocks/>
          </p:cNvSpPr>
          <p:nvPr/>
        </p:nvSpPr>
        <p:spPr>
          <a:xfrm>
            <a:off x="360217" y="1537950"/>
            <a:ext cx="4710545" cy="664057"/>
          </a:xfrm>
          <a:prstGeom prst="rect">
            <a:avLst/>
          </a:prstGeom>
          <a:solidFill>
            <a:schemeClr val="bg1"/>
          </a:solidFill>
          <a:ln w="57150">
            <a:solidFill>
              <a:schemeClr val="bg1"/>
            </a:solidFill>
          </a:ln>
        </p:spPr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2000" b="1" i="0" u="sng" strike="noStrike" kern="1200" cap="none" spc="0" normalizeH="0" baseline="0" noProof="0" dirty="0" smtClean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Times New Roman" pitchFamily="18"/>
                <a:ea typeface="+mn-ea"/>
                <a:cs typeface="+mn-cs"/>
              </a:rPr>
              <a:t> </a:t>
            </a:r>
            <a:r>
              <a:rPr kumimoji="0" lang="ru-RU" sz="2200" b="1" i="0" u="sng" strike="noStrike" kern="1200" cap="none" spc="0" normalizeH="0" baseline="0" noProof="0" dirty="0" smtClean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Times New Roman" pitchFamily="18"/>
                <a:ea typeface="+mn-ea"/>
                <a:cs typeface="+mn-cs"/>
              </a:rPr>
              <a:t>Выявление дефицитов ребенка</a:t>
            </a:r>
            <a:endParaRPr kumimoji="0" lang="ru-RU" sz="2200" b="1" i="0" u="sng" strike="noStrike" kern="1200" cap="none" spc="0" normalizeH="0" baseline="0" noProof="0" dirty="0" smtClean="0">
              <a:ln>
                <a:noFill/>
              </a:ln>
              <a:solidFill>
                <a:srgbClr val="990099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990099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xmlns="" id="{C2D89DCB-CD8B-4B91-B574-C1DC51FE8BD6}"/>
              </a:ext>
            </a:extLst>
          </p:cNvPr>
          <p:cNvSpPr txBox="1">
            <a:spLocks/>
          </p:cNvSpPr>
          <p:nvPr/>
        </p:nvSpPr>
        <p:spPr>
          <a:xfrm>
            <a:off x="4807528" y="1574223"/>
            <a:ext cx="4031672" cy="600940"/>
          </a:xfrm>
          <a:prstGeom prst="rect">
            <a:avLst/>
          </a:prstGeom>
          <a:solidFill>
            <a:schemeClr val="bg1"/>
          </a:solidFill>
          <a:ln w="57150">
            <a:solidFill>
              <a:schemeClr val="bg1"/>
            </a:solidFill>
          </a:ln>
        </p:spPr>
        <p:txBody>
          <a:bodyPr/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</a:pPr>
            <a:r>
              <a:rPr lang="ru-RU" sz="2200" b="1" u="sng" dirty="0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Выявление ресурсов ребенка</a:t>
            </a:r>
            <a:endParaRPr kumimoji="0" lang="ru-RU" sz="2200" b="1" i="0" u="sng" strike="noStrike" kern="1200" cap="none" spc="0" normalizeH="0" baseline="0" noProof="0" dirty="0" smtClean="0">
              <a:ln>
                <a:noFill/>
              </a:ln>
              <a:solidFill>
                <a:srgbClr val="990099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Объект 6">
            <a:extLst>
              <a:ext uri="{FF2B5EF4-FFF2-40B4-BE49-F238E27FC236}">
                <a16:creationId xmlns:a16="http://schemas.microsoft.com/office/drawing/2014/main" xmlns="" id="{1E965225-9DB6-479C-8F50-D1ED6F15B4E2}"/>
              </a:ext>
            </a:extLst>
          </p:cNvPr>
          <p:cNvSpPr txBox="1">
            <a:spLocks/>
          </p:cNvSpPr>
          <p:nvPr/>
        </p:nvSpPr>
        <p:spPr>
          <a:xfrm>
            <a:off x="493105" y="2022765"/>
            <a:ext cx="3944247" cy="4114799"/>
          </a:xfrm>
          <a:prstGeom prst="rect">
            <a:avLst/>
          </a:prstGeom>
          <a:solidFill>
            <a:schemeClr val="accent2">
              <a:lumMod val="40000"/>
              <a:lumOff val="60000"/>
              <a:alpha val="75000"/>
            </a:schemeClr>
          </a:solidFill>
          <a:ln w="57150">
            <a:solidFill>
              <a:schemeClr val="bg2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Сильная спастика</a:t>
            </a:r>
            <a:r>
              <a:rPr kumimoji="0" lang="ru-RU" b="0" i="0" u="none" strike="noStrike" kern="1200" cap="none" spc="0" normalizeH="0" noProof="0" dirty="0" smtClean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или гипотонус</a:t>
            </a:r>
            <a:endParaRPr kumimoji="0" lang="ru-RU" b="0" i="0" u="none" strike="noStrike" kern="1200" cap="none" spc="0" normalizeH="0" baseline="0" noProof="0" dirty="0" smtClean="0">
              <a:ln>
                <a:noFill/>
              </a:ln>
              <a:solidFill>
                <a:srgbClr val="990099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Трудность в </a:t>
            </a: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установлении глазного контакта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noProof="0" dirty="0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Ограниченное понимание обращенной речи</a:t>
            </a:r>
            <a:endParaRPr kumimoji="0" lang="ru-RU" b="0" i="0" u="none" strike="noStrike" kern="1200" cap="none" spc="0" normalizeH="0" baseline="0" noProof="0" dirty="0" smtClean="0">
              <a:ln>
                <a:noFill/>
              </a:ln>
              <a:solidFill>
                <a:srgbClr val="990099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ru-RU" dirty="0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Резко ограниченный запас знаний об    окружающем мире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ru-RU" dirty="0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Непонимание инструкций педагога 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ru-RU" dirty="0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Нестабильное эмоциональное состояние</a:t>
            </a:r>
          </a:p>
          <a:p>
            <a:pPr lvl="0">
              <a:buFont typeface="Arial" pitchFamily="34" charset="0"/>
              <a:buChar char="•"/>
            </a:pPr>
            <a:r>
              <a:rPr lang="ru-RU" dirty="0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   Низкий уровень познавательной активности</a:t>
            </a:r>
          </a:p>
          <a:p>
            <a:pPr lvl="0">
              <a:buFont typeface="Arial" pitchFamily="34" charset="0"/>
              <a:buChar char="•"/>
            </a:pPr>
            <a:r>
              <a:rPr lang="ru-RU" dirty="0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   Отсутствие мотивации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Объект 8">
            <a:extLst>
              <a:ext uri="{FF2B5EF4-FFF2-40B4-BE49-F238E27FC236}">
                <a16:creationId xmlns:a16="http://schemas.microsoft.com/office/drawing/2014/main" xmlns="" id="{8758434B-5B98-4558-AEC1-D64CF60F56EF}"/>
              </a:ext>
            </a:extLst>
          </p:cNvPr>
          <p:cNvSpPr txBox="1">
            <a:spLocks/>
          </p:cNvSpPr>
          <p:nvPr/>
        </p:nvSpPr>
        <p:spPr>
          <a:xfrm>
            <a:off x="4558145" y="2050473"/>
            <a:ext cx="4156363" cy="3352800"/>
          </a:xfrm>
          <a:prstGeom prst="rect">
            <a:avLst/>
          </a:prstGeom>
          <a:solidFill>
            <a:schemeClr val="accent2">
              <a:lumMod val="40000"/>
              <a:lumOff val="60000"/>
              <a:alpha val="92000"/>
            </a:schemeClr>
          </a:solidFill>
          <a:ln w="57150">
            <a:solidFill>
              <a:srgbClr val="0066CC"/>
            </a:solidFill>
          </a:ln>
        </p:spPr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Сохранный слух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Эмоциональная оживленность и восприимчивость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Реагирование на интонацию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900" noProof="0" dirty="0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Умение подражать</a:t>
            </a:r>
            <a:endParaRPr kumimoji="0" lang="ru-RU" sz="1900" b="0" i="0" u="none" strike="noStrike" kern="1200" cap="none" spc="0" normalizeH="0" baseline="0" noProof="0" dirty="0" smtClean="0">
              <a:ln>
                <a:noFill/>
              </a:ln>
              <a:solidFill>
                <a:srgbClr val="990099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Сильная связь с родителями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1900" b="0" i="0" u="none" strike="noStrike" kern="1200" cap="none" spc="0" normalizeH="0" baseline="0" noProof="0" dirty="0">
              <a:ln>
                <a:noFill/>
              </a:ln>
              <a:solidFill>
                <a:srgbClr val="990099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Content Placeholder 15"/>
          <p:cNvSpPr txBox="1">
            <a:spLocks/>
          </p:cNvSpPr>
          <p:nvPr/>
        </p:nvSpPr>
        <p:spPr>
          <a:xfrm>
            <a:off x="5278584" y="6206836"/>
            <a:ext cx="2701634" cy="374073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A467B"/>
              </a:buClr>
              <a:buSzTx/>
              <a:tabLst/>
              <a:defRPr/>
            </a:pPr>
            <a:r>
              <a:rPr kumimoji="0" lang="ru-RU" sz="1600" b="1" i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Segoe Script" pitchFamily="34" charset="0"/>
                <a:cs typeface="Times New Roman" pitchFamily="18" charset="0"/>
              </a:rPr>
              <a:t>Татьяна Мавринчук</a:t>
            </a:r>
            <a:endParaRPr kumimoji="0" lang="en-US" sz="1600" b="1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egoe Script" pitchFamily="34" charset="0"/>
              <a:cs typeface="Times New Roman" pitchFamily="18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85855" y="6026728"/>
            <a:ext cx="623454" cy="623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608089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B7CDE6F-DF8A-4BA1-A37C-6E4E22C6DCE5}"/>
              </a:ext>
            </a:extLst>
          </p:cNvPr>
          <p:cNvSpPr txBox="1">
            <a:spLocks/>
          </p:cNvSpPr>
          <p:nvPr/>
        </p:nvSpPr>
        <p:spPr>
          <a:xfrm>
            <a:off x="609599" y="793750"/>
            <a:ext cx="8271165" cy="550141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Вызывание первоначального интереса у детей </a:t>
            </a:r>
            <a:endParaRPr kumimoji="0" lang="ru-RU" sz="2800" b="1" i="1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63B4031F-5241-4A1A-B6E4-D308CACF0362}"/>
              </a:ext>
            </a:extLst>
          </p:cNvPr>
          <p:cNvSpPr txBox="1"/>
          <p:nvPr/>
        </p:nvSpPr>
        <p:spPr>
          <a:xfrm>
            <a:off x="1531830" y="2106324"/>
            <a:ext cx="5804452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ru-RU" sz="2400" b="1" dirty="0" smtClean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Знакомство с музыкальными и перкуссионными инструментами</a:t>
            </a:r>
            <a:endParaRPr lang="ru-RU" sz="2400" b="1" dirty="0">
              <a:solidFill>
                <a:srgbClr val="D6009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3B4031F-5241-4A1A-B6E4-D308CACF0362}"/>
              </a:ext>
            </a:extLst>
          </p:cNvPr>
          <p:cNvSpPr txBox="1"/>
          <p:nvPr/>
        </p:nvSpPr>
        <p:spPr>
          <a:xfrm>
            <a:off x="1256720" y="1358178"/>
            <a:ext cx="5804452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ru-RU" sz="2400" b="1" dirty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Ритуал начала и конца занятий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1CDAA665-3541-4D20-B748-592D5827FAF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1081" y="3124200"/>
            <a:ext cx="1409501" cy="140950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9C379C89-FDC6-453D-86A1-6E61C880F0D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49840" y="3101861"/>
            <a:ext cx="1470140" cy="147014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7931E3C4-BCE4-416A-8EB7-6FF9521BE1DA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55226" y="3193473"/>
            <a:ext cx="1218488" cy="122612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15540CF0-DE11-459F-BB0C-F0EE3340E0F7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287699" y="3186546"/>
            <a:ext cx="1027502" cy="118763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AF5E84A4-7C7D-45EA-979F-A2FCBB136350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828799" y="4765643"/>
            <a:ext cx="2893299" cy="153360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84E58F24-9D06-4D8E-A0C1-EE796E2ABB04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213978" y="4821381"/>
            <a:ext cx="1336425" cy="1332351"/>
          </a:xfrm>
          <a:prstGeom prst="rect">
            <a:avLst/>
          </a:prstGeom>
        </p:spPr>
      </p:pic>
      <p:sp>
        <p:nvSpPr>
          <p:cNvPr id="12" name="Content Placeholder 15"/>
          <p:cNvSpPr txBox="1">
            <a:spLocks/>
          </p:cNvSpPr>
          <p:nvPr/>
        </p:nvSpPr>
        <p:spPr>
          <a:xfrm>
            <a:off x="5278584" y="6206836"/>
            <a:ext cx="2701634" cy="374073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A467B"/>
              </a:buClr>
              <a:buSzTx/>
              <a:tabLst/>
              <a:defRPr/>
            </a:pPr>
            <a:r>
              <a:rPr kumimoji="0" lang="ru-RU" sz="1600" b="1" i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Segoe Script" pitchFamily="34" charset="0"/>
                <a:cs typeface="Times New Roman" pitchFamily="18" charset="0"/>
              </a:rPr>
              <a:t>Татьяна Мавринчук</a:t>
            </a:r>
            <a:endParaRPr kumimoji="0" lang="en-US" sz="1600" b="1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egoe Script" pitchFamily="34" charset="0"/>
              <a:cs typeface="Times New Roman" pitchFamily="18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696693" y="6137564"/>
            <a:ext cx="498762" cy="49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608089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016000" y="787401"/>
            <a:ext cx="7415481" cy="867228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itchFamily="18" charset="0"/>
              </a:rPr>
              <a:t>Подготовка детей к восприятию музыки</a:t>
            </a:r>
            <a:endParaRPr kumimoji="0" lang="ru-RU" sz="2800" b="0" i="1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3" name="Текст 3"/>
          <p:cNvSpPr txBox="1">
            <a:spLocks/>
          </p:cNvSpPr>
          <p:nvPr/>
        </p:nvSpPr>
        <p:spPr>
          <a:xfrm>
            <a:off x="444499" y="850901"/>
            <a:ext cx="8356601" cy="26543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85750" marR="0" lvl="0" indent="-28575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2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ru-RU" sz="24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2000" b="1" dirty="0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Учить детей прислушиваться к звучанию музыкального инструмента, звучащей музыки</a:t>
            </a:r>
          </a:p>
          <a:p>
            <a:pPr algn="ctr">
              <a:lnSpc>
                <a:spcPct val="90000"/>
              </a:lnSpc>
              <a:spcBef>
                <a:spcPct val="0"/>
              </a:spcBef>
            </a:pPr>
            <a:endParaRPr lang="ru-RU" sz="2000" b="1" dirty="0">
              <a:solidFill>
                <a:srgbClr val="990099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>
              <a:lnSpc>
                <a:spcPct val="90000"/>
              </a:lnSpc>
              <a:spcBef>
                <a:spcPct val="0"/>
              </a:spcBef>
            </a:pPr>
            <a:r>
              <a:rPr lang="ru-RU" sz="2000" b="1" dirty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Учить различать высокое и низкое, тихое и громкое звучание инструмента</a:t>
            </a:r>
          </a:p>
          <a:p>
            <a:pPr algn="ctr">
              <a:lnSpc>
                <a:spcPct val="90000"/>
              </a:lnSpc>
              <a:spcBef>
                <a:spcPct val="0"/>
              </a:spcBef>
            </a:pPr>
            <a:endParaRPr lang="ru-RU" sz="2000" b="1" dirty="0" smtClean="0">
              <a:solidFill>
                <a:srgbClr val="99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2000" b="1" dirty="0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Стимулировать ребенка </a:t>
            </a:r>
            <a:r>
              <a:rPr lang="ru-RU" sz="2000" b="1" dirty="0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к игре на музыкальном инструменте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endParaRPr lang="ru-RU" sz="2000" dirty="0">
              <a:solidFill>
                <a:srgbClr val="990099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lnSpc>
                <a:spcPct val="90000"/>
              </a:lnSpc>
              <a:spcBef>
                <a:spcPct val="0"/>
              </a:spcBef>
              <a:defRPr/>
            </a:pPr>
            <a:endParaRPr lang="ru-RU" sz="2000" b="1" dirty="0">
              <a:solidFill>
                <a:srgbClr val="990099"/>
              </a:solidFill>
              <a:latin typeface="Times New Roman" pitchFamily="18" charset="0"/>
              <a:cs typeface="Times New Roman" pitchFamily="18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20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Content Placeholder 15"/>
          <p:cNvSpPr txBox="1">
            <a:spLocks/>
          </p:cNvSpPr>
          <p:nvPr/>
        </p:nvSpPr>
        <p:spPr>
          <a:xfrm>
            <a:off x="5334002" y="6303818"/>
            <a:ext cx="2701634" cy="374073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A467B"/>
              </a:buClr>
              <a:buSzTx/>
              <a:tabLst/>
              <a:defRPr/>
            </a:pPr>
            <a:r>
              <a:rPr kumimoji="0" lang="ru-RU" sz="1600" b="1" i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Segoe Script" pitchFamily="34" charset="0"/>
                <a:cs typeface="Times New Roman" pitchFamily="18" charset="0"/>
              </a:rPr>
              <a:t>Татьяна Мавринчук</a:t>
            </a:r>
            <a:endParaRPr kumimoji="0" lang="en-US" sz="1600" b="1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egoe Script" pitchFamily="34" charset="0"/>
              <a:cs typeface="Times New Roman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1130" y="5583383"/>
            <a:ext cx="803561" cy="8035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3318932"/>
            <a:ext cx="4470400" cy="2980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089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388620" y="831353"/>
            <a:ext cx="8548255" cy="785011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7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Развитие эмоциональной и двигательной отзывчивости на музыку у детей с </a:t>
            </a: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ограниченными возможностями здоровья</a:t>
            </a:r>
            <a:endParaRPr kumimoji="0" lang="ru-RU" sz="2800" b="1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3" name="Content Placeholder 15"/>
          <p:cNvSpPr txBox="1">
            <a:spLocks/>
          </p:cNvSpPr>
          <p:nvPr/>
        </p:nvSpPr>
        <p:spPr>
          <a:xfrm>
            <a:off x="-292100" y="1803400"/>
            <a:ext cx="9144000" cy="12319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A467B"/>
              </a:buClr>
              <a:buSzTx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                                                        Учить хлопать в ладоши в такт музыки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A467B"/>
              </a:buClr>
              <a:buSzTx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                                                         Учить детей двигаться под музыку</a:t>
            </a:r>
            <a:endParaRPr lang="ru-RU" sz="2000" b="1" dirty="0" smtClean="0">
              <a:solidFill>
                <a:srgbClr val="990099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A467B"/>
              </a:buClr>
              <a:buSzTx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                                                         Учить детей радоваться звукам музыки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A467B"/>
              </a:buClr>
              <a:buSzTx/>
              <a:tabLst/>
              <a:defRPr/>
            </a:pP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A467B"/>
              </a:buClr>
              <a:buSzTx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A467B"/>
              </a:buClr>
              <a:buSzTx/>
              <a:tabLst/>
              <a:defRPr/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A467B"/>
              </a:buClr>
              <a:buSzTx/>
              <a:tabLst/>
              <a:defRPr/>
            </a:pP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A467B"/>
              </a:buClr>
              <a:buSzTx/>
              <a:tabLst/>
              <a:defRPr/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A467B"/>
              </a:buClr>
              <a:buSzTx/>
              <a:tabLst/>
              <a:defRPr/>
            </a:pP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A467B"/>
              </a:buClr>
              <a:buSzTx/>
              <a:tabLst/>
              <a:defRPr/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A467B"/>
              </a:buClr>
              <a:buSzTx/>
              <a:tabLst/>
              <a:defRPr/>
            </a:pP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A467B"/>
              </a:buClr>
              <a:buSzTx/>
              <a:tabLst/>
              <a:defRPr/>
            </a:pP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A467B"/>
              </a:buClr>
              <a:buSzTx/>
              <a:tabLst/>
              <a:defRPr/>
            </a:pP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A467B"/>
              </a:buClr>
              <a:buSzTx/>
              <a:tabLst/>
              <a:defRPr/>
            </a:pP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A467B"/>
              </a:buClr>
              <a:buSzTx/>
              <a:tabLst/>
              <a:defRPr/>
            </a:pP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A467B"/>
              </a:buClr>
              <a:buSzTx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      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Content Placeholder 15"/>
          <p:cNvSpPr txBox="1">
            <a:spLocks/>
          </p:cNvSpPr>
          <p:nvPr/>
        </p:nvSpPr>
        <p:spPr>
          <a:xfrm>
            <a:off x="5403275" y="6192982"/>
            <a:ext cx="2701634" cy="374073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A467B"/>
              </a:buClr>
              <a:buSzTx/>
              <a:tabLst/>
              <a:defRPr/>
            </a:pPr>
            <a:r>
              <a:rPr kumimoji="0" lang="ru-RU" sz="1600" b="1" i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Segoe Script" pitchFamily="34" charset="0"/>
                <a:cs typeface="Times New Roman" pitchFamily="18" charset="0"/>
              </a:rPr>
              <a:t>Татьяна Мавринчук</a:t>
            </a:r>
            <a:endParaRPr kumimoji="0" lang="en-US" sz="1600" b="1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egoe Script" pitchFamily="34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35239" y="6068291"/>
            <a:ext cx="581890" cy="5818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300" y="3009899"/>
            <a:ext cx="4267200" cy="3555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089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521132" y="831272"/>
            <a:ext cx="8262649" cy="845128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i="1" dirty="0" smtClean="0">
                <a:solidFill>
                  <a:srgbClr val="7030A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Использование альтернативной коммуникации на музыкальных занятиях</a:t>
            </a:r>
            <a:endParaRPr kumimoji="0" lang="ru-RU" sz="2800" b="1" i="1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3" name="Текст 5"/>
          <p:cNvSpPr txBox="1">
            <a:spLocks/>
          </p:cNvSpPr>
          <p:nvPr/>
        </p:nvSpPr>
        <p:spPr>
          <a:xfrm>
            <a:off x="660399" y="2153393"/>
            <a:ext cx="7749309" cy="113590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200" marR="0" lvl="0" indent="-4572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    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4403" y="5874327"/>
            <a:ext cx="720436" cy="720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Content Placeholder 15"/>
          <p:cNvSpPr txBox="1">
            <a:spLocks/>
          </p:cNvSpPr>
          <p:nvPr/>
        </p:nvSpPr>
        <p:spPr>
          <a:xfrm>
            <a:off x="5375567" y="6151418"/>
            <a:ext cx="2701634" cy="374073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A467B"/>
              </a:buClr>
              <a:buSzTx/>
              <a:tabLst/>
              <a:defRPr/>
            </a:pPr>
            <a:r>
              <a:rPr kumimoji="0" lang="ru-RU" sz="1600" b="1" i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Segoe Script" pitchFamily="34" charset="0"/>
                <a:cs typeface="Times New Roman" pitchFamily="18" charset="0"/>
              </a:rPr>
              <a:t>Татьяна Мавринчук</a:t>
            </a:r>
            <a:endParaRPr kumimoji="0" lang="en-US" sz="1600" b="1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egoe Script" pitchFamily="34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066" y="1587500"/>
            <a:ext cx="3687233" cy="276542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flipH="1">
            <a:off x="6823869" y="1828800"/>
            <a:ext cx="1646872" cy="14478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600" y="1692274"/>
            <a:ext cx="1447800" cy="180975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2152" y="3664047"/>
            <a:ext cx="1838095" cy="156190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00" y="3568700"/>
            <a:ext cx="1663700" cy="166370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600" y="4617616"/>
            <a:ext cx="2550402" cy="1757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089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255156" y="710045"/>
            <a:ext cx="8243454" cy="568037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Традиционные </a:t>
            </a:r>
            <a:r>
              <a:rPr lang="ru-RU" sz="2800" b="1" i="1" noProof="0" dirty="0">
                <a:solidFill>
                  <a:srgbClr val="7030A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м</a:t>
            </a:r>
            <a:r>
              <a:rPr kumimoji="0" lang="ru-RU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узыкальные инструменты</a:t>
            </a:r>
            <a:endParaRPr kumimoji="0" lang="ru-RU" sz="2800" b="1" i="1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2729" y="5708073"/>
            <a:ext cx="817418" cy="817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Content Placeholder 15"/>
          <p:cNvSpPr txBox="1">
            <a:spLocks/>
          </p:cNvSpPr>
          <p:nvPr/>
        </p:nvSpPr>
        <p:spPr>
          <a:xfrm>
            <a:off x="5237021" y="6123709"/>
            <a:ext cx="2701634" cy="374073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A467B"/>
              </a:buClr>
              <a:buSzTx/>
              <a:tabLst/>
              <a:defRPr/>
            </a:pPr>
            <a:r>
              <a:rPr kumimoji="0" lang="ru-RU" sz="1600" b="1" i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Segoe Script" pitchFamily="34" charset="0"/>
                <a:cs typeface="Times New Roman" pitchFamily="18" charset="0"/>
              </a:rPr>
              <a:t>Татьяна Мавринчук</a:t>
            </a:r>
            <a:endParaRPr kumimoji="0" lang="en-US" sz="1600" b="1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egoe Script" pitchFamily="34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385" y="1330557"/>
            <a:ext cx="1613916" cy="410389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381238">
            <a:off x="6086541" y="1665684"/>
            <a:ext cx="2462248" cy="197143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1685" y="3483819"/>
            <a:ext cx="2583465" cy="189454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584102" y="5431706"/>
            <a:ext cx="1532586" cy="105416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1560" y="4704008"/>
            <a:ext cx="1244958" cy="124495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6377" y="1811686"/>
            <a:ext cx="3670479" cy="1625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089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914400" y="836180"/>
            <a:ext cx="7190509" cy="79865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000" b="1" i="1" dirty="0" smtClean="0">
                <a:solidFill>
                  <a:srgbClr val="7030A0"/>
                </a:solidFill>
                <a:latin typeface="Times New Roman" panose="02020603050405020304" pitchFamily="18" charset="0"/>
                <a:ea typeface="+mj-ea"/>
                <a:cs typeface="Times New Roman" pitchFamily="18" charset="0"/>
              </a:rPr>
              <a:t>Этнические музыкальные инструменты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000" b="1" i="1" u="none" strike="noStrike" kern="120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4" name="Текст 3"/>
          <p:cNvSpPr txBox="1">
            <a:spLocks/>
          </p:cNvSpPr>
          <p:nvPr/>
        </p:nvSpPr>
        <p:spPr>
          <a:xfrm>
            <a:off x="505691" y="1811770"/>
            <a:ext cx="3401292" cy="1250084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2729" y="5721929"/>
            <a:ext cx="803561" cy="8035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Content Placeholder 15"/>
          <p:cNvSpPr txBox="1">
            <a:spLocks/>
          </p:cNvSpPr>
          <p:nvPr/>
        </p:nvSpPr>
        <p:spPr>
          <a:xfrm>
            <a:off x="5278584" y="6206836"/>
            <a:ext cx="2701634" cy="374073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A467B"/>
              </a:buClr>
              <a:buSzTx/>
              <a:tabLst/>
              <a:defRPr/>
            </a:pPr>
            <a:r>
              <a:rPr kumimoji="0" lang="ru-RU" sz="1600" b="1" i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Segoe Script" pitchFamily="34" charset="0"/>
                <a:cs typeface="Times New Roman" pitchFamily="18" charset="0"/>
              </a:rPr>
              <a:t>Татьяна Мавринчук</a:t>
            </a:r>
            <a:endParaRPr kumimoji="0" lang="en-US" sz="1600" b="1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egoe Script" pitchFamily="34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818176">
            <a:off x="6490951" y="4281795"/>
            <a:ext cx="1805135" cy="180513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179" y="1687133"/>
            <a:ext cx="1732921" cy="173292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74655">
            <a:off x="1114078" y="4594609"/>
            <a:ext cx="2668167" cy="147813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1735" y="1625636"/>
            <a:ext cx="2133600" cy="141732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1873" y="1680693"/>
            <a:ext cx="2286000" cy="22860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9578" y="3058947"/>
            <a:ext cx="2923503" cy="1376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089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00050" y="836613"/>
            <a:ext cx="8286750" cy="549275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i="1" dirty="0" smtClean="0">
                <a:solidFill>
                  <a:srgbClr val="7030A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М</a:t>
            </a:r>
            <a:r>
              <a:rPr kumimoji="0" lang="ru-RU" sz="3200" b="1" i="1" u="none" strike="noStrike" kern="1200" cap="none" spc="0" normalizeH="0" baseline="0" noProof="0" dirty="0" err="1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узыкальные</a:t>
            </a:r>
            <a:r>
              <a:rPr kumimoji="0" lang="ru-RU" sz="3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 инструменты из природных материалов</a:t>
            </a:r>
            <a:endParaRPr kumimoji="0" lang="ru-RU" sz="3200" b="1" i="1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 flipH="1">
            <a:off x="11829934" y="3489296"/>
            <a:ext cx="870065" cy="168491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1" i="1" u="none" strike="noStrike" kern="1200" cap="none" spc="0" normalizeH="0" baseline="0" noProof="0" dirty="0">
              <a:ln>
                <a:noFill/>
              </a:ln>
              <a:solidFill>
                <a:srgbClr val="990099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99711" y="5708074"/>
            <a:ext cx="803561" cy="8035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Content Placeholder 15"/>
          <p:cNvSpPr txBox="1">
            <a:spLocks/>
          </p:cNvSpPr>
          <p:nvPr/>
        </p:nvSpPr>
        <p:spPr>
          <a:xfrm>
            <a:off x="5278584" y="6206836"/>
            <a:ext cx="2701634" cy="374073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A467B"/>
              </a:buClr>
              <a:buSzTx/>
              <a:tabLst/>
              <a:defRPr/>
            </a:pPr>
            <a:r>
              <a:rPr kumimoji="0" lang="ru-RU" sz="1600" b="1" i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Segoe Script" pitchFamily="34" charset="0"/>
                <a:cs typeface="Times New Roman" pitchFamily="18" charset="0"/>
              </a:rPr>
              <a:t>Татьяна Мавринчук</a:t>
            </a:r>
            <a:endParaRPr kumimoji="0" lang="en-US" sz="1600" b="1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egoe Script" pitchFamily="34" charset="0"/>
              <a:cs typeface="Times New Roman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395076" y="1684842"/>
            <a:ext cx="2184875" cy="146113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8400" y="3689773"/>
            <a:ext cx="2987040" cy="191668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167685" y="1718972"/>
            <a:ext cx="3048000" cy="40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089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983673" y="874374"/>
            <a:ext cx="7449127" cy="79186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Виды театрально-музыкальной</a:t>
            </a:r>
            <a:r>
              <a:rPr kumimoji="0" lang="ru-RU" sz="2800" b="1" i="0" u="none" strike="noStrike" kern="1200" cap="none" spc="0" normalizeH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деятельности 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 txBox="1">
            <a:spLocks/>
          </p:cNvSpPr>
          <p:nvPr/>
        </p:nvSpPr>
        <p:spPr>
          <a:xfrm>
            <a:off x="690880" y="1808479"/>
            <a:ext cx="7660640" cy="3718561"/>
          </a:xfrm>
          <a:prstGeom prst="rect">
            <a:avLst/>
          </a:prstGeom>
        </p:spPr>
        <p:txBody>
          <a:bodyPr/>
          <a:lstStyle/>
          <a:p>
            <a:pPr marL="228600" marR="0" lvl="0" indent="-228600" defTabSz="914400" rtl="0" eaLnBrk="1" fontAlgn="auto" latinLnBrk="0" hangingPunct="1"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1.  Сказки – </a:t>
            </a:r>
            <a:r>
              <a:rPr kumimoji="0" lang="ru-RU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шумелки</a:t>
            </a:r>
            <a:endParaRPr kumimoji="0" lang="ru-RU" sz="2400" b="1" i="0" u="none" strike="noStrike" kern="1200" cap="none" spc="0" normalizeH="0" baseline="0" noProof="0" dirty="0" smtClean="0">
              <a:ln>
                <a:noFill/>
              </a:ln>
              <a:solidFill>
                <a:srgbClr val="990099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228600" lvl="0" indent="-228600">
              <a:defRPr/>
            </a:pPr>
            <a:r>
              <a:rPr lang="ru-RU" b="1" dirty="0">
                <a:solidFill>
                  <a:srgbClr val="990099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     (</a:t>
            </a:r>
            <a:r>
              <a:rPr lang="ru-RU" dirty="0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сказочки с шумовым оформлением являются весёлыми и эффективными упражнениями для слухового восприятия, а также развития мелкой моторики, слуховой памяти и фантазии у детей от 2 до 5 лет. Проводить занятия с малышами можно как в семье, так и в дошкольных учреждениях</a:t>
            </a:r>
            <a:r>
              <a:rPr lang="ru-RU" dirty="0" smtClean="0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400" b="1" dirty="0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kumimoji="0" lang="ru-RU" sz="2400" b="1" u="none" strike="noStrike" kern="1200" cap="none" spc="0" normalizeH="0" baseline="0" noProof="0" dirty="0">
              <a:ln>
                <a:noFill/>
              </a:ln>
              <a:solidFill>
                <a:srgbClr val="990099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27421" y="5874329"/>
            <a:ext cx="803561" cy="8035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Content Placeholder 15"/>
          <p:cNvSpPr txBox="1">
            <a:spLocks/>
          </p:cNvSpPr>
          <p:nvPr/>
        </p:nvSpPr>
        <p:spPr>
          <a:xfrm>
            <a:off x="5278584" y="6206836"/>
            <a:ext cx="2701634" cy="374073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A467B"/>
              </a:buClr>
              <a:buSzTx/>
              <a:tabLst/>
              <a:defRPr/>
            </a:pPr>
            <a:r>
              <a:rPr kumimoji="0" lang="ru-RU" sz="1600" b="1" i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Segoe Script" pitchFamily="34" charset="0"/>
                <a:cs typeface="Times New Roman" pitchFamily="18" charset="0"/>
              </a:rPr>
              <a:t>Татьяна Мавринчук</a:t>
            </a:r>
            <a:endParaRPr kumimoji="0" lang="en-US" sz="1600" b="1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egoe Script" pitchFamily="34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0" r="14957" b="8381"/>
          <a:stretch>
            <a:fillRect/>
          </a:stretch>
        </p:blipFill>
        <p:spPr>
          <a:xfrm>
            <a:off x="4184073" y="3401978"/>
            <a:ext cx="3906982" cy="2486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089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595745" y="780762"/>
            <a:ext cx="7772400" cy="598702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Виды </a:t>
            </a:r>
            <a:r>
              <a:rPr lang="ru-RU" sz="24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театрально-музыкальной деятельности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50760" y="1339403"/>
            <a:ext cx="8139057" cy="5293217"/>
          </a:xfrm>
          <a:prstGeom prst="rect">
            <a:avLst/>
          </a:prstGeom>
        </p:spPr>
        <p:txBody>
          <a:bodyPr/>
          <a:lstStyle/>
          <a:p>
            <a:pPr lvl="0"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ru-RU" sz="2000" b="1" dirty="0" smtClean="0">
                <a:solidFill>
                  <a:srgbClr val="99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000" b="1" dirty="0">
                <a:solidFill>
                  <a:srgbClr val="99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Теневой театр </a:t>
            </a:r>
            <a:endParaRPr lang="ru-RU" sz="2000" b="1" dirty="0" smtClean="0">
              <a:solidFill>
                <a:srgbClr val="99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ru-RU" sz="2000" dirty="0" smtClean="0">
                <a:solidFill>
                  <a:srgbClr val="D600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Тень </a:t>
            </a:r>
            <a:r>
              <a:rPr lang="ru-RU" sz="2000" dirty="0">
                <a:solidFill>
                  <a:srgbClr val="D600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–довольна пластичный материал для произведения искусств, которые не нуждаются в изготовлении .Его не нужно искать ,им невозможно испачкать руки ,как глиной или краской .За ним можно спрятать свое лицо как за маской, и не только лицо, но иногда и свои проблемы. Вот почему дети так охотно озвучивают персонажи и проигрывают сюжеты любимых произведений. Тень всегда под рукой ,где бы вы ни были. Материал теневого театра настолько прост, что его легко сделать в домашних условиях ,достаточно подобрать произведение, любимое детьми, распределить роли. Визуальные свойства и возможности театра теней дополняются звуковыми</a:t>
            </a:r>
            <a:r>
              <a:rPr lang="ru-RU" sz="2000" dirty="0" smtClean="0">
                <a:solidFill>
                  <a:srgbClr val="D600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шумовыми </a:t>
            </a:r>
            <a:r>
              <a:rPr lang="ru-RU" sz="2000" dirty="0">
                <a:solidFill>
                  <a:srgbClr val="D600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музыкальными.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D60093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64184" y="5749637"/>
            <a:ext cx="803561" cy="8035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Content Placeholder 15"/>
          <p:cNvSpPr txBox="1">
            <a:spLocks/>
          </p:cNvSpPr>
          <p:nvPr/>
        </p:nvSpPr>
        <p:spPr>
          <a:xfrm>
            <a:off x="5278584" y="6206836"/>
            <a:ext cx="2701634" cy="374073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A467B"/>
              </a:buClr>
              <a:buSzTx/>
              <a:tabLst/>
              <a:defRPr/>
            </a:pPr>
            <a:r>
              <a:rPr kumimoji="0" lang="ru-RU" sz="1600" b="1" i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Segoe Script" pitchFamily="34" charset="0"/>
                <a:cs typeface="Times New Roman" pitchFamily="18" charset="0"/>
              </a:rPr>
              <a:t>Татьяна Мавринчук</a:t>
            </a:r>
            <a:endParaRPr kumimoji="0" lang="en-US" sz="1600" b="1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egoe Script" pitchFamily="34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592037" y="4206359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  <p:pic>
        <p:nvPicPr>
          <p:cNvPr id="1026" name="Picture 2" descr="ÐÐ°ÑÑÐ¸Ð½ÐºÐ¸ Ð¿Ð¾ Ð·Ð°Ð¿ÑÐ¾ÑÑ ÑÐµÐ½ÐµÐ²Ð¾Ð¹ ÑÐµÐ°ÑÑ ÑÐ¾ÑÐ¾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101" y="4658749"/>
            <a:ext cx="2437014" cy="1825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8089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983673" y="874375"/>
            <a:ext cx="7453745" cy="455662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ru-RU" sz="24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Виды театрально-музыкальной деятельности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425003" y="1081826"/>
            <a:ext cx="8199353" cy="1725769"/>
          </a:xfrm>
          <a:prstGeom prst="rect">
            <a:avLst/>
          </a:prstGeom>
        </p:spPr>
        <p:txBody>
          <a:bodyPr/>
          <a:lstStyle/>
          <a:p>
            <a:pPr lvl="0"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ru-RU" sz="2400" b="1" dirty="0">
                <a:solidFill>
                  <a:srgbClr val="CC3399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solidFill>
                  <a:srgbClr val="CC3399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.Кукольный театр </a:t>
            </a:r>
            <a:r>
              <a:rPr kumimoji="0" lang="ru-RU" b="1" i="0" u="none" strike="noStrike" kern="1200" cap="none" spc="0" normalizeH="0" noProof="0" dirty="0" smtClean="0">
                <a:ln>
                  <a:noFill/>
                </a:ln>
                <a:solidFill>
                  <a:srgbClr val="CC3399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D600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искусство, с которым знакомятся </a:t>
            </a:r>
            <a:r>
              <a:rPr lang="ru-RU" dirty="0" smtClean="0">
                <a:solidFill>
                  <a:srgbClr val="D600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дети </a:t>
            </a:r>
            <a:r>
              <a:rPr lang="ru-RU" dirty="0">
                <a:solidFill>
                  <a:srgbClr val="D600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раннем этапе своей жизни, является любимым детским зрелищем. </a:t>
            </a:r>
            <a:r>
              <a:rPr lang="ru-RU" dirty="0" smtClean="0">
                <a:solidFill>
                  <a:srgbClr val="D600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Они </a:t>
            </a:r>
            <a:r>
              <a:rPr lang="ru-RU" dirty="0">
                <a:solidFill>
                  <a:srgbClr val="D600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нередко бояться Деда Мороза, Медведя и других персонажей в исполнении актеров на сцене театров, но с удовольствием играют игрушками, изображающими их маленького </a:t>
            </a:r>
            <a:r>
              <a:rPr lang="ru-RU" dirty="0" smtClean="0">
                <a:solidFill>
                  <a:srgbClr val="D600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размера. </a:t>
            </a:r>
            <a:r>
              <a:rPr lang="ru-RU" dirty="0">
                <a:solidFill>
                  <a:srgbClr val="D600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Привыкшие к небольшим размерам игрушек, не пугаются волка или Бабы Яги, даже грозят пальчиками и </a:t>
            </a:r>
            <a:r>
              <a:rPr lang="ru-RU" dirty="0" smtClean="0">
                <a:solidFill>
                  <a:srgbClr val="D600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прогоняют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D60093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30438" y="5777347"/>
            <a:ext cx="803561" cy="8035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Content Placeholder 15"/>
          <p:cNvSpPr txBox="1">
            <a:spLocks/>
          </p:cNvSpPr>
          <p:nvPr/>
        </p:nvSpPr>
        <p:spPr>
          <a:xfrm>
            <a:off x="5278584" y="6206836"/>
            <a:ext cx="2701634" cy="374073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A467B"/>
              </a:buClr>
              <a:buSzTx/>
              <a:tabLst/>
              <a:defRPr/>
            </a:pPr>
            <a:r>
              <a:rPr kumimoji="0" lang="ru-RU" sz="1600" b="1" i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Segoe Script" pitchFamily="34" charset="0"/>
                <a:cs typeface="Times New Roman" pitchFamily="18" charset="0"/>
              </a:rPr>
              <a:t>Татьяна Мавринчук</a:t>
            </a:r>
            <a:endParaRPr kumimoji="0" lang="en-US" sz="1600" b="1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egoe Script" pitchFamily="34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" y="3061857"/>
            <a:ext cx="3929191" cy="243118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4209" y="3056611"/>
            <a:ext cx="4334155" cy="2437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089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983673" y="874375"/>
            <a:ext cx="7453745" cy="455662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Театрально – музыкальная деятельность 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373487" y="1370235"/>
            <a:ext cx="8424149" cy="4489652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1" i="0" u="none" strike="noStrike" kern="1200" cap="none" spc="0" normalizeH="0" noProof="0" dirty="0" err="1" smtClean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Тмд</a:t>
            </a:r>
            <a:r>
              <a:rPr kumimoji="0" lang="ru-RU" sz="2600" b="1" i="0" u="none" strike="noStrike" kern="1200" cap="none" spc="0" normalizeH="0" noProof="0" dirty="0" smtClean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- это «гимнастика чувств»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ru-RU" sz="2600" b="1" baseline="0" dirty="0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Знакомство с окружающим миром через образы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1" i="0" u="none" strike="noStrike" kern="1200" cap="none" spc="0" normalizeH="0" noProof="0" dirty="0" smtClean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Окружающий мир через ощущения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ru-RU" sz="2600" b="1" baseline="0" dirty="0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Проявление</a:t>
            </a:r>
            <a:r>
              <a:rPr lang="ru-RU" sz="2600" b="1" dirty="0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 эмоции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Сопереживание</a:t>
            </a:r>
            <a:r>
              <a:rPr kumimoji="0" lang="ru-RU" sz="2600" b="1" i="0" u="none" strike="noStrike" kern="1200" cap="none" spc="0" normalizeH="0" noProof="0" dirty="0" smtClean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героям</a:t>
            </a:r>
          </a:p>
          <a:p>
            <a:pPr lvl="0"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ru-RU" sz="2600" b="1" dirty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Снятие психоэмоционального напряжения</a:t>
            </a:r>
          </a:p>
          <a:p>
            <a:pPr lvl="0"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ru-RU" sz="2600" b="1" dirty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Развитие мотивационного компонента</a:t>
            </a:r>
          </a:p>
          <a:p>
            <a:pPr lvl="0"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ru-RU" sz="2600" b="1" dirty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Формирование коммуникативных навыков</a:t>
            </a:r>
          </a:p>
          <a:p>
            <a:pPr lvl="0"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ru-RU" sz="2600" b="1" dirty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Развитие эмоционально-личностной сферы</a:t>
            </a:r>
          </a:p>
          <a:p>
            <a:pPr lvl="0"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ru-RU" sz="2600" b="1" dirty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Социализация детей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rgbClr val="990099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16585" y="5791203"/>
            <a:ext cx="803561" cy="8035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Content Placeholder 15"/>
          <p:cNvSpPr txBox="1">
            <a:spLocks/>
          </p:cNvSpPr>
          <p:nvPr/>
        </p:nvSpPr>
        <p:spPr>
          <a:xfrm>
            <a:off x="5278584" y="6206836"/>
            <a:ext cx="2701634" cy="374073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A467B"/>
              </a:buClr>
              <a:buSzTx/>
              <a:tabLst/>
              <a:defRPr/>
            </a:pPr>
            <a:r>
              <a:rPr kumimoji="0" lang="ru-RU" sz="1600" b="1" i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Segoe Script" pitchFamily="34" charset="0"/>
                <a:cs typeface="Times New Roman" pitchFamily="18" charset="0"/>
              </a:rPr>
              <a:t>Татьяна Мавринчук</a:t>
            </a:r>
            <a:endParaRPr kumimoji="0" lang="en-US" sz="1600" b="1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egoe Script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8089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1288474" y="933161"/>
            <a:ext cx="6096000" cy="618547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Источники: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290945" y="1468582"/>
            <a:ext cx="8520546" cy="482138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hlinkClick r:id="rId2"/>
              </a:rPr>
              <a:t>http://pedlib.ru/Books/5/0016/5_0016-182.shtml</a:t>
            </a:r>
            <a:endParaRPr kumimoji="0" lang="ru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990099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kumimoji="0" 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Формирование основ музыкальной культуры умственно отсталых школьников в системе специального образования тема диссертации и автореферата по ВАК 13.00.03, доктор педагогических наук Евтушенко, Илья Владимирович</a:t>
            </a:r>
            <a:br>
              <a:rPr kumimoji="0" 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</a:br>
            <a:r>
              <a:rPr kumimoji="0" 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/>
            </a:r>
            <a:br>
              <a:rPr kumimoji="0" 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</a:br>
            <a:r>
              <a:rPr kumimoji="0" 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Научная библиотека диссертаций и  авторефератов </a:t>
            </a:r>
            <a:r>
              <a:rPr lang="ru-RU" sz="2200" dirty="0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disserCat  </a:t>
            </a:r>
            <a:r>
              <a:rPr kumimoji="0" 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 </a:t>
            </a:r>
            <a:r>
              <a:rPr kumimoji="0" 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hlinkClick r:id="rId3"/>
              </a:rPr>
              <a:t>http://www.dissercat.com/content/formirovanie-osnov-muzykalnoi-kultury-umstvenno-otstalykh-shkolnikov-v-sisteme-spetsialnogo-#ixzz4Z8xbOQ8j</a:t>
            </a:r>
            <a:endParaRPr kumimoji="0" lang="ru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990099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hlinkClick r:id="rId4"/>
              </a:rPr>
              <a:t>http://minobr.gov-murman.ru/files/Lows/Gener_edu/OVZ/08.pdf</a:t>
            </a:r>
            <a:endParaRPr kumimoji="0" lang="ru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990099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13566" y="5777347"/>
            <a:ext cx="803561" cy="8035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Content Placeholder 15"/>
          <p:cNvSpPr txBox="1">
            <a:spLocks/>
          </p:cNvSpPr>
          <p:nvPr/>
        </p:nvSpPr>
        <p:spPr>
          <a:xfrm>
            <a:off x="5278584" y="6206836"/>
            <a:ext cx="2701634" cy="374073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A467B"/>
              </a:buClr>
              <a:buSzTx/>
              <a:tabLst/>
              <a:defRPr/>
            </a:pPr>
            <a:r>
              <a:rPr kumimoji="0" lang="ru-RU" sz="1600" b="1" i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Segoe Script" pitchFamily="34" charset="0"/>
                <a:cs typeface="Times New Roman" pitchFamily="18" charset="0"/>
              </a:rPr>
              <a:t>Татьяна Мавринчук</a:t>
            </a:r>
            <a:endParaRPr kumimoji="0" lang="en-US" sz="1600" b="1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egoe Script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8089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2"/>
          <p:cNvSpPr txBox="1">
            <a:spLocks/>
          </p:cNvSpPr>
          <p:nvPr/>
        </p:nvSpPr>
        <p:spPr>
          <a:xfrm>
            <a:off x="401782" y="2107809"/>
            <a:ext cx="8298873" cy="2743199"/>
          </a:xfrm>
          <a:prstGeom prst="horizontalScroll">
            <a:avLst>
              <a:gd name="adj" fmla="val 12500"/>
            </a:avLst>
          </a:prstGeom>
          <a:solidFill>
            <a:srgbClr val="00B0F0">
              <a:alpha val="49000"/>
            </a:srgbClr>
          </a:solidFill>
          <a:ln w="38100">
            <a:solidFill>
              <a:srgbClr val="FF0000"/>
            </a:solidFill>
          </a:ln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ru-RU" sz="4400" dirty="0"/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ru-RU" sz="4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608089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5"/>
          <p:cNvSpPr txBox="1">
            <a:spLocks noChangeArrowheads="1"/>
          </p:cNvSpPr>
          <p:nvPr/>
        </p:nvSpPr>
        <p:spPr>
          <a:xfrm>
            <a:off x="526472" y="1136072"/>
            <a:ext cx="8243455" cy="2013671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114300" dist="50800" dir="5400000" algn="ctr" rotWithShape="0">
                    <a:schemeClr val="tx1">
                      <a:alpha val="56000"/>
                    </a:schemeClr>
                  </a:outerShdw>
                </a:effectLst>
                <a:uLnTx/>
                <a:uFillTx/>
                <a:latin typeface="Monotype Corsiva" pitchFamily="66" charset="0"/>
                <a:ea typeface="+mj-ea"/>
                <a:cs typeface="+mj-cs"/>
              </a:rPr>
              <a:t>МАСТЕР-КЛАСС</a:t>
            </a:r>
            <a:endParaRPr kumimoji="0" lang="es-ES" sz="80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>
                <a:outerShdw blurRad="114300" dist="50800" dir="5400000" algn="ctr" rotWithShape="0">
                  <a:schemeClr val="tx1">
                    <a:alpha val="56000"/>
                  </a:schemeClr>
                </a:outerShdw>
              </a:effectLst>
              <a:uLnTx/>
              <a:uFillTx/>
              <a:latin typeface="Monotype Corsiva" pitchFamily="66" charset="0"/>
              <a:ea typeface="+mj-ea"/>
              <a:cs typeface="+mj-cs"/>
            </a:endParaRPr>
          </a:p>
        </p:txBody>
      </p:sp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99309" y="4225637"/>
            <a:ext cx="3475494" cy="2369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81" name="Picture 9" descr="C:\Users\Lenovo\Desktop\Презент Таня\kolobok_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65989" y="3617107"/>
            <a:ext cx="3200401" cy="2747197"/>
          </a:xfrm>
          <a:prstGeom prst="rect">
            <a:avLst/>
          </a:prstGeom>
          <a:noFill/>
        </p:spPr>
      </p:pic>
      <p:pic>
        <p:nvPicPr>
          <p:cNvPr id="3082" name="Picture 10" descr="C:\Users\Lenovo\Desktop\Презент Таня\aa142f-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84348" y="2881746"/>
            <a:ext cx="908661" cy="2311256"/>
          </a:xfrm>
          <a:prstGeom prst="rect">
            <a:avLst/>
          </a:prstGeom>
          <a:noFill/>
        </p:spPr>
      </p:pic>
      <p:pic>
        <p:nvPicPr>
          <p:cNvPr id="3083" name="Picture 11" descr="C:\Users\Lenovo\Desktop\Презент Таня\161382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70763" y="5090622"/>
            <a:ext cx="1849582" cy="1356360"/>
          </a:xfrm>
          <a:prstGeom prst="rect">
            <a:avLst/>
          </a:prstGeom>
          <a:noFill/>
        </p:spPr>
      </p:pic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07672" y="2794471"/>
            <a:ext cx="1714645" cy="1362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608089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8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202F6A"/>
      </a:hlink>
      <a:folHlink>
        <a:srgbClr val="821908"/>
      </a:folHlink>
    </a:clrScheme>
    <a:fontScheme name="Garamond-Trebuchet MS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ерхняя тень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3975" dist="41275" dir="14700000" algn="t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7015</TotalTime>
  <Words>731</Words>
  <Application>Microsoft Office PowerPoint</Application>
  <PresentationFormat>Экран (4:3)</PresentationFormat>
  <Paragraphs>158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1" baseType="lpstr">
      <vt:lpstr>Arial</vt:lpstr>
      <vt:lpstr>Garamond</vt:lpstr>
      <vt:lpstr>Monotype Corsiva</vt:lpstr>
      <vt:lpstr>Segoe Script</vt:lpstr>
      <vt:lpstr>Times New Roman</vt:lpstr>
      <vt:lpstr>Trebuchet MS</vt:lpstr>
      <vt:lpstr>Тема Office</vt:lpstr>
      <vt:lpstr>Музыкальная терапия </vt:lpstr>
      <vt:lpstr>Презентация PowerPoint</vt:lpstr>
      <vt:lpstr>Шесть сфер здоровья человека</vt:lpstr>
      <vt:lpstr>Презентация PowerPoint</vt:lpstr>
      <vt:lpstr>Презентация PowerPoint</vt:lpstr>
      <vt:lpstr>Возможные реакции на звуки музыки.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Артём Кулаков</dc:creator>
  <cp:lastModifiedBy>lenovo</cp:lastModifiedBy>
  <cp:revision>159</cp:revision>
  <dcterms:created xsi:type="dcterms:W3CDTF">2014-07-11T15:33:57Z</dcterms:created>
  <dcterms:modified xsi:type="dcterms:W3CDTF">2018-03-26T23:54:37Z</dcterms:modified>
</cp:coreProperties>
</file>