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6" r:id="rId5"/>
    <p:sldId id="258" r:id="rId6"/>
    <p:sldId id="263" r:id="rId7"/>
    <p:sldId id="259" r:id="rId8"/>
    <p:sldId id="264" r:id="rId9"/>
    <p:sldId id="260" r:id="rId10"/>
    <p:sldId id="261" r:id="rId11"/>
    <p:sldId id="262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5195D00-4F1F-42CC-AED9-AB9BBF16FA56}" type="datetimeFigureOut">
              <a:rPr lang="ru-RU" smtClean="0"/>
              <a:t>09.06.2017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66B8E66-722E-4A6B-AF92-6813C969BCA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429000"/>
            <a:ext cx="6840760" cy="288032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Патронажная служба </a:t>
            </a:r>
          </a:p>
          <a:p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свято-димитриевского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сестричества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cap="none" dirty="0" smtClean="0"/>
              <a:t>г</a:t>
            </a:r>
            <a:r>
              <a:rPr lang="ru-RU" sz="2400" cap="none" dirty="0" smtClean="0"/>
              <a:t>. Москва, 2017 год</a:t>
            </a:r>
            <a:endParaRPr lang="ru-RU" sz="2400" cap="none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ГРАНТОВАЯ ПОДДЕРЖКА НЕКОММЕРЧЕСКИХ ОРГАНИЗАЦИЙ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ФИНАНСИРОВАНИЯ НКО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0382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ГОСУДАРСТВЕННАЯ ПОДДЕРЖКА;</a:t>
            </a:r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РЕГУЛЯРНЫЕ ПОЖЕРТВОВАНИЯ;</a:t>
            </a:r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КРУПНЫЕ БЛАГОТВОРИТЕЛИ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АКЦИИ И РАЗОВЫЕ СБОРЫ;</a:t>
            </a:r>
          </a:p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ГРАНТЫ И СУБСДИИ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ФИНАНСИРОВАНИЯ НКО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038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ГОСУДАРСТВЕННАЯ ПОДДЕРЖКА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ВСТУПЛЕНИЕ В РЕЕСТР ПОСТАВЩИКОВ СОЦИАЛЬНЫХ УСЛУГ</a:t>
            </a:r>
          </a:p>
          <a:p>
            <a:pPr>
              <a:buNone/>
            </a:pPr>
            <a:r>
              <a:rPr lang="ru-RU" sz="3600" dirty="0" smtClean="0"/>
              <a:t>Федеральный закон от 28 декабря 2013 г. N </a:t>
            </a:r>
            <a:r>
              <a:rPr lang="ru-RU" sz="3600" b="1" dirty="0" smtClean="0"/>
              <a:t>442</a:t>
            </a:r>
            <a:r>
              <a:rPr lang="ru-RU" sz="3600" dirty="0" smtClean="0"/>
              <a:t>-</a:t>
            </a:r>
            <a:r>
              <a:rPr lang="ru-RU" sz="3600" b="1" dirty="0" smtClean="0"/>
              <a:t>ФЗ</a:t>
            </a:r>
            <a:r>
              <a:rPr lang="ru-RU" sz="3600" dirty="0" smtClean="0"/>
              <a:t> "Об основах социального обслуживания граждан в Российской Федерации"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СТАТЬИ РАСХОДОВ НКО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038200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</a:rPr>
              <a:t>ФОНД ОПЛАТЫ ТРУДА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ОБОРУДОВАНИЕ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РАСХОДНЫЕ МАТЕРИАЛЫ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УСЛУГИ СВЯЗИ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ТРАНСПОРТНЫЕ И КОМАНДИРОВОЧНЫЕ РАСХОДЫ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РАСХОДЫ НА ПРОВЕДЕНИЕ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МЕРОПРИЯТИЙ</a:t>
            </a: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УСЛУГИ БАНКА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ПРОЕКТОВ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0382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НЕ ФИНАНСИРУЕТСЯ ТЕКУЩАЯ ДЕЯТЕЛЬНОСТЬ ОРГАНИЗАЦИИ</a:t>
            </a:r>
          </a:p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ПРИВЛЕЧЕНИЕ ДОБРОВОЛЬЦЕВ</a:t>
            </a:r>
          </a:p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СОБСТВЕННЫЙ ВКЛАД (НЕ МЕНЕЕ 25%)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КРИТЕРИИ ОЦЕНКИ ЗАЯВОК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0382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РЕАЛИСТИЧНОСТЬ</a:t>
            </a:r>
          </a:p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АКТУАЛЬНОСТЬ</a:t>
            </a: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УНИКАЛЬНОСТЬ</a:t>
            </a:r>
          </a:p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ИЗМЕРИМОСТЬ И ДОСТИЖИМОСТЬ РЕЗУЛЬТАТОВ</a:t>
            </a:r>
          </a:p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ОПЫТ ОРГАНИЗАЦИИ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ПРАВОСЛАВНОЙ ИНИЦИАТИВЫ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503920" cy="4038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pravkonkurs.ru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newpravkonkurs.ru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8500" r="18426" b="41180"/>
          <a:stretch>
            <a:fillRect/>
          </a:stretch>
        </p:blipFill>
        <p:spPr bwMode="auto">
          <a:xfrm>
            <a:off x="5076056" y="1628800"/>
            <a:ext cx="3744416" cy="116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2996952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НАПРАВЛЕНИЯ: «Образование и воспитание», «Социальное Служение», «Культура», «Информационная деятельность»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9600" y="5373216"/>
            <a:ext cx="8534400" cy="758952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КОНКУРС МАЛЫХ ГРАНТОВ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4653136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БЮДЖЕТ ДО 500 ТЫС РУБ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БФ «ПРЕДАНИЕ»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503920" cy="7200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fond.predanie.ru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9559" t="11332" r="48695" b="66379"/>
          <a:stretch>
            <a:fillRect/>
          </a:stretch>
        </p:blipFill>
        <p:spPr bwMode="auto">
          <a:xfrm>
            <a:off x="323528" y="2564904"/>
            <a:ext cx="4725999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64088" y="2492896"/>
            <a:ext cx="3779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/>
              <a:t>Помощь детям с поражениями ЦНС и их семьям.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• Защита семьи и материнства.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• Помощь бездомным.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• Защита прав </a:t>
            </a:r>
            <a:r>
              <a:rPr lang="ru-RU" b="1" dirty="0" smtClean="0"/>
              <a:t>пациентов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486916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ДАННЫЕ ЗА 2014 ГОД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8534400" cy="758952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ПРЕЗИДЕНТСКИЕ ГРАНТЫ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Президентскиегранты.рф</a:t>
            </a:r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pPr marL="85725" indent="-15875" algn="ctr">
              <a:buNone/>
            </a:pPr>
            <a:r>
              <a:rPr lang="ru-RU" sz="2400" b="1" dirty="0" smtClean="0"/>
              <a:t>НАПРАВЛЕНИЯ: </a:t>
            </a:r>
          </a:p>
          <a:p>
            <a:pPr marL="85725" indent="-15875"/>
            <a:r>
              <a:rPr lang="ru-RU" sz="2400" dirty="0" smtClean="0"/>
              <a:t>социальное </a:t>
            </a:r>
            <a:r>
              <a:rPr lang="ru-RU" sz="2400" dirty="0" smtClean="0"/>
              <a:t>обслуживание, социальная поддержка и защита </a:t>
            </a:r>
            <a:r>
              <a:rPr lang="ru-RU" sz="2400" dirty="0" smtClean="0"/>
              <a:t>граждан, </a:t>
            </a:r>
          </a:p>
          <a:p>
            <a:pPr marL="85725" indent="-15875"/>
            <a:r>
              <a:rPr lang="ru-RU" sz="2400" dirty="0" smtClean="0"/>
              <a:t>охрана </a:t>
            </a:r>
            <a:r>
              <a:rPr lang="ru-RU" sz="2400" dirty="0" smtClean="0"/>
              <a:t>здоровья граждан, пропаганда здорового образа </a:t>
            </a:r>
            <a:r>
              <a:rPr lang="ru-RU" sz="2400" dirty="0" smtClean="0"/>
              <a:t>жизни, </a:t>
            </a:r>
          </a:p>
          <a:p>
            <a:pPr marL="85725" indent="-15875"/>
            <a:r>
              <a:rPr lang="ru-RU" sz="2400" dirty="0" smtClean="0"/>
              <a:t>поддержка </a:t>
            </a:r>
            <a:r>
              <a:rPr lang="ru-RU" sz="2400" dirty="0" smtClean="0"/>
              <a:t>семьи, материнства, отцовства и </a:t>
            </a:r>
            <a:r>
              <a:rPr lang="ru-RU" sz="2400" dirty="0" smtClean="0"/>
              <a:t>детства, </a:t>
            </a:r>
          </a:p>
          <a:p>
            <a:pPr marL="85725" indent="-15875"/>
            <a:r>
              <a:rPr lang="ru-RU" sz="2400" dirty="0" smtClean="0"/>
              <a:t>поддержка </a:t>
            </a:r>
            <a:r>
              <a:rPr lang="ru-RU" sz="2400" dirty="0" smtClean="0"/>
              <a:t>молодежных </a:t>
            </a:r>
            <a:r>
              <a:rPr lang="ru-RU" sz="2400" dirty="0" smtClean="0"/>
              <a:t>проектов, </a:t>
            </a:r>
          </a:p>
          <a:p>
            <a:pPr marL="85725" indent="-15875"/>
            <a:r>
              <a:rPr lang="ru-RU" sz="2400" dirty="0" smtClean="0"/>
              <a:t>поддержка </a:t>
            </a:r>
            <a:r>
              <a:rPr lang="ru-RU" sz="2400" dirty="0" smtClean="0"/>
              <a:t>проектов в области науки, образования, просвещения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33620" r="35406" b="28279"/>
          <a:stretch>
            <a:fillRect/>
          </a:stretch>
        </p:blipFill>
        <p:spPr bwMode="auto">
          <a:xfrm>
            <a:off x="5940152" y="1340768"/>
            <a:ext cx="29168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8534400" cy="758952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ПРЕЗИДЕНТСКИЕ ГРАНТЫ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Президентскиегранты.рф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pPr marL="85725" indent="-15875" algn="ctr">
              <a:buNone/>
            </a:pPr>
            <a:r>
              <a:rPr lang="ru-RU" sz="2400" b="1" dirty="0" smtClean="0"/>
              <a:t>НАПРАВЛЕНИЯ</a:t>
            </a:r>
            <a:r>
              <a:rPr lang="ru-RU" sz="2400" b="1" dirty="0" smtClean="0"/>
              <a:t>: </a:t>
            </a:r>
          </a:p>
          <a:p>
            <a:pPr marL="85725" indent="-15875"/>
            <a:r>
              <a:rPr lang="ru-RU" sz="2400" dirty="0" smtClean="0"/>
              <a:t>поддержка </a:t>
            </a:r>
            <a:r>
              <a:rPr lang="ru-RU" sz="2400" dirty="0" smtClean="0"/>
              <a:t>проектов в области культуры и </a:t>
            </a:r>
            <a:r>
              <a:rPr lang="ru-RU" sz="2400" dirty="0" smtClean="0"/>
              <a:t>искусства;</a:t>
            </a:r>
          </a:p>
          <a:p>
            <a:pPr marL="85725" indent="-15875"/>
            <a:r>
              <a:rPr lang="ru-RU" sz="2400" dirty="0" smtClean="0"/>
              <a:t>сохранение исторической памяти </a:t>
            </a:r>
            <a:r>
              <a:rPr lang="ru-RU" sz="2400" dirty="0" smtClean="0"/>
              <a:t>;</a:t>
            </a:r>
          </a:p>
          <a:p>
            <a:pPr marL="85725" indent="-15875"/>
            <a:r>
              <a:rPr lang="ru-RU" sz="2400" dirty="0" smtClean="0"/>
              <a:t>защита прав и свобод человека и гражданина, в том числе защита прав заключенных </a:t>
            </a:r>
            <a:r>
              <a:rPr lang="ru-RU" sz="2400" dirty="0" smtClean="0"/>
              <a:t>;</a:t>
            </a:r>
          </a:p>
          <a:p>
            <a:pPr marL="85725" indent="-15875"/>
            <a:r>
              <a:rPr lang="ru-RU" sz="2400" dirty="0" smtClean="0"/>
              <a:t>охрана окружающей среды и защита </a:t>
            </a:r>
            <a:r>
              <a:rPr lang="ru-RU" sz="2400" dirty="0" smtClean="0"/>
              <a:t>животных;</a:t>
            </a:r>
          </a:p>
          <a:p>
            <a:pPr marL="85725" indent="-15875"/>
            <a:r>
              <a:rPr lang="ru-RU" sz="2400" dirty="0" smtClean="0"/>
              <a:t> </a:t>
            </a:r>
            <a:r>
              <a:rPr lang="ru-RU" sz="2400" dirty="0" smtClean="0"/>
              <a:t>укрепление межнационального и межрелигиозного </a:t>
            </a:r>
            <a:r>
              <a:rPr lang="ru-RU" sz="2400" dirty="0" smtClean="0"/>
              <a:t>согласия;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8534400" cy="758952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ПРЕЗИДЕНТСКИЕ ГРАНТЫ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Президентскиегранты.рф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БЮДЖЕТ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85725" indent="-15875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500 тыс.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</a:p>
          <a:p>
            <a:pPr marL="85725" indent="-15875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 тыс. рублей и не более 3 </a:t>
            </a:r>
            <a:r>
              <a:rPr lang="ru-RU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</a:p>
          <a:p>
            <a:pPr marL="85725" indent="-15875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рублей</a:t>
            </a:r>
          </a:p>
          <a:p>
            <a:pPr marL="85725" indent="-15875"/>
            <a:endParaRPr lang="ru-RU" sz="32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" indent="-15875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В ЗАВИСИМОСТИ ОТ МАСШТАБОВ ПРОЕКТА И ОПЫТА ОРГАНИЗАЦИИ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ПЛОЩАДКИ ДЛЯ ДЕНЬГОСБОРА, ОТДЕЛЬНЫЕ ПРОГРАММЫ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12538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«НЕРАВНОДУШНЫЕ СОСЕДИ»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8926" t="12201" r="27477" b="71419"/>
          <a:stretch>
            <a:fillRect/>
          </a:stretch>
        </p:blipFill>
        <p:spPr bwMode="auto">
          <a:xfrm>
            <a:off x="5543600" y="1628800"/>
            <a:ext cx="327687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23528" y="3140968"/>
            <a:ext cx="5062336" cy="1253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ДОБРО.МЕЙЛ.РУ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t="24800" r="50738" b="56300"/>
          <a:stretch>
            <a:fillRect/>
          </a:stretch>
        </p:blipFill>
        <p:spPr bwMode="auto">
          <a:xfrm>
            <a:off x="4932040" y="2780928"/>
            <a:ext cx="384383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 l="4055" t="12600" r="59770" b="59680"/>
          <a:stretch>
            <a:fillRect/>
          </a:stretch>
        </p:blipFill>
        <p:spPr bwMode="auto">
          <a:xfrm>
            <a:off x="5220072" y="4005064"/>
            <a:ext cx="35283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467544" y="4149080"/>
            <a:ext cx="5062336" cy="1253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ЯНДЕКС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ОСОБЕННОСТИ ОТЧЕТОВ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СТРОГАЯ ПРОЗРАЧНОСТЬ</a:t>
            </a:r>
          </a:p>
          <a:p>
            <a:r>
              <a:rPr lang="ru-RU" dirty="0" smtClean="0"/>
              <a:t>ПОЛНЫЙ ПАКЕТ ФИНАНСОВЫХ ДОКУМЕНТОВ</a:t>
            </a:r>
          </a:p>
          <a:p>
            <a:r>
              <a:rPr lang="ru-RU" dirty="0" smtClean="0"/>
              <a:t>ФОТООТЧЕТЫ, ПЕЧАТНЫЕ МАТЕРИАЛЫ И БУКЛЕТЫ</a:t>
            </a:r>
          </a:p>
          <a:p>
            <a:r>
              <a:rPr lang="ru-RU" dirty="0" smtClean="0"/>
              <a:t>ВЕДЕНИЕ СТРАНИЦЫ ПРОЕКТА В СЕТИ ИНТЕРНЕТ</a:t>
            </a:r>
          </a:p>
          <a:p>
            <a:r>
              <a:rPr lang="ru-RU" dirty="0" smtClean="0"/>
              <a:t>ОТЧЕТЫ  О ДЕЯТЕЛЬНОСТИ ДОБРОВОЛЬЦЕВ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patrdimitry.ru</a:t>
            </a:r>
          </a:p>
          <a:p>
            <a:r>
              <a:rPr lang="en-US" sz="2800" cap="none" dirty="0" smtClean="0"/>
              <a:t>patr.dimitry@gmail.com</a:t>
            </a:r>
            <a:endParaRPr lang="ru-RU" sz="2800" cap="none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67</TotalTime>
  <Words>305</Words>
  <Application>Microsoft Office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ГРАНТОВАЯ ПОДДЕРЖКА НЕКОММЕРЧЕСКИХ ОРГАНИЗАЦИЙ</vt:lpstr>
      <vt:lpstr>ИСТОЧНИКИ ФИНАНСИРОВАНИЯ НКО</vt:lpstr>
      <vt:lpstr>ИСТОЧНИКИ ФИНАНСИРОВАНИЯ НКО</vt:lpstr>
      <vt:lpstr>ОСНОВНЫЕ СТАТЬИ РАСХОДОВ НКО</vt:lpstr>
      <vt:lpstr>ОСОБЕННОСТИ ПРОЕКТОВ</vt:lpstr>
      <vt:lpstr> КРИТЕРИИ ОЦЕНКИ ЗАЯВОК</vt:lpstr>
      <vt:lpstr>КОНКУРС ПРАВОСЛАВНОЙ ИНИЦИАТИВЫ</vt:lpstr>
      <vt:lpstr>БФ «ПРЕДАНИЕ»</vt:lpstr>
      <vt:lpstr>ПРЕЗИДЕНТСКИЕ ГРАНТЫ</vt:lpstr>
      <vt:lpstr>ПРЕЗИДЕНТСКИЕ ГРАНТЫ</vt:lpstr>
      <vt:lpstr>ПРЕЗИДЕНТСКИЕ ГРАНТЫ</vt:lpstr>
      <vt:lpstr>ПЛОЩАДКИ ДЛЯ ДЕНЬГОСБОРА, ОТДЕЛЬНЫЕ ПРОГРАММЫ</vt:lpstr>
      <vt:lpstr>ОСОБЕННОСТИ ОТЧЕТОВ</vt:lpstr>
      <vt:lpstr>СПАСИБО ЗА ВНИМАНИЕ!</vt:lpstr>
    </vt:vector>
  </TitlesOfParts>
  <Company>FPD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ГРАНТОВАЯ ПОДДЕРЖКА НЕКОММЕРЧЕСКИХ ОРГАНИЗАЦИЙ</dc:title>
  <dc:creator>user</dc:creator>
  <cp:lastModifiedBy>user</cp:lastModifiedBy>
  <cp:revision>7</cp:revision>
  <dcterms:created xsi:type="dcterms:W3CDTF">2017-06-09T00:30:34Z</dcterms:created>
  <dcterms:modified xsi:type="dcterms:W3CDTF">2017-06-09T01:38:03Z</dcterms:modified>
</cp:coreProperties>
</file>