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5" r:id="rId2"/>
    <p:sldId id="302" r:id="rId3"/>
    <p:sldId id="303" r:id="rId4"/>
    <p:sldId id="304" r:id="rId5"/>
    <p:sldId id="282" r:id="rId6"/>
    <p:sldId id="284" r:id="rId7"/>
    <p:sldId id="283" r:id="rId8"/>
    <p:sldId id="285" r:id="rId9"/>
    <p:sldId id="289" r:id="rId10"/>
    <p:sldId id="288" r:id="rId11"/>
    <p:sldId id="287" r:id="rId12"/>
    <p:sldId id="286" r:id="rId13"/>
    <p:sldId id="291" r:id="rId14"/>
    <p:sldId id="290" r:id="rId15"/>
    <p:sldId id="292" r:id="rId16"/>
    <p:sldId id="295" r:id="rId17"/>
    <p:sldId id="294" r:id="rId18"/>
    <p:sldId id="293" r:id="rId19"/>
    <p:sldId id="297" r:id="rId20"/>
    <p:sldId id="298" r:id="rId21"/>
    <p:sldId id="300" r:id="rId22"/>
    <p:sldId id="301" r:id="rId23"/>
    <p:sldId id="258" r:id="rId24"/>
    <p:sldId id="259" r:id="rId25"/>
    <p:sldId id="260" r:id="rId26"/>
    <p:sldId id="263" r:id="rId27"/>
    <p:sldId id="264" r:id="rId28"/>
    <p:sldId id="265" r:id="rId29"/>
    <p:sldId id="266" r:id="rId30"/>
    <p:sldId id="267" r:id="rId31"/>
    <p:sldId id="268" r:id="rId32"/>
    <p:sldId id="269" r:id="rId33"/>
    <p:sldId id="271" r:id="rId34"/>
    <p:sldId id="270" r:id="rId35"/>
    <p:sldId id="272" r:id="rId36"/>
    <p:sldId id="275" r:id="rId37"/>
    <p:sldId id="274" r:id="rId38"/>
    <p:sldId id="276" r:id="rId39"/>
    <p:sldId id="278" r:id="rId4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66B428A4-5304-472B-95D4-9C498E706A75}">
          <p14:sldIdLst>
            <p14:sldId id="305"/>
            <p14:sldId id="302"/>
            <p14:sldId id="303"/>
            <p14:sldId id="304"/>
            <p14:sldId id="282"/>
            <p14:sldId id="284"/>
            <p14:sldId id="283"/>
            <p14:sldId id="285"/>
            <p14:sldId id="289"/>
            <p14:sldId id="288"/>
            <p14:sldId id="287"/>
            <p14:sldId id="286"/>
            <p14:sldId id="291"/>
            <p14:sldId id="290"/>
            <p14:sldId id="292"/>
            <p14:sldId id="295"/>
            <p14:sldId id="294"/>
            <p14:sldId id="293"/>
            <p14:sldId id="297"/>
            <p14:sldId id="298"/>
            <p14:sldId id="300"/>
            <p14:sldId id="301"/>
            <p14:sldId id="258"/>
            <p14:sldId id="259"/>
            <p14:sldId id="260"/>
            <p14:sldId id="263"/>
            <p14:sldId id="264"/>
            <p14:sldId id="265"/>
            <p14:sldId id="266"/>
            <p14:sldId id="267"/>
            <p14:sldId id="268"/>
            <p14:sldId id="269"/>
            <p14:sldId id="271"/>
            <p14:sldId id="270"/>
            <p14:sldId id="272"/>
            <p14:sldId id="275"/>
            <p14:sldId id="274"/>
            <p14:sldId id="276"/>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AED780E-2F84-486A-A091-4DC222E02DA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48A345CE-0F0E-4B8A-BB5D-198F34641C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150237E9-4C78-4EAF-8ADC-EADC22A2E03B}"/>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xmlns="" id="{EA65E5B4-F174-4EBF-BD59-F8CC0D08C8C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DE76C9C0-92E2-4CE2-9F27-4BEB85C46F2F}"/>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378686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10CAB10-5BBF-4F0B-95BE-DDE4607B633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ACCF7124-A535-4779-92CC-E995D433BD5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21E8E1E2-B223-4391-B6C3-66DEB8E38718}"/>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xmlns="" id="{6D68469A-5E45-4244-B2A4-32C7E880F7E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49419FE-CD35-4A6A-86A4-B4742B79AC18}"/>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3171313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8892625-80A5-4CED-8A5F-00A86D114886}"/>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664F91D9-3188-4209-A41D-175101D921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4CEA6DFC-649A-4BEB-AF4D-73E9061F8EE0}"/>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xmlns="" id="{D60502F4-1527-4F40-B21F-1061831419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40FBBB7B-7365-414D-9EE9-C9400BC90AD6}"/>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2764972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7571362-1708-4B48-BD1A-1457FCD7D66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D2480D16-C352-40C6-B49E-6463A9306E9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88F2BFFA-9BB6-4792-B8A2-207D966BEE22}"/>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0686B4EF-06B0-40B7-8401-FC940FFB911B}"/>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6" name="Нижний колонтитул 5">
            <a:extLst>
              <a:ext uri="{FF2B5EF4-FFF2-40B4-BE49-F238E27FC236}">
                <a16:creationId xmlns:a16="http://schemas.microsoft.com/office/drawing/2014/main" xmlns="" id="{C041F3B1-4F28-4131-9FB8-E1D85242E48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C688D6CE-5A31-494B-B470-B81C8E3E416E}"/>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3289309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EAD0C4-FA6B-488D-9A06-79EAC3E47A2A}"/>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9B3B950D-8016-4D41-BC50-B2D5036BFA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1852603F-E4E3-4662-8F56-D0F6106C9CF9}"/>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77F42E07-7833-4D87-BD35-02120052C0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005382F6-BC25-4DB9-B2FF-94E26D763AE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5A6AE0B0-7476-4031-8847-31A6B53563A7}"/>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8" name="Нижний колонтитул 7">
            <a:extLst>
              <a:ext uri="{FF2B5EF4-FFF2-40B4-BE49-F238E27FC236}">
                <a16:creationId xmlns:a16="http://schemas.microsoft.com/office/drawing/2014/main" xmlns="" id="{16FA0E8B-1B79-483A-9E3D-7507DE2F05AA}"/>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EEFCCC80-C491-4E1F-BC30-79BF1D3D8B69}"/>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411032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EBA1454-C743-4291-9B2E-29A86989E7F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BA003593-29A5-4495-8007-02D66DFB7499}"/>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4" name="Нижний колонтитул 3">
            <a:extLst>
              <a:ext uri="{FF2B5EF4-FFF2-40B4-BE49-F238E27FC236}">
                <a16:creationId xmlns:a16="http://schemas.microsoft.com/office/drawing/2014/main" xmlns="" id="{C0EC9650-9048-42EE-A38C-9878EFFFC1F4}"/>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A4252460-C508-4EA8-AE6D-F8C162E630B8}"/>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2962450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51DAACAF-03BF-464B-9111-EB60D09E20FC}"/>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3" name="Нижний колонтитул 2">
            <a:extLst>
              <a:ext uri="{FF2B5EF4-FFF2-40B4-BE49-F238E27FC236}">
                <a16:creationId xmlns:a16="http://schemas.microsoft.com/office/drawing/2014/main" xmlns="" id="{27E9A504-8C36-4BF2-A30B-E89D3A4D247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249D2A43-F77D-4DEC-AC5B-F6E848308E23}"/>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1021430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D0EAEDA-356A-4217-B28B-98FEAD9D18B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CF2B4F26-BB2C-4F9E-A94A-6128F53553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0AA9B654-154A-48EE-8EEC-AF639BC7AE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989895B1-2519-4971-9567-313CD71FAED1}"/>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6" name="Нижний колонтитул 5">
            <a:extLst>
              <a:ext uri="{FF2B5EF4-FFF2-40B4-BE49-F238E27FC236}">
                <a16:creationId xmlns:a16="http://schemas.microsoft.com/office/drawing/2014/main" xmlns="" id="{0CD0980C-2BD4-4F43-BCBA-3BF579FD224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A856238E-8687-4D50-A8FE-D54E1F8BFF84}"/>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3388495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799C7F1-12A9-49A4-9DCC-29375B85243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526224FF-543E-43CE-844A-F5E54189F9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4349B89E-CED7-4882-8099-8E9DFD456D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9302A0B5-29B5-424D-A7D1-F4F74A8F9993}"/>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6" name="Нижний колонтитул 5">
            <a:extLst>
              <a:ext uri="{FF2B5EF4-FFF2-40B4-BE49-F238E27FC236}">
                <a16:creationId xmlns:a16="http://schemas.microsoft.com/office/drawing/2014/main" xmlns="" id="{F1344AEE-FEB2-41CA-9856-AB9047B900E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116715BE-8429-4763-ACEF-C6D0B9EF6759}"/>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75698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B5AFA62-20A0-4B51-92FC-A5C0E6F1DC2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D9E8B854-D340-49CE-A2E0-2F7316D8072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CFFC60E4-5665-4053-975D-F1ACDB8BAF98}"/>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xmlns="" id="{9B20AEC1-8881-4EBC-84F1-176D97D187A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F32405C-7BF8-4F21-8B38-F64B23416090}"/>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1653561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93D9D204-A951-4DDF-B507-9D8C231E05B4}"/>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0710EE19-F184-47D4-953B-C2B6C8289B0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EC9E222-ECB2-407D-87EF-B203749B9224}"/>
              </a:ext>
            </a:extLst>
          </p:cNvPr>
          <p:cNvSpPr>
            <a:spLocks noGrp="1"/>
          </p:cNvSpPr>
          <p:nvPr>
            <p:ph type="dt" sz="half" idx="10"/>
          </p:nvPr>
        </p:nvSpPr>
        <p:spPr/>
        <p:txBody>
          <a:bodyPr/>
          <a:lstStyle/>
          <a:p>
            <a:fld id="{15DC4215-93AC-40D2-84F3-ADC139D54492}"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xmlns="" id="{451DAD5B-4ABC-4398-A4BD-FD515F3A2BD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E3DC1E4E-B55C-4695-83F2-C25527A5E3EB}"/>
              </a:ext>
            </a:extLst>
          </p:cNvPr>
          <p:cNvSpPr>
            <a:spLocks noGrp="1"/>
          </p:cNvSpPr>
          <p:nvPr>
            <p:ph type="sldNum" sz="quarter" idx="12"/>
          </p:nvPr>
        </p:nvSpPr>
        <p:spPr/>
        <p:txBody>
          <a:bodyPr/>
          <a:lstStyle/>
          <a:p>
            <a:fld id="{48EE5146-23DC-49CB-A62F-740C9F1950BE}" type="slidenum">
              <a:rPr lang="ru-RU" smtClean="0"/>
              <a:t>‹#›</a:t>
            </a:fld>
            <a:endParaRPr lang="ru-RU"/>
          </a:p>
        </p:txBody>
      </p:sp>
    </p:spTree>
    <p:extLst>
      <p:ext uri="{BB962C8B-B14F-4D97-AF65-F5344CB8AC3E}">
        <p14:creationId xmlns:p14="http://schemas.microsoft.com/office/powerpoint/2010/main" val="4032004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5C5CEEA-6B1D-4AC2-9CCF-AA23C5A5CF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CE86A4B5-8ABD-45C9-AE93-5C526EB71E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E049E25A-78A6-497D-A32D-8E204531F5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C4215-93AC-40D2-84F3-ADC139D54492}"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xmlns="" id="{F0852838-B303-4565-A036-93F7AF3FF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898F3A8E-D7F8-43EC-8FDF-BD0539DE3E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EE5146-23DC-49CB-A62F-740C9F1950BE}" type="slidenum">
              <a:rPr lang="ru-RU" smtClean="0"/>
              <a:t>‹#›</a:t>
            </a:fld>
            <a:endParaRPr lang="ru-RU"/>
          </a:p>
        </p:txBody>
      </p:sp>
    </p:spTree>
    <p:extLst>
      <p:ext uri="{BB962C8B-B14F-4D97-AF65-F5344CB8AC3E}">
        <p14:creationId xmlns:p14="http://schemas.microsoft.com/office/powerpoint/2010/main" val="1726238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0502" y="1405543"/>
            <a:ext cx="11177516" cy="3035808"/>
          </a:xfrm>
        </p:spPr>
        <p:txBody>
          <a:bodyPr>
            <a:normAutofit/>
          </a:bodyPr>
          <a:lstStyle/>
          <a:p>
            <a:r>
              <a:rPr lang="ru-RU" sz="3600" b="1" dirty="0"/>
              <a:t>Проблемы России через призму социальной </a:t>
            </a:r>
            <a:r>
              <a:rPr lang="ru-RU" sz="3600" b="1" dirty="0" smtClean="0"/>
              <a:t>рекламы</a:t>
            </a:r>
            <a:br>
              <a:rPr lang="ru-RU" sz="3600" b="1" dirty="0" smtClean="0"/>
            </a:br>
            <a:r>
              <a:rPr lang="ru-RU" sz="3200" b="1" i="1" dirty="0"/>
              <a:t>Тренды социальной рекламы</a:t>
            </a:r>
            <a:r>
              <a:rPr lang="ru-RU" sz="3600" b="1" dirty="0"/>
              <a:t> </a:t>
            </a:r>
            <a:br>
              <a:rPr lang="ru-RU" sz="3600" b="1" dirty="0"/>
            </a:br>
            <a:endParaRPr lang="ru-RU" sz="3600" b="1" dirty="0"/>
          </a:p>
        </p:txBody>
      </p:sp>
      <p:pic>
        <p:nvPicPr>
          <p:cNvPr id="4" name="Picture 2" descr="E:\Я.Диск\!17_FPG\Бренд\page\pgrants_logo.png"/>
          <p:cNvPicPr>
            <a:picLocks noChangeAspect="1" noChangeArrowheads="1"/>
          </p:cNvPicPr>
          <p:nvPr/>
        </p:nvPicPr>
        <p:blipFill>
          <a:blip r:embed="rId2" cstate="print"/>
          <a:srcRect/>
          <a:stretch>
            <a:fillRect/>
          </a:stretch>
        </p:blipFill>
        <p:spPr bwMode="auto">
          <a:xfrm>
            <a:off x="859809" y="4995081"/>
            <a:ext cx="3268176" cy="1147948"/>
          </a:xfrm>
          <a:prstGeom prst="rect">
            <a:avLst/>
          </a:prstGeom>
          <a:noFill/>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2699" y="507216"/>
            <a:ext cx="1651379" cy="1651379"/>
          </a:xfrm>
          <a:prstGeom prst="rect">
            <a:avLst/>
          </a:prstGeom>
        </p:spPr>
      </p:pic>
      <p:sp>
        <p:nvSpPr>
          <p:cNvPr id="6" name="Прямоугольник 5"/>
          <p:cNvSpPr/>
          <p:nvPr/>
        </p:nvSpPr>
        <p:spPr>
          <a:xfrm>
            <a:off x="4394580" y="5276667"/>
            <a:ext cx="7246961" cy="584775"/>
          </a:xfrm>
          <a:prstGeom prst="rect">
            <a:avLst/>
          </a:prstGeom>
        </p:spPr>
        <p:txBody>
          <a:bodyPr wrap="square">
            <a:spAutoFit/>
          </a:bodyPr>
          <a:lstStyle/>
          <a:p>
            <a:r>
              <a:rPr lang="ru-RU" sz="1600" i="1" dirty="0" smtClean="0">
                <a:solidFill>
                  <a:schemeClr val="tx2">
                    <a:lumMod val="60000"/>
                    <a:lumOff val="40000"/>
                  </a:schemeClr>
                </a:solidFill>
              </a:rPr>
              <a:t>При </a:t>
            </a:r>
            <a:r>
              <a:rPr lang="ru-RU" sz="1600" i="1" dirty="0">
                <a:solidFill>
                  <a:schemeClr val="tx2">
                    <a:lumMod val="60000"/>
                    <a:lumOff val="40000"/>
                  </a:schemeClr>
                </a:solidFill>
              </a:rPr>
              <a:t>поддержке Президентских грантов в рамках реализации проекта "Маяк. </a:t>
            </a:r>
            <a:r>
              <a:rPr lang="ru-RU" sz="1600" i="1" dirty="0" smtClean="0">
                <a:solidFill>
                  <a:schemeClr val="tx2">
                    <a:lumMod val="60000"/>
                    <a:lumOff val="40000"/>
                  </a:schemeClr>
                </a:solidFill>
              </a:rPr>
              <a:t>Антинаркотический информационный </a:t>
            </a:r>
            <a:r>
              <a:rPr lang="ru-RU" sz="1600" i="1" dirty="0">
                <a:solidFill>
                  <a:schemeClr val="tx2">
                    <a:lumMod val="60000"/>
                    <a:lumOff val="40000"/>
                  </a:schemeClr>
                </a:solidFill>
              </a:rPr>
              <a:t>фронт"</a:t>
            </a:r>
          </a:p>
        </p:txBody>
      </p:sp>
      <p:sp>
        <p:nvSpPr>
          <p:cNvPr id="7" name="TextBox 6"/>
          <p:cNvSpPr txBox="1"/>
          <p:nvPr/>
        </p:nvSpPr>
        <p:spPr>
          <a:xfrm>
            <a:off x="4127985" y="915476"/>
            <a:ext cx="8301933" cy="830997"/>
          </a:xfrm>
          <a:prstGeom prst="rect">
            <a:avLst/>
          </a:prstGeom>
          <a:noFill/>
        </p:spPr>
        <p:txBody>
          <a:bodyPr wrap="square" rtlCol="0">
            <a:spAutoFit/>
          </a:bodyPr>
          <a:lstStyle/>
          <a:p>
            <a:r>
              <a:rPr lang="ru-RU" sz="2400" i="1" dirty="0" smtClean="0">
                <a:solidFill>
                  <a:schemeClr val="tx2">
                    <a:lumMod val="60000"/>
                    <a:lumOff val="40000"/>
                  </a:schemeClr>
                </a:solidFill>
              </a:rPr>
              <a:t>Благотворительный фонд </a:t>
            </a:r>
          </a:p>
          <a:p>
            <a:r>
              <a:rPr lang="ru-RU" sz="2400" i="1" dirty="0" smtClean="0">
                <a:solidFill>
                  <a:schemeClr val="tx2">
                    <a:lumMod val="60000"/>
                    <a:lumOff val="40000"/>
                  </a:schemeClr>
                </a:solidFill>
              </a:rPr>
              <a:t>святого праведного Иоанна Кронштадтского</a:t>
            </a:r>
            <a:endParaRPr lang="ru-RU" sz="2400" i="1" dirty="0">
              <a:solidFill>
                <a:schemeClr val="tx2">
                  <a:lumMod val="60000"/>
                  <a:lumOff val="40000"/>
                </a:schemeClr>
              </a:solidFill>
            </a:endParaRPr>
          </a:p>
        </p:txBody>
      </p:sp>
    </p:spTree>
    <p:extLst>
      <p:ext uri="{BB962C8B-B14F-4D97-AF65-F5344CB8AC3E}">
        <p14:creationId xmlns:p14="http://schemas.microsoft.com/office/powerpoint/2010/main" val="3979948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B5579E1-BBB4-4F48-800B-4F01678D6CA0}"/>
              </a:ext>
            </a:extLst>
          </p:cNvPr>
          <p:cNvSpPr>
            <a:spLocks noGrp="1"/>
          </p:cNvSpPr>
          <p:nvPr>
            <p:ph type="title"/>
          </p:nvPr>
        </p:nvSpPr>
        <p:spPr/>
        <p:txBody>
          <a:bodyPr/>
          <a:lstStyle/>
          <a:p>
            <a:r>
              <a:rPr lang="ru-RU" dirty="0"/>
              <a:t>Мы часто слышим</a:t>
            </a:r>
          </a:p>
        </p:txBody>
      </p:sp>
      <p:sp>
        <p:nvSpPr>
          <p:cNvPr id="3" name="Объект 2">
            <a:extLst>
              <a:ext uri="{FF2B5EF4-FFF2-40B4-BE49-F238E27FC236}">
                <a16:creationId xmlns:a16="http://schemas.microsoft.com/office/drawing/2014/main" xmlns="" id="{FCAEAFF8-1788-4F46-9211-77FEAA6D4ED8}"/>
              </a:ext>
            </a:extLst>
          </p:cNvPr>
          <p:cNvSpPr>
            <a:spLocks noGrp="1"/>
          </p:cNvSpPr>
          <p:nvPr>
            <p:ph idx="1"/>
          </p:nvPr>
        </p:nvSpPr>
        <p:spPr/>
        <p:txBody>
          <a:bodyPr>
            <a:normAutofit/>
          </a:bodyPr>
          <a:lstStyle/>
          <a:p>
            <a:pPr marL="0" indent="0">
              <a:spcAft>
                <a:spcPts val="1200"/>
              </a:spcAft>
              <a:buNone/>
            </a:pPr>
            <a:r>
              <a:rPr lang="ru-RU" sz="4000" dirty="0"/>
              <a:t>«Все эти организации просят  денег, а деньги непонятно, куда идут.  Я не знаю, как работают эти организации, поэтому  я не могу доверять им, а значит  не буду жертвовать деньги» </a:t>
            </a:r>
          </a:p>
        </p:txBody>
      </p:sp>
    </p:spTree>
    <p:extLst>
      <p:ext uri="{BB962C8B-B14F-4D97-AF65-F5344CB8AC3E}">
        <p14:creationId xmlns:p14="http://schemas.microsoft.com/office/powerpoint/2010/main" val="3683523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D69FDC5-D441-408F-832E-B4FC4A6ED4EB}"/>
              </a:ext>
            </a:extLst>
          </p:cNvPr>
          <p:cNvSpPr>
            <a:spLocks noGrp="1"/>
          </p:cNvSpPr>
          <p:nvPr>
            <p:ph type="title"/>
          </p:nvPr>
        </p:nvSpPr>
        <p:spPr/>
        <p:txBody>
          <a:bodyPr/>
          <a:lstStyle/>
          <a:p>
            <a:r>
              <a:rPr lang="ru-RU" dirty="0"/>
              <a:t>Проблема</a:t>
            </a:r>
          </a:p>
        </p:txBody>
      </p:sp>
      <p:sp>
        <p:nvSpPr>
          <p:cNvPr id="3" name="Объект 2">
            <a:extLst>
              <a:ext uri="{FF2B5EF4-FFF2-40B4-BE49-F238E27FC236}">
                <a16:creationId xmlns:a16="http://schemas.microsoft.com/office/drawing/2014/main" xmlns="" id="{393E6413-CF0D-4F83-9092-0BD2269D3D98}"/>
              </a:ext>
            </a:extLst>
          </p:cNvPr>
          <p:cNvSpPr>
            <a:spLocks noGrp="1"/>
          </p:cNvSpPr>
          <p:nvPr>
            <p:ph idx="1"/>
          </p:nvPr>
        </p:nvSpPr>
        <p:spPr/>
        <p:txBody>
          <a:bodyPr>
            <a:normAutofit/>
          </a:bodyPr>
          <a:lstStyle/>
          <a:p>
            <a:pPr marL="0" indent="0">
              <a:buNone/>
            </a:pPr>
            <a:r>
              <a:rPr lang="ru-RU" sz="3600" dirty="0"/>
              <a:t>«Просто давать деньги –  это все равно, что пытаться лечить симптомы, а не болезнь. Ты почувствуешь себя лучше, но это не изменит ситуацию»</a:t>
            </a:r>
          </a:p>
        </p:txBody>
      </p:sp>
    </p:spTree>
    <p:extLst>
      <p:ext uri="{BB962C8B-B14F-4D97-AF65-F5344CB8AC3E}">
        <p14:creationId xmlns:p14="http://schemas.microsoft.com/office/powerpoint/2010/main" val="1351515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B1ED795-5D88-47C3-A55A-70DE42B2E79D}"/>
              </a:ext>
            </a:extLst>
          </p:cNvPr>
          <p:cNvSpPr>
            <a:spLocks noGrp="1"/>
          </p:cNvSpPr>
          <p:nvPr>
            <p:ph type="title"/>
          </p:nvPr>
        </p:nvSpPr>
        <p:spPr/>
        <p:txBody>
          <a:bodyPr/>
          <a:lstStyle/>
          <a:p>
            <a:r>
              <a:rPr lang="ru-RU" dirty="0"/>
              <a:t>Социальная реклама направлена на решение проблем общества</a:t>
            </a:r>
          </a:p>
        </p:txBody>
      </p:sp>
      <p:sp>
        <p:nvSpPr>
          <p:cNvPr id="3" name="Объект 2">
            <a:extLst>
              <a:ext uri="{FF2B5EF4-FFF2-40B4-BE49-F238E27FC236}">
                <a16:creationId xmlns:a16="http://schemas.microsoft.com/office/drawing/2014/main" xmlns="" id="{F9BCDDA2-40E7-4E34-B5EC-37A8F111C3C1}"/>
              </a:ext>
            </a:extLst>
          </p:cNvPr>
          <p:cNvSpPr>
            <a:spLocks noGrp="1"/>
          </p:cNvSpPr>
          <p:nvPr>
            <p:ph idx="1"/>
          </p:nvPr>
        </p:nvSpPr>
        <p:spPr/>
        <p:txBody>
          <a:bodyPr>
            <a:normAutofit/>
          </a:bodyPr>
          <a:lstStyle/>
          <a:p>
            <a:r>
              <a:rPr lang="ru-RU" sz="3200" dirty="0"/>
              <a:t>Видя проблему – предлагай её решение</a:t>
            </a:r>
          </a:p>
          <a:p>
            <a:r>
              <a:rPr lang="ru-RU" sz="3200" dirty="0"/>
              <a:t>У общества нет проблем— проблемы есть у людей</a:t>
            </a:r>
          </a:p>
          <a:p>
            <a:r>
              <a:rPr lang="ru-RU" sz="3200" dirty="0"/>
              <a:t>Чтобы решить проблему общества, надо решить ее для каждого конкретного человека</a:t>
            </a:r>
          </a:p>
          <a:p>
            <a:endParaRPr lang="ru-RU" dirty="0"/>
          </a:p>
        </p:txBody>
      </p:sp>
    </p:spTree>
    <p:extLst>
      <p:ext uri="{BB962C8B-B14F-4D97-AF65-F5344CB8AC3E}">
        <p14:creationId xmlns:p14="http://schemas.microsoft.com/office/powerpoint/2010/main" val="3447327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C41F9F-C105-4E4B-B47F-6699F2EBDE4B}"/>
              </a:ext>
            </a:extLst>
          </p:cNvPr>
          <p:cNvSpPr>
            <a:spLocks noGrp="1"/>
          </p:cNvSpPr>
          <p:nvPr>
            <p:ph type="title"/>
          </p:nvPr>
        </p:nvSpPr>
        <p:spPr/>
        <p:txBody>
          <a:bodyPr/>
          <a:lstStyle/>
          <a:p>
            <a:r>
              <a:rPr lang="ru-RU" dirty="0"/>
              <a:t>Тематика</a:t>
            </a:r>
          </a:p>
        </p:txBody>
      </p:sp>
      <p:sp>
        <p:nvSpPr>
          <p:cNvPr id="3" name="Объект 2">
            <a:extLst>
              <a:ext uri="{FF2B5EF4-FFF2-40B4-BE49-F238E27FC236}">
                <a16:creationId xmlns:a16="http://schemas.microsoft.com/office/drawing/2014/main" xmlns="" id="{23B9F96D-A37A-499D-8422-7749F7B5670C}"/>
              </a:ext>
            </a:extLst>
          </p:cNvPr>
          <p:cNvSpPr>
            <a:spLocks noGrp="1"/>
          </p:cNvSpPr>
          <p:nvPr>
            <p:ph idx="1"/>
          </p:nvPr>
        </p:nvSpPr>
        <p:spPr/>
        <p:txBody>
          <a:bodyPr>
            <a:normAutofit fontScale="62500" lnSpcReduction="20000"/>
          </a:bodyPr>
          <a:lstStyle/>
          <a:p>
            <a:pPr marL="514350" indent="-514350">
              <a:buAutoNum type="arabicPeriod"/>
            </a:pPr>
            <a:r>
              <a:rPr lang="ru-RU" b="1" dirty="0"/>
              <a:t>Борьба с пороками и угрозами, предупреждение катастроф или нежелательных последствий.</a:t>
            </a:r>
          </a:p>
          <a:p>
            <a:pPr marL="0" indent="0">
              <a:buNone/>
            </a:pPr>
            <a:r>
              <a:rPr lang="ru-RU" dirty="0"/>
              <a:t>Используются наиболее актуальные опасения,  напр., экономические (низкий уровень жизни и угроза его дальнейшего снижения; остановка промышленного производства и сельского хозяйства); геополитические  (потеря могущества и влияния); государственные (неспособность власти эффективно  править страной); духовные (отсутствие национальной объединительной идеи,  общепризнанных ценностей).</a:t>
            </a:r>
          </a:p>
          <a:p>
            <a:pPr marL="0" indent="0">
              <a:buNone/>
            </a:pPr>
            <a:r>
              <a:rPr lang="ru-RU" b="1" dirty="0"/>
              <a:t>2. Декларация ценностей. </a:t>
            </a:r>
          </a:p>
          <a:p>
            <a:pPr marL="0" indent="0">
              <a:buNone/>
            </a:pPr>
            <a:r>
              <a:rPr lang="ru-RU" dirty="0"/>
              <a:t>Приоритетными ценностями каждого человека являются: здоровье, работа (карьера), семья (дети), заработок (доход), личное  счастье, безопасность (комфорт) и т.д.</a:t>
            </a:r>
          </a:p>
          <a:p>
            <a:pPr marL="0" indent="0">
              <a:buNone/>
            </a:pPr>
            <a:r>
              <a:rPr lang="ru-RU" b="1" dirty="0"/>
              <a:t>3. Призывы к созиданию. </a:t>
            </a:r>
          </a:p>
          <a:p>
            <a:pPr marL="0" indent="0">
              <a:buNone/>
            </a:pPr>
            <a:r>
              <a:rPr lang="ru-RU" dirty="0"/>
              <a:t>Основываются на стремлениях достижения социальных и  индивидуальных идеалов.</a:t>
            </a:r>
          </a:p>
          <a:p>
            <a:pPr marL="0" indent="0">
              <a:buNone/>
            </a:pPr>
            <a:r>
              <a:rPr lang="ru-RU" b="1" dirty="0"/>
              <a:t>4. Социальная психотерапия. </a:t>
            </a:r>
          </a:p>
          <a:p>
            <a:pPr marL="0" indent="0">
              <a:buNone/>
            </a:pPr>
            <a:r>
              <a:rPr lang="ru-RU" dirty="0"/>
              <a:t>Используется в случае, когда массовыми являются  определенные негативные эмоциональные состояния и чувства, такие как: состояние повышенной тревожности, страх; неуверенность в себе, в будущем; обеспокоенность за  свою судьбу и судьбу близких; угнетенность, отчаяние, депрессивные состояния,  переживание низкого группового и социального (общегосударственного) статуса и т.д.</a:t>
            </a:r>
          </a:p>
        </p:txBody>
      </p:sp>
    </p:spTree>
    <p:extLst>
      <p:ext uri="{BB962C8B-B14F-4D97-AF65-F5344CB8AC3E}">
        <p14:creationId xmlns:p14="http://schemas.microsoft.com/office/powerpoint/2010/main" val="712660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01BE564-953F-473D-8B9F-BC90236A6895}"/>
              </a:ext>
            </a:extLst>
          </p:cNvPr>
          <p:cNvSpPr>
            <a:spLocks noGrp="1"/>
          </p:cNvSpPr>
          <p:nvPr>
            <p:ph type="title"/>
          </p:nvPr>
        </p:nvSpPr>
        <p:spPr/>
        <p:txBody>
          <a:bodyPr/>
          <a:lstStyle/>
          <a:p>
            <a:r>
              <a:rPr lang="ru-RU" dirty="0"/>
              <a:t>Основные элементы кампании </a:t>
            </a:r>
            <a:br>
              <a:rPr lang="ru-RU" dirty="0"/>
            </a:br>
            <a:r>
              <a:rPr lang="ru-RU" dirty="0"/>
              <a:t>социальной рекламы</a:t>
            </a:r>
          </a:p>
        </p:txBody>
      </p:sp>
      <p:sp>
        <p:nvSpPr>
          <p:cNvPr id="3" name="Объект 2">
            <a:extLst>
              <a:ext uri="{FF2B5EF4-FFF2-40B4-BE49-F238E27FC236}">
                <a16:creationId xmlns:a16="http://schemas.microsoft.com/office/drawing/2014/main" xmlns="" id="{9C751299-8FBE-4027-A372-A5350516876A}"/>
              </a:ext>
            </a:extLst>
          </p:cNvPr>
          <p:cNvSpPr>
            <a:spLocks noGrp="1"/>
          </p:cNvSpPr>
          <p:nvPr>
            <p:ph idx="1"/>
          </p:nvPr>
        </p:nvSpPr>
        <p:spPr/>
        <p:txBody>
          <a:bodyPr/>
          <a:lstStyle/>
          <a:p>
            <a:r>
              <a:rPr lang="ru-RU" dirty="0"/>
              <a:t>Цель: изменение модели поведения  человека, отношения общества к проблеме</a:t>
            </a:r>
          </a:p>
          <a:p>
            <a:endParaRPr lang="ru-RU" dirty="0"/>
          </a:p>
          <a:p>
            <a:r>
              <a:rPr lang="ru-RU" dirty="0"/>
              <a:t> Целевые аудитории (группы) – первичные и вторичные</a:t>
            </a:r>
          </a:p>
          <a:p>
            <a:endParaRPr lang="ru-RU" dirty="0"/>
          </a:p>
          <a:p>
            <a:r>
              <a:rPr lang="ru-RU" dirty="0"/>
              <a:t>Послание кампании – краткое, емкое описание и обоснование нормы поведения, которая затем будет продвигаться в рамках кампании в СМИ.</a:t>
            </a:r>
          </a:p>
        </p:txBody>
      </p:sp>
    </p:spTree>
    <p:extLst>
      <p:ext uri="{BB962C8B-B14F-4D97-AF65-F5344CB8AC3E}">
        <p14:creationId xmlns:p14="http://schemas.microsoft.com/office/powerpoint/2010/main" val="2247099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49D551C-0EB6-4C44-A1D6-1F112185856C}"/>
              </a:ext>
            </a:extLst>
          </p:cNvPr>
          <p:cNvSpPr>
            <a:spLocks noGrp="1"/>
          </p:cNvSpPr>
          <p:nvPr>
            <p:ph type="title"/>
          </p:nvPr>
        </p:nvSpPr>
        <p:spPr/>
        <p:txBody>
          <a:bodyPr/>
          <a:lstStyle/>
          <a:p>
            <a:r>
              <a:rPr lang="ru-RU" dirty="0"/>
              <a:t>Бриф на создание социальной </a:t>
            </a:r>
            <a:br>
              <a:rPr lang="ru-RU" dirty="0"/>
            </a:br>
            <a:r>
              <a:rPr lang="ru-RU" dirty="0"/>
              <a:t>рекламы</a:t>
            </a:r>
          </a:p>
        </p:txBody>
      </p:sp>
      <p:sp>
        <p:nvSpPr>
          <p:cNvPr id="3" name="Объект 2">
            <a:extLst>
              <a:ext uri="{FF2B5EF4-FFF2-40B4-BE49-F238E27FC236}">
                <a16:creationId xmlns:a16="http://schemas.microsoft.com/office/drawing/2014/main" xmlns="" id="{6DBC7B5A-33FB-4D4C-A7A6-1CDDA4AC345F}"/>
              </a:ext>
            </a:extLst>
          </p:cNvPr>
          <p:cNvSpPr>
            <a:spLocks noGrp="1"/>
          </p:cNvSpPr>
          <p:nvPr>
            <p:ph idx="1"/>
          </p:nvPr>
        </p:nvSpPr>
        <p:spPr>
          <a:xfrm>
            <a:off x="855133" y="1825625"/>
            <a:ext cx="10515600" cy="4351338"/>
          </a:xfrm>
        </p:spPr>
        <p:txBody>
          <a:bodyPr>
            <a:normAutofit fontScale="85000" lnSpcReduction="20000"/>
          </a:bodyPr>
          <a:lstStyle/>
          <a:p>
            <a:pPr marL="0" indent="0">
              <a:buNone/>
            </a:pPr>
            <a:r>
              <a:rPr lang="ru-RU" dirty="0"/>
              <a:t>Обязательные элементы: </a:t>
            </a:r>
          </a:p>
          <a:p>
            <a:r>
              <a:rPr lang="ru-RU" dirty="0"/>
              <a:t>Описание ситуации, постановка проблемы  (причины существования проблемы; что  требуется изменить в представлении, отношении или поведении целевой аудитории для решения проблемы) </a:t>
            </a:r>
          </a:p>
          <a:p>
            <a:r>
              <a:rPr lang="ru-RU" dirty="0"/>
              <a:t>Цель рекламной коммуникации (какие  изменения на уровне представлений,  отношения и поведения целевой аудитории  планируется достигнуть в результате  коммуникации) </a:t>
            </a:r>
          </a:p>
          <a:p>
            <a:r>
              <a:rPr lang="ru-RU" dirty="0"/>
              <a:t>Описание целевой аудитории (социально-демографические характеристики, мотивационная сфера) </a:t>
            </a:r>
          </a:p>
          <a:p>
            <a:r>
              <a:rPr lang="ru-RU" dirty="0"/>
              <a:t>Сообщение, которое требуется передать  целевой аудитории посредством рекламной коммуникации </a:t>
            </a:r>
          </a:p>
          <a:p>
            <a:r>
              <a:rPr lang="ru-RU" dirty="0"/>
              <a:t> Модель оценки эффективности (какие характеристики коммуникативной и итоговой эффективности рекламы могут быть замерены на каждом этапе ее подготовки и  реализации). </a:t>
            </a:r>
          </a:p>
        </p:txBody>
      </p:sp>
    </p:spTree>
    <p:extLst>
      <p:ext uri="{BB962C8B-B14F-4D97-AF65-F5344CB8AC3E}">
        <p14:creationId xmlns:p14="http://schemas.microsoft.com/office/powerpoint/2010/main" val="838265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140E935-A1D1-4008-A714-F902B1884155}"/>
              </a:ext>
            </a:extLst>
          </p:cNvPr>
          <p:cNvSpPr>
            <a:spLocks noGrp="1"/>
          </p:cNvSpPr>
          <p:nvPr>
            <p:ph type="title"/>
          </p:nvPr>
        </p:nvSpPr>
        <p:spPr/>
        <p:txBody>
          <a:bodyPr/>
          <a:lstStyle/>
          <a:p>
            <a:r>
              <a:rPr lang="ru-RU" dirty="0"/>
              <a:t>Не работает</a:t>
            </a:r>
          </a:p>
        </p:txBody>
      </p:sp>
      <p:sp>
        <p:nvSpPr>
          <p:cNvPr id="3" name="Объект 2">
            <a:extLst>
              <a:ext uri="{FF2B5EF4-FFF2-40B4-BE49-F238E27FC236}">
                <a16:creationId xmlns:a16="http://schemas.microsoft.com/office/drawing/2014/main" xmlns="" id="{94C2BC79-93BE-42CB-984D-853306E70E37}"/>
              </a:ext>
            </a:extLst>
          </p:cNvPr>
          <p:cNvSpPr>
            <a:spLocks noGrp="1"/>
          </p:cNvSpPr>
          <p:nvPr>
            <p:ph idx="1"/>
          </p:nvPr>
        </p:nvSpPr>
        <p:spPr>
          <a:xfrm>
            <a:off x="838200" y="1825625"/>
            <a:ext cx="5046133" cy="4351338"/>
          </a:xfrm>
        </p:spPr>
        <p:txBody>
          <a:bodyPr/>
          <a:lstStyle/>
          <a:p>
            <a:pPr marL="0" indent="0">
              <a:buNone/>
            </a:pPr>
            <a:r>
              <a:rPr lang="ru-RU" dirty="0"/>
              <a:t>Стремиться показать позитивный выход</a:t>
            </a:r>
          </a:p>
          <a:p>
            <a:pPr marL="0" indent="0">
              <a:buNone/>
            </a:pPr>
            <a:r>
              <a:rPr lang="ru-RU" dirty="0"/>
              <a:t>«Запреты»</a:t>
            </a:r>
          </a:p>
          <a:p>
            <a:pPr marL="0" indent="0">
              <a:buNone/>
            </a:pPr>
            <a:r>
              <a:rPr lang="ru-RU" dirty="0"/>
              <a:t> Не использовать «не» (которое не воспринимается сознанием человека).</a:t>
            </a:r>
          </a:p>
        </p:txBody>
      </p:sp>
      <p:pic>
        <p:nvPicPr>
          <p:cNvPr id="4" name="Рисунок 3">
            <a:extLst>
              <a:ext uri="{FF2B5EF4-FFF2-40B4-BE49-F238E27FC236}">
                <a16:creationId xmlns:a16="http://schemas.microsoft.com/office/drawing/2014/main" xmlns="" id="{36BC83E6-A5B2-41FA-9F2A-5BA977B92721}"/>
              </a:ext>
            </a:extLst>
          </p:cNvPr>
          <p:cNvPicPr>
            <a:picLocks noChangeAspect="1"/>
          </p:cNvPicPr>
          <p:nvPr/>
        </p:nvPicPr>
        <p:blipFill>
          <a:blip r:embed="rId2"/>
          <a:stretch>
            <a:fillRect/>
          </a:stretch>
        </p:blipFill>
        <p:spPr>
          <a:xfrm>
            <a:off x="7318904" y="1924050"/>
            <a:ext cx="4429125" cy="3162300"/>
          </a:xfrm>
          <a:prstGeom prst="rect">
            <a:avLst/>
          </a:prstGeom>
        </p:spPr>
      </p:pic>
    </p:spTree>
    <p:extLst>
      <p:ext uri="{BB962C8B-B14F-4D97-AF65-F5344CB8AC3E}">
        <p14:creationId xmlns:p14="http://schemas.microsoft.com/office/powerpoint/2010/main" val="1966910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140E935-A1D1-4008-A714-F902B1884155}"/>
              </a:ext>
            </a:extLst>
          </p:cNvPr>
          <p:cNvSpPr>
            <a:spLocks noGrp="1"/>
          </p:cNvSpPr>
          <p:nvPr>
            <p:ph type="title"/>
          </p:nvPr>
        </p:nvSpPr>
        <p:spPr/>
        <p:txBody>
          <a:bodyPr/>
          <a:lstStyle/>
          <a:p>
            <a:r>
              <a:rPr lang="ru-RU" dirty="0"/>
              <a:t>Не работает</a:t>
            </a:r>
          </a:p>
        </p:txBody>
      </p:sp>
      <p:sp>
        <p:nvSpPr>
          <p:cNvPr id="3" name="Объект 2">
            <a:extLst>
              <a:ext uri="{FF2B5EF4-FFF2-40B4-BE49-F238E27FC236}">
                <a16:creationId xmlns:a16="http://schemas.microsoft.com/office/drawing/2014/main" xmlns="" id="{94C2BC79-93BE-42CB-984D-853306E70E37}"/>
              </a:ext>
            </a:extLst>
          </p:cNvPr>
          <p:cNvSpPr>
            <a:spLocks noGrp="1"/>
          </p:cNvSpPr>
          <p:nvPr>
            <p:ph idx="1"/>
          </p:nvPr>
        </p:nvSpPr>
        <p:spPr>
          <a:xfrm>
            <a:off x="838200" y="1825625"/>
            <a:ext cx="4385733" cy="2687108"/>
          </a:xfrm>
        </p:spPr>
        <p:txBody>
          <a:bodyPr/>
          <a:lstStyle/>
          <a:p>
            <a:pPr marL="0" indent="0">
              <a:buNone/>
            </a:pPr>
            <a:endParaRPr lang="ru-RU" dirty="0"/>
          </a:p>
          <a:p>
            <a:pPr marL="0" indent="0">
              <a:buNone/>
            </a:pPr>
            <a:r>
              <a:rPr lang="ru-RU" dirty="0"/>
              <a:t>Не использовать черный цвет (буквально и в смысловом плане).</a:t>
            </a:r>
          </a:p>
        </p:txBody>
      </p:sp>
      <p:pic>
        <p:nvPicPr>
          <p:cNvPr id="4" name="Рисунок 3">
            <a:extLst>
              <a:ext uri="{FF2B5EF4-FFF2-40B4-BE49-F238E27FC236}">
                <a16:creationId xmlns:a16="http://schemas.microsoft.com/office/drawing/2014/main" xmlns="" id="{E1081674-FE76-4C1C-A7D6-69858C474879}"/>
              </a:ext>
            </a:extLst>
          </p:cNvPr>
          <p:cNvPicPr>
            <a:picLocks noChangeAspect="1"/>
          </p:cNvPicPr>
          <p:nvPr/>
        </p:nvPicPr>
        <p:blipFill>
          <a:blip r:embed="rId2"/>
          <a:stretch>
            <a:fillRect/>
          </a:stretch>
        </p:blipFill>
        <p:spPr>
          <a:xfrm>
            <a:off x="7155920" y="1389062"/>
            <a:ext cx="3857625" cy="4638675"/>
          </a:xfrm>
          <a:prstGeom prst="rect">
            <a:avLst/>
          </a:prstGeom>
        </p:spPr>
      </p:pic>
    </p:spTree>
    <p:extLst>
      <p:ext uri="{BB962C8B-B14F-4D97-AF65-F5344CB8AC3E}">
        <p14:creationId xmlns:p14="http://schemas.microsoft.com/office/powerpoint/2010/main" val="3099992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140E935-A1D1-4008-A714-F902B1884155}"/>
              </a:ext>
            </a:extLst>
          </p:cNvPr>
          <p:cNvSpPr>
            <a:spLocks noGrp="1"/>
          </p:cNvSpPr>
          <p:nvPr>
            <p:ph type="title"/>
          </p:nvPr>
        </p:nvSpPr>
        <p:spPr/>
        <p:txBody>
          <a:bodyPr/>
          <a:lstStyle/>
          <a:p>
            <a:r>
              <a:rPr lang="ru-RU" dirty="0"/>
              <a:t>Не работает</a:t>
            </a:r>
          </a:p>
        </p:txBody>
      </p:sp>
      <p:sp>
        <p:nvSpPr>
          <p:cNvPr id="3" name="Объект 2">
            <a:extLst>
              <a:ext uri="{FF2B5EF4-FFF2-40B4-BE49-F238E27FC236}">
                <a16:creationId xmlns:a16="http://schemas.microsoft.com/office/drawing/2014/main" xmlns="" id="{94C2BC79-93BE-42CB-984D-853306E70E37}"/>
              </a:ext>
            </a:extLst>
          </p:cNvPr>
          <p:cNvSpPr>
            <a:spLocks noGrp="1"/>
          </p:cNvSpPr>
          <p:nvPr>
            <p:ph idx="1"/>
          </p:nvPr>
        </p:nvSpPr>
        <p:spPr>
          <a:xfrm>
            <a:off x="838200" y="1825625"/>
            <a:ext cx="3742267" cy="2085975"/>
          </a:xfrm>
        </p:spPr>
        <p:txBody>
          <a:bodyPr/>
          <a:lstStyle/>
          <a:p>
            <a:r>
              <a:rPr lang="ru-RU" dirty="0"/>
              <a:t>Слишком абстрактно </a:t>
            </a:r>
          </a:p>
          <a:p>
            <a:pPr marL="0" indent="0">
              <a:buNone/>
            </a:pPr>
            <a:r>
              <a:rPr lang="ru-RU" dirty="0"/>
              <a:t> Не использовать чрезмерно абстрактные образы</a:t>
            </a:r>
          </a:p>
        </p:txBody>
      </p:sp>
      <p:pic>
        <p:nvPicPr>
          <p:cNvPr id="4" name="Рисунок 3">
            <a:extLst>
              <a:ext uri="{FF2B5EF4-FFF2-40B4-BE49-F238E27FC236}">
                <a16:creationId xmlns:a16="http://schemas.microsoft.com/office/drawing/2014/main" xmlns="" id="{0C7072F1-A851-4123-B51F-8FADAFB3DF35}"/>
              </a:ext>
            </a:extLst>
          </p:cNvPr>
          <p:cNvPicPr>
            <a:picLocks noChangeAspect="1"/>
          </p:cNvPicPr>
          <p:nvPr/>
        </p:nvPicPr>
        <p:blipFill>
          <a:blip r:embed="rId2"/>
          <a:stretch>
            <a:fillRect/>
          </a:stretch>
        </p:blipFill>
        <p:spPr>
          <a:xfrm>
            <a:off x="5126567" y="1339850"/>
            <a:ext cx="6781800" cy="4381500"/>
          </a:xfrm>
          <a:prstGeom prst="rect">
            <a:avLst/>
          </a:prstGeom>
        </p:spPr>
      </p:pic>
    </p:spTree>
    <p:extLst>
      <p:ext uri="{BB962C8B-B14F-4D97-AF65-F5344CB8AC3E}">
        <p14:creationId xmlns:p14="http://schemas.microsoft.com/office/powerpoint/2010/main" val="859799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140E935-A1D1-4008-A714-F902B1884155}"/>
              </a:ext>
            </a:extLst>
          </p:cNvPr>
          <p:cNvSpPr>
            <a:spLocks noGrp="1"/>
          </p:cNvSpPr>
          <p:nvPr>
            <p:ph type="title"/>
          </p:nvPr>
        </p:nvSpPr>
        <p:spPr/>
        <p:txBody>
          <a:bodyPr/>
          <a:lstStyle/>
          <a:p>
            <a:r>
              <a:rPr lang="ru-RU" dirty="0"/>
              <a:t>Не работает</a:t>
            </a:r>
          </a:p>
        </p:txBody>
      </p:sp>
      <p:sp>
        <p:nvSpPr>
          <p:cNvPr id="3" name="Объект 2">
            <a:extLst>
              <a:ext uri="{FF2B5EF4-FFF2-40B4-BE49-F238E27FC236}">
                <a16:creationId xmlns:a16="http://schemas.microsoft.com/office/drawing/2014/main" xmlns="" id="{94C2BC79-93BE-42CB-984D-853306E70E37}"/>
              </a:ext>
            </a:extLst>
          </p:cNvPr>
          <p:cNvSpPr>
            <a:spLocks noGrp="1"/>
          </p:cNvSpPr>
          <p:nvPr>
            <p:ph idx="1"/>
          </p:nvPr>
        </p:nvSpPr>
        <p:spPr>
          <a:xfrm>
            <a:off x="838200" y="1901825"/>
            <a:ext cx="3445933" cy="2416175"/>
          </a:xfrm>
        </p:spPr>
        <p:txBody>
          <a:bodyPr/>
          <a:lstStyle/>
          <a:p>
            <a:r>
              <a:rPr lang="ru-RU" dirty="0"/>
              <a:t>Эстетизация и </a:t>
            </a:r>
            <a:r>
              <a:rPr lang="ru-RU" dirty="0" err="1"/>
              <a:t>гламуризация</a:t>
            </a:r>
            <a:r>
              <a:rPr lang="ru-RU" dirty="0"/>
              <a:t> зла</a:t>
            </a:r>
          </a:p>
          <a:p>
            <a:pPr marL="0" indent="0">
              <a:buNone/>
            </a:pPr>
            <a:r>
              <a:rPr lang="ru-RU" dirty="0"/>
              <a:t>Не показывать зло красиво</a:t>
            </a:r>
          </a:p>
        </p:txBody>
      </p:sp>
      <p:pic>
        <p:nvPicPr>
          <p:cNvPr id="4" name="Рисунок 3">
            <a:extLst>
              <a:ext uri="{FF2B5EF4-FFF2-40B4-BE49-F238E27FC236}">
                <a16:creationId xmlns:a16="http://schemas.microsoft.com/office/drawing/2014/main" xmlns="" id="{0F0AD5A5-B073-45C2-88EC-3E7ABB58990C}"/>
              </a:ext>
            </a:extLst>
          </p:cNvPr>
          <p:cNvPicPr>
            <a:picLocks noChangeAspect="1"/>
          </p:cNvPicPr>
          <p:nvPr/>
        </p:nvPicPr>
        <p:blipFill>
          <a:blip r:embed="rId2"/>
          <a:stretch>
            <a:fillRect/>
          </a:stretch>
        </p:blipFill>
        <p:spPr>
          <a:xfrm>
            <a:off x="7907869" y="801687"/>
            <a:ext cx="3243589" cy="4819553"/>
          </a:xfrm>
          <a:prstGeom prst="rect">
            <a:avLst/>
          </a:prstGeom>
        </p:spPr>
      </p:pic>
    </p:spTree>
    <p:extLst>
      <p:ext uri="{BB962C8B-B14F-4D97-AF65-F5344CB8AC3E}">
        <p14:creationId xmlns:p14="http://schemas.microsoft.com/office/powerpoint/2010/main" val="3075955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140E935-A1D1-4008-A714-F902B1884155}"/>
              </a:ext>
            </a:extLst>
          </p:cNvPr>
          <p:cNvSpPr>
            <a:spLocks noGrp="1"/>
          </p:cNvSpPr>
          <p:nvPr>
            <p:ph type="title"/>
          </p:nvPr>
        </p:nvSpPr>
        <p:spPr/>
        <p:txBody>
          <a:bodyPr/>
          <a:lstStyle/>
          <a:p>
            <a:r>
              <a:rPr lang="ru-RU" dirty="0"/>
              <a:t>Не работает</a:t>
            </a:r>
          </a:p>
        </p:txBody>
      </p:sp>
      <p:sp>
        <p:nvSpPr>
          <p:cNvPr id="3" name="Объект 2">
            <a:extLst>
              <a:ext uri="{FF2B5EF4-FFF2-40B4-BE49-F238E27FC236}">
                <a16:creationId xmlns:a16="http://schemas.microsoft.com/office/drawing/2014/main" xmlns="" id="{94C2BC79-93BE-42CB-984D-853306E70E37}"/>
              </a:ext>
            </a:extLst>
          </p:cNvPr>
          <p:cNvSpPr>
            <a:spLocks noGrp="1"/>
          </p:cNvSpPr>
          <p:nvPr>
            <p:ph idx="1"/>
          </p:nvPr>
        </p:nvSpPr>
        <p:spPr>
          <a:xfrm>
            <a:off x="838199" y="1825625"/>
            <a:ext cx="4986867" cy="2991908"/>
          </a:xfrm>
        </p:spPr>
        <p:txBody>
          <a:bodyPr/>
          <a:lstStyle/>
          <a:p>
            <a:r>
              <a:rPr lang="ru-RU" dirty="0"/>
              <a:t>Шок вреден</a:t>
            </a:r>
          </a:p>
          <a:p>
            <a:pPr marL="0" indent="0">
              <a:buNone/>
            </a:pPr>
            <a:r>
              <a:rPr lang="ru-RU" dirty="0"/>
              <a:t>Не доводить аудиторию до шока (т.к. шоковое состояние не способствует усвоению и осмыслению информации).</a:t>
            </a:r>
          </a:p>
        </p:txBody>
      </p:sp>
      <p:pic>
        <p:nvPicPr>
          <p:cNvPr id="4" name="Рисунок 3">
            <a:extLst>
              <a:ext uri="{FF2B5EF4-FFF2-40B4-BE49-F238E27FC236}">
                <a16:creationId xmlns:a16="http://schemas.microsoft.com/office/drawing/2014/main" xmlns="" id="{7BCBF478-EB77-4962-B0DC-7B3BEDDF44D4}"/>
              </a:ext>
            </a:extLst>
          </p:cNvPr>
          <p:cNvPicPr>
            <a:picLocks noChangeAspect="1"/>
          </p:cNvPicPr>
          <p:nvPr/>
        </p:nvPicPr>
        <p:blipFill>
          <a:blip r:embed="rId2"/>
          <a:stretch>
            <a:fillRect/>
          </a:stretch>
        </p:blipFill>
        <p:spPr>
          <a:xfrm>
            <a:off x="7043737" y="1978554"/>
            <a:ext cx="4657725" cy="3171825"/>
          </a:xfrm>
          <a:prstGeom prst="rect">
            <a:avLst/>
          </a:prstGeom>
        </p:spPr>
      </p:pic>
    </p:spTree>
    <p:extLst>
      <p:ext uri="{BB962C8B-B14F-4D97-AF65-F5344CB8AC3E}">
        <p14:creationId xmlns:p14="http://schemas.microsoft.com/office/powerpoint/2010/main" val="513512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140E935-A1D1-4008-A714-F902B1884155}"/>
              </a:ext>
            </a:extLst>
          </p:cNvPr>
          <p:cNvSpPr>
            <a:spLocks noGrp="1"/>
          </p:cNvSpPr>
          <p:nvPr>
            <p:ph type="title"/>
          </p:nvPr>
        </p:nvSpPr>
        <p:spPr/>
        <p:txBody>
          <a:bodyPr/>
          <a:lstStyle/>
          <a:p>
            <a:r>
              <a:rPr lang="ru-RU" dirty="0"/>
              <a:t>Не работает</a:t>
            </a:r>
          </a:p>
        </p:txBody>
      </p:sp>
      <p:sp>
        <p:nvSpPr>
          <p:cNvPr id="3" name="Объект 2">
            <a:extLst>
              <a:ext uri="{FF2B5EF4-FFF2-40B4-BE49-F238E27FC236}">
                <a16:creationId xmlns:a16="http://schemas.microsoft.com/office/drawing/2014/main" xmlns="" id="{94C2BC79-93BE-42CB-984D-853306E70E37}"/>
              </a:ext>
            </a:extLst>
          </p:cNvPr>
          <p:cNvSpPr>
            <a:spLocks noGrp="1"/>
          </p:cNvSpPr>
          <p:nvPr>
            <p:ph idx="1"/>
          </p:nvPr>
        </p:nvSpPr>
        <p:spPr>
          <a:xfrm>
            <a:off x="838200" y="1825625"/>
            <a:ext cx="2870200" cy="2069042"/>
          </a:xfrm>
        </p:spPr>
        <p:txBody>
          <a:bodyPr/>
          <a:lstStyle/>
          <a:p>
            <a:r>
              <a:rPr lang="ru-RU" dirty="0"/>
              <a:t>Негатив</a:t>
            </a:r>
          </a:p>
          <a:p>
            <a:pPr marL="0" indent="0">
              <a:buNone/>
            </a:pPr>
            <a:r>
              <a:rPr lang="ru-RU" dirty="0"/>
              <a:t>Не показывать порок в деталях, не смаковать его</a:t>
            </a:r>
          </a:p>
        </p:txBody>
      </p:sp>
      <p:pic>
        <p:nvPicPr>
          <p:cNvPr id="4" name="Рисунок 3">
            <a:extLst>
              <a:ext uri="{FF2B5EF4-FFF2-40B4-BE49-F238E27FC236}">
                <a16:creationId xmlns:a16="http://schemas.microsoft.com/office/drawing/2014/main" xmlns="" id="{DE2FD9A5-53BC-4624-A704-DCE93FB1C3F2}"/>
              </a:ext>
            </a:extLst>
          </p:cNvPr>
          <p:cNvPicPr>
            <a:picLocks noChangeAspect="1"/>
          </p:cNvPicPr>
          <p:nvPr/>
        </p:nvPicPr>
        <p:blipFill>
          <a:blip r:embed="rId2"/>
          <a:stretch>
            <a:fillRect/>
          </a:stretch>
        </p:blipFill>
        <p:spPr>
          <a:xfrm>
            <a:off x="4852276" y="1261532"/>
            <a:ext cx="7068262" cy="4138083"/>
          </a:xfrm>
          <a:prstGeom prst="rect">
            <a:avLst/>
          </a:prstGeom>
        </p:spPr>
      </p:pic>
    </p:spTree>
    <p:extLst>
      <p:ext uri="{BB962C8B-B14F-4D97-AF65-F5344CB8AC3E}">
        <p14:creationId xmlns:p14="http://schemas.microsoft.com/office/powerpoint/2010/main" val="3657157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140E935-A1D1-4008-A714-F902B1884155}"/>
              </a:ext>
            </a:extLst>
          </p:cNvPr>
          <p:cNvSpPr>
            <a:spLocks noGrp="1"/>
          </p:cNvSpPr>
          <p:nvPr>
            <p:ph type="title"/>
          </p:nvPr>
        </p:nvSpPr>
        <p:spPr/>
        <p:txBody>
          <a:bodyPr/>
          <a:lstStyle/>
          <a:p>
            <a:r>
              <a:rPr lang="ru-RU" dirty="0"/>
              <a:t>Не работает</a:t>
            </a:r>
          </a:p>
        </p:txBody>
      </p:sp>
      <p:sp>
        <p:nvSpPr>
          <p:cNvPr id="3" name="Объект 2">
            <a:extLst>
              <a:ext uri="{FF2B5EF4-FFF2-40B4-BE49-F238E27FC236}">
                <a16:creationId xmlns:a16="http://schemas.microsoft.com/office/drawing/2014/main" xmlns="" id="{94C2BC79-93BE-42CB-984D-853306E70E37}"/>
              </a:ext>
            </a:extLst>
          </p:cNvPr>
          <p:cNvSpPr>
            <a:spLocks noGrp="1"/>
          </p:cNvSpPr>
          <p:nvPr>
            <p:ph idx="1"/>
          </p:nvPr>
        </p:nvSpPr>
        <p:spPr>
          <a:xfrm>
            <a:off x="838200" y="1825625"/>
            <a:ext cx="4309533" cy="2517775"/>
          </a:xfrm>
        </p:spPr>
        <p:txBody>
          <a:bodyPr/>
          <a:lstStyle/>
          <a:p>
            <a:r>
              <a:rPr lang="ru-RU" dirty="0"/>
              <a:t>Мимикрия</a:t>
            </a:r>
          </a:p>
          <a:p>
            <a:pPr marL="0" indent="0">
              <a:buNone/>
            </a:pPr>
            <a:r>
              <a:rPr lang="ru-RU" dirty="0"/>
              <a:t> Не маскировать под </a:t>
            </a:r>
          </a:p>
          <a:p>
            <a:pPr marL="0" indent="0">
              <a:buNone/>
            </a:pPr>
            <a:r>
              <a:rPr lang="ru-RU" dirty="0"/>
              <a:t>«социалку» политическую </a:t>
            </a:r>
          </a:p>
          <a:p>
            <a:pPr marL="0" indent="0">
              <a:buNone/>
            </a:pPr>
            <a:r>
              <a:rPr lang="ru-RU" dirty="0"/>
              <a:t>и коммерческую рекламу.</a:t>
            </a:r>
          </a:p>
        </p:txBody>
      </p:sp>
      <p:sp>
        <p:nvSpPr>
          <p:cNvPr id="4" name="AutoShape 2" descr="http://yugorsk-tr.gazprom.ru/d/story/6b/107/par_1052.jpg">
            <a:extLst>
              <a:ext uri="{FF2B5EF4-FFF2-40B4-BE49-F238E27FC236}">
                <a16:creationId xmlns:a16="http://schemas.microsoft.com/office/drawing/2014/main" xmlns="" id="{F90A3E23-F10B-488A-AD47-A06A9CF7777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a:extLst>
              <a:ext uri="{FF2B5EF4-FFF2-40B4-BE49-F238E27FC236}">
                <a16:creationId xmlns:a16="http://schemas.microsoft.com/office/drawing/2014/main" xmlns="" id="{38F6B86C-B321-4356-AA91-580DD77D095F}"/>
              </a:ext>
            </a:extLst>
          </p:cNvPr>
          <p:cNvPicPr>
            <a:picLocks noChangeAspect="1"/>
          </p:cNvPicPr>
          <p:nvPr/>
        </p:nvPicPr>
        <p:blipFill>
          <a:blip r:embed="rId2"/>
          <a:stretch>
            <a:fillRect/>
          </a:stretch>
        </p:blipFill>
        <p:spPr>
          <a:xfrm>
            <a:off x="5943600" y="1498864"/>
            <a:ext cx="4545340" cy="3171295"/>
          </a:xfrm>
          <a:prstGeom prst="rect">
            <a:avLst/>
          </a:prstGeom>
        </p:spPr>
      </p:pic>
    </p:spTree>
    <p:extLst>
      <p:ext uri="{BB962C8B-B14F-4D97-AF65-F5344CB8AC3E}">
        <p14:creationId xmlns:p14="http://schemas.microsoft.com/office/powerpoint/2010/main" val="2855462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86713-BC72-4C36-B908-2D84EDCB9D60}"/>
              </a:ext>
            </a:extLst>
          </p:cNvPr>
          <p:cNvSpPr>
            <a:spLocks noGrp="1"/>
          </p:cNvSpPr>
          <p:nvPr>
            <p:ph type="title"/>
          </p:nvPr>
        </p:nvSpPr>
        <p:spPr/>
        <p:txBody>
          <a:bodyPr/>
          <a:lstStyle/>
          <a:p>
            <a:r>
              <a:rPr lang="ru-RU" dirty="0"/>
              <a:t>Рекомендации</a:t>
            </a:r>
          </a:p>
        </p:txBody>
      </p:sp>
      <p:sp>
        <p:nvSpPr>
          <p:cNvPr id="3" name="Объект 2">
            <a:extLst>
              <a:ext uri="{FF2B5EF4-FFF2-40B4-BE49-F238E27FC236}">
                <a16:creationId xmlns:a16="http://schemas.microsoft.com/office/drawing/2014/main" xmlns="" id="{B2FB8DFC-D458-4DEC-8B8F-7BBA4F06FDCB}"/>
              </a:ext>
            </a:extLst>
          </p:cNvPr>
          <p:cNvSpPr>
            <a:spLocks noGrp="1"/>
          </p:cNvSpPr>
          <p:nvPr>
            <p:ph idx="1"/>
          </p:nvPr>
        </p:nvSpPr>
        <p:spPr>
          <a:xfrm>
            <a:off x="838200" y="1825625"/>
            <a:ext cx="3699933" cy="2255308"/>
          </a:xfrm>
        </p:spPr>
        <p:txBody>
          <a:bodyPr/>
          <a:lstStyle/>
          <a:p>
            <a:r>
              <a:rPr lang="ru-RU" dirty="0"/>
              <a:t>Работа с контекстом</a:t>
            </a:r>
          </a:p>
          <a:p>
            <a:pPr marL="0" indent="0">
              <a:buNone/>
            </a:pPr>
            <a:r>
              <a:rPr lang="ru-RU" dirty="0"/>
              <a:t>Учитывать социокультурный, региональный и т.п. контекст.</a:t>
            </a:r>
          </a:p>
        </p:txBody>
      </p:sp>
      <p:pic>
        <p:nvPicPr>
          <p:cNvPr id="4" name="Рисунок 3">
            <a:extLst>
              <a:ext uri="{FF2B5EF4-FFF2-40B4-BE49-F238E27FC236}">
                <a16:creationId xmlns:a16="http://schemas.microsoft.com/office/drawing/2014/main" xmlns="" id="{F1667468-419D-4788-81B0-F8DB0B9A28BD}"/>
              </a:ext>
            </a:extLst>
          </p:cNvPr>
          <p:cNvPicPr>
            <a:picLocks noChangeAspect="1"/>
          </p:cNvPicPr>
          <p:nvPr/>
        </p:nvPicPr>
        <p:blipFill>
          <a:blip r:embed="rId2"/>
          <a:stretch>
            <a:fillRect/>
          </a:stretch>
        </p:blipFill>
        <p:spPr>
          <a:xfrm>
            <a:off x="5026555" y="1820958"/>
            <a:ext cx="6454246" cy="3216084"/>
          </a:xfrm>
          <a:prstGeom prst="rect">
            <a:avLst/>
          </a:prstGeom>
        </p:spPr>
      </p:pic>
    </p:spTree>
    <p:extLst>
      <p:ext uri="{BB962C8B-B14F-4D97-AF65-F5344CB8AC3E}">
        <p14:creationId xmlns:p14="http://schemas.microsoft.com/office/powerpoint/2010/main" val="1971891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86713-BC72-4C36-B908-2D84EDCB9D60}"/>
              </a:ext>
            </a:extLst>
          </p:cNvPr>
          <p:cNvSpPr>
            <a:spLocks noGrp="1"/>
          </p:cNvSpPr>
          <p:nvPr>
            <p:ph type="title"/>
          </p:nvPr>
        </p:nvSpPr>
        <p:spPr/>
        <p:txBody>
          <a:bodyPr/>
          <a:lstStyle/>
          <a:p>
            <a:r>
              <a:rPr lang="ru-RU" dirty="0"/>
              <a:t>Рекомендации</a:t>
            </a:r>
          </a:p>
        </p:txBody>
      </p:sp>
      <p:sp>
        <p:nvSpPr>
          <p:cNvPr id="3" name="Объект 2">
            <a:extLst>
              <a:ext uri="{FF2B5EF4-FFF2-40B4-BE49-F238E27FC236}">
                <a16:creationId xmlns:a16="http://schemas.microsoft.com/office/drawing/2014/main" xmlns="" id="{B2FB8DFC-D458-4DEC-8B8F-7BBA4F06FDCB}"/>
              </a:ext>
            </a:extLst>
          </p:cNvPr>
          <p:cNvSpPr>
            <a:spLocks noGrp="1"/>
          </p:cNvSpPr>
          <p:nvPr>
            <p:ph idx="1"/>
          </p:nvPr>
        </p:nvSpPr>
        <p:spPr>
          <a:xfrm>
            <a:off x="838200" y="1825625"/>
            <a:ext cx="3979333" cy="2060575"/>
          </a:xfrm>
        </p:spPr>
        <p:txBody>
          <a:bodyPr>
            <a:normAutofit/>
          </a:bodyPr>
          <a:lstStyle/>
          <a:p>
            <a:r>
              <a:rPr lang="ru-RU" dirty="0"/>
              <a:t>Работа с контекстом</a:t>
            </a:r>
          </a:p>
          <a:p>
            <a:pPr marL="0" indent="0">
              <a:buNone/>
            </a:pPr>
            <a:r>
              <a:rPr lang="ru-RU" dirty="0"/>
              <a:t> Использовать контекст как часть социально-рекламного сообщения</a:t>
            </a:r>
          </a:p>
        </p:txBody>
      </p:sp>
      <p:pic>
        <p:nvPicPr>
          <p:cNvPr id="4" name="Рисунок 3">
            <a:extLst>
              <a:ext uri="{FF2B5EF4-FFF2-40B4-BE49-F238E27FC236}">
                <a16:creationId xmlns:a16="http://schemas.microsoft.com/office/drawing/2014/main" xmlns="" id="{A798C7D1-B156-49AB-AB75-AB845AC2F440}"/>
              </a:ext>
            </a:extLst>
          </p:cNvPr>
          <p:cNvPicPr>
            <a:picLocks noChangeAspect="1"/>
          </p:cNvPicPr>
          <p:nvPr/>
        </p:nvPicPr>
        <p:blipFill>
          <a:blip r:embed="rId2"/>
          <a:stretch>
            <a:fillRect/>
          </a:stretch>
        </p:blipFill>
        <p:spPr>
          <a:xfrm>
            <a:off x="6336770" y="1697727"/>
            <a:ext cx="5516563" cy="3838207"/>
          </a:xfrm>
          <a:prstGeom prst="rect">
            <a:avLst/>
          </a:prstGeom>
        </p:spPr>
      </p:pic>
    </p:spTree>
    <p:extLst>
      <p:ext uri="{BB962C8B-B14F-4D97-AF65-F5344CB8AC3E}">
        <p14:creationId xmlns:p14="http://schemas.microsoft.com/office/powerpoint/2010/main" val="1566543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86713-BC72-4C36-B908-2D84EDCB9D60}"/>
              </a:ext>
            </a:extLst>
          </p:cNvPr>
          <p:cNvSpPr>
            <a:spLocks noGrp="1"/>
          </p:cNvSpPr>
          <p:nvPr>
            <p:ph type="title"/>
          </p:nvPr>
        </p:nvSpPr>
        <p:spPr/>
        <p:txBody>
          <a:bodyPr/>
          <a:lstStyle/>
          <a:p>
            <a:r>
              <a:rPr lang="ru-RU" dirty="0"/>
              <a:t>Рекомендации</a:t>
            </a:r>
          </a:p>
        </p:txBody>
      </p:sp>
      <p:sp>
        <p:nvSpPr>
          <p:cNvPr id="3" name="Объект 2">
            <a:extLst>
              <a:ext uri="{FF2B5EF4-FFF2-40B4-BE49-F238E27FC236}">
                <a16:creationId xmlns:a16="http://schemas.microsoft.com/office/drawing/2014/main" xmlns="" id="{B2FB8DFC-D458-4DEC-8B8F-7BBA4F06FDCB}"/>
              </a:ext>
            </a:extLst>
          </p:cNvPr>
          <p:cNvSpPr>
            <a:spLocks noGrp="1"/>
          </p:cNvSpPr>
          <p:nvPr>
            <p:ph idx="1"/>
          </p:nvPr>
        </p:nvSpPr>
        <p:spPr>
          <a:xfrm>
            <a:off x="838200" y="1825625"/>
            <a:ext cx="4631267" cy="2238375"/>
          </a:xfrm>
        </p:spPr>
        <p:txBody>
          <a:bodyPr>
            <a:normAutofit fontScale="92500" lnSpcReduction="20000"/>
          </a:bodyPr>
          <a:lstStyle/>
          <a:p>
            <a:r>
              <a:rPr lang="ru-RU" dirty="0"/>
              <a:t>Работа с эмоциями</a:t>
            </a:r>
          </a:p>
          <a:p>
            <a:pPr marL="0" indent="0">
              <a:buNone/>
            </a:pPr>
            <a:r>
              <a:rPr lang="ru-RU" dirty="0"/>
              <a:t>Добиваться яркой образности и сильной эмоциональной реакции, в </a:t>
            </a:r>
            <a:r>
              <a:rPr lang="ru-RU" dirty="0" err="1"/>
              <a:t>т.ч</a:t>
            </a:r>
            <a:r>
              <a:rPr lang="ru-RU" dirty="0"/>
              <a:t>. с помощью комического, юмора, игры. Текст лишается абстрактности и лучше запоминается.</a:t>
            </a:r>
          </a:p>
        </p:txBody>
      </p:sp>
      <p:pic>
        <p:nvPicPr>
          <p:cNvPr id="4" name="Рисунок 3">
            <a:extLst>
              <a:ext uri="{FF2B5EF4-FFF2-40B4-BE49-F238E27FC236}">
                <a16:creationId xmlns:a16="http://schemas.microsoft.com/office/drawing/2014/main" xmlns="" id="{D649485B-BCA2-4246-B90C-7AC026C65D33}"/>
              </a:ext>
            </a:extLst>
          </p:cNvPr>
          <p:cNvPicPr>
            <a:picLocks noChangeAspect="1"/>
          </p:cNvPicPr>
          <p:nvPr/>
        </p:nvPicPr>
        <p:blipFill>
          <a:blip r:embed="rId2"/>
          <a:stretch>
            <a:fillRect/>
          </a:stretch>
        </p:blipFill>
        <p:spPr>
          <a:xfrm>
            <a:off x="5972175" y="1825625"/>
            <a:ext cx="5135528" cy="2875492"/>
          </a:xfrm>
          <a:prstGeom prst="rect">
            <a:avLst/>
          </a:prstGeom>
        </p:spPr>
      </p:pic>
    </p:spTree>
    <p:extLst>
      <p:ext uri="{BB962C8B-B14F-4D97-AF65-F5344CB8AC3E}">
        <p14:creationId xmlns:p14="http://schemas.microsoft.com/office/powerpoint/2010/main" val="1543004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86713-BC72-4C36-B908-2D84EDCB9D60}"/>
              </a:ext>
            </a:extLst>
          </p:cNvPr>
          <p:cNvSpPr>
            <a:spLocks noGrp="1"/>
          </p:cNvSpPr>
          <p:nvPr>
            <p:ph type="title"/>
          </p:nvPr>
        </p:nvSpPr>
        <p:spPr/>
        <p:txBody>
          <a:bodyPr/>
          <a:lstStyle/>
          <a:p>
            <a:r>
              <a:rPr lang="ru-RU" dirty="0"/>
              <a:t>Рекомендации</a:t>
            </a:r>
          </a:p>
        </p:txBody>
      </p:sp>
      <p:sp>
        <p:nvSpPr>
          <p:cNvPr id="3" name="Объект 2">
            <a:extLst>
              <a:ext uri="{FF2B5EF4-FFF2-40B4-BE49-F238E27FC236}">
                <a16:creationId xmlns:a16="http://schemas.microsoft.com/office/drawing/2014/main" xmlns="" id="{B2FB8DFC-D458-4DEC-8B8F-7BBA4F06FDCB}"/>
              </a:ext>
            </a:extLst>
          </p:cNvPr>
          <p:cNvSpPr>
            <a:spLocks noGrp="1"/>
          </p:cNvSpPr>
          <p:nvPr>
            <p:ph idx="1"/>
          </p:nvPr>
        </p:nvSpPr>
        <p:spPr>
          <a:xfrm>
            <a:off x="838200" y="1825625"/>
            <a:ext cx="3691467" cy="4351338"/>
          </a:xfrm>
        </p:spPr>
        <p:txBody>
          <a:bodyPr/>
          <a:lstStyle/>
          <a:p>
            <a:r>
              <a:rPr lang="ru-RU" dirty="0"/>
              <a:t>Работа с эмоциями</a:t>
            </a:r>
          </a:p>
          <a:p>
            <a:pPr marL="0" indent="0">
              <a:buNone/>
            </a:pPr>
            <a:r>
              <a:rPr lang="ru-RU" dirty="0"/>
              <a:t>Добиваться яркой образности и сильной  эмоциональной реакции, в </a:t>
            </a:r>
            <a:r>
              <a:rPr lang="ru-RU" dirty="0" err="1"/>
              <a:t>т.ч</a:t>
            </a:r>
            <a:r>
              <a:rPr lang="ru-RU" dirty="0"/>
              <a:t>. с помощью комического, юмора, игры. </a:t>
            </a:r>
          </a:p>
        </p:txBody>
      </p:sp>
      <p:pic>
        <p:nvPicPr>
          <p:cNvPr id="4" name="Рисунок 3">
            <a:extLst>
              <a:ext uri="{FF2B5EF4-FFF2-40B4-BE49-F238E27FC236}">
                <a16:creationId xmlns:a16="http://schemas.microsoft.com/office/drawing/2014/main" xmlns="" id="{ABD53236-83EB-4F9C-9B85-C1735BBAD905}"/>
              </a:ext>
            </a:extLst>
          </p:cNvPr>
          <p:cNvPicPr>
            <a:picLocks noChangeAspect="1"/>
          </p:cNvPicPr>
          <p:nvPr/>
        </p:nvPicPr>
        <p:blipFill>
          <a:blip r:embed="rId2"/>
          <a:stretch>
            <a:fillRect/>
          </a:stretch>
        </p:blipFill>
        <p:spPr>
          <a:xfrm>
            <a:off x="5080000" y="1728065"/>
            <a:ext cx="6019800" cy="3401870"/>
          </a:xfrm>
          <a:prstGeom prst="rect">
            <a:avLst/>
          </a:prstGeom>
        </p:spPr>
      </p:pic>
    </p:spTree>
    <p:extLst>
      <p:ext uri="{BB962C8B-B14F-4D97-AF65-F5344CB8AC3E}">
        <p14:creationId xmlns:p14="http://schemas.microsoft.com/office/powerpoint/2010/main" val="1058418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86713-BC72-4C36-B908-2D84EDCB9D60}"/>
              </a:ext>
            </a:extLst>
          </p:cNvPr>
          <p:cNvSpPr>
            <a:spLocks noGrp="1"/>
          </p:cNvSpPr>
          <p:nvPr>
            <p:ph type="title"/>
          </p:nvPr>
        </p:nvSpPr>
        <p:spPr/>
        <p:txBody>
          <a:bodyPr/>
          <a:lstStyle/>
          <a:p>
            <a:r>
              <a:rPr lang="ru-RU" dirty="0"/>
              <a:t>Рекомендации</a:t>
            </a:r>
          </a:p>
        </p:txBody>
      </p:sp>
      <p:sp>
        <p:nvSpPr>
          <p:cNvPr id="3" name="Объект 2">
            <a:extLst>
              <a:ext uri="{FF2B5EF4-FFF2-40B4-BE49-F238E27FC236}">
                <a16:creationId xmlns:a16="http://schemas.microsoft.com/office/drawing/2014/main" xmlns="" id="{B2FB8DFC-D458-4DEC-8B8F-7BBA4F06FDCB}"/>
              </a:ext>
            </a:extLst>
          </p:cNvPr>
          <p:cNvSpPr>
            <a:spLocks noGrp="1"/>
          </p:cNvSpPr>
          <p:nvPr>
            <p:ph idx="1"/>
          </p:nvPr>
        </p:nvSpPr>
        <p:spPr>
          <a:xfrm>
            <a:off x="838200" y="1825625"/>
            <a:ext cx="4572000" cy="4351338"/>
          </a:xfrm>
        </p:spPr>
        <p:txBody>
          <a:bodyPr/>
          <a:lstStyle/>
          <a:p>
            <a:r>
              <a:rPr lang="ru-RU" dirty="0"/>
              <a:t>Прозрачность, открытость</a:t>
            </a:r>
          </a:p>
          <a:p>
            <a:r>
              <a:rPr lang="ru-RU" dirty="0"/>
              <a:t>Показывать, куда обратиться. Не делать анонимных сообщений.</a:t>
            </a:r>
          </a:p>
        </p:txBody>
      </p:sp>
      <p:pic>
        <p:nvPicPr>
          <p:cNvPr id="4" name="Рисунок 3">
            <a:extLst>
              <a:ext uri="{FF2B5EF4-FFF2-40B4-BE49-F238E27FC236}">
                <a16:creationId xmlns:a16="http://schemas.microsoft.com/office/drawing/2014/main" xmlns="" id="{B70332F6-D3E0-4C7C-9330-6535D5F62A4B}"/>
              </a:ext>
            </a:extLst>
          </p:cNvPr>
          <p:cNvPicPr>
            <a:picLocks noChangeAspect="1"/>
          </p:cNvPicPr>
          <p:nvPr/>
        </p:nvPicPr>
        <p:blipFill>
          <a:blip r:embed="rId2"/>
          <a:stretch>
            <a:fillRect/>
          </a:stretch>
        </p:blipFill>
        <p:spPr>
          <a:xfrm>
            <a:off x="7466541" y="1471612"/>
            <a:ext cx="2914650" cy="3914775"/>
          </a:xfrm>
          <a:prstGeom prst="rect">
            <a:avLst/>
          </a:prstGeom>
        </p:spPr>
      </p:pic>
    </p:spTree>
    <p:extLst>
      <p:ext uri="{BB962C8B-B14F-4D97-AF65-F5344CB8AC3E}">
        <p14:creationId xmlns:p14="http://schemas.microsoft.com/office/powerpoint/2010/main" val="145737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86713-BC72-4C36-B908-2D84EDCB9D60}"/>
              </a:ext>
            </a:extLst>
          </p:cNvPr>
          <p:cNvSpPr>
            <a:spLocks noGrp="1"/>
          </p:cNvSpPr>
          <p:nvPr>
            <p:ph type="title"/>
          </p:nvPr>
        </p:nvSpPr>
        <p:spPr/>
        <p:txBody>
          <a:bodyPr/>
          <a:lstStyle/>
          <a:p>
            <a:r>
              <a:rPr lang="ru-RU" dirty="0"/>
              <a:t>Рекомендации</a:t>
            </a:r>
          </a:p>
        </p:txBody>
      </p:sp>
      <p:sp>
        <p:nvSpPr>
          <p:cNvPr id="3" name="Объект 2">
            <a:extLst>
              <a:ext uri="{FF2B5EF4-FFF2-40B4-BE49-F238E27FC236}">
                <a16:creationId xmlns:a16="http://schemas.microsoft.com/office/drawing/2014/main" xmlns="" id="{B2FB8DFC-D458-4DEC-8B8F-7BBA4F06FDCB}"/>
              </a:ext>
            </a:extLst>
          </p:cNvPr>
          <p:cNvSpPr>
            <a:spLocks noGrp="1"/>
          </p:cNvSpPr>
          <p:nvPr>
            <p:ph idx="1"/>
          </p:nvPr>
        </p:nvSpPr>
        <p:spPr>
          <a:xfrm>
            <a:off x="838200" y="1825625"/>
            <a:ext cx="3429000" cy="4351338"/>
          </a:xfrm>
        </p:spPr>
        <p:txBody>
          <a:bodyPr/>
          <a:lstStyle/>
          <a:p>
            <a:r>
              <a:rPr lang="ru-RU" dirty="0"/>
              <a:t>Осмысление жизни</a:t>
            </a:r>
          </a:p>
          <a:p>
            <a:pPr marL="0" indent="0">
              <a:buNone/>
            </a:pPr>
            <a:r>
              <a:rPr lang="ru-RU" dirty="0"/>
              <a:t> Выводить человека на уровень мировоззренческих размышлений о себе</a:t>
            </a:r>
          </a:p>
        </p:txBody>
      </p:sp>
      <p:pic>
        <p:nvPicPr>
          <p:cNvPr id="4" name="Рисунок 3">
            <a:extLst>
              <a:ext uri="{FF2B5EF4-FFF2-40B4-BE49-F238E27FC236}">
                <a16:creationId xmlns:a16="http://schemas.microsoft.com/office/drawing/2014/main" xmlns="" id="{853FA487-7B9A-441B-848B-F181332E32F4}"/>
              </a:ext>
            </a:extLst>
          </p:cNvPr>
          <p:cNvPicPr>
            <a:picLocks noChangeAspect="1"/>
          </p:cNvPicPr>
          <p:nvPr/>
        </p:nvPicPr>
        <p:blipFill>
          <a:blip r:embed="rId2"/>
          <a:stretch>
            <a:fillRect/>
          </a:stretch>
        </p:blipFill>
        <p:spPr>
          <a:xfrm>
            <a:off x="6641041" y="2158470"/>
            <a:ext cx="4362450" cy="2219325"/>
          </a:xfrm>
          <a:prstGeom prst="rect">
            <a:avLst/>
          </a:prstGeom>
        </p:spPr>
      </p:pic>
    </p:spTree>
    <p:extLst>
      <p:ext uri="{BB962C8B-B14F-4D97-AF65-F5344CB8AC3E}">
        <p14:creationId xmlns:p14="http://schemas.microsoft.com/office/powerpoint/2010/main" val="156659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86713-BC72-4C36-B908-2D84EDCB9D60}"/>
              </a:ext>
            </a:extLst>
          </p:cNvPr>
          <p:cNvSpPr>
            <a:spLocks noGrp="1"/>
          </p:cNvSpPr>
          <p:nvPr>
            <p:ph type="title"/>
          </p:nvPr>
        </p:nvSpPr>
        <p:spPr/>
        <p:txBody>
          <a:bodyPr/>
          <a:lstStyle/>
          <a:p>
            <a:r>
              <a:rPr lang="ru-RU" dirty="0"/>
              <a:t>Рекомендации</a:t>
            </a:r>
          </a:p>
        </p:txBody>
      </p:sp>
      <p:sp>
        <p:nvSpPr>
          <p:cNvPr id="3" name="Объект 2">
            <a:extLst>
              <a:ext uri="{FF2B5EF4-FFF2-40B4-BE49-F238E27FC236}">
                <a16:creationId xmlns:a16="http://schemas.microsoft.com/office/drawing/2014/main" xmlns="" id="{B2FB8DFC-D458-4DEC-8B8F-7BBA4F06FDCB}"/>
              </a:ext>
            </a:extLst>
          </p:cNvPr>
          <p:cNvSpPr>
            <a:spLocks noGrp="1"/>
          </p:cNvSpPr>
          <p:nvPr>
            <p:ph idx="1"/>
          </p:nvPr>
        </p:nvSpPr>
        <p:spPr>
          <a:xfrm>
            <a:off x="838200" y="1825625"/>
            <a:ext cx="4919133" cy="4351338"/>
          </a:xfrm>
        </p:spPr>
        <p:txBody>
          <a:bodyPr/>
          <a:lstStyle/>
          <a:p>
            <a:r>
              <a:rPr lang="ru-RU" dirty="0"/>
              <a:t>Включенность в действительность</a:t>
            </a:r>
          </a:p>
          <a:p>
            <a:pPr marL="0" indent="0">
              <a:buNone/>
            </a:pPr>
            <a:r>
              <a:rPr lang="ru-RU" dirty="0"/>
              <a:t>Использовать визуальные эффекты и игровые моменты </a:t>
            </a:r>
          </a:p>
        </p:txBody>
      </p:sp>
      <p:pic>
        <p:nvPicPr>
          <p:cNvPr id="4" name="Рисунок 3">
            <a:extLst>
              <a:ext uri="{FF2B5EF4-FFF2-40B4-BE49-F238E27FC236}">
                <a16:creationId xmlns:a16="http://schemas.microsoft.com/office/drawing/2014/main" xmlns="" id="{67BE5A44-2C98-4539-A0EF-7890FB5B6957}"/>
              </a:ext>
            </a:extLst>
          </p:cNvPr>
          <p:cNvPicPr>
            <a:picLocks noChangeAspect="1"/>
          </p:cNvPicPr>
          <p:nvPr/>
        </p:nvPicPr>
        <p:blipFill>
          <a:blip r:embed="rId2"/>
          <a:stretch>
            <a:fillRect/>
          </a:stretch>
        </p:blipFill>
        <p:spPr>
          <a:xfrm>
            <a:off x="7498821" y="1404409"/>
            <a:ext cx="3629025" cy="3676650"/>
          </a:xfrm>
          <a:prstGeom prst="rect">
            <a:avLst/>
          </a:prstGeom>
        </p:spPr>
      </p:pic>
    </p:spTree>
    <p:extLst>
      <p:ext uri="{BB962C8B-B14F-4D97-AF65-F5344CB8AC3E}">
        <p14:creationId xmlns:p14="http://schemas.microsoft.com/office/powerpoint/2010/main" val="3888426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86713-BC72-4C36-B908-2D84EDCB9D60}"/>
              </a:ext>
            </a:extLst>
          </p:cNvPr>
          <p:cNvSpPr>
            <a:spLocks noGrp="1"/>
          </p:cNvSpPr>
          <p:nvPr>
            <p:ph type="title"/>
          </p:nvPr>
        </p:nvSpPr>
        <p:spPr/>
        <p:txBody>
          <a:bodyPr/>
          <a:lstStyle/>
          <a:p>
            <a:r>
              <a:rPr lang="ru-RU" dirty="0"/>
              <a:t>Рекомендации</a:t>
            </a:r>
          </a:p>
        </p:txBody>
      </p:sp>
      <p:sp>
        <p:nvSpPr>
          <p:cNvPr id="3" name="Объект 2">
            <a:extLst>
              <a:ext uri="{FF2B5EF4-FFF2-40B4-BE49-F238E27FC236}">
                <a16:creationId xmlns:a16="http://schemas.microsoft.com/office/drawing/2014/main" xmlns="" id="{B2FB8DFC-D458-4DEC-8B8F-7BBA4F06FDCB}"/>
              </a:ext>
            </a:extLst>
          </p:cNvPr>
          <p:cNvSpPr>
            <a:spLocks noGrp="1"/>
          </p:cNvSpPr>
          <p:nvPr>
            <p:ph idx="1"/>
          </p:nvPr>
        </p:nvSpPr>
        <p:spPr>
          <a:xfrm>
            <a:off x="838200" y="1825625"/>
            <a:ext cx="3725333" cy="4351338"/>
          </a:xfrm>
        </p:spPr>
        <p:txBody>
          <a:bodyPr>
            <a:normAutofit/>
          </a:bodyPr>
          <a:lstStyle/>
          <a:p>
            <a:r>
              <a:rPr lang="ru-RU" dirty="0"/>
              <a:t>Образы будущего</a:t>
            </a:r>
          </a:p>
          <a:p>
            <a:pPr marL="0" indent="0">
              <a:buNone/>
            </a:pPr>
            <a:r>
              <a:rPr lang="ru-RU" dirty="0"/>
              <a:t>Показывать будущее в позитивном, так и негативном ключе.</a:t>
            </a:r>
          </a:p>
        </p:txBody>
      </p:sp>
      <p:pic>
        <p:nvPicPr>
          <p:cNvPr id="4" name="Рисунок 3">
            <a:extLst>
              <a:ext uri="{FF2B5EF4-FFF2-40B4-BE49-F238E27FC236}">
                <a16:creationId xmlns:a16="http://schemas.microsoft.com/office/drawing/2014/main" xmlns="" id="{B0A66227-C0D4-4776-A003-D2C6A3E9B8EA}"/>
              </a:ext>
            </a:extLst>
          </p:cNvPr>
          <p:cNvPicPr>
            <a:picLocks noChangeAspect="1"/>
          </p:cNvPicPr>
          <p:nvPr/>
        </p:nvPicPr>
        <p:blipFill>
          <a:blip r:embed="rId2"/>
          <a:stretch>
            <a:fillRect/>
          </a:stretch>
        </p:blipFill>
        <p:spPr>
          <a:xfrm>
            <a:off x="6832601" y="1762918"/>
            <a:ext cx="4461404" cy="3082661"/>
          </a:xfrm>
          <a:prstGeom prst="rect">
            <a:avLst/>
          </a:prstGeom>
        </p:spPr>
      </p:pic>
    </p:spTree>
    <p:extLst>
      <p:ext uri="{BB962C8B-B14F-4D97-AF65-F5344CB8AC3E}">
        <p14:creationId xmlns:p14="http://schemas.microsoft.com/office/powerpoint/2010/main" val="2210082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58FA848-FF6E-4611-AA84-88BBA4920EA8}"/>
              </a:ext>
            </a:extLst>
          </p:cNvPr>
          <p:cNvSpPr>
            <a:spLocks noGrp="1"/>
          </p:cNvSpPr>
          <p:nvPr>
            <p:ph type="title"/>
          </p:nvPr>
        </p:nvSpPr>
        <p:spPr/>
        <p:txBody>
          <a:bodyPr/>
          <a:lstStyle/>
          <a:p>
            <a:r>
              <a:rPr lang="ru-RU" dirty="0"/>
              <a:t>Трансформация рекламы</a:t>
            </a:r>
          </a:p>
        </p:txBody>
      </p:sp>
      <p:sp>
        <p:nvSpPr>
          <p:cNvPr id="3" name="Объект 2">
            <a:extLst>
              <a:ext uri="{FF2B5EF4-FFF2-40B4-BE49-F238E27FC236}">
                <a16:creationId xmlns:a16="http://schemas.microsoft.com/office/drawing/2014/main" xmlns="" id="{5CCC8A46-7A35-4504-8B64-EC26DD2DBD29}"/>
              </a:ext>
            </a:extLst>
          </p:cNvPr>
          <p:cNvSpPr>
            <a:spLocks noGrp="1"/>
          </p:cNvSpPr>
          <p:nvPr>
            <p:ph idx="1"/>
          </p:nvPr>
        </p:nvSpPr>
        <p:spPr/>
        <p:txBody>
          <a:bodyPr/>
          <a:lstStyle/>
          <a:p>
            <a:r>
              <a:rPr lang="ru-RU" dirty="0"/>
              <a:t>Проблема – нужна кровь</a:t>
            </a:r>
          </a:p>
          <a:p>
            <a:r>
              <a:rPr lang="ru-RU" dirty="0"/>
              <a:t>Решение – стать донором </a:t>
            </a:r>
          </a:p>
          <a:p>
            <a:pPr marL="0" indent="0">
              <a:buNone/>
            </a:pPr>
            <a:endParaRPr lang="ru-RU" dirty="0"/>
          </a:p>
        </p:txBody>
      </p:sp>
      <p:pic>
        <p:nvPicPr>
          <p:cNvPr id="4" name="Рисунок 3">
            <a:extLst>
              <a:ext uri="{FF2B5EF4-FFF2-40B4-BE49-F238E27FC236}">
                <a16:creationId xmlns:a16="http://schemas.microsoft.com/office/drawing/2014/main" xmlns="" id="{4048573C-90AB-42B3-9290-8AFAD4A5C100}"/>
              </a:ext>
            </a:extLst>
          </p:cNvPr>
          <p:cNvPicPr>
            <a:picLocks noChangeAspect="1"/>
          </p:cNvPicPr>
          <p:nvPr/>
        </p:nvPicPr>
        <p:blipFill>
          <a:blip r:embed="rId2"/>
          <a:stretch>
            <a:fillRect/>
          </a:stretch>
        </p:blipFill>
        <p:spPr>
          <a:xfrm>
            <a:off x="838200" y="3598333"/>
            <a:ext cx="3271035" cy="2459567"/>
          </a:xfrm>
          <a:prstGeom prst="rect">
            <a:avLst/>
          </a:prstGeom>
        </p:spPr>
      </p:pic>
      <p:pic>
        <p:nvPicPr>
          <p:cNvPr id="5" name="Рисунок 4">
            <a:extLst>
              <a:ext uri="{FF2B5EF4-FFF2-40B4-BE49-F238E27FC236}">
                <a16:creationId xmlns:a16="http://schemas.microsoft.com/office/drawing/2014/main" xmlns="" id="{25730FBE-3A59-4E6E-882F-6AD903C7C98D}"/>
              </a:ext>
            </a:extLst>
          </p:cNvPr>
          <p:cNvPicPr>
            <a:picLocks noChangeAspect="1"/>
          </p:cNvPicPr>
          <p:nvPr/>
        </p:nvPicPr>
        <p:blipFill>
          <a:blip r:embed="rId3"/>
          <a:stretch>
            <a:fillRect/>
          </a:stretch>
        </p:blipFill>
        <p:spPr>
          <a:xfrm>
            <a:off x="4607984" y="3611520"/>
            <a:ext cx="2529416" cy="2446380"/>
          </a:xfrm>
          <a:prstGeom prst="rect">
            <a:avLst/>
          </a:prstGeom>
        </p:spPr>
      </p:pic>
    </p:spTree>
    <p:extLst>
      <p:ext uri="{BB962C8B-B14F-4D97-AF65-F5344CB8AC3E}">
        <p14:creationId xmlns:p14="http://schemas.microsoft.com/office/powerpoint/2010/main" val="1050968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879A0289-B45B-4827-B83A-A3F48BB391C1}"/>
              </a:ext>
            </a:extLst>
          </p:cNvPr>
          <p:cNvPicPr>
            <a:picLocks noChangeAspect="1"/>
          </p:cNvPicPr>
          <p:nvPr/>
        </p:nvPicPr>
        <p:blipFill>
          <a:blip r:embed="rId2"/>
          <a:stretch>
            <a:fillRect/>
          </a:stretch>
        </p:blipFill>
        <p:spPr>
          <a:xfrm>
            <a:off x="5004525" y="2672750"/>
            <a:ext cx="2182950" cy="1512500"/>
          </a:xfrm>
          <a:prstGeom prst="rect">
            <a:avLst/>
          </a:prstGeom>
        </p:spPr>
      </p:pic>
      <p:sp>
        <p:nvSpPr>
          <p:cNvPr id="2" name="Заголовок 1">
            <a:extLst>
              <a:ext uri="{FF2B5EF4-FFF2-40B4-BE49-F238E27FC236}">
                <a16:creationId xmlns:a16="http://schemas.microsoft.com/office/drawing/2014/main" xmlns="" id="{158FA848-FF6E-4611-AA84-88BBA4920EA8}"/>
              </a:ext>
            </a:extLst>
          </p:cNvPr>
          <p:cNvSpPr>
            <a:spLocks noGrp="1"/>
          </p:cNvSpPr>
          <p:nvPr>
            <p:ph type="title"/>
          </p:nvPr>
        </p:nvSpPr>
        <p:spPr/>
        <p:txBody>
          <a:bodyPr/>
          <a:lstStyle/>
          <a:p>
            <a:r>
              <a:rPr lang="ru-RU" dirty="0"/>
              <a:t>Трансформация рекламы</a:t>
            </a:r>
          </a:p>
        </p:txBody>
      </p:sp>
      <p:sp>
        <p:nvSpPr>
          <p:cNvPr id="3" name="Объект 2">
            <a:extLst>
              <a:ext uri="{FF2B5EF4-FFF2-40B4-BE49-F238E27FC236}">
                <a16:creationId xmlns:a16="http://schemas.microsoft.com/office/drawing/2014/main" xmlns="" id="{5CCC8A46-7A35-4504-8B64-EC26DD2DBD29}"/>
              </a:ext>
            </a:extLst>
          </p:cNvPr>
          <p:cNvSpPr>
            <a:spLocks noGrp="1"/>
          </p:cNvSpPr>
          <p:nvPr>
            <p:ph idx="1"/>
          </p:nvPr>
        </p:nvSpPr>
        <p:spPr/>
        <p:txBody>
          <a:bodyPr/>
          <a:lstStyle/>
          <a:p>
            <a:r>
              <a:rPr lang="ru-RU" dirty="0"/>
              <a:t>Реклама проблемы – не хватает крови</a:t>
            </a:r>
          </a:p>
          <a:p>
            <a:r>
              <a:rPr lang="ru-RU" dirty="0"/>
              <a:t>Реклама решения – круто быть донором</a:t>
            </a:r>
          </a:p>
          <a:p>
            <a:pPr marL="0" indent="0">
              <a:buNone/>
            </a:pPr>
            <a:endParaRPr lang="ru-RU" dirty="0"/>
          </a:p>
        </p:txBody>
      </p:sp>
      <p:pic>
        <p:nvPicPr>
          <p:cNvPr id="6" name="Рисунок 5">
            <a:extLst>
              <a:ext uri="{FF2B5EF4-FFF2-40B4-BE49-F238E27FC236}">
                <a16:creationId xmlns:a16="http://schemas.microsoft.com/office/drawing/2014/main" xmlns="" id="{CFA34B5A-B3BF-4D2B-B6F0-510F9D154F67}"/>
              </a:ext>
            </a:extLst>
          </p:cNvPr>
          <p:cNvPicPr>
            <a:picLocks noChangeAspect="1"/>
          </p:cNvPicPr>
          <p:nvPr/>
        </p:nvPicPr>
        <p:blipFill>
          <a:blip r:embed="rId3"/>
          <a:stretch>
            <a:fillRect/>
          </a:stretch>
        </p:blipFill>
        <p:spPr>
          <a:xfrm>
            <a:off x="1446212" y="3103034"/>
            <a:ext cx="2183973" cy="3073929"/>
          </a:xfrm>
          <a:prstGeom prst="rect">
            <a:avLst/>
          </a:prstGeom>
        </p:spPr>
      </p:pic>
      <p:pic>
        <p:nvPicPr>
          <p:cNvPr id="7" name="Рисунок 6">
            <a:extLst>
              <a:ext uri="{FF2B5EF4-FFF2-40B4-BE49-F238E27FC236}">
                <a16:creationId xmlns:a16="http://schemas.microsoft.com/office/drawing/2014/main" xmlns="" id="{F1385D54-C6D2-4EBC-96AF-2F185956703D}"/>
              </a:ext>
            </a:extLst>
          </p:cNvPr>
          <p:cNvPicPr>
            <a:picLocks noChangeAspect="1"/>
          </p:cNvPicPr>
          <p:nvPr/>
        </p:nvPicPr>
        <p:blipFill>
          <a:blip r:embed="rId4"/>
          <a:stretch>
            <a:fillRect/>
          </a:stretch>
        </p:blipFill>
        <p:spPr>
          <a:xfrm>
            <a:off x="5552016" y="3049829"/>
            <a:ext cx="2279650" cy="3262071"/>
          </a:xfrm>
          <a:prstGeom prst="rect">
            <a:avLst/>
          </a:prstGeom>
        </p:spPr>
      </p:pic>
    </p:spTree>
    <p:extLst>
      <p:ext uri="{BB962C8B-B14F-4D97-AF65-F5344CB8AC3E}">
        <p14:creationId xmlns:p14="http://schemas.microsoft.com/office/powerpoint/2010/main" val="2167514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AD60302-42FF-4BC7-82DB-B0F402344E16}"/>
              </a:ext>
            </a:extLst>
          </p:cNvPr>
          <p:cNvSpPr>
            <a:spLocks noGrp="1"/>
          </p:cNvSpPr>
          <p:nvPr>
            <p:ph type="title"/>
          </p:nvPr>
        </p:nvSpPr>
        <p:spPr/>
        <p:txBody>
          <a:bodyPr/>
          <a:lstStyle/>
          <a:p>
            <a:r>
              <a:rPr lang="ru-RU" dirty="0"/>
              <a:t>Настоящая проблема</a:t>
            </a:r>
          </a:p>
        </p:txBody>
      </p:sp>
      <p:sp>
        <p:nvSpPr>
          <p:cNvPr id="3" name="Объект 2">
            <a:extLst>
              <a:ext uri="{FF2B5EF4-FFF2-40B4-BE49-F238E27FC236}">
                <a16:creationId xmlns:a16="http://schemas.microsoft.com/office/drawing/2014/main" xmlns="" id="{C3A1CCD1-811E-48F3-8120-AF9A0296A908}"/>
              </a:ext>
            </a:extLst>
          </p:cNvPr>
          <p:cNvSpPr>
            <a:spLocks noGrp="1"/>
          </p:cNvSpPr>
          <p:nvPr>
            <p:ph idx="1"/>
          </p:nvPr>
        </p:nvSpPr>
        <p:spPr/>
        <p:txBody>
          <a:bodyPr/>
          <a:lstStyle/>
          <a:p>
            <a:r>
              <a:rPr lang="ru-RU" dirty="0"/>
              <a:t>В России 65% мужчин и 18,9% женщин курят каждый день.</a:t>
            </a:r>
          </a:p>
          <a:p>
            <a:r>
              <a:rPr lang="ru-RU" dirty="0"/>
              <a:t>Проблема- курение</a:t>
            </a:r>
          </a:p>
          <a:p>
            <a:r>
              <a:rPr lang="ru-RU" dirty="0"/>
              <a:t>Совет «Не курить» – решение?</a:t>
            </a:r>
          </a:p>
          <a:p>
            <a:endParaRPr lang="ru-RU" dirty="0"/>
          </a:p>
        </p:txBody>
      </p:sp>
      <p:pic>
        <p:nvPicPr>
          <p:cNvPr id="4" name="Рисунок 3">
            <a:extLst>
              <a:ext uri="{FF2B5EF4-FFF2-40B4-BE49-F238E27FC236}">
                <a16:creationId xmlns:a16="http://schemas.microsoft.com/office/drawing/2014/main" xmlns="" id="{31BC7B32-70D8-432C-8C38-02F2B0D1545B}"/>
              </a:ext>
            </a:extLst>
          </p:cNvPr>
          <p:cNvPicPr>
            <a:picLocks noChangeAspect="1"/>
          </p:cNvPicPr>
          <p:nvPr/>
        </p:nvPicPr>
        <p:blipFill>
          <a:blip r:embed="rId2"/>
          <a:stretch>
            <a:fillRect/>
          </a:stretch>
        </p:blipFill>
        <p:spPr>
          <a:xfrm>
            <a:off x="969963" y="3713692"/>
            <a:ext cx="3649242" cy="2598208"/>
          </a:xfrm>
          <a:prstGeom prst="rect">
            <a:avLst/>
          </a:prstGeom>
        </p:spPr>
      </p:pic>
      <p:pic>
        <p:nvPicPr>
          <p:cNvPr id="5" name="Рисунок 4">
            <a:extLst>
              <a:ext uri="{FF2B5EF4-FFF2-40B4-BE49-F238E27FC236}">
                <a16:creationId xmlns:a16="http://schemas.microsoft.com/office/drawing/2014/main" xmlns="" id="{9BBC005F-09A9-48BA-93B4-2525FDEFE5A1}"/>
              </a:ext>
            </a:extLst>
          </p:cNvPr>
          <p:cNvPicPr>
            <a:picLocks noChangeAspect="1"/>
          </p:cNvPicPr>
          <p:nvPr/>
        </p:nvPicPr>
        <p:blipFill>
          <a:blip r:embed="rId3"/>
          <a:stretch>
            <a:fillRect/>
          </a:stretch>
        </p:blipFill>
        <p:spPr>
          <a:xfrm>
            <a:off x="6267477" y="3578755"/>
            <a:ext cx="1894390" cy="2598208"/>
          </a:xfrm>
          <a:prstGeom prst="rect">
            <a:avLst/>
          </a:prstGeom>
        </p:spPr>
      </p:pic>
    </p:spTree>
    <p:extLst>
      <p:ext uri="{BB962C8B-B14F-4D97-AF65-F5344CB8AC3E}">
        <p14:creationId xmlns:p14="http://schemas.microsoft.com/office/powerpoint/2010/main" val="631832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12FC643-EDB7-46A3-A6DB-44B543FBC4F2}"/>
              </a:ext>
            </a:extLst>
          </p:cNvPr>
          <p:cNvSpPr>
            <a:spLocks noGrp="1"/>
          </p:cNvSpPr>
          <p:nvPr>
            <p:ph type="title"/>
          </p:nvPr>
        </p:nvSpPr>
        <p:spPr/>
        <p:txBody>
          <a:bodyPr/>
          <a:lstStyle/>
          <a:p>
            <a:r>
              <a:rPr lang="ru-RU" dirty="0"/>
              <a:t>В чем проблема?</a:t>
            </a:r>
          </a:p>
        </p:txBody>
      </p:sp>
      <p:sp>
        <p:nvSpPr>
          <p:cNvPr id="3" name="Объект 2">
            <a:extLst>
              <a:ext uri="{FF2B5EF4-FFF2-40B4-BE49-F238E27FC236}">
                <a16:creationId xmlns:a16="http://schemas.microsoft.com/office/drawing/2014/main" xmlns="" id="{FBB67068-FE6A-4717-AB82-344FA7FEDF75}"/>
              </a:ext>
            </a:extLst>
          </p:cNvPr>
          <p:cNvSpPr>
            <a:spLocks noGrp="1"/>
          </p:cNvSpPr>
          <p:nvPr>
            <p:ph idx="1"/>
          </p:nvPr>
        </p:nvSpPr>
        <p:spPr/>
        <p:txBody>
          <a:bodyPr/>
          <a:lstStyle/>
          <a:p>
            <a:r>
              <a:rPr lang="ru-RU" dirty="0"/>
              <a:t>Социальная реклама должна быть направлена на решение социальных проблем, однако сегодня она создается в полном отрыве от них.</a:t>
            </a:r>
          </a:p>
          <a:p>
            <a:r>
              <a:rPr lang="ru-RU" dirty="0"/>
              <a:t>Поверхностный подход оборачивается результатами, которые не только не помогают, но и вредят.</a:t>
            </a:r>
          </a:p>
        </p:txBody>
      </p:sp>
    </p:spTree>
    <p:extLst>
      <p:ext uri="{BB962C8B-B14F-4D97-AF65-F5344CB8AC3E}">
        <p14:creationId xmlns:p14="http://schemas.microsoft.com/office/powerpoint/2010/main" val="1294642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A19C4D3-BE91-4F94-BD2B-5E92DC6FA932}"/>
              </a:ext>
            </a:extLst>
          </p:cNvPr>
          <p:cNvSpPr>
            <a:spLocks noGrp="1"/>
          </p:cNvSpPr>
          <p:nvPr>
            <p:ph type="title"/>
          </p:nvPr>
        </p:nvSpPr>
        <p:spPr/>
        <p:txBody>
          <a:bodyPr/>
          <a:lstStyle/>
          <a:p>
            <a:r>
              <a:rPr lang="ru-RU" dirty="0"/>
              <a:t>В чем проблема?</a:t>
            </a:r>
          </a:p>
        </p:txBody>
      </p:sp>
      <p:sp>
        <p:nvSpPr>
          <p:cNvPr id="3" name="Объект 2">
            <a:extLst>
              <a:ext uri="{FF2B5EF4-FFF2-40B4-BE49-F238E27FC236}">
                <a16:creationId xmlns:a16="http://schemas.microsoft.com/office/drawing/2014/main" xmlns="" id="{369B126C-2DFA-4C1C-B7BC-CE169518B941}"/>
              </a:ext>
            </a:extLst>
          </p:cNvPr>
          <p:cNvSpPr>
            <a:spLocks noGrp="1"/>
          </p:cNvSpPr>
          <p:nvPr>
            <p:ph idx="1"/>
          </p:nvPr>
        </p:nvSpPr>
        <p:spPr/>
        <p:txBody>
          <a:bodyPr>
            <a:normAutofit/>
          </a:bodyPr>
          <a:lstStyle/>
          <a:p>
            <a:r>
              <a:rPr lang="ru-RU" dirty="0"/>
              <a:t>Социальная реклама сегодня— это реклама проблемы, а не решения.</a:t>
            </a:r>
          </a:p>
          <a:p>
            <a:r>
              <a:rPr lang="ru-RU" dirty="0"/>
              <a:t>Не случайно, самая популярная модель сегодня— запугивание. Реклама лишь обращает внимание, что где-то плохо,  что-то нельзя, а с чем-то надо быть осторожнее. При этом на макетах часто отсутствует минимальная необходимая информация для тех, кто все же решится помочь: телефоны и адрес сайта.</a:t>
            </a:r>
          </a:p>
        </p:txBody>
      </p:sp>
    </p:spTree>
    <p:extLst>
      <p:ext uri="{BB962C8B-B14F-4D97-AF65-F5344CB8AC3E}">
        <p14:creationId xmlns:p14="http://schemas.microsoft.com/office/powerpoint/2010/main" val="4030168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FBD639B-56B7-4086-8FD7-38A4431B2285}"/>
              </a:ext>
            </a:extLst>
          </p:cNvPr>
          <p:cNvSpPr>
            <a:spLocks noGrp="1"/>
          </p:cNvSpPr>
          <p:nvPr>
            <p:ph type="title"/>
          </p:nvPr>
        </p:nvSpPr>
        <p:spPr/>
        <p:txBody>
          <a:bodyPr/>
          <a:lstStyle/>
          <a:p>
            <a:r>
              <a:rPr lang="ru-RU" dirty="0"/>
              <a:t>В чем проблема?</a:t>
            </a:r>
          </a:p>
        </p:txBody>
      </p:sp>
      <p:sp>
        <p:nvSpPr>
          <p:cNvPr id="3" name="Объект 2">
            <a:extLst>
              <a:ext uri="{FF2B5EF4-FFF2-40B4-BE49-F238E27FC236}">
                <a16:creationId xmlns:a16="http://schemas.microsoft.com/office/drawing/2014/main" xmlns="" id="{BAD78029-B3F5-4B57-862D-4D630C14FF73}"/>
              </a:ext>
            </a:extLst>
          </p:cNvPr>
          <p:cNvSpPr>
            <a:spLocks noGrp="1"/>
          </p:cNvSpPr>
          <p:nvPr>
            <p:ph idx="1"/>
          </p:nvPr>
        </p:nvSpPr>
        <p:spPr/>
        <p:txBody>
          <a:bodyPr>
            <a:normAutofit/>
          </a:bodyPr>
          <a:lstStyle/>
          <a:p>
            <a:r>
              <a:rPr lang="ru-RU" dirty="0"/>
              <a:t>Социальная реклама сегодня создается коммерческими креативщиками</a:t>
            </a:r>
          </a:p>
          <a:p>
            <a:r>
              <a:rPr lang="ru-RU" dirty="0"/>
              <a:t>Решение социальной проблемы требует глубокого исследования и экспертной оценки самых разных специалистов:  психологов, экологов, врачей и т.д.</a:t>
            </a:r>
          </a:p>
          <a:p>
            <a:r>
              <a:rPr lang="ru-RU" dirty="0"/>
              <a:t>Не удивительно, что отдавая подобную работу в руки творческих сотрудников рекламных агентств, на выходе мы получаем очередной плакат про то, что пить— это плохо.</a:t>
            </a:r>
          </a:p>
        </p:txBody>
      </p:sp>
    </p:spTree>
    <p:extLst>
      <p:ext uri="{BB962C8B-B14F-4D97-AF65-F5344CB8AC3E}">
        <p14:creationId xmlns:p14="http://schemas.microsoft.com/office/powerpoint/2010/main" val="242503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AFAF9F7-7DC5-4034-ABF4-553AF81F74C6}"/>
              </a:ext>
            </a:extLst>
          </p:cNvPr>
          <p:cNvSpPr>
            <a:spLocks noGrp="1"/>
          </p:cNvSpPr>
          <p:nvPr>
            <p:ph type="title"/>
          </p:nvPr>
        </p:nvSpPr>
        <p:spPr/>
        <p:txBody>
          <a:bodyPr/>
          <a:lstStyle/>
          <a:p>
            <a:r>
              <a:rPr lang="ru-RU" dirty="0"/>
              <a:t>В чем проблема?</a:t>
            </a:r>
          </a:p>
        </p:txBody>
      </p:sp>
      <p:sp>
        <p:nvSpPr>
          <p:cNvPr id="3" name="Объект 2">
            <a:extLst>
              <a:ext uri="{FF2B5EF4-FFF2-40B4-BE49-F238E27FC236}">
                <a16:creationId xmlns:a16="http://schemas.microsoft.com/office/drawing/2014/main" xmlns="" id="{75556E1E-8F8D-4DB6-8834-9B8D7ECBFB90}"/>
              </a:ext>
            </a:extLst>
          </p:cNvPr>
          <p:cNvSpPr>
            <a:spLocks noGrp="1"/>
          </p:cNvSpPr>
          <p:nvPr>
            <p:ph idx="1"/>
          </p:nvPr>
        </p:nvSpPr>
        <p:spPr/>
        <p:txBody>
          <a:bodyPr>
            <a:normAutofit/>
          </a:bodyPr>
          <a:lstStyle/>
          <a:p>
            <a:r>
              <a:rPr lang="ru-RU" dirty="0"/>
              <a:t>Создатели социальной рекламы не разделяют ее проблематику</a:t>
            </a:r>
          </a:p>
          <a:p>
            <a:r>
              <a:rPr lang="ru-RU" dirty="0"/>
              <a:t>Копирайтеры, придумывающие лозунги против курения, смолят одну за одной. </a:t>
            </a:r>
          </a:p>
          <a:p>
            <a:r>
              <a:rPr lang="ru-RU" dirty="0"/>
              <a:t>Дизайнеры антиалкогольных кампаний встречаются в баре после работы. </a:t>
            </a:r>
          </a:p>
          <a:p>
            <a:r>
              <a:rPr lang="ru-RU" dirty="0"/>
              <a:t>Стратеги, думающие над брифом о благотворительности, сами никогда не перечислят ни копейки.</a:t>
            </a:r>
          </a:p>
        </p:txBody>
      </p:sp>
    </p:spTree>
    <p:extLst>
      <p:ext uri="{BB962C8B-B14F-4D97-AF65-F5344CB8AC3E}">
        <p14:creationId xmlns:p14="http://schemas.microsoft.com/office/powerpoint/2010/main" val="1029825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FD7A7D1-111B-4948-90EE-7D66FB628140}"/>
              </a:ext>
            </a:extLst>
          </p:cNvPr>
          <p:cNvSpPr>
            <a:spLocks noGrp="1"/>
          </p:cNvSpPr>
          <p:nvPr>
            <p:ph type="title"/>
          </p:nvPr>
        </p:nvSpPr>
        <p:spPr/>
        <p:txBody>
          <a:bodyPr/>
          <a:lstStyle/>
          <a:p>
            <a:r>
              <a:rPr lang="ru-RU" dirty="0"/>
              <a:t>В чем проблема?</a:t>
            </a:r>
          </a:p>
        </p:txBody>
      </p:sp>
      <p:sp>
        <p:nvSpPr>
          <p:cNvPr id="3" name="Объект 2">
            <a:extLst>
              <a:ext uri="{FF2B5EF4-FFF2-40B4-BE49-F238E27FC236}">
                <a16:creationId xmlns:a16="http://schemas.microsoft.com/office/drawing/2014/main" xmlns="" id="{E1E8D02A-3663-45AB-96D0-4D937E6544FB}"/>
              </a:ext>
            </a:extLst>
          </p:cNvPr>
          <p:cNvSpPr>
            <a:spLocks noGrp="1"/>
          </p:cNvSpPr>
          <p:nvPr>
            <p:ph idx="1"/>
          </p:nvPr>
        </p:nvSpPr>
        <p:spPr/>
        <p:txBody>
          <a:bodyPr/>
          <a:lstStyle/>
          <a:p>
            <a:r>
              <a:rPr lang="ru-RU" dirty="0"/>
              <a:t>Креативные агентства относятся к социальной рекламе, как к возможности заработать награды на фестивалях</a:t>
            </a:r>
          </a:p>
          <a:p>
            <a:r>
              <a:rPr lang="ru-RU" dirty="0"/>
              <a:t>Выбирается тема поострее и делается </a:t>
            </a:r>
            <a:r>
              <a:rPr lang="ru-RU" dirty="0" err="1"/>
              <a:t>экзекьюшн</a:t>
            </a:r>
            <a:r>
              <a:rPr lang="ru-RU" dirty="0"/>
              <a:t> </a:t>
            </a:r>
            <a:r>
              <a:rPr lang="ru-RU" dirty="0" err="1"/>
              <a:t>поярче</a:t>
            </a:r>
            <a:r>
              <a:rPr lang="ru-RU" dirty="0"/>
              <a:t>. При этом решение проблемы как таковое никого не интересует.</a:t>
            </a:r>
          </a:p>
        </p:txBody>
      </p:sp>
    </p:spTree>
    <p:extLst>
      <p:ext uri="{BB962C8B-B14F-4D97-AF65-F5344CB8AC3E}">
        <p14:creationId xmlns:p14="http://schemas.microsoft.com/office/powerpoint/2010/main" val="42106750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F9C2D4D-08C9-425A-AC27-E21DE4FDEBA2}"/>
              </a:ext>
            </a:extLst>
          </p:cNvPr>
          <p:cNvSpPr>
            <a:spLocks noGrp="1"/>
          </p:cNvSpPr>
          <p:nvPr>
            <p:ph type="title"/>
          </p:nvPr>
        </p:nvSpPr>
        <p:spPr/>
        <p:txBody>
          <a:bodyPr/>
          <a:lstStyle/>
          <a:p>
            <a:r>
              <a:rPr lang="ru-RU" dirty="0"/>
              <a:t>Выберите проблему</a:t>
            </a:r>
            <a:br>
              <a:rPr lang="ru-RU" dirty="0"/>
            </a:br>
            <a:endParaRPr lang="ru-RU" dirty="0"/>
          </a:p>
        </p:txBody>
      </p:sp>
      <p:sp>
        <p:nvSpPr>
          <p:cNvPr id="3" name="Объект 2">
            <a:extLst>
              <a:ext uri="{FF2B5EF4-FFF2-40B4-BE49-F238E27FC236}">
                <a16:creationId xmlns:a16="http://schemas.microsoft.com/office/drawing/2014/main" xmlns="" id="{CF5D0CF5-D5A1-42DE-8F88-3AFD4639D14F}"/>
              </a:ext>
            </a:extLst>
          </p:cNvPr>
          <p:cNvSpPr>
            <a:spLocks noGrp="1"/>
          </p:cNvSpPr>
          <p:nvPr>
            <p:ph idx="1"/>
          </p:nvPr>
        </p:nvSpPr>
        <p:spPr/>
        <p:txBody>
          <a:bodyPr>
            <a:normAutofit/>
          </a:bodyPr>
          <a:lstStyle/>
          <a:p>
            <a:pPr marL="0" indent="0">
              <a:buNone/>
            </a:pPr>
            <a:r>
              <a:rPr lang="ru-RU" dirty="0"/>
              <a:t>Если вы действительно хотите помочь,  не ждите, пока к вам откуда-то сверху спустится творческий бриф. Выберите проблему, которая действительно вам близка(иначе ничего не получится),  найдите людей, которые уже ей занимаются на уровне государственных комитетов и общественных организаций, обратитесь к ним со своим предложением. Вам не откажут.</a:t>
            </a:r>
          </a:p>
        </p:txBody>
      </p:sp>
    </p:spTree>
    <p:extLst>
      <p:ext uri="{BB962C8B-B14F-4D97-AF65-F5344CB8AC3E}">
        <p14:creationId xmlns:p14="http://schemas.microsoft.com/office/powerpoint/2010/main" val="2087029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0352952-546A-46E6-9B8F-23DA25B6BB98}"/>
              </a:ext>
            </a:extLst>
          </p:cNvPr>
          <p:cNvSpPr>
            <a:spLocks noGrp="1"/>
          </p:cNvSpPr>
          <p:nvPr>
            <p:ph type="title"/>
          </p:nvPr>
        </p:nvSpPr>
        <p:spPr/>
        <p:txBody>
          <a:bodyPr/>
          <a:lstStyle/>
          <a:p>
            <a:r>
              <a:rPr lang="ru-RU" dirty="0"/>
              <a:t>Проведите исследование</a:t>
            </a:r>
          </a:p>
        </p:txBody>
      </p:sp>
      <p:sp>
        <p:nvSpPr>
          <p:cNvPr id="3" name="Объект 2">
            <a:extLst>
              <a:ext uri="{FF2B5EF4-FFF2-40B4-BE49-F238E27FC236}">
                <a16:creationId xmlns:a16="http://schemas.microsoft.com/office/drawing/2014/main" xmlns="" id="{83EDA1AE-C806-4B64-8273-BDF5F8F2C0F9}"/>
              </a:ext>
            </a:extLst>
          </p:cNvPr>
          <p:cNvSpPr>
            <a:spLocks noGrp="1"/>
          </p:cNvSpPr>
          <p:nvPr>
            <p:ph idx="1"/>
          </p:nvPr>
        </p:nvSpPr>
        <p:spPr/>
        <p:txBody>
          <a:bodyPr>
            <a:normAutofit/>
          </a:bodyPr>
          <a:lstStyle/>
          <a:p>
            <a:pPr marL="0" indent="0">
              <a:buNone/>
            </a:pPr>
            <a:r>
              <a:rPr lang="ru-RU" dirty="0"/>
              <a:t>Соберите все, что делось до вас. Интересуйтесь результатами. Поднимите любые возможные исследования. </a:t>
            </a:r>
          </a:p>
          <a:p>
            <a:pPr marL="0" indent="0">
              <a:buNone/>
            </a:pPr>
            <a:r>
              <a:rPr lang="ru-RU" dirty="0"/>
              <a:t>Определите предпосылки, причину проблемы. Выйдите на улицу. Узнайте,  что люди думают о проблеме и о возможных решениях. Посмотрите </a:t>
            </a:r>
            <a:r>
              <a:rPr lang="ru-RU" dirty="0" err="1"/>
              <a:t>нато</a:t>
            </a:r>
            <a:r>
              <a:rPr lang="ru-RU" dirty="0"/>
              <a:t>, как подобный вопрос решается в других странах.</a:t>
            </a:r>
          </a:p>
        </p:txBody>
      </p:sp>
    </p:spTree>
    <p:extLst>
      <p:ext uri="{BB962C8B-B14F-4D97-AF65-F5344CB8AC3E}">
        <p14:creationId xmlns:p14="http://schemas.microsoft.com/office/powerpoint/2010/main" val="2162625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015DB77-63F3-4874-8BB0-6339C512D8DF}"/>
              </a:ext>
            </a:extLst>
          </p:cNvPr>
          <p:cNvSpPr>
            <a:spLocks noGrp="1"/>
          </p:cNvSpPr>
          <p:nvPr>
            <p:ph type="title"/>
          </p:nvPr>
        </p:nvSpPr>
        <p:spPr/>
        <p:txBody>
          <a:bodyPr/>
          <a:lstStyle/>
          <a:p>
            <a:r>
              <a:rPr lang="ru-RU" dirty="0"/>
              <a:t>Найдите решение</a:t>
            </a:r>
            <a:br>
              <a:rPr lang="ru-RU" dirty="0"/>
            </a:br>
            <a:endParaRPr lang="ru-RU" dirty="0"/>
          </a:p>
        </p:txBody>
      </p:sp>
      <p:sp>
        <p:nvSpPr>
          <p:cNvPr id="3" name="Объект 2">
            <a:extLst>
              <a:ext uri="{FF2B5EF4-FFF2-40B4-BE49-F238E27FC236}">
                <a16:creationId xmlns:a16="http://schemas.microsoft.com/office/drawing/2014/main" xmlns="" id="{E270BF5C-7D26-4196-873E-AE6C48B2C46A}"/>
              </a:ext>
            </a:extLst>
          </p:cNvPr>
          <p:cNvSpPr>
            <a:spLocks noGrp="1"/>
          </p:cNvSpPr>
          <p:nvPr>
            <p:ph idx="1"/>
          </p:nvPr>
        </p:nvSpPr>
        <p:spPr/>
        <p:txBody>
          <a:bodyPr>
            <a:normAutofit/>
          </a:bodyPr>
          <a:lstStyle/>
          <a:p>
            <a:pPr marL="0" indent="0">
              <a:buNone/>
            </a:pPr>
            <a:r>
              <a:rPr lang="ru-RU" dirty="0"/>
              <a:t>Четко сформулируйте для себя решение проблемы. Если его не существует,  создайте, придумайте, предложите вариант. Опишите конкретные действия,  которых вы ждете от человека. Сделайте так, чтобы совершить эти действия было как можно проще. Например, вместо банковского перевода предложите перечислить деньги, </a:t>
            </a:r>
            <a:r>
              <a:rPr lang="ru-RU" dirty="0" err="1"/>
              <a:t>отправивSMS</a:t>
            </a:r>
            <a:r>
              <a:rPr lang="ru-RU" dirty="0"/>
              <a:t>, или создайте сайт, где можно будет найти</a:t>
            </a:r>
          </a:p>
          <a:p>
            <a:pPr marL="0" indent="0">
              <a:buNone/>
            </a:pPr>
            <a:r>
              <a:rPr lang="ru-RU" dirty="0"/>
              <a:t>на карте ближайший пункт приема крови.</a:t>
            </a:r>
          </a:p>
        </p:txBody>
      </p:sp>
    </p:spTree>
    <p:extLst>
      <p:ext uri="{BB962C8B-B14F-4D97-AF65-F5344CB8AC3E}">
        <p14:creationId xmlns:p14="http://schemas.microsoft.com/office/powerpoint/2010/main" val="3873563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F39E296-12D5-4E8D-ADD4-37DDFA4DD0F3}"/>
              </a:ext>
            </a:extLst>
          </p:cNvPr>
          <p:cNvSpPr>
            <a:spLocks noGrp="1"/>
          </p:cNvSpPr>
          <p:nvPr>
            <p:ph type="title"/>
          </p:nvPr>
        </p:nvSpPr>
        <p:spPr/>
        <p:txBody>
          <a:bodyPr>
            <a:normAutofit fontScale="90000"/>
          </a:bodyPr>
          <a:lstStyle/>
          <a:p>
            <a:r>
              <a:rPr lang="ru-RU" dirty="0"/>
              <a:t>Расскажите о проблеме и предложите</a:t>
            </a:r>
            <a:br>
              <a:rPr lang="ru-RU" dirty="0"/>
            </a:br>
            <a:r>
              <a:rPr lang="ru-RU" dirty="0"/>
              <a:t>решение</a:t>
            </a:r>
            <a:br>
              <a:rPr lang="ru-RU" dirty="0"/>
            </a:br>
            <a:endParaRPr lang="ru-RU" dirty="0"/>
          </a:p>
        </p:txBody>
      </p:sp>
      <p:sp>
        <p:nvSpPr>
          <p:cNvPr id="3" name="Объект 2">
            <a:extLst>
              <a:ext uri="{FF2B5EF4-FFF2-40B4-BE49-F238E27FC236}">
                <a16:creationId xmlns:a16="http://schemas.microsoft.com/office/drawing/2014/main" xmlns="" id="{2DCBE575-B3D6-4383-902E-121D59D2CB7A}"/>
              </a:ext>
            </a:extLst>
          </p:cNvPr>
          <p:cNvSpPr>
            <a:spLocks noGrp="1"/>
          </p:cNvSpPr>
          <p:nvPr>
            <p:ph idx="1"/>
          </p:nvPr>
        </p:nvSpPr>
        <p:spPr/>
        <p:txBody>
          <a:bodyPr>
            <a:normAutofit/>
          </a:bodyPr>
          <a:lstStyle/>
          <a:p>
            <a:pPr marL="0" indent="0">
              <a:buNone/>
            </a:pPr>
            <a:r>
              <a:rPr lang="ru-RU" dirty="0"/>
              <a:t>Основываясь на все том, что вы выяснили, расскажите о проблеме— коротко, емко, эмоционально. Так, чтобы</a:t>
            </a:r>
          </a:p>
          <a:p>
            <a:pPr marL="0" indent="0">
              <a:buNone/>
            </a:pPr>
            <a:r>
              <a:rPr lang="ru-RU" dirty="0"/>
              <a:t>достучаться до людей.</a:t>
            </a:r>
          </a:p>
          <a:p>
            <a:pPr marL="0" indent="0">
              <a:buNone/>
            </a:pPr>
            <a:r>
              <a:rPr lang="ru-RU" dirty="0"/>
              <a:t>Предложите решение, потому что без него проблема так и останется проблемой. Укрепляйте веру. Продавайте надежду.</a:t>
            </a:r>
          </a:p>
        </p:txBody>
      </p:sp>
    </p:spTree>
    <p:extLst>
      <p:ext uri="{BB962C8B-B14F-4D97-AF65-F5344CB8AC3E}">
        <p14:creationId xmlns:p14="http://schemas.microsoft.com/office/powerpoint/2010/main" val="4254862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578D344-20EB-4958-9F5E-D2F98BFD8ADC}"/>
              </a:ext>
            </a:extLst>
          </p:cNvPr>
          <p:cNvSpPr>
            <a:spLocks noGrp="1"/>
          </p:cNvSpPr>
          <p:nvPr>
            <p:ph type="title"/>
          </p:nvPr>
        </p:nvSpPr>
        <p:spPr/>
        <p:txBody>
          <a:bodyPr/>
          <a:lstStyle/>
          <a:p>
            <a:r>
              <a:rPr lang="ru-RU" dirty="0"/>
              <a:t>Попросите о помощи</a:t>
            </a:r>
            <a:br>
              <a:rPr lang="ru-RU" dirty="0"/>
            </a:br>
            <a:endParaRPr lang="ru-RU" dirty="0"/>
          </a:p>
        </p:txBody>
      </p:sp>
      <p:sp>
        <p:nvSpPr>
          <p:cNvPr id="3" name="Объект 2">
            <a:extLst>
              <a:ext uri="{FF2B5EF4-FFF2-40B4-BE49-F238E27FC236}">
                <a16:creationId xmlns:a16="http://schemas.microsoft.com/office/drawing/2014/main" xmlns="" id="{F0722518-009D-45D6-B86B-725F257F164B}"/>
              </a:ext>
            </a:extLst>
          </p:cNvPr>
          <p:cNvSpPr>
            <a:spLocks noGrp="1"/>
          </p:cNvSpPr>
          <p:nvPr>
            <p:ph idx="1"/>
          </p:nvPr>
        </p:nvSpPr>
        <p:spPr/>
        <p:txBody>
          <a:bodyPr/>
          <a:lstStyle/>
          <a:p>
            <a:pPr marL="0" indent="0">
              <a:buNone/>
            </a:pPr>
            <a:r>
              <a:rPr lang="ru-RU" dirty="0"/>
              <a:t>Не ходите вокруг да около. Не полагайтесь, что люди сами догадаются о том, что вы хотите им сказать. Если проблема подразумевает просьбу о помощи, выскажите ее.</a:t>
            </a:r>
          </a:p>
        </p:txBody>
      </p:sp>
    </p:spTree>
    <p:extLst>
      <p:ext uri="{BB962C8B-B14F-4D97-AF65-F5344CB8AC3E}">
        <p14:creationId xmlns:p14="http://schemas.microsoft.com/office/powerpoint/2010/main" val="2546673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86F69D5-D520-4330-B6B6-B8EBE6E0A87A}"/>
              </a:ext>
            </a:extLst>
          </p:cNvPr>
          <p:cNvSpPr>
            <a:spLocks noGrp="1"/>
          </p:cNvSpPr>
          <p:nvPr>
            <p:ph type="title"/>
          </p:nvPr>
        </p:nvSpPr>
        <p:spPr/>
        <p:txBody>
          <a:bodyPr>
            <a:normAutofit fontScale="90000"/>
          </a:bodyPr>
          <a:lstStyle/>
          <a:p>
            <a:r>
              <a:rPr lang="ru-RU" dirty="0"/>
              <a:t>Универсальная формула: через изменение отношения к изменению поведения</a:t>
            </a:r>
            <a:br>
              <a:rPr lang="ru-RU" dirty="0"/>
            </a:br>
            <a:endParaRPr lang="ru-RU" dirty="0"/>
          </a:p>
        </p:txBody>
      </p:sp>
      <p:sp>
        <p:nvSpPr>
          <p:cNvPr id="3" name="Объект 2">
            <a:extLst>
              <a:ext uri="{FF2B5EF4-FFF2-40B4-BE49-F238E27FC236}">
                <a16:creationId xmlns:a16="http://schemas.microsoft.com/office/drawing/2014/main" xmlns="" id="{FFD8342F-352B-430F-8128-759719E41D85}"/>
              </a:ext>
            </a:extLst>
          </p:cNvPr>
          <p:cNvSpPr>
            <a:spLocks noGrp="1"/>
          </p:cNvSpPr>
          <p:nvPr>
            <p:ph idx="1"/>
          </p:nvPr>
        </p:nvSpPr>
        <p:spPr/>
        <p:txBody>
          <a:bodyPr>
            <a:normAutofit/>
          </a:bodyPr>
          <a:lstStyle/>
          <a:p>
            <a:pPr marL="0" indent="0">
              <a:buNone/>
            </a:pPr>
            <a:r>
              <a:rPr lang="ru-RU" dirty="0"/>
              <a:t>Надо понимать, что реклама, которая</a:t>
            </a:r>
          </a:p>
          <a:p>
            <a:pPr marL="0" indent="0">
              <a:buNone/>
            </a:pPr>
            <a:r>
              <a:rPr lang="ru-RU" dirty="0"/>
              <a:t>просто о чем-то сообщает, не ожидая</a:t>
            </a:r>
          </a:p>
          <a:p>
            <a:pPr marL="0" indent="0">
              <a:buNone/>
            </a:pPr>
            <a:r>
              <a:rPr lang="ru-RU" dirty="0"/>
              <a:t>ответного действия человека, не может</a:t>
            </a:r>
          </a:p>
          <a:p>
            <a:pPr marL="0" indent="0">
              <a:buNone/>
            </a:pPr>
            <a:r>
              <a:rPr lang="ru-RU" dirty="0"/>
              <a:t>быть эффективной.</a:t>
            </a:r>
          </a:p>
          <a:p>
            <a:pPr marL="0" indent="0">
              <a:buNone/>
            </a:pPr>
            <a:r>
              <a:rPr lang="ru-RU" dirty="0"/>
              <a:t>Поэтому любая социальная реклама</a:t>
            </a:r>
          </a:p>
          <a:p>
            <a:pPr marL="0" indent="0">
              <a:buNone/>
            </a:pPr>
            <a:r>
              <a:rPr lang="ru-RU" dirty="0"/>
              <a:t>всегда преследует одну из двух целей:</a:t>
            </a:r>
          </a:p>
          <a:p>
            <a:pPr marL="0" indent="0">
              <a:buNone/>
            </a:pPr>
            <a:r>
              <a:rPr lang="ru-RU" dirty="0"/>
              <a:t>1. Просит о помощи.</a:t>
            </a:r>
          </a:p>
          <a:p>
            <a:pPr marL="0" indent="0">
              <a:buNone/>
            </a:pPr>
            <a:r>
              <a:rPr lang="ru-RU" dirty="0"/>
              <a:t>2. Предлагает помощь.</a:t>
            </a:r>
          </a:p>
        </p:txBody>
      </p:sp>
    </p:spTree>
    <p:extLst>
      <p:ext uri="{BB962C8B-B14F-4D97-AF65-F5344CB8AC3E}">
        <p14:creationId xmlns:p14="http://schemas.microsoft.com/office/powerpoint/2010/main" val="27893093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3BB65DD-E686-47F0-93FC-D4A8CC1DD920}"/>
              </a:ext>
            </a:extLst>
          </p:cNvPr>
          <p:cNvSpPr>
            <a:spLocks noGrp="1"/>
          </p:cNvSpPr>
          <p:nvPr>
            <p:ph type="title"/>
          </p:nvPr>
        </p:nvSpPr>
        <p:spPr/>
        <p:txBody>
          <a:bodyPr/>
          <a:lstStyle/>
          <a:p>
            <a:r>
              <a:rPr lang="ru-RU" dirty="0"/>
              <a:t>Стороны</a:t>
            </a:r>
          </a:p>
        </p:txBody>
      </p:sp>
      <p:sp>
        <p:nvSpPr>
          <p:cNvPr id="3" name="Объект 2">
            <a:extLst>
              <a:ext uri="{FF2B5EF4-FFF2-40B4-BE49-F238E27FC236}">
                <a16:creationId xmlns:a16="http://schemas.microsoft.com/office/drawing/2014/main" xmlns="" id="{7403DA2B-E9AC-4D11-BFBE-0FD72060E6C3}"/>
              </a:ext>
            </a:extLst>
          </p:cNvPr>
          <p:cNvSpPr>
            <a:spLocks noGrp="1"/>
          </p:cNvSpPr>
          <p:nvPr>
            <p:ph idx="1"/>
          </p:nvPr>
        </p:nvSpPr>
        <p:spPr/>
        <p:txBody>
          <a:bodyPr/>
          <a:lstStyle/>
          <a:p>
            <a:pPr marL="0" indent="0">
              <a:buNone/>
            </a:pPr>
            <a:r>
              <a:rPr lang="ru-RU" dirty="0"/>
              <a:t>Каждый раз существуют четыре стороны, некоторые из которых в</a:t>
            </a:r>
          </a:p>
          <a:p>
            <a:pPr marL="0" indent="0">
              <a:buNone/>
            </a:pPr>
            <a:r>
              <a:rPr lang="ru-RU" dirty="0"/>
              <a:t>частных случаях могут совпадать:</a:t>
            </a:r>
          </a:p>
          <a:p>
            <a:pPr marL="0" indent="0">
              <a:buNone/>
            </a:pPr>
            <a:r>
              <a:rPr lang="ru-RU" dirty="0"/>
              <a:t>1. Проблемная группа.</a:t>
            </a:r>
          </a:p>
          <a:p>
            <a:pPr marL="0" indent="0">
              <a:buNone/>
            </a:pPr>
            <a:r>
              <a:rPr lang="ru-RU" dirty="0"/>
              <a:t>2. Общество.</a:t>
            </a:r>
          </a:p>
          <a:p>
            <a:pPr marL="0" indent="0">
              <a:buNone/>
            </a:pPr>
            <a:r>
              <a:rPr lang="ru-RU" dirty="0"/>
              <a:t>3. Общественная организация.</a:t>
            </a:r>
          </a:p>
          <a:p>
            <a:pPr marL="0" indent="0">
              <a:buNone/>
            </a:pPr>
            <a:r>
              <a:rPr lang="ru-RU" dirty="0"/>
              <a:t>4. Государство.</a:t>
            </a:r>
          </a:p>
        </p:txBody>
      </p:sp>
    </p:spTree>
    <p:extLst>
      <p:ext uri="{BB962C8B-B14F-4D97-AF65-F5344CB8AC3E}">
        <p14:creationId xmlns:p14="http://schemas.microsoft.com/office/powerpoint/2010/main" val="785905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D19B813-CB9C-4F51-9FD5-639730D865C4}"/>
              </a:ext>
            </a:extLst>
          </p:cNvPr>
          <p:cNvSpPr>
            <a:spLocks noGrp="1"/>
          </p:cNvSpPr>
          <p:nvPr>
            <p:ph type="title"/>
          </p:nvPr>
        </p:nvSpPr>
        <p:spPr/>
        <p:txBody>
          <a:bodyPr/>
          <a:lstStyle/>
          <a:p>
            <a:r>
              <a:rPr lang="ru-RU"/>
              <a:t>Стороны</a:t>
            </a:r>
          </a:p>
        </p:txBody>
      </p:sp>
      <p:sp>
        <p:nvSpPr>
          <p:cNvPr id="3" name="Объект 2">
            <a:extLst>
              <a:ext uri="{FF2B5EF4-FFF2-40B4-BE49-F238E27FC236}">
                <a16:creationId xmlns:a16="http://schemas.microsoft.com/office/drawing/2014/main" xmlns="" id="{01A7C399-242A-4E8F-8098-C5C3ADEA9287}"/>
              </a:ext>
            </a:extLst>
          </p:cNvPr>
          <p:cNvSpPr>
            <a:spLocks noGrp="1"/>
          </p:cNvSpPr>
          <p:nvPr>
            <p:ph idx="1"/>
          </p:nvPr>
        </p:nvSpPr>
        <p:spPr>
          <a:xfrm>
            <a:off x="838200" y="1918758"/>
            <a:ext cx="10515600" cy="4351338"/>
          </a:xfrm>
        </p:spPr>
        <p:txBody>
          <a:bodyPr>
            <a:normAutofit/>
          </a:bodyPr>
          <a:lstStyle/>
          <a:p>
            <a:pPr marL="0" indent="0">
              <a:buNone/>
            </a:pPr>
            <a:r>
              <a:rPr lang="ru-RU" dirty="0"/>
              <a:t>Например, реклама против пьянства за рулем может быть нацелена на общество, чтобы помочь проблемной группе. Или на проблемную группу,  чтобы изменить ее поведение.</a:t>
            </a:r>
          </a:p>
          <a:p>
            <a:pPr marL="0" indent="0">
              <a:buNone/>
            </a:pPr>
            <a:r>
              <a:rPr lang="ru-RU" dirty="0"/>
              <a:t>Остановить вырубку лесов нельзя без государственного вмешательства, в то время как посадить деревья можно, обратившись к обществу напрямую.</a:t>
            </a:r>
          </a:p>
        </p:txBody>
      </p:sp>
    </p:spTree>
    <p:extLst>
      <p:ext uri="{BB962C8B-B14F-4D97-AF65-F5344CB8AC3E}">
        <p14:creationId xmlns:p14="http://schemas.microsoft.com/office/powerpoint/2010/main" val="2544485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F212ACA-50C9-4521-A9DE-D2F4F35B4FE2}"/>
              </a:ext>
            </a:extLst>
          </p:cNvPr>
          <p:cNvSpPr>
            <a:spLocks noGrp="1"/>
          </p:cNvSpPr>
          <p:nvPr>
            <p:ph type="title"/>
          </p:nvPr>
        </p:nvSpPr>
        <p:spPr/>
        <p:txBody>
          <a:bodyPr/>
          <a:lstStyle/>
          <a:p>
            <a:r>
              <a:rPr lang="ru-RU" dirty="0"/>
              <a:t>ИТОГ</a:t>
            </a:r>
          </a:p>
        </p:txBody>
      </p:sp>
      <p:sp>
        <p:nvSpPr>
          <p:cNvPr id="3" name="Объект 2">
            <a:extLst>
              <a:ext uri="{FF2B5EF4-FFF2-40B4-BE49-F238E27FC236}">
                <a16:creationId xmlns:a16="http://schemas.microsoft.com/office/drawing/2014/main" xmlns="" id="{97396347-BF7E-4D3F-8A38-F9FB09F7008B}"/>
              </a:ext>
            </a:extLst>
          </p:cNvPr>
          <p:cNvSpPr>
            <a:spLocks noGrp="1"/>
          </p:cNvSpPr>
          <p:nvPr>
            <p:ph idx="1"/>
          </p:nvPr>
        </p:nvSpPr>
        <p:spPr/>
        <p:txBody>
          <a:bodyPr/>
          <a:lstStyle/>
          <a:p>
            <a:pPr marL="0" indent="0">
              <a:buNone/>
            </a:pPr>
            <a:r>
              <a:rPr lang="ru-RU" dirty="0"/>
              <a:t>В каждый момент времени вы должны представлять, что вы</a:t>
            </a:r>
          </a:p>
          <a:p>
            <a:pPr marL="0" indent="0">
              <a:buNone/>
            </a:pPr>
            <a:r>
              <a:rPr lang="ru-RU" dirty="0"/>
              <a:t>хотите, к кому обращаетесь,  и какое решение предлагаете.</a:t>
            </a:r>
          </a:p>
        </p:txBody>
      </p:sp>
    </p:spTree>
    <p:extLst>
      <p:ext uri="{BB962C8B-B14F-4D97-AF65-F5344CB8AC3E}">
        <p14:creationId xmlns:p14="http://schemas.microsoft.com/office/powerpoint/2010/main" val="118957249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466</TotalTime>
  <Words>1398</Words>
  <Application>Microsoft Office PowerPoint</Application>
  <PresentationFormat>Широкоэкранный</PresentationFormat>
  <Paragraphs>146</Paragraphs>
  <Slides>39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39</vt:i4>
      </vt:variant>
    </vt:vector>
  </HeadingPairs>
  <TitlesOfParts>
    <vt:vector size="43" baseType="lpstr">
      <vt:lpstr>Arial</vt:lpstr>
      <vt:lpstr>Calibri</vt:lpstr>
      <vt:lpstr>Calibri Light</vt:lpstr>
      <vt:lpstr>Тема Office</vt:lpstr>
      <vt:lpstr>Проблемы России через призму социальной рекламы Тренды социальной рекламы  </vt:lpstr>
      <vt:lpstr>Мы часто слышим</vt:lpstr>
      <vt:lpstr>Проблема</vt:lpstr>
      <vt:lpstr>Социальная реклама направлена на решение проблем общества</vt:lpstr>
      <vt:lpstr>Тематика</vt:lpstr>
      <vt:lpstr>Основные элементы кампании  социальной рекламы</vt:lpstr>
      <vt:lpstr>Бриф на создание социальной  рекламы</vt:lpstr>
      <vt:lpstr>Не работает</vt:lpstr>
      <vt:lpstr>Не работает</vt:lpstr>
      <vt:lpstr>Не работает</vt:lpstr>
      <vt:lpstr>Не работает</vt:lpstr>
      <vt:lpstr>Не работает</vt:lpstr>
      <vt:lpstr>Не работает</vt:lpstr>
      <vt:lpstr>Не работает</vt:lpstr>
      <vt:lpstr>Рекомендации</vt:lpstr>
      <vt:lpstr>Рекомендации</vt:lpstr>
      <vt:lpstr>Рекомендации</vt:lpstr>
      <vt:lpstr>Рекомендации</vt:lpstr>
      <vt:lpstr>Рекомендации</vt:lpstr>
      <vt:lpstr>Рекомендации</vt:lpstr>
      <vt:lpstr>Рекомендации</vt:lpstr>
      <vt:lpstr>Рекомендации</vt:lpstr>
      <vt:lpstr>Трансформация рекламы</vt:lpstr>
      <vt:lpstr>Трансформация рекламы</vt:lpstr>
      <vt:lpstr>Настоящая проблема</vt:lpstr>
      <vt:lpstr>В чем проблема?</vt:lpstr>
      <vt:lpstr>В чем проблема?</vt:lpstr>
      <vt:lpstr>В чем проблема?</vt:lpstr>
      <vt:lpstr>В чем проблема?</vt:lpstr>
      <vt:lpstr>В чем проблема?</vt:lpstr>
      <vt:lpstr>Выберите проблему </vt:lpstr>
      <vt:lpstr>Проведите исследование</vt:lpstr>
      <vt:lpstr>Найдите решение </vt:lpstr>
      <vt:lpstr>Расскажите о проблеме и предложите решение </vt:lpstr>
      <vt:lpstr>Попросите о помощи </vt:lpstr>
      <vt:lpstr>Универсальная формула: через изменение отношения к изменению поведения </vt:lpstr>
      <vt:lpstr>Стороны</vt:lpstr>
      <vt:lpstr>Стороны</vt:lpstr>
      <vt:lpstr>ИТОГ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Иванов Иван</dc:creator>
  <cp:lastModifiedBy>guest</cp:lastModifiedBy>
  <cp:revision>29</cp:revision>
  <dcterms:created xsi:type="dcterms:W3CDTF">2018-03-12T13:53:50Z</dcterms:created>
  <dcterms:modified xsi:type="dcterms:W3CDTF">2018-03-21T06:39:41Z</dcterms:modified>
</cp:coreProperties>
</file>