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6B5A4-CE08-40B1-9D99-CFAB97F2A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B6AEC0-7D62-4352-B334-D3984118C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98FFDD-F137-48A3-9D7F-2FCEF4F9C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D911F-BBF9-4399-A3F6-205170AF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9EC19E-3F86-439C-9E7E-09E1A457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B5B5C8-A8E7-4AD1-A07C-7C664E22D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048B4A-84AD-47BB-BCCB-5DF3AFBAB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89B933-97F9-4810-8C7D-6B2102F7E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A1F35D-C293-4AD8-AB17-A46C7DBCE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ECB6C-A833-42E1-969A-8EF0BADE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70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2AAF9-7750-447A-942B-0F197C4DA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94D05A-0297-48BD-8485-D19C4AF9F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8F0B9E-8B47-4B20-9618-992ABE10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706807-6C22-4B44-BCD1-7DCB30E64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BDA8D5-FBB2-43CB-AB17-564E54204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36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05A51-A41E-42B9-982A-2997E71D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908A17-1D74-4AC6-9B73-D9D898E57E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BD7795-C1B9-420F-A0C7-E73EF93D8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EA112F-67AD-4E82-A6DD-B2C6BF9BA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D0E76C-D75B-4C9C-94A4-E382B6B3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D330CF-9F24-47A4-A7A0-F475A05E1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6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AC304-BD0C-4081-8DFA-20C7D6FC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32BA4E-4677-4B5E-B1E3-48E1EE4F7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822B2-AC99-4451-BEDE-B9CDDAF3C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1C95EC-8F35-433A-B5AD-88E300807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C188D2-38E4-403D-8173-0D5610C63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4D39C3-2FEF-4C71-92F2-F4BA5769A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78A5EC-B62E-4CC2-8B86-900E7AC2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D052E4-85B0-40A5-A866-3C2E5BAE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78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E462B-6A13-4141-89CC-3096AF91B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FB207D-5AAF-4FC9-9096-A5974F050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24C2BC-6556-4FF7-B76F-A4145ABC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47D86F-8941-48A4-B0E8-78186DA06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420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41A3F65-BA0E-4089-9786-8C3B41B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E9F4F0-B0EB-4330-8D4D-3FA61B87E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3BBCD8-8BC7-4F64-B774-E8E68574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86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D920C-8288-49C4-89B2-9A06CFAD5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9D76A-A327-4B63-ABB0-681F50CF4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D5AF4C-7049-4C96-872F-F90C521E7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79A971-CAEE-4920-ACB5-0F2F7716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E792E2-8D99-494A-8B3E-D6F16DA6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19B44F-C169-4B6C-AA63-1EB1B870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5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0B006-0DBD-41DB-8590-3187C9AAA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2AB43E7-AF90-4D6E-B358-431C0E4ED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8AE27C-A289-4806-991D-CA980C01A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F0555E-0F61-4608-AF38-98D26F3CC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004F2C-40DB-4AD3-833B-20606CBBF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92C2FA-2784-4784-A4F7-E798B87F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54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F771D-2CD9-4BC3-BE69-C810766EA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B5C7FB-37C0-451A-8A58-175C1385E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EF72F7-C336-4E9E-A0B1-A5CE37434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4E8646-0629-483F-87C7-8170BE13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09368B-92A3-4FA6-8C03-DCDFBE34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3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F90ADB-ED62-4FFA-9E12-FF631B7BD4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6437B2-0C31-48AC-9CEC-C391311CF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8F6FD1-80AE-45C4-9983-B5920E76C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467E94-182B-4D5D-AC95-DEF46E78B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B550F7-1BE1-4FFE-B52E-6F6CE6A14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81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B6E093-F356-42E2-801A-EF69660B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1E5477-9442-465B-A2CA-7734674DE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E86A4B-A9AE-4672-963C-2A57C156A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48170-8F66-432F-800A-38877BDF66AD}" type="datetimeFigureOut">
              <a:rPr lang="ru-RU" smtClean="0"/>
              <a:t>08.03.2018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805F20-09D9-4C26-85D4-52BFCA268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86DDD-35B4-47E5-A726-325F0F64E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3A071-7CA7-47EE-9EE7-BF400B30D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2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6334C2-F73F-4B3B-A626-DD5F69DF6ED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7573C8-C30B-4B47-A2E9-0A3A2A9BE9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507"/>
          <a:stretch/>
        </p:blipFill>
        <p:spPr>
          <a:xfrm>
            <a:off x="20" y="10"/>
            <a:ext cx="5234499" cy="621061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0812D-5189-4A68-A76D-38D62C2A0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2445" y="3640254"/>
            <a:ext cx="5319433" cy="2076333"/>
          </a:xfrm>
        </p:spPr>
        <p:txBody>
          <a:bodyPr anchor="t">
            <a:normAutofit/>
          </a:bodyPr>
          <a:lstStyle/>
          <a:p>
            <a:pPr algn="l"/>
            <a:r>
              <a:rPr lang="ru-RU" sz="4800"/>
              <a:t>Основы предабортного консультирования.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748F5-7EEE-4B5E-B8B8-7F9321870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446" y="2668075"/>
            <a:ext cx="5319431" cy="972180"/>
          </a:xfrm>
        </p:spPr>
        <p:txBody>
          <a:bodyPr anchor="b">
            <a:normAutofit/>
          </a:bodyPr>
          <a:lstStyle/>
          <a:p>
            <a:pPr algn="l"/>
            <a:r>
              <a:rPr lang="ru-RU" sz="2000"/>
              <a:t>Воронеж, 2018</a:t>
            </a:r>
          </a:p>
        </p:txBody>
      </p:sp>
    </p:spTree>
    <p:extLst>
      <p:ext uri="{BB962C8B-B14F-4D97-AF65-F5344CB8AC3E}">
        <p14:creationId xmlns:p14="http://schemas.microsoft.com/office/powerpoint/2010/main" val="1162485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6F5B71-ABEB-4F05-A70A-1D3E845707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7" r="2" b="15768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00705-4A96-4363-AA8E-F98048C20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ru-RU" sz="3400" b="1"/>
              <a:t>Основные мотивы и причины абортов</a:t>
            </a:r>
            <a:br>
              <a:rPr lang="ru-RU" sz="3400"/>
            </a:br>
            <a:endParaRPr lang="ru-RU" sz="34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D6E401-9B34-415D-8028-826A5478E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02958"/>
            <a:ext cx="3651466" cy="3820861"/>
          </a:xfrm>
        </p:spPr>
        <p:txBody>
          <a:bodyPr>
            <a:normAutofit/>
          </a:bodyPr>
          <a:lstStyle/>
          <a:p>
            <a:r>
              <a:rPr lang="ru-RU" sz="3600" dirty="0"/>
              <a:t>Внешние</a:t>
            </a:r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r>
              <a:rPr lang="ru-RU" sz="3600" dirty="0"/>
              <a:t>Внутренние</a:t>
            </a:r>
          </a:p>
        </p:txBody>
      </p:sp>
    </p:spTree>
    <p:extLst>
      <p:ext uri="{BB962C8B-B14F-4D97-AF65-F5344CB8AC3E}">
        <p14:creationId xmlns:p14="http://schemas.microsoft.com/office/powerpoint/2010/main" val="3766521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D9C6B76C-EFB0-46E0-BAC1-441A74264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078991"/>
              </p:ext>
            </p:extLst>
          </p:nvPr>
        </p:nvGraphicFramePr>
        <p:xfrm>
          <a:off x="1157469" y="555585"/>
          <a:ext cx="10012102" cy="5621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3" imgW="8711939" imgH="5511262" progId="Excel.Sheet.8">
                  <p:embed/>
                </p:oleObj>
              </mc:Choice>
              <mc:Fallback>
                <p:oleObj r:id="rId3" imgW="8711939" imgH="5511262" progId="Excel.Sheet.8">
                  <p:embed/>
                  <p:pic>
                    <p:nvPicPr>
                      <p:cNvPr id="15362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469" y="555585"/>
                        <a:ext cx="10012102" cy="562137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08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59CA-371D-460E-8DEE-24C25E33A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25182"/>
          </a:xfrm>
        </p:spPr>
        <p:txBody>
          <a:bodyPr/>
          <a:lstStyle/>
          <a:p>
            <a:pPr algn="ctr"/>
            <a:r>
              <a:rPr lang="ru-RU" b="1" dirty="0"/>
              <a:t>Факторы, способствующие успешной работе консультанта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368C1D-378A-4556-BB8A-25F003910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3953"/>
            <a:ext cx="10515600" cy="325301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Наличие у консультанта желания заниматься данным видом деятельности.</a:t>
            </a:r>
          </a:p>
          <a:p>
            <a:pPr marL="514350" indent="-514350">
              <a:buAutoNum type="arabicPeriod"/>
            </a:pPr>
            <a:r>
              <a:rPr lang="ru-RU" dirty="0"/>
              <a:t>Знание теоретических основ консультирования.</a:t>
            </a:r>
          </a:p>
          <a:p>
            <a:pPr marL="514350" indent="-514350">
              <a:buAutoNum type="arabicPeriod"/>
            </a:pPr>
            <a:r>
              <a:rPr lang="ru-RU" dirty="0"/>
              <a:t>Наличие опыта консультирования не менее 2-х лет.</a:t>
            </a:r>
          </a:p>
          <a:p>
            <a:pPr marL="514350" indent="-514350">
              <a:buAutoNum type="arabicPeriod"/>
            </a:pPr>
            <a:r>
              <a:rPr lang="ru-RU" dirty="0"/>
              <a:t>Проведение встреч и семинаров по обмену опытом.</a:t>
            </a:r>
          </a:p>
        </p:txBody>
      </p:sp>
    </p:spTree>
    <p:extLst>
      <p:ext uri="{BB962C8B-B14F-4D97-AF65-F5344CB8AC3E}">
        <p14:creationId xmlns:p14="http://schemas.microsoft.com/office/powerpoint/2010/main" val="368666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4" descr="Изображение выглядит как одежда, женщина,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EF8C0AA-CFD3-41F9-BDE1-0AE3DEA2A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09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952EB-854C-43D9-ADD1-4164EF47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/>
              <a:t>Беременная женщина в состоянии репродуктивного выбора</a:t>
            </a:r>
            <a:br>
              <a:rPr lang="en-US" sz="3400"/>
            </a:br>
            <a:endParaRPr lang="en-US" sz="3400"/>
          </a:p>
        </p:txBody>
      </p:sp>
    </p:spTree>
    <p:extLst>
      <p:ext uri="{BB962C8B-B14F-4D97-AF65-F5344CB8AC3E}">
        <p14:creationId xmlns:p14="http://schemas.microsoft.com/office/powerpoint/2010/main" val="3330146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009C4-42E4-41E0-AC63-28237F944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335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Цели и задачи психолога</a:t>
            </a:r>
            <a:br>
              <a:rPr lang="ru-RU" b="1" dirty="0"/>
            </a:br>
            <a:r>
              <a:rPr lang="ru-RU" b="1" dirty="0"/>
              <a:t>при консультировании женщин в ситуации репродуктивного выбора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E6CADD-5690-4145-98B9-85373DE98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0819"/>
            <a:ext cx="10515600" cy="44620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Осознанное принятие решения женщиной о сохранении беременности и рождении ребенка.</a:t>
            </a:r>
          </a:p>
          <a:p>
            <a:pPr marL="0" indent="0">
              <a:buNone/>
            </a:pPr>
            <a:r>
              <a:rPr lang="ru-RU" dirty="0"/>
              <a:t>Задачи:</a:t>
            </a:r>
          </a:p>
          <a:p>
            <a:pPr marL="0" indent="0">
              <a:buNone/>
            </a:pPr>
            <a:r>
              <a:rPr lang="ru-RU" dirty="0"/>
              <a:t>1. Выявить истинные мотивы прерывания или сохранения беременности.</a:t>
            </a:r>
          </a:p>
          <a:p>
            <a:pPr marL="0" indent="0">
              <a:buNone/>
            </a:pPr>
            <a:r>
              <a:rPr lang="ru-RU" dirty="0"/>
              <a:t>2. Выявление и анализ внешних и внутренних ресурсов, личностных и средовых.</a:t>
            </a:r>
          </a:p>
          <a:p>
            <a:pPr marL="0" indent="0">
              <a:buNone/>
            </a:pPr>
            <a:r>
              <a:rPr lang="ru-RU" dirty="0"/>
              <a:t>3. Предоставление информации о существующих федеральных и социальных выплатах.</a:t>
            </a:r>
          </a:p>
          <a:p>
            <a:pPr marL="0" indent="0">
              <a:buNone/>
            </a:pPr>
            <a:r>
              <a:rPr lang="ru-RU" dirty="0"/>
              <a:t>4. Помощь в оптимизации семейной ситуации. </a:t>
            </a:r>
          </a:p>
          <a:p>
            <a:pPr marL="0" indent="0">
              <a:buNone/>
            </a:pPr>
            <a:r>
              <a:rPr lang="ru-RU" dirty="0"/>
              <a:t>5. Помощь при возникновении психосоматических и невротических нарушений.</a:t>
            </a:r>
          </a:p>
          <a:p>
            <a:pPr marL="0" indent="0">
              <a:buNone/>
            </a:pPr>
            <a:r>
              <a:rPr lang="ru-RU" dirty="0"/>
              <a:t>6. Формирование негативного отношения женщины к аборту.</a:t>
            </a:r>
          </a:p>
          <a:p>
            <a:pPr marL="0" indent="0">
              <a:buNone/>
            </a:pPr>
            <a:r>
              <a:rPr lang="ru-RU" dirty="0"/>
              <a:t>7. Информирование о последствиях аборта для женщины. </a:t>
            </a:r>
          </a:p>
        </p:txBody>
      </p:sp>
    </p:spTree>
    <p:extLst>
      <p:ext uri="{BB962C8B-B14F-4D97-AF65-F5344CB8AC3E}">
        <p14:creationId xmlns:p14="http://schemas.microsoft.com/office/powerpoint/2010/main" val="2678091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4F458-4233-48AE-8A00-31C9B56B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609A6-BEF9-4FD8-ABE3-7C54D6C4D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Работа по профилактике абортов в докризисных ситуациях направлена на предупреждение наступления кризисной беременности и включает в себя:</a:t>
            </a:r>
          </a:p>
          <a:p>
            <a:r>
              <a:rPr lang="ru-RU" dirty="0"/>
              <a:t>профилактическую работу с подростками, молодежью и взрослым населением:</a:t>
            </a:r>
          </a:p>
          <a:p>
            <a:pPr marL="0" indent="0">
              <a:buNone/>
            </a:pPr>
            <a:r>
              <a:rPr lang="ru-RU" dirty="0"/>
              <a:t>1) медико-</a:t>
            </a:r>
            <a:r>
              <a:rPr lang="ru-RU" dirty="0" err="1"/>
              <a:t>био</a:t>
            </a:r>
            <a:r>
              <a:rPr lang="ru-RU" dirty="0"/>
              <a:t>-психологическое просвещение;</a:t>
            </a:r>
          </a:p>
          <a:p>
            <a:pPr marL="0" indent="0">
              <a:buNone/>
            </a:pPr>
            <a:r>
              <a:rPr lang="ru-RU" dirty="0"/>
              <a:t>2) просвещение по вопросам предупреждения "нежелательной беременности ".</a:t>
            </a:r>
          </a:p>
        </p:txBody>
      </p:sp>
    </p:spTree>
    <p:extLst>
      <p:ext uri="{BB962C8B-B14F-4D97-AF65-F5344CB8AC3E}">
        <p14:creationId xmlns:p14="http://schemas.microsoft.com/office/powerpoint/2010/main" val="334447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одежда, женщи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F9BA177-188E-452C-B9D8-5355447BD6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9" r="17758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BC468-210C-4EE0-9038-3104AD10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Этапы принятия решения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21F1E-DFE2-4737-8FFC-B0F5FE086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000"/>
              <a:t>Первая реакция женщины на новость о беременности.</a:t>
            </a:r>
          </a:p>
          <a:p>
            <a:pPr marL="514350" indent="-514350">
              <a:buAutoNum type="arabicPeriod"/>
            </a:pPr>
            <a:r>
              <a:rPr lang="ru-RU" sz="2000"/>
              <a:t>Сбор мнений.</a:t>
            </a:r>
          </a:p>
          <a:p>
            <a:pPr marL="514350" indent="-514350">
              <a:buAutoNum type="arabicPeriod"/>
            </a:pPr>
            <a:r>
              <a:rPr lang="ru-RU" sz="2000"/>
              <a:t>Провозглашение решения.</a:t>
            </a:r>
          </a:p>
          <a:p>
            <a:pPr marL="514350" indent="-514350">
              <a:buAutoNum type="arabicPeriod"/>
            </a:pPr>
            <a:r>
              <a:rPr lang="ru-RU" sz="2000"/>
              <a:t>Стадия оценки решения (удовлетворение или разочарование).</a:t>
            </a:r>
          </a:p>
          <a:p>
            <a:pPr marL="0" indent="0">
              <a:buNone/>
            </a:pP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97376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3142D-0953-440F-9E0D-F73EB033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Примерная схема консультирования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6AEB9-3700-41A6-BBDA-CA42F449B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 Анализ отношения женщины к аборту, беременности, ребенку и материнству.</a:t>
            </a:r>
          </a:p>
          <a:p>
            <a:pPr marL="0" indent="0">
              <a:buNone/>
            </a:pPr>
            <a:r>
              <a:rPr lang="ru-RU" dirty="0"/>
              <a:t>2. Анализ внутренних ресурсов.</a:t>
            </a:r>
          </a:p>
          <a:p>
            <a:pPr marL="0" indent="0">
              <a:buNone/>
            </a:pPr>
            <a:r>
              <a:rPr lang="ru-RU" dirty="0"/>
              <a:t>3. Анализ внешних ресурсов.</a:t>
            </a:r>
          </a:p>
          <a:p>
            <a:pPr marL="0" indent="0">
              <a:buNone/>
            </a:pPr>
            <a:r>
              <a:rPr lang="ru-RU" dirty="0"/>
              <a:t>4. Принятие женщиной ответственности за свое решение.</a:t>
            </a:r>
          </a:p>
          <a:p>
            <a:pPr marL="0" indent="0">
              <a:buNone/>
            </a:pPr>
            <a:r>
              <a:rPr lang="ru-RU" dirty="0"/>
              <a:t>5. Моделирование ситуации сохранения беременности и материнства.</a:t>
            </a:r>
          </a:p>
          <a:p>
            <a:pPr marL="0" indent="0">
              <a:buNone/>
            </a:pPr>
            <a:r>
              <a:rPr lang="ru-RU" dirty="0"/>
              <a:t>6. Возврат к оценке внутренних и внешних ресурсов.</a:t>
            </a:r>
          </a:p>
          <a:p>
            <a:pPr marL="0" indent="0">
              <a:buNone/>
            </a:pPr>
            <a:r>
              <a:rPr lang="ru-RU" dirty="0"/>
              <a:t>7. Принятие предварительного решения.</a:t>
            </a:r>
          </a:p>
          <a:p>
            <a:pPr marL="0" indent="0">
              <a:buNone/>
            </a:pPr>
            <a:r>
              <a:rPr lang="ru-RU" dirty="0"/>
              <a:t>8. Оценка возможности повторной консультации для принятия окончательного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803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A809D5-3600-46D4-A466-67F2349A54F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93776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стена, одежда, внутренний,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CED5586-D8D3-4FC5-BDBF-F019944084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2" r="30082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C5A27-A5CC-4594-A4CD-09BEE674F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ru-RU" sz="3700" b="1"/>
              <a:t>Типы поведения женщины при консультировании</a:t>
            </a: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8735A0-4622-47D2-AF77-71A1DFE67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3044146"/>
            <a:ext cx="5120113" cy="3530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1. Агрессивная закрытость.</a:t>
            </a:r>
          </a:p>
          <a:p>
            <a:pPr marL="0" indent="0">
              <a:buNone/>
            </a:pPr>
            <a:r>
              <a:rPr lang="ru-RU" sz="1800" dirty="0"/>
              <a:t>2. Молчаливое недоверие.</a:t>
            </a:r>
          </a:p>
          <a:p>
            <a:pPr marL="0" indent="0">
              <a:buNone/>
            </a:pPr>
            <a:r>
              <a:rPr lang="ru-RU" sz="1800" dirty="0"/>
              <a:t>3. Частичная открытость.</a:t>
            </a:r>
          </a:p>
          <a:p>
            <a:pPr marL="0" indent="0">
              <a:buNone/>
            </a:pPr>
            <a:r>
              <a:rPr lang="ru-RU" sz="1800" dirty="0"/>
              <a:t>4. Доверительная открытость.</a:t>
            </a:r>
          </a:p>
          <a:p>
            <a:pPr marL="0" indent="0">
              <a:buNone/>
            </a:pPr>
            <a:r>
              <a:rPr lang="ru-RU" sz="1800" dirty="0"/>
              <a:t>5. Активный поиск (требование помощи).</a:t>
            </a:r>
          </a:p>
        </p:txBody>
      </p:sp>
    </p:spTree>
    <p:extLst>
      <p:ext uri="{BB962C8B-B14F-4D97-AF65-F5344CB8AC3E}">
        <p14:creationId xmlns:p14="http://schemas.microsoft.com/office/powerpoint/2010/main" val="141540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очки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EBE3897C-E136-4265-B5F7-5AD75312A6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9" r="-2" b="15298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8E7EE-82EE-432E-8E24-84BFE700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ru-RU" sz="3700" b="1"/>
              <a:t>Основные черты психического состояния женщины</a:t>
            </a: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4BEE3-FA6F-4F98-B328-BE999B911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3429000"/>
            <a:ext cx="5127029" cy="2794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Растерянность и шок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16257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вода, внешний, человек, одеж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8FE0A41-8A13-4606-97EF-31E0801BC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981BC-07FF-41FA-8856-18604BC9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>
                <a:solidFill>
                  <a:schemeClr val="bg1"/>
                </a:solidFill>
              </a:rPr>
              <a:t>Амбивалентность (противоречивость, разнонаправленность)</a:t>
            </a:r>
            <a:br>
              <a:rPr lang="en-US" sz="2300">
                <a:solidFill>
                  <a:schemeClr val="bg1"/>
                </a:solidFill>
              </a:rPr>
            </a:br>
            <a:endParaRPr lang="en-US" sz="23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592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F3DF2DD-E159-44A7-B46D-16DE8C268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3B586-A953-4FF2-8709-F6157446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>
                <a:solidFill>
                  <a:schemeClr val="bg1"/>
                </a:solidFill>
              </a:rPr>
              <a:t>"Тоннельное сознание"</a:t>
            </a:r>
            <a:br>
              <a:rPr lang="en-US" sz="2300">
                <a:solidFill>
                  <a:schemeClr val="bg1"/>
                </a:solidFill>
              </a:rPr>
            </a:br>
            <a:endParaRPr lang="en-US" sz="23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48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4" descr="Изображение выглядит как человек, одеж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E6DD3EB-6F34-40BE-A62F-EE5EF94DD1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9" r="2" b="1706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91C7D-C61F-4D95-A1FB-4E7DB9FF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ru-RU" b="1" dirty="0"/>
              <a:t>Тревога</a:t>
            </a:r>
            <a:br>
              <a:rPr lang="ru-RU" dirty="0"/>
            </a:br>
            <a:endParaRPr lang="ru-R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644322-CC43-488E-9C73-1FB7F6B8F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93386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женщина, внутренний, галсту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DFC5930-818A-4F03-8E9E-2C6809543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" r="18739" b="-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014C2-54AB-45C8-8C12-87327D73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/>
              <a:t>Подавленность</a:t>
            </a:r>
            <a:br>
              <a:rPr lang="en-US" sz="3700"/>
            </a:br>
            <a:endParaRPr lang="en-US" sz="3700"/>
          </a:p>
        </p:txBody>
      </p:sp>
    </p:spTree>
    <p:extLst>
      <p:ext uri="{BB962C8B-B14F-4D97-AF65-F5344CB8AC3E}">
        <p14:creationId xmlns:p14="http://schemas.microsoft.com/office/powerpoint/2010/main" val="18219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4">
            <a:extLst>
              <a:ext uri="{FF2B5EF4-FFF2-40B4-BE49-F238E27FC236}">
                <a16:creationId xmlns:a16="http://schemas.microsoft.com/office/drawing/2014/main" id="{749C3E13-9084-4BD7-9BC3-6A3DF7888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" r="9848" b="2"/>
          <a:stretch/>
        </p:blipFill>
        <p:spPr>
          <a:xfrm>
            <a:off x="838199" y="935665"/>
            <a:ext cx="10076727" cy="59223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E1A08-A655-42B2-9CF6-B70BC0D7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Эмоциональная нестабильность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687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одежда, девочка, молодо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600F953-625C-4083-B33F-B8C7136FE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8" r="11877" b="-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80EED-1A3E-4324-99D1-8F249BDC7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/>
              <a:t>Отрицание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54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Объект 5" descr="Изображение выглядит как человек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39F19A20-2BDD-4EA2-AB35-C77ABED85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0" b="18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6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BF150-8037-4916-A466-6643DFC6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</a:rPr>
              <a:t>Агрессивность</a:t>
            </a:r>
            <a:endParaRPr lang="en-US" sz="33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92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26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внешний, вода, небо, пляж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CC6B20F-43F2-4705-9B27-3E4292791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3437682" y="0"/>
            <a:ext cx="875431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0BB0C-7A86-489C-A4F1-32024A0A2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171162"/>
            <a:ext cx="3040207" cy="2371148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Одиночество</a:t>
            </a:r>
            <a:br>
              <a:rPr lang="en-US" sz="2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6308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5">
            <a:extLst>
              <a:ext uri="{FF2B5EF4-FFF2-40B4-BE49-F238E27FC236}">
                <a16:creationId xmlns:a16="http://schemas.microsoft.com/office/drawing/2014/main" id="{F64F6814-96D5-4463-898E-405CC0C401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человек, мужчина, стена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DB92A1D-2881-4CE8-9B86-17DC5F87C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r="12132" b="3"/>
          <a:stretch/>
        </p:blipFill>
        <p:spPr>
          <a:xfrm>
            <a:off x="7829551" y="2828925"/>
            <a:ext cx="4042410" cy="3388994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мный, смотрит,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7CEDCFD4-2351-4EED-8EE6-A46A2B815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09" b="-1"/>
          <a:stretch/>
        </p:blipFill>
        <p:spPr>
          <a:xfrm>
            <a:off x="7829551" y="306909"/>
            <a:ext cx="4042409" cy="2286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905A4-4431-4008-83C0-5DD5A45D6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r>
              <a:rPr lang="ru-RU" sz="4000" b="1"/>
              <a:t>Проблемы, поднимаемые в процессе консультирования</a:t>
            </a:r>
            <a:endParaRPr lang="ru-RU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2BEF69-1DF2-4A52-A289-0BA637511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5" y="2121762"/>
            <a:ext cx="6204984" cy="3626917"/>
          </a:xfrm>
        </p:spPr>
        <p:txBody>
          <a:bodyPr>
            <a:normAutofit/>
          </a:bodyPr>
          <a:lstStyle/>
          <a:p>
            <a:r>
              <a:rPr lang="ru-RU" sz="2400" b="1"/>
              <a:t>Экзистенциальные проблемы</a:t>
            </a:r>
          </a:p>
          <a:p>
            <a:endParaRPr lang="ru-RU" sz="2400" b="1"/>
          </a:p>
          <a:p>
            <a:endParaRPr lang="ru-RU" sz="2400" b="1"/>
          </a:p>
          <a:p>
            <a:r>
              <a:rPr lang="ru-RU" sz="2400" b="1"/>
              <a:t>Проблемы межличностных отношений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05991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FD04A-2878-4DD9-9825-7925BB3C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Техники консультирования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18F152-61E1-49A9-9F0D-39608380D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Слушание клиента</a:t>
            </a:r>
          </a:p>
          <a:p>
            <a:r>
              <a:rPr lang="ru-RU" dirty="0"/>
              <a:t>Постановка вопросов</a:t>
            </a:r>
          </a:p>
          <a:p>
            <a:r>
              <a:rPr lang="ru-RU" dirty="0"/>
              <a:t>Ободрение и успокаивание</a:t>
            </a:r>
          </a:p>
          <a:p>
            <a:r>
              <a:rPr lang="ru-RU" dirty="0"/>
              <a:t>Отражение содержания: перефразирование и обобщение</a:t>
            </a:r>
          </a:p>
          <a:p>
            <a:r>
              <a:rPr lang="ru-RU" dirty="0"/>
              <a:t>Отражение чувств</a:t>
            </a:r>
          </a:p>
          <a:p>
            <a:r>
              <a:rPr lang="ru-RU" dirty="0"/>
              <a:t>Паузы молчания</a:t>
            </a:r>
          </a:p>
          <a:p>
            <a:r>
              <a:rPr lang="ru-RU" dirty="0"/>
              <a:t>Предоставление информации</a:t>
            </a:r>
          </a:p>
          <a:p>
            <a:r>
              <a:rPr lang="ru-RU" dirty="0"/>
              <a:t>Конфронтация</a:t>
            </a:r>
          </a:p>
          <a:p>
            <a:r>
              <a:rPr lang="ru-RU" dirty="0"/>
              <a:t>Работа с ресурсами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41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4">
            <a:extLst>
              <a:ext uri="{FF2B5EF4-FFF2-40B4-BE49-F238E27FC236}">
                <a16:creationId xmlns:a16="http://schemas.microsoft.com/office/drawing/2014/main" id="{402E82CC-1C84-4F83-852C-69860131F9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" r="-2" b="23370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A2255-5D80-42E8-8EF6-AE99C36A2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423203" cy="1676603"/>
          </a:xfrm>
        </p:spPr>
        <p:txBody>
          <a:bodyPr>
            <a:normAutofit/>
          </a:bodyPr>
          <a:lstStyle/>
          <a:p>
            <a:r>
              <a:rPr lang="ru-RU" dirty="0"/>
              <a:t>Благодарю за внимание!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652A5416-CFFD-4506-9B25-BCFE383BD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441682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Карпенко Алевтина Анатольевна</a:t>
            </a:r>
          </a:p>
          <a:p>
            <a:pPr marL="0" indent="0">
              <a:buNone/>
            </a:pPr>
            <a:r>
              <a:rPr lang="ru-RU" dirty="0"/>
              <a:t>медицинский психолог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Сайт: </a:t>
            </a:r>
            <a:r>
              <a:rPr lang="en-US" dirty="0"/>
              <a:t>agatos.16mb.com</a:t>
            </a:r>
            <a:endParaRPr lang="ru-RU" dirty="0"/>
          </a:p>
          <a:p>
            <a:pPr marL="0" indent="0">
              <a:buNone/>
            </a:pPr>
            <a:br>
              <a:rPr lang="en-US" sz="2000" dirty="0"/>
            </a:br>
            <a:r>
              <a:rPr lang="ru-RU" dirty="0"/>
              <a:t>Почта:</a:t>
            </a:r>
            <a:r>
              <a:rPr lang="ru-RU" sz="2000" dirty="0"/>
              <a:t> </a:t>
            </a:r>
            <a:r>
              <a:rPr lang="en-US" dirty="0"/>
              <a:t>agatos17@outlook.com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23477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396</Words>
  <Application>Microsoft Office PowerPoint</Application>
  <PresentationFormat>Широкоэкранный</PresentationFormat>
  <Paragraphs>81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Microsoft Excel 97-2003 Worksheet</vt:lpstr>
      <vt:lpstr>Основы предабортного консультирования.</vt:lpstr>
      <vt:lpstr>Основные мотивы и причины абортов </vt:lpstr>
      <vt:lpstr>Презентация PowerPoint</vt:lpstr>
      <vt:lpstr>Факторы, способствующие успешной работе консультанта</vt:lpstr>
      <vt:lpstr>Беременная женщина в состоянии репродуктивного выбора </vt:lpstr>
      <vt:lpstr>Цели и задачи психолога при консультировании женщин в ситуации репродуктивного выбора </vt:lpstr>
      <vt:lpstr>Презентация PowerPoint</vt:lpstr>
      <vt:lpstr>Этапы принятия решения</vt:lpstr>
      <vt:lpstr>Примерная схема консультирования</vt:lpstr>
      <vt:lpstr>Типы поведения женщины при консультировании</vt:lpstr>
      <vt:lpstr>Основные черты психического состояния женщины</vt:lpstr>
      <vt:lpstr>Амбивалентность (противоречивость, разнонаправленность) </vt:lpstr>
      <vt:lpstr>"Тоннельное сознание" </vt:lpstr>
      <vt:lpstr>Тревога </vt:lpstr>
      <vt:lpstr>Подавленность </vt:lpstr>
      <vt:lpstr>Эмоциональная нестабильность </vt:lpstr>
      <vt:lpstr>Отрицание</vt:lpstr>
      <vt:lpstr>Агрессивность</vt:lpstr>
      <vt:lpstr>Одиночество </vt:lpstr>
      <vt:lpstr>Проблемы, поднимаемые в процессе консультирования</vt:lpstr>
      <vt:lpstr>Техники консультирования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предабортного консультирования.</dc:title>
  <dc:creator>Алевтина Карпенко</dc:creator>
  <cp:lastModifiedBy>Алевтина Карпенко</cp:lastModifiedBy>
  <cp:revision>13</cp:revision>
  <dcterms:created xsi:type="dcterms:W3CDTF">2018-03-08T15:48:13Z</dcterms:created>
  <dcterms:modified xsi:type="dcterms:W3CDTF">2018-03-08T17:49:06Z</dcterms:modified>
</cp:coreProperties>
</file>