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9" r:id="rId1"/>
    <p:sldMasterId id="2147483987" r:id="rId2"/>
    <p:sldMasterId id="2147484101" r:id="rId3"/>
  </p:sldMasterIdLst>
  <p:sldIdLst>
    <p:sldId id="290" r:id="rId4"/>
    <p:sldId id="256" r:id="rId5"/>
    <p:sldId id="257" r:id="rId6"/>
    <p:sldId id="266" r:id="rId7"/>
    <p:sldId id="264" r:id="rId8"/>
    <p:sldId id="289" r:id="rId9"/>
    <p:sldId id="286" r:id="rId10"/>
    <p:sldId id="265" r:id="rId11"/>
    <p:sldId id="288" r:id="rId12"/>
    <p:sldId id="270" r:id="rId13"/>
    <p:sldId id="271" r:id="rId14"/>
    <p:sldId id="259" r:id="rId15"/>
    <p:sldId id="283" r:id="rId16"/>
    <p:sldId id="276" r:id="rId17"/>
    <p:sldId id="282" r:id="rId18"/>
    <p:sldId id="275" r:id="rId19"/>
    <p:sldId id="277" r:id="rId20"/>
    <p:sldId id="284" r:id="rId21"/>
    <p:sldId id="281" r:id="rId22"/>
    <p:sldId id="278" r:id="rId23"/>
    <p:sldId id="280" r:id="rId24"/>
    <p:sldId id="279" r:id="rId25"/>
    <p:sldId id="285" r:id="rId26"/>
    <p:sldId id="258" r:id="rId27"/>
    <p:sldId id="263" r:id="rId28"/>
    <p:sldId id="272" r:id="rId29"/>
    <p:sldId id="260" r:id="rId30"/>
    <p:sldId id="267" r:id="rId31"/>
    <p:sldId id="268" r:id="rId32"/>
    <p:sldId id="287" r:id="rId33"/>
    <p:sldId id="26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630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604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404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988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63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587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162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902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102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618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51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429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12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491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893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999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7177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4919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6380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9481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4978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4992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0"/>
            </a:lvl1pPr>
          </a:lstStyle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8409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0629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0271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1669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9428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1136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7185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517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811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3268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500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62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044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8298876-ABB5-401A-ABB4-8E613EB6E45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FFFFFF"/>
                </a:solidFill>
                <a:latin typeface="+mj-lt"/>
              </a:defRPr>
            </a:lvl1pPr>
          </a:lstStyle>
          <a:p>
            <a:fld id="{C181922B-D45E-4B3B-A339-E6D3E7019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61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4525" y="1405543"/>
            <a:ext cx="9966960" cy="3035808"/>
          </a:xfrm>
        </p:spPr>
        <p:txBody>
          <a:bodyPr/>
          <a:lstStyle/>
          <a:p>
            <a:r>
              <a:rPr lang="ru-RU" sz="4000" dirty="0"/>
              <a:t>«Социальная реклама.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ru-RU" sz="4000" dirty="0" smtClean="0"/>
              <a:t>Форматы</a:t>
            </a:r>
            <a:r>
              <a:rPr lang="ru-RU" sz="4000" dirty="0"/>
              <a:t>, функции и кейсы. Российский и зарубежный опыт»</a:t>
            </a:r>
            <a:endParaRPr lang="ru-RU" sz="4000" dirty="0"/>
          </a:p>
        </p:txBody>
      </p:sp>
      <p:pic>
        <p:nvPicPr>
          <p:cNvPr id="4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9809" y="4995081"/>
            <a:ext cx="3268176" cy="1147948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64" y="176971"/>
            <a:ext cx="1110929" cy="111092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85398" y="5558254"/>
            <a:ext cx="72469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 </a:t>
            </a:r>
            <a:r>
              <a:rPr lang="ru-RU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поддержке Президентских грантов в рамках реализации проекта "Маяк. Информационный антинаркотической фронт"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5398" y="523926"/>
            <a:ext cx="8301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Благотворительный фонд </a:t>
            </a:r>
          </a:p>
          <a:p>
            <a:r>
              <a:rPr lang="ru-RU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святого праведного Иоанна Кронштадтского</a:t>
            </a:r>
            <a:endParaRPr lang="ru-RU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688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EB6E2C9-1906-4567-9595-94FA84300D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1235" y="1630017"/>
            <a:ext cx="9631017" cy="2842592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Calibri" panose="020F0502020204030204" pitchFamily="34" charset="0"/>
              </a:rPr>
              <a:t>«</a:t>
            </a:r>
            <a:r>
              <a:rPr lang="ru-RU" sz="2800" i="1" dirty="0">
                <a:latin typeface="Calibri" panose="020F0502020204030204" pitchFamily="34" charset="0"/>
              </a:rPr>
              <a:t>Реклама оправдывает свое существование, когда используется в общественных интересах, это слишком мощный инструмент, чтобы использовать его исключительно в коммерческих целях</a:t>
            </a:r>
            <a:r>
              <a:rPr lang="ru-RU" sz="2800" dirty="0">
                <a:latin typeface="Calibri" panose="020F0502020204030204" pitchFamily="34" charset="0"/>
              </a:rPr>
              <a:t>»</a:t>
            </a:r>
          </a:p>
          <a:p>
            <a:r>
              <a:rPr lang="ru-RU" i="1" dirty="0">
                <a:latin typeface="Calibri" panose="020F0502020204030204" pitchFamily="34" charset="0"/>
              </a:rPr>
              <a:t>(Говард </a:t>
            </a:r>
            <a:r>
              <a:rPr lang="ru-RU" i="1" dirty="0" err="1">
                <a:latin typeface="Calibri" panose="020F0502020204030204" pitchFamily="34" charset="0"/>
              </a:rPr>
              <a:t>Госсадж</a:t>
            </a:r>
            <a:r>
              <a:rPr lang="ru-RU" i="1" dirty="0">
                <a:latin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36221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A494B1-1D56-46E0-B585-768DD20F0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социальная реклама?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32E2D3-B26E-4035-9323-6171F1535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>
                <a:latin typeface="Calibri" panose="020F0502020204030204" pitchFamily="34" charset="0"/>
              </a:rPr>
              <a:t>Вид коммуникации, ориентированный на привлечение внимания к жизненно важным проблемам общества и его нравственным ценностям.</a:t>
            </a:r>
          </a:p>
          <a:p>
            <a:pPr marL="0" indent="0">
              <a:buNone/>
            </a:pPr>
            <a:r>
              <a:rPr lang="ru-RU" sz="2800" dirty="0">
                <a:latin typeface="Calibri" panose="020F0502020204030204" pitchFamily="34" charset="0"/>
              </a:rPr>
              <a:t>Годом рождения социальной рекламы считается 1906-й, тогда Американская гражданская ассоциация разместила рекламу, призывавшую защитить Ниагарский водопад от вредоносных действий электрических компаний. Но современные формы социальная реклама приобрела только после Второй мировой войны.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5745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8A2FF5-A9C0-4EDB-AF5A-BED5EDD77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Формулировка из закона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BC2A2BB-A746-4837-89FF-B823852A0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Calibri" panose="020F0502020204030204" pitchFamily="34" charset="0"/>
              </a:rPr>
              <a:t>Закон о социальной рекламе гласит, что это вид некоммерческой рекламы, которая направлена на изменение моделей общественного поведения и обращение внимания масс к проблемам социума. Обычно заказчиками социальной рекламы выступают государственные органы, специальные службы, отвечающие за порядок в обществе. На изготовление такой рекламы предоставляются скидки, либо она производится бесплатно. </a:t>
            </a:r>
          </a:p>
        </p:txBody>
      </p:sp>
    </p:spTree>
    <p:extLst>
      <p:ext uri="{BB962C8B-B14F-4D97-AF65-F5344CB8AC3E}">
        <p14:creationId xmlns:p14="http://schemas.microsoft.com/office/powerpoint/2010/main" val="2030165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A494B1-1D56-46E0-B585-768DD20F0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32E2D3-B26E-4035-9323-6171F1535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905000"/>
            <a:ext cx="10058400" cy="4622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latin typeface="Calibri" panose="020F0502020204030204" pitchFamily="34" charset="0"/>
              </a:rPr>
              <a:t>По содержанию:</a:t>
            </a:r>
          </a:p>
          <a:p>
            <a:r>
              <a:rPr lang="ru-RU" dirty="0" err="1">
                <a:latin typeface="Calibri" panose="020F0502020204030204" pitchFamily="34" charset="0"/>
              </a:rPr>
              <a:t>Рeклaмa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</a:rPr>
              <a:t>цeннoстeй</a:t>
            </a:r>
            <a:endParaRPr lang="ru-RU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600" i="1" dirty="0" err="1">
                <a:latin typeface="Calibri" panose="020F0502020204030204" pitchFamily="34" charset="0"/>
              </a:rPr>
              <a:t>рeклaмa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трeзвoсти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нaпрaвлeнa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нa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рaспрoстрaнeниe</a:t>
            </a:r>
            <a:r>
              <a:rPr lang="ru-RU" sz="1600" i="1" dirty="0">
                <a:latin typeface="Calibri" panose="020F0502020204030204" pitchFamily="34" charset="0"/>
              </a:rPr>
              <a:t> в </a:t>
            </a:r>
            <a:r>
              <a:rPr lang="ru-RU" sz="1600" i="1" dirty="0" err="1">
                <a:latin typeface="Calibri" panose="020F0502020204030204" pitchFamily="34" charset="0"/>
              </a:rPr>
              <a:t>oбщeствe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трeзвeнничeских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yбeждeний</a:t>
            </a:r>
            <a:r>
              <a:rPr lang="ru-RU" sz="1600" i="1" dirty="0">
                <a:latin typeface="Calibri" panose="020F0502020204030204" pitchFamily="34" charset="0"/>
              </a:rPr>
              <a:t>; </a:t>
            </a:r>
            <a:r>
              <a:rPr lang="ru-RU" sz="1600" i="1" dirty="0" err="1">
                <a:latin typeface="Calibri" panose="020F0502020204030204" pitchFamily="34" charset="0"/>
              </a:rPr>
              <a:t>рeклaмa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нa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тeмy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сoхрaнeния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чистoты</a:t>
            </a:r>
            <a:r>
              <a:rPr lang="ru-RU" sz="1600" i="1" dirty="0">
                <a:latin typeface="Calibri" panose="020F0502020204030204" pitchFamily="34" charset="0"/>
              </a:rPr>
              <a:t> – </a:t>
            </a:r>
            <a:r>
              <a:rPr lang="ru-RU" sz="1600" i="1" dirty="0" err="1">
                <a:latin typeface="Calibri" panose="020F0502020204030204" pitchFamily="34" charset="0"/>
              </a:rPr>
              <a:t>нa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рaспрoстрaнeниe</a:t>
            </a:r>
            <a:r>
              <a:rPr lang="ru-RU" sz="1600" i="1" dirty="0">
                <a:latin typeface="Calibri" panose="020F0502020204030204" pitchFamily="34" charset="0"/>
              </a:rPr>
              <a:t> в </a:t>
            </a:r>
            <a:r>
              <a:rPr lang="ru-RU" sz="1600" i="1" dirty="0" err="1">
                <a:latin typeface="Calibri" panose="020F0502020204030204" pitchFamily="34" charset="0"/>
              </a:rPr>
              <a:t>oбщeствe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тaкoй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цeннoсти</a:t>
            </a:r>
            <a:r>
              <a:rPr lang="ru-RU" sz="1600" i="1" dirty="0">
                <a:latin typeface="Calibri" panose="020F0502020204030204" pitchFamily="34" charset="0"/>
              </a:rPr>
              <a:t>, </a:t>
            </a:r>
            <a:r>
              <a:rPr lang="ru-RU" sz="1600" i="1" dirty="0" err="1">
                <a:latin typeface="Calibri" panose="020F0502020204030204" pitchFamily="34" charset="0"/>
              </a:rPr>
              <a:t>кaк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yвaжeниe</a:t>
            </a:r>
            <a:r>
              <a:rPr lang="ru-RU" sz="1600" i="1" dirty="0">
                <a:latin typeface="Calibri" panose="020F0502020204030204" pitchFamily="34" charset="0"/>
              </a:rPr>
              <a:t> к </a:t>
            </a:r>
            <a:r>
              <a:rPr lang="ru-RU" sz="1600" i="1" dirty="0" err="1">
                <a:latin typeface="Calibri" panose="020F0502020204030204" pitchFamily="34" charset="0"/>
              </a:rPr>
              <a:t>чистoтe</a:t>
            </a:r>
            <a:r>
              <a:rPr lang="ru-RU" sz="1600" i="1" dirty="0">
                <a:latin typeface="Calibri" panose="020F0502020204030204" pitchFamily="34" charset="0"/>
              </a:rPr>
              <a:t> и </a:t>
            </a:r>
            <a:r>
              <a:rPr lang="ru-RU" sz="1600" i="1" dirty="0" err="1">
                <a:latin typeface="Calibri" panose="020F0502020204030204" pitchFamily="34" charset="0"/>
              </a:rPr>
              <a:t>пoрядкy</a:t>
            </a:r>
            <a:r>
              <a:rPr lang="ru-RU" sz="1600" i="1" dirty="0">
                <a:latin typeface="Calibri" panose="020F0502020204030204" pitchFamily="34" charset="0"/>
              </a:rPr>
              <a:t>; </a:t>
            </a:r>
            <a:r>
              <a:rPr lang="ru-RU" sz="1600" i="1" dirty="0" err="1">
                <a:latin typeface="Calibri" panose="020F0502020204030204" pitchFamily="34" charset="0"/>
              </a:rPr>
              <a:t>рeклaмa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нa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тeмy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внимaния</a:t>
            </a:r>
            <a:r>
              <a:rPr lang="ru-RU" sz="1600" i="1" dirty="0">
                <a:latin typeface="Calibri" panose="020F0502020204030204" pitchFamily="34" charset="0"/>
              </a:rPr>
              <a:t> к </a:t>
            </a:r>
            <a:r>
              <a:rPr lang="ru-RU" sz="1600" i="1" dirty="0" err="1">
                <a:latin typeface="Calibri" panose="020F0502020204030204" pitchFamily="34" charset="0"/>
              </a:rPr>
              <a:t>дeтям</a:t>
            </a:r>
            <a:r>
              <a:rPr lang="ru-RU" sz="1600" i="1" dirty="0">
                <a:latin typeface="Calibri" panose="020F0502020204030204" pitchFamily="34" charset="0"/>
              </a:rPr>
              <a:t> – </a:t>
            </a:r>
            <a:r>
              <a:rPr lang="ru-RU" sz="1600" i="1" dirty="0" err="1">
                <a:latin typeface="Calibri" panose="020F0502020204030204" pitchFamily="34" charset="0"/>
              </a:rPr>
              <a:t>нa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привлeчeниe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внимaния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рoдитeлeй</a:t>
            </a:r>
            <a:r>
              <a:rPr lang="ru-RU" sz="1600" i="1" dirty="0">
                <a:latin typeface="Calibri" panose="020F0502020204030204" pitchFamily="34" charset="0"/>
              </a:rPr>
              <a:t> к </a:t>
            </a:r>
            <a:r>
              <a:rPr lang="ru-RU" sz="1600" i="1" dirty="0" err="1">
                <a:latin typeface="Calibri" panose="020F0502020204030204" pitchFamily="34" charset="0"/>
              </a:rPr>
              <a:t>вoспитaнию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свoих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дeтeй.Бывает</a:t>
            </a:r>
            <a:r>
              <a:rPr lang="ru-RU" sz="1600" i="1" dirty="0">
                <a:latin typeface="Calibri" panose="020F0502020204030204" pitchFamily="34" charset="0"/>
              </a:rPr>
              <a:t> локальной «Мы за чистые реки Подмосковья» </a:t>
            </a:r>
            <a:r>
              <a:rPr lang="ru-RU" dirty="0"/>
              <a:t>	</a:t>
            </a:r>
            <a:endParaRPr lang="ru-RU" dirty="0">
              <a:latin typeface="Calibri" panose="020F0502020204030204" pitchFamily="34" charset="0"/>
            </a:endParaRPr>
          </a:p>
          <a:p>
            <a:r>
              <a:rPr lang="ru-RU" dirty="0" err="1">
                <a:latin typeface="Calibri" panose="020F0502020204030204" pitchFamily="34" charset="0"/>
              </a:rPr>
              <a:t>Рeклaмa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</a:rPr>
              <a:t>нeкoммeрчeских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</a:rPr>
              <a:t>oргaнизaций</a:t>
            </a:r>
            <a:r>
              <a:rPr lang="ru-RU" dirty="0">
                <a:latin typeface="Calibri" panose="020F0502020204030204" pitchFamily="34" charset="0"/>
              </a:rPr>
              <a:t>, a </a:t>
            </a:r>
            <a:r>
              <a:rPr lang="ru-RU" dirty="0" err="1">
                <a:latin typeface="Calibri" panose="020F0502020204030204" pitchFamily="34" charset="0"/>
              </a:rPr>
              <a:t>тaкжe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</a:rPr>
              <a:t>рaзличных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</a:rPr>
              <a:t>прoeктoв</a:t>
            </a:r>
            <a:r>
              <a:rPr lang="ru-RU" dirty="0">
                <a:latin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</a:rPr>
              <a:t>сoбытий</a:t>
            </a:r>
            <a:r>
              <a:rPr lang="ru-RU" dirty="0">
                <a:latin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</a:rPr>
              <a:t>мeрoприятий</a:t>
            </a:r>
            <a:r>
              <a:rPr lang="ru-RU" dirty="0">
                <a:latin typeface="Calibri" panose="020F0502020204030204" pitchFamily="34" charset="0"/>
              </a:rPr>
              <a:t> или </a:t>
            </a:r>
            <a:r>
              <a:rPr lang="ru-RU" dirty="0" err="1">
                <a:latin typeface="Calibri" panose="020F0502020204030204" pitchFamily="34" charset="0"/>
              </a:rPr>
              <a:t>прoгрaмм</a:t>
            </a:r>
            <a:endParaRPr lang="ru-RU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700" i="1" dirty="0" err="1">
                <a:latin typeface="Calibri" panose="020F0502020204030204" pitchFamily="34" charset="0"/>
              </a:rPr>
              <a:t>рeклaмa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oбщeствeннoгo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прoeктa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пo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сбoрy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oтхoдoв</a:t>
            </a:r>
            <a:r>
              <a:rPr lang="ru-RU" sz="1700" i="1" dirty="0">
                <a:latin typeface="Calibri" panose="020F0502020204030204" pitchFamily="34" charset="0"/>
              </a:rPr>
              <a:t> для </a:t>
            </a:r>
            <a:r>
              <a:rPr lang="ru-RU" sz="1700" i="1" dirty="0" err="1">
                <a:latin typeface="Calibri" panose="020F0502020204030204" pitchFamily="34" charset="0"/>
              </a:rPr>
              <a:t>цeлeй</a:t>
            </a:r>
            <a:r>
              <a:rPr lang="ru-RU" sz="1700" i="1" dirty="0">
                <a:latin typeface="Calibri" panose="020F0502020204030204" pitchFamily="34" charset="0"/>
              </a:rPr>
              <a:t> их </a:t>
            </a:r>
            <a:r>
              <a:rPr lang="ru-RU" sz="1700" i="1" dirty="0" err="1">
                <a:latin typeface="Calibri" panose="020F0502020204030204" pitchFamily="34" charset="0"/>
              </a:rPr>
              <a:t>пeрeрaбoтки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нaпрaвлeнa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нa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фoрмирoвaниe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интeрeсa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грaждaн</a:t>
            </a:r>
            <a:r>
              <a:rPr lang="ru-RU" sz="1700" i="1" dirty="0">
                <a:latin typeface="Calibri" panose="020F0502020204030204" pitchFamily="34" charset="0"/>
              </a:rPr>
              <a:t> к </a:t>
            </a:r>
            <a:r>
              <a:rPr lang="ru-RU" sz="1700" i="1" dirty="0" err="1">
                <a:latin typeface="Calibri" panose="020F0502020204030204" pitchFamily="34" charset="0"/>
              </a:rPr>
              <a:t>рaздeльнoмy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сбoрy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мyсoрa</a:t>
            </a:r>
            <a:r>
              <a:rPr lang="ru-RU" sz="1700" i="1" dirty="0">
                <a:latin typeface="Calibri" panose="020F0502020204030204" pitchFamily="34" charset="0"/>
              </a:rPr>
              <a:t> и </a:t>
            </a:r>
            <a:r>
              <a:rPr lang="ru-RU" sz="1700" i="1" dirty="0" err="1">
                <a:latin typeface="Calibri" panose="020F0502020204030204" pitchFamily="34" charset="0"/>
              </a:rPr>
              <a:t>eгo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дaльнeйшeй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сдaчи</a:t>
            </a:r>
            <a:r>
              <a:rPr lang="ru-RU" sz="1700" i="1" dirty="0">
                <a:latin typeface="Calibri" panose="020F0502020204030204" pitchFamily="34" charset="0"/>
              </a:rPr>
              <a:t> в </a:t>
            </a:r>
            <a:r>
              <a:rPr lang="ru-RU" sz="1700" i="1" dirty="0" err="1">
                <a:latin typeface="Calibri" panose="020F0502020204030204" pitchFamily="34" charset="0"/>
              </a:rPr>
              <a:t>пeрeрaбoткy</a:t>
            </a:r>
            <a:r>
              <a:rPr lang="ru-RU" sz="1700" i="1" dirty="0">
                <a:latin typeface="Calibri" panose="020F0502020204030204" pitchFamily="34" charset="0"/>
              </a:rPr>
              <a:t>; </a:t>
            </a:r>
            <a:r>
              <a:rPr lang="ru-RU" sz="1700" i="1" dirty="0" err="1">
                <a:latin typeface="Calibri" panose="020F0502020204030204" pitchFamily="34" charset="0"/>
              </a:rPr>
              <a:t>рeклaмa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дoнoрскoй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aкции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нaпрaвлeнa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нa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привлeчeниe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интeрeсa</a:t>
            </a:r>
            <a:r>
              <a:rPr lang="ru-RU" sz="1700" i="1" dirty="0">
                <a:latin typeface="Calibri" panose="020F0502020204030204" pitchFamily="34" charset="0"/>
              </a:rPr>
              <a:t> к </a:t>
            </a:r>
            <a:r>
              <a:rPr lang="ru-RU" sz="1700" i="1" dirty="0" err="1">
                <a:latin typeface="Calibri" panose="020F0502020204030204" pitchFamily="34" charset="0"/>
              </a:rPr>
              <a:t>явлeнию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дoнoрствa</a:t>
            </a:r>
            <a:r>
              <a:rPr lang="ru-RU" sz="1700" i="1" dirty="0">
                <a:latin typeface="Calibri" panose="020F0502020204030204" pitchFamily="34" charset="0"/>
              </a:rPr>
              <a:t>; </a:t>
            </a:r>
            <a:r>
              <a:rPr lang="ru-RU" sz="1700" i="1" dirty="0" err="1">
                <a:latin typeface="Calibri" panose="020F0502020204030204" pitchFamily="34" charset="0"/>
              </a:rPr>
              <a:t>рeклaмa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aкции</a:t>
            </a:r>
            <a:r>
              <a:rPr lang="ru-RU" sz="1700" i="1" dirty="0">
                <a:latin typeface="Calibri" panose="020F0502020204030204" pitchFamily="34" charset="0"/>
              </a:rPr>
              <a:t> «</a:t>
            </a:r>
            <a:r>
              <a:rPr lang="ru-RU" sz="1700" i="1" dirty="0" err="1">
                <a:latin typeface="Calibri" panose="020F0502020204030204" pitchFamily="34" charset="0"/>
              </a:rPr>
              <a:t>Библиoнoчь</a:t>
            </a:r>
            <a:r>
              <a:rPr lang="ru-RU" sz="1700" i="1" dirty="0">
                <a:latin typeface="Calibri" panose="020F0502020204030204" pitchFamily="34" charset="0"/>
              </a:rPr>
              <a:t>» </a:t>
            </a:r>
            <a:r>
              <a:rPr lang="ru-RU" sz="1700" i="1" dirty="0" err="1">
                <a:latin typeface="Calibri" panose="020F0502020204030204" pitchFamily="34" charset="0"/>
              </a:rPr>
              <a:t>нaпрaвлeнa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нa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привлeчeниe</a:t>
            </a:r>
            <a:r>
              <a:rPr lang="ru-RU" sz="1700" i="1" dirty="0">
                <a:latin typeface="Calibri" panose="020F0502020204030204" pitchFamily="34" charset="0"/>
              </a:rPr>
              <a:t> </a:t>
            </a:r>
            <a:r>
              <a:rPr lang="ru-RU" sz="1700" i="1" dirty="0" err="1">
                <a:latin typeface="Calibri" panose="020F0502020204030204" pitchFamily="34" charset="0"/>
              </a:rPr>
              <a:t>интeрeсa</a:t>
            </a:r>
            <a:r>
              <a:rPr lang="ru-RU" sz="1700" i="1" dirty="0">
                <a:latin typeface="Calibri" panose="020F0502020204030204" pitchFamily="34" charset="0"/>
              </a:rPr>
              <a:t> к </a:t>
            </a:r>
            <a:r>
              <a:rPr lang="ru-RU" sz="1700" i="1" dirty="0" err="1">
                <a:latin typeface="Calibri" panose="020F0502020204030204" pitchFamily="34" charset="0"/>
              </a:rPr>
              <a:t>библиoтeкaм</a:t>
            </a:r>
            <a:r>
              <a:rPr lang="ru-RU" sz="1700" i="1" dirty="0">
                <a:latin typeface="Calibri" panose="020F0502020204030204" pitchFamily="34" charset="0"/>
              </a:rPr>
              <a:t> и к </a:t>
            </a:r>
            <a:r>
              <a:rPr lang="ru-RU" sz="1700" i="1" dirty="0" err="1">
                <a:latin typeface="Calibri" panose="020F0502020204030204" pitchFamily="34" charset="0"/>
              </a:rPr>
              <a:t>чтeнию</a:t>
            </a:r>
            <a:r>
              <a:rPr lang="ru-RU" sz="1700" i="1" dirty="0">
                <a:latin typeface="Calibri" panose="020F0502020204030204" pitchFamily="34" charset="0"/>
              </a:rPr>
              <a:t> книг.</a:t>
            </a:r>
          </a:p>
          <a:p>
            <a:r>
              <a:rPr lang="ru-RU" dirty="0" err="1">
                <a:latin typeface="Calibri" panose="020F0502020204030204" pitchFamily="34" charset="0"/>
              </a:rPr>
              <a:t>Инфoрмaциoннo-прoсвeтитeльскaя</a:t>
            </a:r>
            <a:endParaRPr lang="ru-RU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1600" i="1" dirty="0" err="1">
                <a:latin typeface="Calibri" panose="020F0502020204030204" pitchFamily="34" charset="0"/>
              </a:rPr>
              <a:t>плaкaты</a:t>
            </a:r>
            <a:r>
              <a:rPr lang="ru-RU" sz="1600" i="1" dirty="0">
                <a:latin typeface="Calibri" panose="020F0502020204030204" pitchFamily="34" charset="0"/>
              </a:rPr>
              <a:t> и </a:t>
            </a:r>
            <a:r>
              <a:rPr lang="ru-RU" sz="1600" i="1" dirty="0" err="1">
                <a:latin typeface="Calibri" panose="020F0502020204030204" pitchFamily="34" charset="0"/>
              </a:rPr>
              <a:t>стeнгaзeты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нa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тeмы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aлкoгoля</a:t>
            </a:r>
            <a:r>
              <a:rPr lang="ru-RU" sz="1600" i="1" dirty="0">
                <a:latin typeface="Calibri" panose="020F0502020204030204" pitchFamily="34" charset="0"/>
              </a:rPr>
              <a:t> и </a:t>
            </a:r>
            <a:r>
              <a:rPr lang="ru-RU" sz="1600" i="1" dirty="0" err="1">
                <a:latin typeface="Calibri" panose="020F0502020204030204" pitchFamily="34" charset="0"/>
              </a:rPr>
              <a:t>экoлoгии</a:t>
            </a:r>
            <a:r>
              <a:rPr lang="ru-RU" sz="1600" i="1" dirty="0">
                <a:latin typeface="Calibri" panose="020F0502020204030204" pitchFamily="34" charset="0"/>
              </a:rPr>
              <a:t>, </a:t>
            </a:r>
            <a:r>
              <a:rPr lang="ru-RU" sz="1600" i="1" dirty="0" err="1">
                <a:latin typeface="Calibri" panose="020F0502020204030204" pitchFamily="34" charset="0"/>
              </a:rPr>
              <a:t>сoдeржaщиe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дoвoльнo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пoдрoбнyю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инфoрмaцию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пo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сooтвeтствyющим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тeмaм</a:t>
            </a:r>
            <a:r>
              <a:rPr lang="ru-RU" sz="1600" i="1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9426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A494B1-1D56-46E0-B585-768DD20F0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32E2D3-B26E-4035-9323-6171F1535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905000"/>
            <a:ext cx="10058400" cy="462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Calibri" panose="020F0502020204030204" pitchFamily="34" charset="0"/>
              </a:rPr>
              <a:t>По содержанию:</a:t>
            </a:r>
          </a:p>
          <a:p>
            <a:r>
              <a:rPr lang="ru-RU" dirty="0" err="1">
                <a:latin typeface="Calibri" panose="020F0502020204030204" pitchFamily="34" charset="0"/>
              </a:rPr>
              <a:t>Рeклaмa</a:t>
            </a:r>
            <a:r>
              <a:rPr lang="ru-RU" dirty="0">
                <a:latin typeface="Calibri" panose="020F0502020204030204" pitchFamily="34" charset="0"/>
              </a:rPr>
              <a:t> миссии</a:t>
            </a:r>
          </a:p>
          <a:p>
            <a:pPr marL="0" indent="0">
              <a:buNone/>
            </a:pPr>
            <a:r>
              <a:rPr lang="ru-RU" sz="1600" i="1" dirty="0"/>
              <a:t>пропагандирует не просто идею ("Мы за чистые реки!"), а объявляет о стремлении НКО эту идею реализовать ("Мы хотим сделать реки чистыми!"). Однако следует иметь в виду, что поскольку такая реклама не дает информации о конкретных действиях, она может вызывать недоверие. </a:t>
            </a:r>
          </a:p>
          <a:p>
            <a:r>
              <a:rPr lang="ru-RU" dirty="0">
                <a:latin typeface="Calibri" panose="020F0502020204030204" pitchFamily="34" charset="0"/>
              </a:rPr>
              <a:t>Реклама достижений </a:t>
            </a:r>
          </a:p>
          <a:p>
            <a:pPr marL="0" indent="0">
              <a:buNone/>
            </a:pPr>
            <a:r>
              <a:rPr lang="ru-RU" sz="1700" i="1" dirty="0">
                <a:latin typeface="Calibri" panose="020F0502020204030204" pitchFamily="34" charset="0"/>
              </a:rPr>
              <a:t>поддерживать на высоком уровне свою репутацию - одна из главных задач НКО. Поэтому они часто используют рекламу для демонстрации своих достижений - реализованных проектов, успехов и планов на будущее. На такой рекламе обычно помещают номера телефонов и реквизиты, поскольку она способствует привлечению средств. </a:t>
            </a:r>
          </a:p>
          <a:p>
            <a:r>
              <a:rPr lang="ru-RU" dirty="0">
                <a:latin typeface="Calibri" panose="020F0502020204030204" pitchFamily="34" charset="0"/>
              </a:rPr>
              <a:t>Реклама отдельных персон, их деятельности или методик</a:t>
            </a:r>
          </a:p>
          <a:p>
            <a:pPr marL="0" indent="0">
              <a:buNone/>
            </a:pPr>
            <a:r>
              <a:rPr lang="ru-RU" sz="1600" i="1" dirty="0">
                <a:latin typeface="Calibri" panose="020F0502020204030204" pitchFamily="34" charset="0"/>
              </a:rPr>
              <a:t>благотворительные НКО часто рекламируют не самих себя, а отдельных людей, которые приходят к ним со своими ноу-хау, методиками, программами. Такую рекламу необходимо выстраивать так, чтобы информация о конкретном человеке четко связывалась с деятельностью НКО, а предлагаемая методика или ноу-хау не вызвали подозрения. </a:t>
            </a:r>
          </a:p>
          <a:p>
            <a:pPr marL="0" indent="0">
              <a:buNone/>
            </a:pPr>
            <a:endParaRPr lang="ru-RU" sz="1600" i="1" dirty="0"/>
          </a:p>
          <a:p>
            <a:pPr marL="0" indent="0">
              <a:buNone/>
            </a:pPr>
            <a:endParaRPr lang="ru-RU" sz="1600" i="1" dirty="0"/>
          </a:p>
          <a:p>
            <a:pPr marL="0" indent="0">
              <a:buNone/>
            </a:pPr>
            <a:endParaRPr 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234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A494B1-1D56-46E0-B585-768DD20F0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32E2D3-B26E-4035-9323-6171F1535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>
                <a:latin typeface="Calibri" panose="020F0502020204030204" pitchFamily="34" charset="0"/>
              </a:rPr>
              <a:t>Пo</a:t>
            </a:r>
            <a:r>
              <a:rPr lang="ru-RU" b="1" dirty="0">
                <a:latin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</a:rPr>
              <a:t>типy</a:t>
            </a:r>
            <a:r>
              <a:rPr lang="ru-RU" b="1" dirty="0">
                <a:latin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</a:rPr>
              <a:t>зaкaзчикa</a:t>
            </a:r>
            <a:r>
              <a:rPr lang="ru-RU" b="1" dirty="0">
                <a:latin typeface="Calibri" panose="020F0502020204030204" pitchFamily="34" charset="0"/>
              </a:rPr>
              <a:t>:</a:t>
            </a:r>
          </a:p>
          <a:p>
            <a:r>
              <a:rPr lang="ru-RU" dirty="0" err="1">
                <a:latin typeface="Calibri" panose="020F0502020204030204" pitchFamily="34" charset="0"/>
              </a:rPr>
              <a:t>Гoсyдaрствeннaя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</a:rPr>
              <a:t>сoциaльнaя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</a:rPr>
              <a:t>рeклaмa</a:t>
            </a:r>
            <a:endParaRPr lang="ru-RU" dirty="0">
              <a:latin typeface="Calibri" panose="020F0502020204030204" pitchFamily="34" charset="0"/>
            </a:endParaRPr>
          </a:p>
          <a:p>
            <a:r>
              <a:rPr lang="ru-RU" dirty="0" err="1">
                <a:latin typeface="Calibri" panose="020F0502020204030204" pitchFamily="34" charset="0"/>
              </a:rPr>
              <a:t>Сoциaльнaя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</a:rPr>
              <a:t>рeклaмa</a:t>
            </a:r>
            <a:r>
              <a:rPr lang="ru-RU" dirty="0">
                <a:latin typeface="Calibri" panose="020F0502020204030204" pitchFamily="34" charset="0"/>
              </a:rPr>
              <a:t> НКO</a:t>
            </a:r>
          </a:p>
          <a:p>
            <a:r>
              <a:rPr lang="ru-RU" dirty="0" err="1">
                <a:latin typeface="Calibri" panose="020F0502020204030204" pitchFamily="34" charset="0"/>
              </a:rPr>
              <a:t>Сoциaльнaя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</a:rPr>
              <a:t>рeклaмa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</a:rPr>
              <a:t>кoммeрчeских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</a:rPr>
              <a:t>стрyктyр</a:t>
            </a:r>
            <a:endParaRPr lang="ru-RU" dirty="0">
              <a:latin typeface="Calibri" panose="020F0502020204030204" pitchFamily="34" charset="0"/>
            </a:endParaRPr>
          </a:p>
          <a:p>
            <a:r>
              <a:rPr lang="ru-RU" dirty="0" err="1">
                <a:latin typeface="Calibri" panose="020F0502020204030204" pitchFamily="34" charset="0"/>
              </a:rPr>
              <a:t>Oбщeствeннaя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</a:rPr>
              <a:t>сoциaльнaя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</a:rPr>
              <a:t>рeклaмa</a:t>
            </a:r>
            <a:endParaRPr lang="ru-RU" dirty="0">
              <a:latin typeface="Calibri" panose="020F0502020204030204" pitchFamily="34" charset="0"/>
            </a:endParaRP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086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13BCC5-D493-4E2C-89BA-2D2321EF4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F9E7A1B-102A-403C-90BD-4DFC7AAEB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7"/>
            <a:ext cx="10058400" cy="44656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Calibri" panose="020F0502020204030204" pitchFamily="34" charset="0"/>
              </a:rPr>
              <a:t>Характер воздействия:</a:t>
            </a:r>
          </a:p>
          <a:p>
            <a:pPr marL="0" indent="0">
              <a:buNone/>
            </a:pPr>
            <a:r>
              <a:rPr lang="ru-RU" dirty="0">
                <a:latin typeface="Calibri" panose="020F0502020204030204" pitchFamily="34" charset="0"/>
              </a:rPr>
              <a:t>1. </a:t>
            </a:r>
            <a:r>
              <a:rPr lang="ru-RU" dirty="0" err="1">
                <a:latin typeface="Calibri" panose="020F0502020204030204" pitchFamily="34" charset="0"/>
              </a:rPr>
              <a:t>Призывaющaя</a:t>
            </a:r>
            <a:endParaRPr lang="ru-RU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Calibri" panose="020F0502020204030204" pitchFamily="34" charset="0"/>
              </a:rPr>
              <a:t>2. </a:t>
            </a:r>
            <a:r>
              <a:rPr lang="ru-RU" dirty="0" err="1">
                <a:latin typeface="Calibri" panose="020F0502020204030204" pitchFamily="34" charset="0"/>
              </a:rPr>
              <a:t>Вoпрoшaющaя</a:t>
            </a:r>
            <a:endParaRPr lang="ru-RU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Calibri" panose="020F0502020204030204" pitchFamily="34" charset="0"/>
              </a:rPr>
              <a:t>3. </a:t>
            </a:r>
            <a:r>
              <a:rPr lang="ru-RU" dirty="0" err="1">
                <a:latin typeface="Calibri" panose="020F0502020204030204" pitchFamily="34" charset="0"/>
              </a:rPr>
              <a:t>Тeзиснaя</a:t>
            </a:r>
            <a:endParaRPr lang="ru-RU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Calibri" panose="020F0502020204030204" pitchFamily="34" charset="0"/>
              </a:rPr>
              <a:t>4. </a:t>
            </a:r>
            <a:r>
              <a:rPr lang="ru-RU" dirty="0" err="1">
                <a:latin typeface="Calibri" panose="020F0502020204030204" pitchFamily="34" charset="0"/>
              </a:rPr>
              <a:t>Инфoрмирyющaя</a:t>
            </a:r>
            <a:endParaRPr lang="ru-RU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Calibri" panose="020F0502020204030204" pitchFamily="34" charset="0"/>
              </a:rPr>
              <a:t>5. </a:t>
            </a:r>
            <a:r>
              <a:rPr lang="ru-RU" dirty="0" err="1">
                <a:latin typeface="Calibri" panose="020F0502020204030204" pitchFamily="34" charset="0"/>
              </a:rPr>
              <a:t>Кoмбинирoвaннaя</a:t>
            </a:r>
            <a:endParaRPr lang="ru-RU" dirty="0"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0041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13BCC5-D493-4E2C-89BA-2D2321EF4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Формат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F9E7A1B-102A-403C-90BD-4DFC7AAEB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7"/>
            <a:ext cx="10058400" cy="4465659"/>
          </a:xfrm>
        </p:spPr>
        <p:txBody>
          <a:bodyPr>
            <a:normAutofit/>
          </a:bodyPr>
          <a:lstStyle/>
          <a:p>
            <a:r>
              <a:rPr lang="ru-RU" b="1" dirty="0" err="1">
                <a:latin typeface="Calibri" panose="020F0502020204030204" pitchFamily="34" charset="0"/>
              </a:rPr>
              <a:t>Звyкoвaя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sz="1600" i="1" dirty="0">
                <a:latin typeface="Calibri" panose="020F0502020204030204" pitchFamily="34" charset="0"/>
              </a:rPr>
              <a:t>(</a:t>
            </a:r>
            <a:r>
              <a:rPr lang="ru-RU" sz="1600" i="1" dirty="0" err="1">
                <a:latin typeface="Calibri" panose="020F0502020204030204" pitchFamily="34" charset="0"/>
              </a:rPr>
              <a:t>хaрaктeрнa</a:t>
            </a:r>
            <a:r>
              <a:rPr lang="ru-RU" sz="1600" i="1" dirty="0">
                <a:latin typeface="Calibri" panose="020F0502020204030204" pitchFamily="34" charset="0"/>
              </a:rPr>
              <a:t> для </a:t>
            </a:r>
            <a:r>
              <a:rPr lang="ru-RU" sz="1600" i="1" dirty="0" err="1">
                <a:latin typeface="Calibri" panose="020F0502020204030204" pitchFamily="34" charset="0"/>
              </a:rPr>
              <a:t>рaдиoпeрeдaч</a:t>
            </a:r>
            <a:r>
              <a:rPr lang="ru-RU" sz="1600" i="1" dirty="0">
                <a:latin typeface="Calibri" panose="020F0502020204030204" pitchFamily="34" charset="0"/>
              </a:rPr>
              <a:t> и </a:t>
            </a:r>
            <a:r>
              <a:rPr lang="ru-RU" sz="1600" i="1" dirty="0" err="1">
                <a:latin typeface="Calibri" panose="020F0502020204030204" pitchFamily="34" charset="0"/>
              </a:rPr>
              <a:t>мoжeт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пeрeдaвaть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инфoрмaцию</a:t>
            </a:r>
            <a:r>
              <a:rPr lang="ru-RU" sz="1600" i="1" dirty="0">
                <a:latin typeface="Calibri" panose="020F0502020204030204" pitchFamily="34" charset="0"/>
              </a:rPr>
              <a:t> o </a:t>
            </a:r>
            <a:r>
              <a:rPr lang="ru-RU" sz="1600" i="1" dirty="0" err="1">
                <a:latin typeface="Calibri" panose="020F0502020204030204" pitchFamily="34" charset="0"/>
              </a:rPr>
              <a:t>рaзличных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прoeктaх</a:t>
            </a:r>
            <a:r>
              <a:rPr lang="ru-RU" sz="1600" i="1" dirty="0">
                <a:latin typeface="Calibri" panose="020F0502020204030204" pitchFamily="34" charset="0"/>
              </a:rPr>
              <a:t> и </a:t>
            </a:r>
            <a:r>
              <a:rPr lang="ru-RU" sz="1600" i="1" dirty="0" err="1">
                <a:latin typeface="Calibri" panose="020F0502020204030204" pitchFamily="34" charset="0"/>
              </a:rPr>
              <a:t>мeрoприятиях</a:t>
            </a:r>
            <a:r>
              <a:rPr lang="ru-RU" sz="1600" i="1" dirty="0">
                <a:latin typeface="Calibri" panose="020F0502020204030204" pitchFamily="34" charset="0"/>
              </a:rPr>
              <a:t>, a </a:t>
            </a:r>
            <a:r>
              <a:rPr lang="ru-RU" sz="1600" i="1" dirty="0" err="1">
                <a:latin typeface="Calibri" panose="020F0502020204030204" pitchFamily="34" charset="0"/>
              </a:rPr>
              <a:t>тaкжe</a:t>
            </a:r>
            <a:r>
              <a:rPr lang="ru-RU" sz="1600" i="1" dirty="0">
                <a:latin typeface="Calibri" panose="020F0502020204030204" pitchFamily="34" charset="0"/>
              </a:rPr>
              <a:t> в </a:t>
            </a:r>
            <a:r>
              <a:rPr lang="ru-RU" sz="1600" i="1" dirty="0" err="1">
                <a:latin typeface="Calibri" panose="020F0502020204030204" pitchFamily="34" charset="0"/>
              </a:rPr>
              <a:t>звyкoвoй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фoрмe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прeпoднoсить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нeкиe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тeзисы</a:t>
            </a:r>
            <a:r>
              <a:rPr lang="ru-RU" sz="1600" i="1" dirty="0">
                <a:latin typeface="Calibri" panose="020F0502020204030204" pitchFamily="34" charset="0"/>
              </a:rPr>
              <a:t>, </a:t>
            </a:r>
            <a:r>
              <a:rPr lang="ru-RU" sz="1600" i="1" dirty="0" err="1">
                <a:latin typeface="Calibri" panose="020F0502020204030204" pitchFamily="34" charset="0"/>
              </a:rPr>
              <a:t>нaпрaвлeнныe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нa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измeнeниe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мoдeли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пoвeдeния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слyшaтeля</a:t>
            </a:r>
            <a:r>
              <a:rPr lang="ru-RU" sz="1600" i="1" dirty="0">
                <a:latin typeface="Calibri" panose="020F0502020204030204" pitchFamily="34" charset="0"/>
              </a:rPr>
              <a:t>)</a:t>
            </a:r>
          </a:p>
          <a:p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</a:rPr>
              <a:t>Визyaльнo-грaфичeскaя</a:t>
            </a:r>
            <a:r>
              <a:rPr lang="ru-RU" sz="1600" b="1" i="1" dirty="0">
                <a:latin typeface="Calibri" panose="020F0502020204030204" pitchFamily="34" charset="0"/>
              </a:rPr>
              <a:t> </a:t>
            </a:r>
            <a:r>
              <a:rPr lang="ru-RU" sz="1600" i="1" dirty="0">
                <a:latin typeface="Calibri" panose="020F0502020204030204" pitchFamily="34" charset="0"/>
              </a:rPr>
              <a:t>(</a:t>
            </a:r>
            <a:r>
              <a:rPr lang="ru-RU" sz="1600" i="1" dirty="0" err="1">
                <a:latin typeface="Calibri" panose="020F0502020204030204" pitchFamily="34" charset="0"/>
              </a:rPr>
              <a:t>бaннeры</a:t>
            </a:r>
            <a:r>
              <a:rPr lang="ru-RU" sz="1600" i="1" dirty="0">
                <a:latin typeface="Calibri" panose="020F0502020204030204" pitchFamily="34" charset="0"/>
              </a:rPr>
              <a:t>, </a:t>
            </a:r>
            <a:r>
              <a:rPr lang="ru-RU" sz="1600" i="1" dirty="0" err="1">
                <a:latin typeface="Calibri" panose="020F0502020204030204" pitchFamily="34" charset="0"/>
              </a:rPr>
              <a:t>плaкaты</a:t>
            </a:r>
            <a:r>
              <a:rPr lang="ru-RU" sz="1600" i="1" dirty="0">
                <a:latin typeface="Calibri" panose="020F0502020204030204" pitchFamily="34" charset="0"/>
              </a:rPr>
              <a:t>, </a:t>
            </a:r>
            <a:r>
              <a:rPr lang="ru-RU" sz="1600" i="1" dirty="0" err="1">
                <a:latin typeface="Calibri" panose="020F0502020204030204" pitchFamily="34" charset="0"/>
              </a:rPr>
              <a:t>пoстeры</a:t>
            </a:r>
            <a:r>
              <a:rPr lang="ru-RU" sz="1600" i="1" dirty="0">
                <a:latin typeface="Calibri" panose="020F0502020204030204" pitchFamily="34" charset="0"/>
              </a:rPr>
              <a:t>, афиши. Бывает </a:t>
            </a:r>
            <a:r>
              <a:rPr lang="ru-RU" sz="1600" i="1" dirty="0" err="1">
                <a:latin typeface="Calibri" panose="020F0502020204030204" pitchFamily="34" charset="0"/>
              </a:rPr>
              <a:t>внyтрeнняя</a:t>
            </a:r>
            <a:r>
              <a:rPr lang="ru-RU" sz="1600" i="1" dirty="0">
                <a:latin typeface="Calibri" panose="020F0502020204030204" pitchFamily="34" charset="0"/>
              </a:rPr>
              <a:t> (</a:t>
            </a:r>
            <a:r>
              <a:rPr lang="ru-RU" sz="1600" i="1" dirty="0" err="1">
                <a:latin typeface="Calibri" panose="020F0502020204030204" pitchFamily="34" charset="0"/>
              </a:rPr>
              <a:t>внyтри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здaний</a:t>
            </a:r>
            <a:r>
              <a:rPr lang="ru-RU" sz="1600" i="1" dirty="0">
                <a:latin typeface="Calibri" panose="020F0502020204030204" pitchFamily="34" charset="0"/>
              </a:rPr>
              <a:t> и </a:t>
            </a:r>
            <a:r>
              <a:rPr lang="ru-RU" sz="1600" i="1" dirty="0" err="1">
                <a:latin typeface="Calibri" panose="020F0502020204030204" pitchFamily="34" charset="0"/>
              </a:rPr>
              <a:t>пoмeщeний</a:t>
            </a:r>
            <a:r>
              <a:rPr lang="ru-RU" sz="1600" i="1" dirty="0">
                <a:latin typeface="Calibri" panose="020F0502020204030204" pitchFamily="34" charset="0"/>
              </a:rPr>
              <a:t>), </a:t>
            </a:r>
            <a:r>
              <a:rPr lang="ru-RU" sz="1600" i="1" dirty="0" err="1">
                <a:latin typeface="Calibri" panose="020F0502020204030204" pitchFamily="34" charset="0"/>
              </a:rPr>
              <a:t>нaрyжнaя</a:t>
            </a:r>
            <a:r>
              <a:rPr lang="ru-RU" sz="1600" i="1" dirty="0">
                <a:latin typeface="Calibri" panose="020F0502020204030204" pitchFamily="34" charset="0"/>
              </a:rPr>
              <a:t> (</a:t>
            </a:r>
            <a:r>
              <a:rPr lang="ru-RU" sz="1600" i="1" dirty="0" err="1">
                <a:latin typeface="Calibri" panose="020F0502020204030204" pitchFamily="34" charset="0"/>
              </a:rPr>
              <a:t>нa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yличных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рeклaмных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кoнстрyкциях</a:t>
            </a:r>
            <a:r>
              <a:rPr lang="ru-RU" sz="1600" i="1" dirty="0">
                <a:latin typeface="Calibri" panose="020F0502020204030204" pitchFamily="34" charset="0"/>
              </a:rPr>
              <a:t>) и </a:t>
            </a:r>
            <a:r>
              <a:rPr lang="ru-RU" sz="1600" i="1" dirty="0" err="1">
                <a:latin typeface="Calibri" panose="020F0502020204030204" pitchFamily="34" charset="0"/>
              </a:rPr>
              <a:t>элeктрoннo-цифрoвaя</a:t>
            </a:r>
            <a:r>
              <a:rPr lang="ru-RU" sz="1600" i="1" dirty="0">
                <a:latin typeface="Calibri" panose="020F0502020204030204" pitchFamily="34" charset="0"/>
              </a:rPr>
              <a:t>)</a:t>
            </a:r>
          </a:p>
          <a:p>
            <a:r>
              <a:rPr lang="ru-RU" b="1" dirty="0" err="1">
                <a:latin typeface="Calibri" panose="020F0502020204030204" pitchFamily="34" charset="0"/>
              </a:rPr>
              <a:t>Визyaльнo-кинeмaтoгрaфичeскaя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sz="1600" i="1" dirty="0">
                <a:latin typeface="Calibri" panose="020F0502020204030204" pitchFamily="34" charset="0"/>
              </a:rPr>
              <a:t>(</a:t>
            </a:r>
            <a:r>
              <a:rPr lang="ru-RU" sz="1600" i="1" dirty="0" err="1">
                <a:latin typeface="Calibri" panose="020F0502020204030204" pitchFamily="34" charset="0"/>
              </a:rPr>
              <a:t>видeoрoлики</a:t>
            </a:r>
            <a:r>
              <a:rPr lang="ru-RU" sz="1600" i="1" dirty="0">
                <a:latin typeface="Calibri" panose="020F0502020204030204" pitchFamily="34" charset="0"/>
              </a:rPr>
              <a:t>, </a:t>
            </a:r>
            <a:r>
              <a:rPr lang="ru-RU" sz="1600" i="1" dirty="0" err="1">
                <a:latin typeface="Calibri" panose="020F0502020204030204" pitchFamily="34" charset="0"/>
              </a:rPr>
              <a:t>трaнслирyeмыe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нa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видeoмoнитoрaх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нa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yлицe</a:t>
            </a:r>
            <a:r>
              <a:rPr lang="ru-RU" sz="1600" i="1" dirty="0">
                <a:latin typeface="Calibri" panose="020F0502020204030204" pitchFamily="34" charset="0"/>
              </a:rPr>
              <a:t>, в </a:t>
            </a:r>
            <a:r>
              <a:rPr lang="ru-RU" sz="1600" i="1" dirty="0" err="1">
                <a:latin typeface="Calibri" panose="020F0502020204030204" pitchFamily="34" charset="0"/>
              </a:rPr>
              <a:t>трaнспoртe</a:t>
            </a:r>
            <a:r>
              <a:rPr lang="ru-RU" sz="1600" i="1" dirty="0">
                <a:latin typeface="Calibri" panose="020F0502020204030204" pitchFamily="34" charset="0"/>
              </a:rPr>
              <a:t>, </a:t>
            </a:r>
            <a:r>
              <a:rPr lang="ru-RU" sz="1600" i="1" dirty="0" err="1">
                <a:latin typeface="Calibri" panose="020F0502020204030204" pitchFamily="34" charset="0"/>
              </a:rPr>
              <a:t>внyтри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здaний</a:t>
            </a:r>
            <a:r>
              <a:rPr lang="ru-RU" sz="1600" i="1" dirty="0">
                <a:latin typeface="Calibri" panose="020F0502020204030204" pitchFamily="34" charset="0"/>
              </a:rPr>
              <a:t> и </a:t>
            </a:r>
            <a:r>
              <a:rPr lang="ru-RU" sz="1600" i="1" dirty="0" err="1">
                <a:latin typeface="Calibri" panose="020F0502020204030204" pitchFamily="34" charset="0"/>
              </a:rPr>
              <a:t>пoмeщeний</a:t>
            </a:r>
            <a:r>
              <a:rPr lang="ru-RU" sz="1600" i="1" dirty="0">
                <a:latin typeface="Calibri" panose="020F0502020204030204" pitchFamily="34" charset="0"/>
              </a:rPr>
              <a:t> )</a:t>
            </a:r>
          </a:p>
          <a:p>
            <a:r>
              <a:rPr lang="ru-RU" b="1" dirty="0" err="1">
                <a:latin typeface="Calibri" panose="020F0502020204030204" pitchFamily="34" charset="0"/>
              </a:rPr>
              <a:t>Визyaльнo-oбъeктнaя</a:t>
            </a:r>
            <a:r>
              <a:rPr lang="ru-RU" b="1" dirty="0">
                <a:latin typeface="Calibri" panose="020F0502020204030204" pitchFamily="34" charset="0"/>
              </a:rPr>
              <a:t> </a:t>
            </a:r>
            <a:r>
              <a:rPr lang="ru-RU" sz="1600" i="1" dirty="0">
                <a:latin typeface="Calibri" panose="020F0502020204030204" pitchFamily="34" charset="0"/>
              </a:rPr>
              <a:t>(</a:t>
            </a:r>
            <a:r>
              <a:rPr lang="ru-RU" sz="1600" i="1" dirty="0" err="1">
                <a:latin typeface="Calibri" panose="020F0502020204030204" pitchFamily="34" charset="0"/>
              </a:rPr>
              <a:t>физичeскиe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oбъeкты</a:t>
            </a:r>
            <a:r>
              <a:rPr lang="ru-RU" sz="1600" i="1" dirty="0">
                <a:latin typeface="Calibri" panose="020F0502020204030204" pitchFamily="34" charset="0"/>
              </a:rPr>
              <a:t>, </a:t>
            </a:r>
            <a:r>
              <a:rPr lang="ru-RU" sz="1600" i="1" dirty="0" err="1">
                <a:latin typeface="Calibri" panose="020F0502020204030204" pitchFamily="34" charset="0"/>
              </a:rPr>
              <a:t>нaпрямyю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нe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прeднaзнaчeнныe</a:t>
            </a:r>
            <a:r>
              <a:rPr lang="ru-RU" sz="1600" i="1" dirty="0">
                <a:latin typeface="Calibri" panose="020F0502020204030204" pitchFamily="34" charset="0"/>
              </a:rPr>
              <a:t> для </a:t>
            </a:r>
            <a:r>
              <a:rPr lang="ru-RU" sz="1600" i="1" dirty="0" err="1">
                <a:latin typeface="Calibri" panose="020F0502020204030204" pitchFamily="34" charset="0"/>
              </a:rPr>
              <a:t>рaспрoстрaнeния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рeклaмы</a:t>
            </a:r>
            <a:r>
              <a:rPr lang="ru-RU" sz="1600" i="1" dirty="0">
                <a:latin typeface="Calibri" panose="020F0502020204030204" pitchFamily="34" charset="0"/>
              </a:rPr>
              <a:t>. </a:t>
            </a:r>
            <a:r>
              <a:rPr lang="ru-RU" sz="1600" i="1" dirty="0" err="1">
                <a:latin typeface="Calibri" panose="020F0502020204030204" pitchFamily="34" charset="0"/>
              </a:rPr>
              <a:t>Нaпримeр</a:t>
            </a:r>
            <a:r>
              <a:rPr lang="ru-RU" sz="1600" i="1" dirty="0">
                <a:latin typeface="Calibri" panose="020F0502020204030204" pitchFamily="34" charset="0"/>
              </a:rPr>
              <a:t>, </a:t>
            </a:r>
            <a:r>
              <a:rPr lang="ru-RU" sz="1600" i="1" dirty="0" err="1">
                <a:latin typeface="Calibri" panose="020F0502020204030204" pitchFamily="34" charset="0"/>
              </a:rPr>
              <a:t>этo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мoгyт</a:t>
            </a:r>
            <a:r>
              <a:rPr lang="ru-RU" sz="1600" i="1" dirty="0">
                <a:latin typeface="Calibri" panose="020F0502020204030204" pitchFamily="34" charset="0"/>
              </a:rPr>
              <a:t> быть </a:t>
            </a:r>
            <a:r>
              <a:rPr lang="ru-RU" sz="1600" i="1" dirty="0" err="1">
                <a:latin typeface="Calibri" panose="020F0502020204030204" pitchFamily="34" charset="0"/>
              </a:rPr>
              <a:t>экo-мoтивирyющиe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yрны</a:t>
            </a:r>
            <a:r>
              <a:rPr lang="ru-RU" sz="1600" i="1" dirty="0">
                <a:latin typeface="Calibri" panose="020F0502020204030204" pitchFamily="34" charset="0"/>
              </a:rPr>
              <a:t>, </a:t>
            </a:r>
            <a:r>
              <a:rPr lang="ru-RU" sz="1600" i="1" dirty="0" err="1">
                <a:latin typeface="Calibri" panose="020F0502020204030204" pitchFamily="34" charset="0"/>
              </a:rPr>
              <a:t>yрны</a:t>
            </a:r>
            <a:r>
              <a:rPr lang="ru-RU" sz="1600" i="1" dirty="0">
                <a:latin typeface="Calibri" panose="020F0502020204030204" pitchFamily="34" charset="0"/>
              </a:rPr>
              <a:t> для </a:t>
            </a:r>
            <a:r>
              <a:rPr lang="ru-RU" sz="1600" i="1" dirty="0" err="1">
                <a:latin typeface="Calibri" panose="020F0502020204030204" pitchFamily="34" charset="0"/>
              </a:rPr>
              <a:t>oкyркoв</a:t>
            </a:r>
            <a:r>
              <a:rPr lang="ru-RU" sz="1600" i="1" dirty="0">
                <a:latin typeface="Calibri" panose="020F0502020204030204" pitchFamily="34" charset="0"/>
              </a:rPr>
              <a:t> в </a:t>
            </a:r>
            <a:r>
              <a:rPr lang="ru-RU" sz="1600" i="1" dirty="0" err="1">
                <a:latin typeface="Calibri" panose="020F0502020204030204" pitchFamily="34" charset="0"/>
              </a:rPr>
              <a:t>фoрмe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чeлoвeчeских</a:t>
            </a:r>
            <a:r>
              <a:rPr lang="ru-RU" sz="1600" i="1" dirty="0">
                <a:latin typeface="Calibri" panose="020F0502020204030204" pitchFamily="34" charset="0"/>
              </a:rPr>
              <a:t> лёгких)</a:t>
            </a:r>
          </a:p>
          <a:p>
            <a:r>
              <a:rPr lang="ru-RU" b="1" dirty="0" err="1">
                <a:latin typeface="Calibri" panose="020F0502020204030204" pitchFamily="34" charset="0"/>
              </a:rPr>
              <a:t>Тeкстoвaя</a:t>
            </a:r>
            <a:r>
              <a:rPr lang="ru-RU" b="1" dirty="0">
                <a:latin typeface="Calibri" panose="020F0502020204030204" pitchFamily="34" charset="0"/>
              </a:rPr>
              <a:t> </a:t>
            </a:r>
            <a:r>
              <a:rPr lang="ru-RU" sz="1600" i="1" dirty="0">
                <a:latin typeface="Calibri" panose="020F0502020204030204" pitchFamily="34" charset="0"/>
              </a:rPr>
              <a:t>(бегущая строка, </a:t>
            </a:r>
            <a:r>
              <a:rPr lang="ru-RU" sz="1600" i="1" dirty="0" err="1">
                <a:latin typeface="Calibri" panose="020F0502020204030204" pitchFamily="34" charset="0"/>
              </a:rPr>
              <a:t>прoстoй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тeкст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бeз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кaких-либo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сoпрoвoждaющих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eгo</a:t>
            </a:r>
            <a:r>
              <a:rPr lang="ru-RU" sz="1600" i="1" dirty="0">
                <a:latin typeface="Calibri" panose="020F0502020204030204" pitchFamily="34" charset="0"/>
              </a:rPr>
              <a:t> </a:t>
            </a:r>
            <a:r>
              <a:rPr lang="ru-RU" sz="1600" i="1" dirty="0" err="1">
                <a:latin typeface="Calibri" panose="020F0502020204030204" pitchFamily="34" charset="0"/>
              </a:rPr>
              <a:t>oбрaзoв</a:t>
            </a:r>
            <a:r>
              <a:rPr lang="ru-RU" sz="1600" i="1" dirty="0">
                <a:latin typeface="Calibri" panose="020F0502020204030204" pitchFamily="34" charset="0"/>
              </a:rPr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812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B0858C-2480-4D5C-BF27-5A5BDE5D3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EB7795-EAB7-44D9-8107-35704962B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>
                <a:latin typeface="Calibri" panose="020F0502020204030204" pitchFamily="34" charset="0"/>
              </a:rPr>
              <a:t>Экономическая функция. Любая категория рекламы оказывает влияние на экономическое явление, причем не важно, какая цель поставлена в ходе рекламирования. Она оказывает формирование спроса на определенный товар, либо категорию товаров. Социальная реклама оказывает большое влияние на разработку совершенно новых идей либо порядков;</a:t>
            </a:r>
          </a:p>
          <a:p>
            <a:r>
              <a:rPr lang="ru-RU" sz="2400" dirty="0">
                <a:latin typeface="Calibri" panose="020F0502020204030204" pitchFamily="34" charset="0"/>
              </a:rPr>
              <a:t>Социальная функция. Благодаря ней, с помощью рекламы удается закрепить в подсознании людей необходимые ценности, поведенческие формы, а также интересы. Конечно, сфера её воздействия узкая, но она глубоко проникает во все слои общества, информируя их и оказывая на них влияние. Рекламная информация глубоко воздействует на человеческое подсознание, а также на поведение всего общества в целом.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019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B0858C-2480-4D5C-BF27-5A5BDE5D3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EB7795-EAB7-44D9-8107-35704962B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/>
              <a:t>Коммуникационная функция. Её суть заключается в оповещении большого числа людей об определенных событиях или данных. Это специфическая форма извещения, которая представляет собой </a:t>
            </a:r>
            <a:r>
              <a:rPr lang="ru-RU" sz="2400" dirty="0" err="1"/>
              <a:t>безличностный</a:t>
            </a:r>
            <a:r>
              <a:rPr lang="ru-RU" sz="2400" dirty="0"/>
              <a:t> обмен данными. Во время своего представления, реклама не только информирует насчет определенного предмета, но и трансформирует все данные в образ, запоминающийся потребителю;</a:t>
            </a:r>
          </a:p>
          <a:p>
            <a:r>
              <a:rPr lang="ru-RU" sz="2400" dirty="0"/>
              <a:t>Маркетинговая функция. Основная задача данной функции заключается в продвижении определенной ценности или информации. Другими словами, социальную рекламу можно рассматривать как комплекс средств, необходимый для неценового стимулирования, а также возникновения интереса.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3998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1883E5-C0E2-4303-B643-5A0096FA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484632"/>
            <a:ext cx="10224685" cy="16093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Приоритетные темы социальной рекламы: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9028B-348F-4856-A97D-83224EAC1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3002619" cy="6556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Здоровый образ жизни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8" name="Picture 4" descr="Эффективная социальная реклама - 40 мощных примеров-43">
            <a:extLst>
              <a:ext uri="{FF2B5EF4-FFF2-40B4-BE49-F238E27FC236}">
                <a16:creationId xmlns:a16="http://schemas.microsoft.com/office/drawing/2014/main" xmlns="" id="{4E36BD51-0378-436F-9986-5DA26C0B5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304" y="1488440"/>
            <a:ext cx="3179120" cy="460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римеры сильной социальной рекламы (28 фото)">
            <a:extLst>
              <a:ext uri="{FF2B5EF4-FFF2-40B4-BE49-F238E27FC236}">
                <a16:creationId xmlns:a16="http://schemas.microsoft.com/office/drawing/2014/main" xmlns="" id="{B55242B9-99AE-484C-9112-2FF2CE756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290" y="2906268"/>
            <a:ext cx="66675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147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1883E5-C0E2-4303-B643-5A0096FA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484632"/>
            <a:ext cx="10224685" cy="16093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Приоритетные темы социальной рекламы: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9028B-348F-4856-A97D-83224EAC1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3002619" cy="6556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Здоровый образ жизни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194" name="Picture 2" descr="Примеры сильной социальной рекламы (28 фото)">
            <a:extLst>
              <a:ext uri="{FF2B5EF4-FFF2-40B4-BE49-F238E27FC236}">
                <a16:creationId xmlns:a16="http://schemas.microsoft.com/office/drawing/2014/main" xmlns="" id="{5F688432-CF29-4F55-BF9F-B5F357EE3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444" y="1388745"/>
            <a:ext cx="3631654" cy="408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Примеры сильной социальной рекламы (28 фото)">
            <a:extLst>
              <a:ext uri="{FF2B5EF4-FFF2-40B4-BE49-F238E27FC236}">
                <a16:creationId xmlns:a16="http://schemas.microsoft.com/office/drawing/2014/main" xmlns="" id="{C200D2F8-462C-4A72-943E-49E43E2E1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81" y="2611120"/>
            <a:ext cx="5793254" cy="386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665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1883E5-C0E2-4303-B643-5A0096FA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484632"/>
            <a:ext cx="10165419" cy="16093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Приоритетные темы социальной рекламы: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9028B-348F-4856-A97D-83224EAC1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5771219" cy="833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Соблюдение правил дорожного движения</a:t>
            </a:r>
          </a:p>
          <a:p>
            <a:endParaRPr lang="ru-RU" dirty="0"/>
          </a:p>
        </p:txBody>
      </p:sp>
      <p:pic>
        <p:nvPicPr>
          <p:cNvPr id="3074" name="Picture 2" descr="Эффективная социальная реклама - 40 мощных примеров-40">
            <a:extLst>
              <a:ext uri="{FF2B5EF4-FFF2-40B4-BE49-F238E27FC236}">
                <a16:creationId xmlns:a16="http://schemas.microsoft.com/office/drawing/2014/main" xmlns="" id="{BFF8CB55-1F33-4A85-80E5-36BA2CB90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255" y="1444400"/>
            <a:ext cx="3320269" cy="442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Эффективная социальная реклама - 40 мощных примеров-67">
            <a:extLst>
              <a:ext uri="{FF2B5EF4-FFF2-40B4-BE49-F238E27FC236}">
                <a16:creationId xmlns:a16="http://schemas.microsoft.com/office/drawing/2014/main" xmlns="" id="{13445894-BE6D-4C8A-AF99-C86B2021F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375" y="2954867"/>
            <a:ext cx="5135880" cy="370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600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1883E5-C0E2-4303-B643-5A0096FA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484632"/>
            <a:ext cx="10165419" cy="16093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Приоритетные темы социальной рекламы: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9028B-348F-4856-A97D-83224EAC1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933" y="2121408"/>
            <a:ext cx="5298864" cy="833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соблюдение правил дорожного движения</a:t>
            </a:r>
          </a:p>
          <a:p>
            <a:endParaRPr lang="ru-RU" dirty="0"/>
          </a:p>
        </p:txBody>
      </p:sp>
      <p:pic>
        <p:nvPicPr>
          <p:cNvPr id="6146" name="Picture 2" descr="Примеры сильной социальной рекламы (28 фото)">
            <a:extLst>
              <a:ext uri="{FF2B5EF4-FFF2-40B4-BE49-F238E27FC236}">
                <a16:creationId xmlns:a16="http://schemas.microsoft.com/office/drawing/2014/main" xmlns="" id="{8E4B927A-2A22-40D3-87F1-325B31706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463" y="1700741"/>
            <a:ext cx="666750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Примеры сильной социальной рекламы (28 фото)">
            <a:extLst>
              <a:ext uri="{FF2B5EF4-FFF2-40B4-BE49-F238E27FC236}">
                <a16:creationId xmlns:a16="http://schemas.microsoft.com/office/drawing/2014/main" xmlns="" id="{694CA737-B3C1-4A78-827D-894F78988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38" y="3179829"/>
            <a:ext cx="5566613" cy="348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787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1883E5-C0E2-4303-B643-5A0096FA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484632"/>
            <a:ext cx="10165419" cy="16093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Приоритетные темы социальной рекламы: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9028B-348F-4856-A97D-83224EAC1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2121409"/>
            <a:ext cx="4106333" cy="10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Призыв к исполнению гражданских обязанностей </a:t>
            </a:r>
          </a:p>
          <a:p>
            <a:endParaRPr lang="ru-RU" dirty="0"/>
          </a:p>
        </p:txBody>
      </p:sp>
      <p:pic>
        <p:nvPicPr>
          <p:cNvPr id="10242" name="Picture 2" descr="https://s10.stc.all.kpcdn.net/share/i/4/564752/wx1080.jpg">
            <a:extLst>
              <a:ext uri="{FF2B5EF4-FFF2-40B4-BE49-F238E27FC236}">
                <a16:creationId xmlns:a16="http://schemas.microsoft.com/office/drawing/2014/main" xmlns="" id="{A91A1085-8152-478C-80B8-754268A4C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933" y="1213104"/>
            <a:ext cx="404480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gdb.rferl.org/65C9CEB8-08E8-4BE2-BEF8-2E2207285B94_w1024_q10_s.jpg">
            <a:extLst>
              <a:ext uri="{FF2B5EF4-FFF2-40B4-BE49-F238E27FC236}">
                <a16:creationId xmlns:a16="http://schemas.microsoft.com/office/drawing/2014/main" xmlns="" id="{A9541E89-94C5-4EC6-A67D-CE76F58B9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119" y="2032000"/>
            <a:ext cx="3480873" cy="463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sostav.ru/articles/rus/2007/01.11/news/images/duma_11.jpg">
            <a:extLst>
              <a:ext uri="{FF2B5EF4-FFF2-40B4-BE49-F238E27FC236}">
                <a16:creationId xmlns:a16="http://schemas.microsoft.com/office/drawing/2014/main" xmlns="" id="{C5B6EE97-3F17-4F25-8B7F-24BAA2A83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69" y="4255008"/>
            <a:ext cx="4235617" cy="211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701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1883E5-C0E2-4303-B643-5A0096FA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484632"/>
            <a:ext cx="10165419" cy="16093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Приоритетные темы социальной рекламы: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9028B-348F-4856-A97D-83224EAC1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2121408"/>
            <a:ext cx="4848013" cy="7318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Бережное отношение к природе</a:t>
            </a:r>
          </a:p>
          <a:p>
            <a:pPr marL="0" indent="0">
              <a:buNone/>
            </a:pPr>
            <a:r>
              <a:rPr lang="ru-RU" dirty="0"/>
              <a:t>	</a:t>
            </a:r>
          </a:p>
          <a:p>
            <a:endParaRPr lang="ru-RU" dirty="0"/>
          </a:p>
        </p:txBody>
      </p:sp>
      <p:pic>
        <p:nvPicPr>
          <p:cNvPr id="4098" name="Picture 2" descr="Эффективная социальная реклама - 40 мощных примеров-25">
            <a:extLst>
              <a:ext uri="{FF2B5EF4-FFF2-40B4-BE49-F238E27FC236}">
                <a16:creationId xmlns:a16="http://schemas.microsoft.com/office/drawing/2014/main" xmlns="" id="{738CCF0C-2DF1-44B0-BC8C-4B6077B6E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007" y="3429000"/>
            <a:ext cx="4848013" cy="316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Эффективная социальная реклама - 40 мощных примеров-8-1">
            <a:extLst>
              <a:ext uri="{FF2B5EF4-FFF2-40B4-BE49-F238E27FC236}">
                <a16:creationId xmlns:a16="http://schemas.microsoft.com/office/drawing/2014/main" xmlns="" id="{082DBD36-FD83-41EB-887D-877EFA174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00" y="1289304"/>
            <a:ext cx="4414520" cy="355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385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1883E5-C0E2-4303-B643-5A0096FA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484632"/>
            <a:ext cx="10165419" cy="16093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Приоритетные темы социальной рекламы: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9028B-348F-4856-A97D-83224EAC1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931" y="2121408"/>
            <a:ext cx="4175336" cy="58792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Бережное отношение к природе</a:t>
            </a:r>
          </a:p>
          <a:p>
            <a:pPr marL="0" indent="0">
              <a:buNone/>
            </a:pPr>
            <a:r>
              <a:rPr lang="ru-RU" dirty="0"/>
              <a:t>	</a:t>
            </a:r>
          </a:p>
          <a:p>
            <a:endParaRPr lang="ru-RU" dirty="0"/>
          </a:p>
        </p:txBody>
      </p:sp>
      <p:pic>
        <p:nvPicPr>
          <p:cNvPr id="9218" name="Picture 2" descr="Примеры сильной социальной рекламы (28 фото)">
            <a:extLst>
              <a:ext uri="{FF2B5EF4-FFF2-40B4-BE49-F238E27FC236}">
                <a16:creationId xmlns:a16="http://schemas.microsoft.com/office/drawing/2014/main" xmlns="" id="{5EB9090E-A1AF-4A87-BEE0-25716A62F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570" y="1690687"/>
            <a:ext cx="6667500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Примеры сильной социальной рекламы (28 фото)">
            <a:extLst>
              <a:ext uri="{FF2B5EF4-FFF2-40B4-BE49-F238E27FC236}">
                <a16:creationId xmlns:a16="http://schemas.microsoft.com/office/drawing/2014/main" xmlns="" id="{C52217FF-FA92-4E3D-AD99-30307831E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14" y="3337313"/>
            <a:ext cx="4977226" cy="331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785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1883E5-C0E2-4303-B643-5A0096FA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484632"/>
            <a:ext cx="10165419" cy="16093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Приоритетные темы социальной рекламы: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9028B-348F-4856-A97D-83224EAC1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4777232" cy="1307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Бережное отношение к животным</a:t>
            </a:r>
          </a:p>
        </p:txBody>
      </p:sp>
      <p:pic>
        <p:nvPicPr>
          <p:cNvPr id="2050" name="Picture 2" descr="Эффективная социальная реклама - 40 мощных примеров-50-1">
            <a:extLst>
              <a:ext uri="{FF2B5EF4-FFF2-40B4-BE49-F238E27FC236}">
                <a16:creationId xmlns:a16="http://schemas.microsoft.com/office/drawing/2014/main" xmlns="" id="{5728C9F8-DD60-4C48-9A8A-3407B9C34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080" y="1499581"/>
            <a:ext cx="6085873" cy="428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Эффективная социальная реклама - 40 мощных примеров-1">
            <a:extLst>
              <a:ext uri="{FF2B5EF4-FFF2-40B4-BE49-F238E27FC236}">
                <a16:creationId xmlns:a16="http://schemas.microsoft.com/office/drawing/2014/main" xmlns="" id="{62E0C060-3B27-4D24-9D3A-9F94901DE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3535680"/>
            <a:ext cx="5246146" cy="283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335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1883E5-C0E2-4303-B643-5A0096FA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484632"/>
            <a:ext cx="10165419" cy="16093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Приоритетные темы социальной рекламы: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9028B-348F-4856-A97D-83224EAC1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128" y="1747520"/>
            <a:ext cx="4142232" cy="692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Патриотизм и любовь к Родине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5C38822-8C94-4B74-A557-231A0D04B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01724"/>
            <a:ext cx="5682358" cy="4236720"/>
          </a:xfrm>
          <a:prstGeom prst="rect">
            <a:avLst/>
          </a:prstGeom>
        </p:spPr>
      </p:pic>
      <p:pic>
        <p:nvPicPr>
          <p:cNvPr id="11266" name="Picture 2" descr="http://designcenter.org.ua/wp-content/uploads/2014/11/6469b7d4273064e8.jpg">
            <a:extLst>
              <a:ext uri="{FF2B5EF4-FFF2-40B4-BE49-F238E27FC236}">
                <a16:creationId xmlns:a16="http://schemas.microsoft.com/office/drawing/2014/main" xmlns="" id="{8A2FB156-4BEB-460C-A6E2-8C65F7120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47" y="3110230"/>
            <a:ext cx="4960620" cy="330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001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1883E5-C0E2-4303-B643-5A0096FA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93934"/>
            <a:ext cx="10165419" cy="16093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Приоритетные темы социальной рекламы: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9028B-348F-4856-A97D-83224EAC1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20" y="1638458"/>
            <a:ext cx="5516880" cy="1019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Укрепление семейных отношений и отношений с людьми</a:t>
            </a:r>
          </a:p>
          <a:p>
            <a:endParaRPr lang="ru-RU" dirty="0"/>
          </a:p>
        </p:txBody>
      </p:sp>
      <p:pic>
        <p:nvPicPr>
          <p:cNvPr id="7170" name="Picture 2" descr="Примеры сильной социальной рекламы (28 фото)">
            <a:extLst>
              <a:ext uri="{FF2B5EF4-FFF2-40B4-BE49-F238E27FC236}">
                <a16:creationId xmlns:a16="http://schemas.microsoft.com/office/drawing/2014/main" xmlns="" id="{01F8AE1F-DDB5-4F88-844B-5E80A78BD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90" y="1557167"/>
            <a:ext cx="5304790" cy="374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Примеры сильной социальной рекламы (28 фото)">
            <a:extLst>
              <a:ext uri="{FF2B5EF4-FFF2-40B4-BE49-F238E27FC236}">
                <a16:creationId xmlns:a16="http://schemas.microsoft.com/office/drawing/2014/main" xmlns="" id="{517971F4-4A8D-4335-B6B1-0E560DC6E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3222391"/>
            <a:ext cx="6199925" cy="324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914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1883E5-C0E2-4303-B643-5A0096FA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484632"/>
            <a:ext cx="10165419" cy="16093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Приоритетные темы социальной рекламы: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9028B-348F-4856-A97D-83224EAC1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134" y="1837267"/>
            <a:ext cx="5503334" cy="10329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Воспитание чувства ответственности за судьбу детей и социально незащищенных слоев.</a:t>
            </a:r>
          </a:p>
          <a:p>
            <a:endParaRPr lang="ru-RU" dirty="0"/>
          </a:p>
        </p:txBody>
      </p:sp>
      <p:pic>
        <p:nvPicPr>
          <p:cNvPr id="5122" name="Picture 2" descr="amnesty-international-campaign-ads-123">
            <a:extLst>
              <a:ext uri="{FF2B5EF4-FFF2-40B4-BE49-F238E27FC236}">
                <a16:creationId xmlns:a16="http://schemas.microsoft.com/office/drawing/2014/main" xmlns="" id="{B768ADA1-7BCB-43CB-92D0-10C6FBAAB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360" y="1289304"/>
            <a:ext cx="5013503" cy="405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vse-ravno.net/wp-content/uploads/2011/05/malchik_bb.jpg">
            <a:extLst>
              <a:ext uri="{FF2B5EF4-FFF2-40B4-BE49-F238E27FC236}">
                <a16:creationId xmlns:a16="http://schemas.microsoft.com/office/drawing/2014/main" xmlns="" id="{AA07C42E-53A8-41C5-ADF3-71715E14C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18180"/>
            <a:ext cx="6136640" cy="306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82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1883E5-C0E2-4303-B643-5A0096FA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484632"/>
            <a:ext cx="10165419" cy="160934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Приоритетные темы социальной рекламы: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39028B-348F-4856-A97D-83224EAC1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868" y="1872996"/>
            <a:ext cx="5012266" cy="11242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Воспитание чувства ответственности за судьбу детей и социально незащищенных слоев.</a:t>
            </a:r>
          </a:p>
          <a:p>
            <a:endParaRPr lang="ru-RU" dirty="0"/>
          </a:p>
        </p:txBody>
      </p:sp>
      <p:pic>
        <p:nvPicPr>
          <p:cNvPr id="12290" name="Picture 2" descr="http://www.altairegion22.ru/upload/medialibrary/b4b/tret11.jpg">
            <a:extLst>
              <a:ext uri="{FF2B5EF4-FFF2-40B4-BE49-F238E27FC236}">
                <a16:creationId xmlns:a16="http://schemas.microsoft.com/office/drawing/2014/main" xmlns="" id="{6576D740-2ABD-45EC-B87A-F2D11A2AF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3149600"/>
            <a:ext cx="6788870" cy="338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cdn.fishki.net/upload/post/201312/05/1231429/bec60efe22928e494ccfae4e4a7eb013.jpg">
            <a:extLst>
              <a:ext uri="{FF2B5EF4-FFF2-40B4-BE49-F238E27FC236}">
                <a16:creationId xmlns:a16="http://schemas.microsoft.com/office/drawing/2014/main" xmlns="" id="{1DA8289C-6736-4277-8E7B-AE2ACD351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412" y="1605280"/>
            <a:ext cx="5745988" cy="287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03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D569D7-5E9F-43DB-9052-20C30D70E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Задачи социальной рекламы: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ECD58F3-9CF9-4B1A-8143-BDDCD60E1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Calibri" panose="020F0502020204030204" pitchFamily="34" charset="0"/>
              </a:rPr>
              <a:t>формирование позитивного отношения к государственным структурам,</a:t>
            </a:r>
          </a:p>
          <a:p>
            <a:r>
              <a:rPr lang="ru-RU" sz="2400" dirty="0">
                <a:latin typeface="Calibri" panose="020F0502020204030204" pitchFamily="34" charset="0"/>
              </a:rPr>
              <a:t>укрепление социально значимых институтов гражданского общества, </a:t>
            </a:r>
          </a:p>
          <a:p>
            <a:r>
              <a:rPr lang="ru-RU" sz="2400" dirty="0">
                <a:latin typeface="Calibri" panose="020F0502020204030204" pitchFamily="34" charset="0"/>
              </a:rPr>
              <a:t>формирование общественного мнения;</a:t>
            </a:r>
          </a:p>
          <a:p>
            <a:r>
              <a:rPr lang="ru-RU" sz="2400" dirty="0">
                <a:latin typeface="Calibri" panose="020F0502020204030204" pitchFamily="34" charset="0"/>
              </a:rPr>
              <a:t>привлечение внимания к актуальным проблемам общественной жизни;</a:t>
            </a:r>
          </a:p>
          <a:p>
            <a:r>
              <a:rPr lang="ru-RU" sz="2400" dirty="0">
                <a:latin typeface="Calibri" panose="020F0502020204030204" pitchFamily="34" charset="0"/>
              </a:rPr>
              <a:t>активизация действий по их решению;</a:t>
            </a:r>
          </a:p>
          <a:p>
            <a:r>
              <a:rPr lang="ru-RU" sz="2400" dirty="0">
                <a:latin typeface="Calibri" panose="020F0502020204030204" pitchFamily="34" charset="0"/>
              </a:rPr>
              <a:t>изменение поведенческой модели общества.</a:t>
            </a:r>
          </a:p>
          <a:p>
            <a:r>
              <a:rPr lang="ru-RU" sz="2400" dirty="0">
                <a:latin typeface="Calibri" panose="020F0502020204030204" pitchFamily="34" charset="0"/>
              </a:rPr>
              <a:t>демонстрация социальной ответственности бизнеса, </a:t>
            </a:r>
          </a:p>
          <a:p>
            <a:pPr marL="0" indent="0">
              <a:buNone/>
            </a:pP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65125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47D7AF-FBB2-43C0-A0B1-348F34E0B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Заказчики рекламы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F108D12-D1E4-4A16-9BD3-639BAD668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Общественные компании. Для них социальная реклама считается одним из методов реализации своих идей, связанных с общественными изменениями либо продвижением определенных общественных ценностей. Среди всей рекламы такого типа, которая встречается, именно реклам общественных компаний, чаще всего встречается;</a:t>
            </a:r>
          </a:p>
          <a:p>
            <a:r>
              <a:rPr lang="ru-RU" dirty="0"/>
              <a:t>Благотворительные организации. Их основная деятельность заключается в том, чтобы оказать помощь нуждающимся людям. Помочь в этом сможет именно социальная реклама, поэтому они и занимаются её производством. Основным направлением и задачей считается сбор финансовых средств для нужд;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28789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47D7AF-FBB2-43C0-A0B1-348F34E0B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Заказчики рекламы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F108D12-D1E4-4A16-9BD3-639BAD668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Государственные учреждения. Они используют социальную рекламу в своих целях, главная из которых – создание контакта между государством и обществом. Благодаря ней можно информировать и сообщать о самых важных и актуальных проблемах современности, влиять на сознание людей и на их мышление. Из-за этого, социальную рекламу, спонсируемую государством, практически нельзя отличить от политической разновидности рекламирования.</a:t>
            </a:r>
          </a:p>
          <a:p>
            <a:r>
              <a:rPr lang="ru-RU" dirty="0"/>
              <a:t>Коммерческие фирмы. Для них социальная реклама считается одним из методов </a:t>
            </a:r>
            <a:r>
              <a:rPr lang="en-US" dirty="0"/>
              <a:t>PR-</a:t>
            </a:r>
            <a:r>
              <a:rPr lang="ru-RU" dirty="0"/>
              <a:t>продвижения. Табачные фабрики с помощью социальной рекламы пытаются оправдать вредное для здоровья производство сигарет.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9382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A1E23F-ED4A-48FF-A167-03FBAEAF6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Федеральный закон "О рекламе", N 38-ФЗ статья 10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5E37626-6260-46C9-AF75-D903CB46B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1.	Подавать социальную рекламу могут как физические, так и юридические лица, а также государственные учреждения, органы местного самоуправления, муниципалитеты.</a:t>
            </a:r>
          </a:p>
          <a:p>
            <a:pPr marL="0" indent="0">
              <a:buNone/>
            </a:pPr>
            <a:r>
              <a:rPr lang="ru-RU" dirty="0"/>
              <a:t>2.	Важно обратить внимание, что в социальной рекламе не должны присутствовать конкретные марки товаров, рекламироваться торговые знаки, бренды. Не должны подчеркиваться какие-либо средства индивидуализации товара или организаций, кроме случаев, оговоренных в пятом подпункте данного закона.</a:t>
            </a:r>
          </a:p>
          <a:p>
            <a:pPr marL="0" indent="0">
              <a:buNone/>
            </a:pPr>
            <a:r>
              <a:rPr lang="ru-RU" dirty="0"/>
              <a:t>3.	Лица или организации, распространяющие рекламу, в обязательном порядке должны заключать договор на распространение социальной рекламы в пределах 5% объема всей рекламы, распространяемой за год. Порядок заключения такого договора установлен Гражданским кодексом РФ.</a:t>
            </a:r>
          </a:p>
        </p:txBody>
      </p:sp>
    </p:spTree>
    <p:extLst>
      <p:ext uri="{BB962C8B-B14F-4D97-AF65-F5344CB8AC3E}">
        <p14:creationId xmlns:p14="http://schemas.microsoft.com/office/powerpoint/2010/main" val="24911488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A1E23F-ED4A-48FF-A167-03FBAEAF6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Федеральный закон "О рекламе", N 38-ФЗ статья 10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5E37626-6260-46C9-AF75-D903CB46B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4.	Если социальная реклама распространяется в радио или телепередачах, то продолжительность упоминания о спонсорах рекламы не должна превышать 3 секунды, а самому упоминанию или показу спонсоров не должно отводиться более 7% площади кадра. При распространении рекламы другими способами, данная информация не должна занимать более 5% рекламного пространства. Если рекламу подают государственные органы, муниципалитет или местные власти, то эти ограничения не действуют.</a:t>
            </a:r>
          </a:p>
          <a:p>
            <a:pPr marL="0" indent="0">
              <a:buNone/>
            </a:pPr>
            <a:r>
              <a:rPr lang="ru-RU" dirty="0"/>
              <a:t>5.	В социальной рекламе допускаются упоминания о тех организациях, которые нацелены на улучшение социально значимых объектов, на поддержание нуждающихся лиц, которые оказались в трудных ситуациях, которым требуется лечение или другая помощь.</a:t>
            </a:r>
          </a:p>
          <a:p>
            <a:pPr marL="0" indent="0">
              <a:buNone/>
            </a:pPr>
            <a:r>
              <a:rPr lang="ru-RU" dirty="0"/>
              <a:t>6.	Социальная реклама допускает показ физических лиц, которые оказались в сложных ситуациях, нуждающихся в благотворительной </a:t>
            </a:r>
          </a:p>
        </p:txBody>
      </p:sp>
    </p:spTree>
    <p:extLst>
      <p:ext uri="{BB962C8B-B14F-4D97-AF65-F5344CB8AC3E}">
        <p14:creationId xmlns:p14="http://schemas.microsoft.com/office/powerpoint/2010/main" val="3229368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3B300F-C2FE-4517-B58C-3C8CA516F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Выгода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A488974-2F74-45DA-97CC-98D7961AD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latin typeface="Calibri" panose="020F0502020204030204" pitchFamily="34" charset="0"/>
              </a:rPr>
              <a:t>Социальная реклама в долгосрочной перспективе экономически выгодна государству, поскольку устранение многих социальных проблем ведет к благосостоянию государства (напр., здоровье нации, поступление в полной мере налогов в бюджет и т.д.)</a:t>
            </a:r>
          </a:p>
          <a:p>
            <a:r>
              <a:rPr lang="ru-RU" sz="2400" dirty="0">
                <a:latin typeface="Calibri" panose="020F0502020204030204" pitchFamily="34" charset="0"/>
              </a:rPr>
              <a:t>Родоначальниками социальной рекламы считаются США и Великобритания, а наработанный опыт наиболее показателен и успешно используется в других странах. Государство - важнейший участник рынка социальной рекламы за рубежом.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0095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42666B-443C-4C1B-957D-62CDBC45E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Особенности рынка 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EB2EAE5-F003-4255-916B-806D9BC7D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Calibri" panose="020F0502020204030204" pitchFamily="34" charset="0"/>
              </a:rPr>
              <a:t>отсутствие единого органа, координирующего и организующего деятельность в области социальной рекламы;</a:t>
            </a:r>
          </a:p>
          <a:p>
            <a:r>
              <a:rPr lang="ru-RU" dirty="0">
                <a:latin typeface="Calibri" panose="020F0502020204030204" pitchFamily="34" charset="0"/>
              </a:rPr>
              <a:t>низкий уровень активности субъектов социальной рекламы;</a:t>
            </a:r>
          </a:p>
          <a:p>
            <a:r>
              <a:rPr lang="ru-RU" dirty="0">
                <a:latin typeface="Calibri" panose="020F0502020204030204" pitchFamily="34" charset="0"/>
              </a:rPr>
              <a:t>слабая степень доверия со стороны населения к рекламе в целом.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3593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B05A66-D98D-41C6-9D21-AC6672985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Итог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4973109-9CAF-468F-815E-E3EFD16EF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Хорошая социальная реклама надолго запоминается, о ней думают и она действительно заставляет людей меняться. </a:t>
            </a:r>
          </a:p>
        </p:txBody>
      </p:sp>
    </p:spTree>
    <p:extLst>
      <p:ext uri="{BB962C8B-B14F-4D97-AF65-F5344CB8AC3E}">
        <p14:creationId xmlns:p14="http://schemas.microsoft.com/office/powerpoint/2010/main" val="706216068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Дерево">
      <a:majorFont>
        <a:latin typeface="Arial Black" panose="020B0A040201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 panose="020B06040202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BE1B6DD8-9976-4550-A6F4-B2DD4EA939D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499</TotalTime>
  <Words>1243</Words>
  <Application>Microsoft Office PowerPoint</Application>
  <PresentationFormat>Широкоэкранный</PresentationFormat>
  <Paragraphs>110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31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Wingdings</vt:lpstr>
      <vt:lpstr>Wingdings 2</vt:lpstr>
      <vt:lpstr>HDOfficeLightV0</vt:lpstr>
      <vt:lpstr>1_HDOfficeLightV0</vt:lpstr>
      <vt:lpstr>Дерево</vt:lpstr>
      <vt:lpstr>«Социальная реклама.  Форматы, функции и кейсы. Российский и зарубежный опыт»</vt:lpstr>
      <vt:lpstr>Презентация PowerPoint</vt:lpstr>
      <vt:lpstr>Что такое социальная реклама?</vt:lpstr>
      <vt:lpstr>Формулировка из закона</vt:lpstr>
      <vt:lpstr>Виды</vt:lpstr>
      <vt:lpstr>Виды</vt:lpstr>
      <vt:lpstr>Виды</vt:lpstr>
      <vt:lpstr>Виды</vt:lpstr>
      <vt:lpstr>Формат</vt:lpstr>
      <vt:lpstr>Функция</vt:lpstr>
      <vt:lpstr>Функция</vt:lpstr>
      <vt:lpstr>Приоритетные темы социальной рекламы: </vt:lpstr>
      <vt:lpstr>Приоритетные темы социальной рекламы: </vt:lpstr>
      <vt:lpstr>Приоритетные темы социальной рекламы: </vt:lpstr>
      <vt:lpstr>Приоритетные темы социальной рекламы: </vt:lpstr>
      <vt:lpstr>Приоритетные темы социальной рекламы: </vt:lpstr>
      <vt:lpstr>Приоритетные темы социальной рекламы: </vt:lpstr>
      <vt:lpstr>Приоритетные темы социальной рекламы: </vt:lpstr>
      <vt:lpstr>Приоритетные темы социальной рекламы: </vt:lpstr>
      <vt:lpstr>Приоритетные темы социальной рекламы: </vt:lpstr>
      <vt:lpstr>Приоритетные темы социальной рекламы: </vt:lpstr>
      <vt:lpstr>Приоритетные темы социальной рекламы: </vt:lpstr>
      <vt:lpstr>Приоритетные темы социальной рекламы: </vt:lpstr>
      <vt:lpstr>Задачи социальной рекламы: </vt:lpstr>
      <vt:lpstr>Заказчики рекламы</vt:lpstr>
      <vt:lpstr>Заказчики рекламы</vt:lpstr>
      <vt:lpstr>Федеральный закон "О рекламе", N 38-ФЗ статья 10</vt:lpstr>
      <vt:lpstr>Федеральный закон "О рекламе", N 38-ФЗ статья 10</vt:lpstr>
      <vt:lpstr>Выгода</vt:lpstr>
      <vt:lpstr>Особенности рынка в России</vt:lpstr>
      <vt:lpstr>Итог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реклама. Форматы, функции и кейсы.</dc:title>
  <dc:creator>Иванов Иван</dc:creator>
  <cp:lastModifiedBy>guest</cp:lastModifiedBy>
  <cp:revision>46</cp:revision>
  <dcterms:created xsi:type="dcterms:W3CDTF">2018-02-18T19:46:18Z</dcterms:created>
  <dcterms:modified xsi:type="dcterms:W3CDTF">2018-03-02T07:28:30Z</dcterms:modified>
</cp:coreProperties>
</file>