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5" r:id="rId2"/>
    <p:sldId id="266" r:id="rId3"/>
    <p:sldId id="267" r:id="rId4"/>
    <p:sldId id="258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314" autoAdjust="0"/>
  </p:normalViewPr>
  <p:slideViewPr>
    <p:cSldViewPr snapToGrid="0" showGuides="1">
      <p:cViewPr>
        <p:scale>
          <a:sx n="118" d="100"/>
          <a:sy n="118" d="100"/>
        </p:scale>
        <p:origin x="-276" y="13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5CE00-4B92-4119-8062-585F85A671B8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85349-236C-4E6D-9503-1867F275EF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70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FA960-39D5-4D2C-832C-5E9C559AB881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ECB22-DDAA-4E45-95B8-27AFB2D967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95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Деприва́ция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(лат.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deprivatio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потеря, лишение) — сокращение либо полное лишение возможности удовлетворять основные потребности — психофизиологические либо социальные. состояние психики, при котором человек не может удовлетворить свои основные потребности. Это возникает также в случае лишения человека каких-либо благ, к которым он уже очень привык. В нашем случае в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социальной депривации оказываются как сами люди с инвалидностью, так и их родственники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ECB22-DDAA-4E45-95B8-27AFB2D9675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4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оказание семьям духовной, психолого-педагогической и социальной поддержки, содействие родителям детей-инвалидов в преодолении трудной жизненной ситуации.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ECB22-DDAA-4E45-95B8-27AFB2D9675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70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ECB22-DDAA-4E45-95B8-27AFB2D9675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048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ECB22-DDAA-4E45-95B8-27AFB2D9675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15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F743F0-3E0E-4811-8CB4-DA36B96F6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50872E2-D0B9-48AA-9E0D-4CA00035E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5E0216-601F-4F04-8282-652930B0A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1ACE7D5-1EC6-41B7-ADA3-17F0A0CD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E027B13-A219-4D88-A745-49EBAF578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96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CE97AB-EF49-49CB-B3D2-140AD1D2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CA64FF2-9270-4D92-9A4C-D154B3BA7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50D470-19E7-49E9-861A-A6324629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013FAD-5007-4E97-8AE0-396FE6AC8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C1F450-AEE4-4DBC-9921-AEEC90A6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572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9B25F-4016-443D-A195-E3E3855FA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BF4794C-8BB3-4E29-9950-5641C394A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32B8FE6-270B-4242-8F4A-40BA21D6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669AD3-7474-4BA0-A907-0D10F36E2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754C07-2EDD-4B51-9A53-0EC8D95D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82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F7F4F7-B8B3-48D1-8559-5B1C76182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BBBE5E-F4E0-409C-B17F-39209FB90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001CCC-BCAD-4AEE-964B-DE588224B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3F091A3-8FCA-44DD-8B50-42A7C99E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C33FB77-1442-47DA-8761-98A86FC0A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07136B3-9272-4B75-92FB-6061B660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38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725EBE-5C72-4361-8D6D-B33EAFE4F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D46850-FEA9-4C37-A36E-23C48FC83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3D8A6FE-E1DD-41C4-93F5-A43CE931F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3AF0A7D-D76A-4A99-BA00-61C79DEA7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83E283D-0A3C-4322-B6B9-491C6C286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6A95CC6-7D03-44EE-9392-6D293B66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6C5AA1-F374-489D-9BBB-EBEE8500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57B15A1-BFB3-4A89-A11C-4FBFAB7E0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7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02AC7-210B-47BB-A65A-D863E66A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CE19A3-161D-4735-ACEF-DC22C0DD8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49E76F-E669-44E0-9972-D11E4ACA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C94AD0B-4788-4697-AEB1-A9D81DAE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94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A90A6E5-FFA8-4E61-B5FC-EB79A8BC6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78488B4-0759-4A8A-A3C4-F9A8BF1C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99C37C0-42F7-452A-B1D0-E9816D711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7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930A1F-9F58-47FC-B77A-019A695DA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85FD35-0ED8-4A12-A303-95EFE690C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2E0299B-A698-413D-B431-20A2E1569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F46FBA9-94AD-4CE8-B301-E84874140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797524A-4979-4891-A4A8-023B13D9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9CEE1B-7446-4C94-9073-3AC15B1D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42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4BBB37-78B7-4C91-AEFF-0215C921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C023043-ADA9-4D33-A997-367D69F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4DBD71-B32C-4881-B37F-92DB1BDEC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16AB666-0351-47CF-AB96-604850640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5F1A0F6-AA61-4428-8B2B-0B262FCE6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C0D1B9-B377-4211-95FA-CEFB0578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13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8B0F01-7BCE-41B1-9F08-CF76D4088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B7626D0-D893-4C32-AA5A-C8F054F55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3B4204D-A9F0-4674-925C-D912D181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669979F-686B-44D1-91E5-A38AA6D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EAB267-C4FE-4816-B980-F0B8A0E5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017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6A022EB-71D6-4D7E-B65C-5A47BFAA1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45850E0-D67B-40B7-B8FD-16AE3C20B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8BEB4F-82A6-483C-8F77-6A5FE4BF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8C131D-681D-4BB6-86C8-CF7F1FC89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EB9785D-01B4-405C-95E9-FD355826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3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D1D123-5652-4F8B-A7C0-CC2FE5E1C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821EFB-4104-4F61-8030-4EF4298C8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128186-ECE8-4E2E-B4E8-02BFA725D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86568-7865-4AA9-987C-2ED808D28D3D}" type="datetimeFigureOut">
              <a:rPr lang="ru-RU" smtClean="0"/>
              <a:t>26.02.2018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A5C40D2-A52C-42A9-BC64-B90027B49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387F83-1CBF-414E-9641-BA2F8BD15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12579-DC5E-467B-8AA0-B84857C46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3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E%D0%B4%D0%B8%D1%82%D0%B5%D0%BB%D0%B8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3614"/>
            <a:ext cx="10515600" cy="568334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sz="40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40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40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проектов </a:t>
            </a:r>
            <a:endParaRPr lang="ru-RU" sz="40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 людям с инвалидностью</a:t>
            </a:r>
          </a:p>
          <a:p>
            <a:pPr marL="0" indent="0" algn="r">
              <a:buNone/>
            </a:pPr>
            <a:endParaRPr lang="ru-RU" sz="40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b="1" i="1" dirty="0"/>
              <a:t>В.В. Леонтьева</a:t>
            </a:r>
            <a:r>
              <a:rPr lang="ru-RU" i="1" dirty="0"/>
              <a:t>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i="1" dirty="0"/>
              <a:t>руководитель направления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i="1" dirty="0"/>
              <a:t>по работе с инвалидами ОЦБСС РПЦ</a:t>
            </a:r>
            <a:endParaRPr lang="ru-RU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25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1178" y="415540"/>
            <a:ext cx="109404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ЦЕЛЕВАЯ ГРУППА</a:t>
            </a:r>
            <a:r>
              <a:rPr lang="ru-RU" sz="2800" dirty="0"/>
              <a:t>– группы людей, объединённых общими признаками, </a:t>
            </a:r>
            <a:r>
              <a:rPr lang="ru-RU" sz="2800" dirty="0" smtClean="0"/>
              <a:t>или объединённой </a:t>
            </a:r>
            <a:r>
              <a:rPr lang="ru-RU" sz="2800" dirty="0"/>
              <a:t>ради какой-либо цели или задачи.</a:t>
            </a:r>
          </a:p>
          <a:p>
            <a:r>
              <a:rPr lang="ru-RU" sz="2800" dirty="0"/>
              <a:t>В нашем случае – определённая группа подопечных (людей, нуждающихся </a:t>
            </a:r>
            <a:r>
              <a:rPr lang="ru-RU" sz="2800" dirty="0" smtClean="0"/>
              <a:t>в социальной </a:t>
            </a:r>
            <a:r>
              <a:rPr lang="ru-RU" sz="2800" dirty="0"/>
              <a:t>помощи</a:t>
            </a:r>
            <a:r>
              <a:rPr lang="ru-RU" sz="2800" dirty="0" smtClean="0"/>
              <a:t>).</a:t>
            </a:r>
          </a:p>
          <a:p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 smtClean="0"/>
              <a:t>Дети-инвалиды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 smtClean="0"/>
              <a:t>Родители</a:t>
            </a:r>
            <a:r>
              <a:rPr lang="ru-RU" sz="2800" i="1" dirty="0" smtClean="0"/>
              <a:t>, воспитывающие детей-инвалидов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 err="1" smtClean="0"/>
              <a:t>Сиблинги</a:t>
            </a:r>
            <a:r>
              <a:rPr lang="ru-RU" sz="2800" i="1" dirty="0" smtClean="0"/>
              <a:t> </a:t>
            </a:r>
            <a:r>
              <a:rPr lang="ru-RU" sz="2800" i="1" dirty="0"/>
              <a:t> (</a:t>
            </a:r>
            <a:r>
              <a:rPr lang="ru-RU" sz="2800" i="1" dirty="0">
                <a:hlinkClick r:id="rId2"/>
              </a:rPr>
              <a:t>англ.</a:t>
            </a:r>
            <a:r>
              <a:rPr lang="ru-RU" sz="2800" i="1" dirty="0"/>
              <a:t> </a:t>
            </a:r>
            <a:r>
              <a:rPr lang="ru-RU" sz="2800" i="1" dirty="0" err="1"/>
              <a:t>siblings</a:t>
            </a:r>
            <a:r>
              <a:rPr lang="ru-RU" sz="2800" i="1" dirty="0"/>
              <a:t>, </a:t>
            </a:r>
            <a:r>
              <a:rPr lang="ru-RU" sz="2800" i="1" dirty="0" err="1"/>
              <a:t>sibs</a:t>
            </a:r>
            <a:r>
              <a:rPr lang="ru-RU" sz="2800" i="1" dirty="0"/>
              <a:t> — брат или сестра</a:t>
            </a:r>
            <a:r>
              <a:rPr lang="ru-RU" sz="2800" i="1" dirty="0" smtClean="0"/>
              <a:t>) - </a:t>
            </a:r>
            <a:r>
              <a:rPr lang="ru-RU" sz="2800" i="1" dirty="0"/>
              <a:t>термин, обозначающий потомков одних </a:t>
            </a:r>
            <a:r>
              <a:rPr lang="ru-RU" sz="2800" i="1" dirty="0" smtClean="0">
                <a:hlinkClick r:id="rId3" tooltip="Родители"/>
              </a:rPr>
              <a:t>родителей</a:t>
            </a:r>
            <a:endParaRPr lang="ru-RU" sz="2800" i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 smtClean="0"/>
              <a:t>Взрослые люди с инвалидностью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8841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7034" y="596369"/>
            <a:ext cx="1112115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СОЦИАЛЬНЫЙ ПРОЕКТ </a:t>
            </a:r>
            <a:r>
              <a:rPr lang="ru-RU" sz="2800" dirty="0"/>
              <a:t>– это комплекс мероприятий по решению социально </a:t>
            </a:r>
            <a:r>
              <a:rPr lang="ru-RU" sz="2800" dirty="0" smtClean="0"/>
              <a:t>– значимой </a:t>
            </a:r>
            <a:r>
              <a:rPr lang="ru-RU" sz="2800" dirty="0"/>
              <a:t>проблемы</a:t>
            </a:r>
            <a:r>
              <a:rPr lang="ru-RU" sz="2800" dirty="0" smtClean="0"/>
              <a:t>.</a:t>
            </a:r>
          </a:p>
          <a:p>
            <a:r>
              <a:rPr lang="ru-RU" sz="2800" b="1" dirty="0" smtClean="0"/>
              <a:t>ПРОБЛЕМЫ: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Медицинские ( реабилитационные программы + ТСР),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психологические (нарушение коммуникации и связей с внешним миром, ограниченность мобильности, бедность контактов со сверстниками и взрослыми - социальная депривация - </a:t>
            </a:r>
            <a:r>
              <a:rPr lang="ru-RU" sz="2800" b="1" i="1" dirty="0"/>
              <a:t>лат. </a:t>
            </a:r>
            <a:r>
              <a:rPr lang="en-US" sz="2800" b="1" i="1" dirty="0" err="1"/>
              <a:t>deprivatio</a:t>
            </a:r>
            <a:r>
              <a:rPr lang="en-US" sz="2800" b="1" i="1" dirty="0"/>
              <a:t> — </a:t>
            </a:r>
            <a:r>
              <a:rPr lang="ru-RU" sz="2800" b="1" i="1" dirty="0"/>
              <a:t>потеря, лишение</a:t>
            </a:r>
            <a:r>
              <a:rPr lang="ru-RU" sz="2800" dirty="0" smtClean="0"/>
              <a:t>),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социальные (</a:t>
            </a:r>
            <a:r>
              <a:rPr lang="ru-RU" sz="2800" dirty="0"/>
              <a:t>затруднен доступ к образованию, трудоустройству, сфере </a:t>
            </a:r>
            <a:r>
              <a:rPr lang="ru-RU" sz="2800" dirty="0" smtClean="0"/>
              <a:t>культуры, досуга</a:t>
            </a:r>
            <a:r>
              <a:rPr lang="ru-RU" sz="2800" dirty="0"/>
              <a:t>, </a:t>
            </a:r>
            <a:r>
              <a:rPr lang="ru-RU" sz="2800" dirty="0" smtClean="0"/>
              <a:t>бытовым услугам, </a:t>
            </a:r>
            <a:r>
              <a:rPr lang="ru-RU" sz="2800" dirty="0"/>
              <a:t>информации и каналам </a:t>
            </a:r>
            <a:r>
              <a:rPr lang="ru-RU" sz="2800" dirty="0" smtClean="0"/>
              <a:t>коммуникации)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духовные </a:t>
            </a:r>
            <a:r>
              <a:rPr lang="ru-RU" sz="2800" dirty="0"/>
              <a:t>(затруднен доступ </a:t>
            </a:r>
            <a:r>
              <a:rPr lang="ru-RU" sz="2800" dirty="0" smtClean="0"/>
              <a:t>в храм, отсутствие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ограниченность </a:t>
            </a:r>
            <a:r>
              <a:rPr lang="ru-RU" sz="2800" dirty="0"/>
              <a:t>ресурсов, которые современное общество</a:t>
            </a:r>
          </a:p>
          <a:p>
            <a:r>
              <a:rPr lang="ru-RU" sz="2800" dirty="0"/>
              <a:t>готово предложить в помощь семье и др.</a:t>
            </a:r>
          </a:p>
        </p:txBody>
      </p:sp>
    </p:spTree>
    <p:extLst>
      <p:ext uri="{BB962C8B-B14F-4D97-AF65-F5344CB8AC3E}">
        <p14:creationId xmlns:p14="http://schemas.microsoft.com/office/powerpoint/2010/main" val="99406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CDE70594-7E86-4162-8F4E-39B3C46A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7729758" cy="1676603"/>
          </a:xfrm>
        </p:spPr>
        <p:txBody>
          <a:bodyPr>
            <a:normAutofit/>
          </a:bodyPr>
          <a:lstStyle/>
          <a:p>
            <a:r>
              <a:rPr lang="ru-RU" dirty="0">
                <a:latin typeface="Archive" panose="02000506040000020004" pitchFamily="50" charset="0"/>
              </a:rPr>
              <a:t>Социальный проект текущая деятельность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CA3C69FB-D2D8-4BE6-8320-F26E916EC2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294687"/>
              </p:ext>
            </p:extLst>
          </p:nvPr>
        </p:nvGraphicFramePr>
        <p:xfrm>
          <a:off x="734651" y="2305869"/>
          <a:ext cx="10722698" cy="4001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1349">
                  <a:extLst>
                    <a:ext uri="{9D8B030D-6E8A-4147-A177-3AD203B41FA5}">
                      <a16:colId xmlns:a16="http://schemas.microsoft.com/office/drawing/2014/main" xmlns="" val="601531601"/>
                    </a:ext>
                  </a:extLst>
                </a:gridCol>
                <a:gridCol w="5361349">
                  <a:extLst>
                    <a:ext uri="{9D8B030D-6E8A-4147-A177-3AD203B41FA5}">
                      <a16:colId xmlns:a16="http://schemas.microsoft.com/office/drawing/2014/main" xmlns="" val="3931329738"/>
                    </a:ext>
                  </a:extLst>
                </a:gridCol>
              </a:tblGrid>
              <a:tr h="928455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chive" panose="02000506040000020004" pitchFamily="50" charset="0"/>
                      </a:endParaRPr>
                    </a:p>
                    <a:p>
                      <a:pPr algn="ctr"/>
                      <a:r>
                        <a:rPr lang="ru-RU" dirty="0">
                          <a:latin typeface="Archive" panose="02000506040000020004" pitchFamily="50" charset="0"/>
                        </a:rPr>
                        <a:t>Текущая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chive" panose="02000506040000020004" pitchFamily="50" charset="0"/>
                      </a:endParaRPr>
                    </a:p>
                    <a:p>
                      <a:pPr algn="ctr"/>
                      <a:r>
                        <a:rPr lang="ru-RU" dirty="0">
                          <a:latin typeface="Archive" panose="02000506040000020004" pitchFamily="50" charset="0"/>
                        </a:rPr>
                        <a:t>Проектная деятельность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5744164"/>
                  </a:ext>
                </a:extLst>
              </a:tr>
              <a:tr h="3072958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3000" dirty="0" smtClean="0">
                          <a:latin typeface="Roboto Slab" pitchFamily="2" charset="0"/>
                          <a:ea typeface="Roboto Slab" pitchFamily="2" charset="0"/>
                        </a:rPr>
                        <a:t>Организация</a:t>
                      </a:r>
                      <a:r>
                        <a:rPr lang="ru-RU" sz="3000" baseline="0" dirty="0" smtClean="0">
                          <a:latin typeface="Roboto Slab" pitchFamily="2" charset="0"/>
                          <a:ea typeface="Roboto Slab" pitchFamily="2" charset="0"/>
                        </a:rPr>
                        <a:t> паломнической экскурсии/чаепития для семей с детьми-инвалидами</a:t>
                      </a:r>
                      <a:endParaRPr lang="ru-RU" sz="3000" dirty="0"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3000" dirty="0">
                          <a:latin typeface="Roboto Slab" pitchFamily="2" charset="0"/>
                          <a:ea typeface="Roboto Slab" pitchFamily="2" charset="0"/>
                        </a:rPr>
                        <a:t>Организация </a:t>
                      </a:r>
                      <a:r>
                        <a:rPr lang="ru-RU" sz="3000" dirty="0" smtClean="0">
                          <a:latin typeface="Roboto Slab" pitchFamily="2" charset="0"/>
                          <a:ea typeface="Roboto Slab" pitchFamily="2" charset="0"/>
                        </a:rPr>
                        <a:t>семейного клуба</a:t>
                      </a:r>
                      <a:r>
                        <a:rPr lang="ru-RU" sz="3000" baseline="0" dirty="0" smtClean="0">
                          <a:latin typeface="Roboto Slab" pitchFamily="2" charset="0"/>
                          <a:ea typeface="Roboto Slab" pitchFamily="2" charset="0"/>
                        </a:rPr>
                        <a:t> для семей, воспитывающих детей-инвалидов</a:t>
                      </a:r>
                      <a:endParaRPr lang="ru-RU" sz="3000" dirty="0"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2131498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73BD549-F19E-4159-A0DE-7A9BD116536C}"/>
              </a:ext>
            </a:extLst>
          </p:cNvPr>
          <p:cNvSpPr/>
          <p:nvPr/>
        </p:nvSpPr>
        <p:spPr>
          <a:xfrm>
            <a:off x="1" y="1"/>
            <a:ext cx="1070263" cy="1454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е равно 1">
            <a:extLst>
              <a:ext uri="{FF2B5EF4-FFF2-40B4-BE49-F238E27FC236}">
                <a16:creationId xmlns:a16="http://schemas.microsoft.com/office/drawing/2014/main" xmlns="" id="{AC259A3C-6CD3-482F-86C3-065D7A60EDBD}"/>
              </a:ext>
            </a:extLst>
          </p:cNvPr>
          <p:cNvSpPr/>
          <p:nvPr/>
        </p:nvSpPr>
        <p:spPr>
          <a:xfrm>
            <a:off x="6982691" y="955963"/>
            <a:ext cx="839177" cy="405245"/>
          </a:xfrm>
          <a:prstGeom prst="mathNotEqual">
            <a:avLst>
              <a:gd name="adj1" fmla="val 20956"/>
              <a:gd name="adj2" fmla="val 6600000"/>
              <a:gd name="adj3" fmla="val 66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FD66403-79C7-4B20-9C49-2EE292143151}"/>
              </a:ext>
            </a:extLst>
          </p:cNvPr>
          <p:cNvSpPr/>
          <p:nvPr/>
        </p:nvSpPr>
        <p:spPr>
          <a:xfrm>
            <a:off x="1070264" y="0"/>
            <a:ext cx="1433945" cy="1454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27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 </a:t>
            </a:r>
            <a:r>
              <a:rPr lang="ru-RU" dirty="0" smtClean="0"/>
              <a:t>                                </a:t>
            </a:r>
            <a:r>
              <a:rPr lang="ru-RU" b="1" dirty="0" smtClean="0"/>
              <a:t>цель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9272" y="1825625"/>
            <a:ext cx="10535830" cy="335327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Цель </a:t>
            </a:r>
            <a:r>
              <a:rPr lang="ru-RU" b="1" dirty="0"/>
              <a:t>проекта </a:t>
            </a:r>
            <a:r>
              <a:rPr lang="ru-RU" dirty="0"/>
              <a:t>– желаемое (измеряемое, конкретное, достижимое) изменение ситуации, которое </a:t>
            </a:r>
            <a:r>
              <a:rPr lang="ru-RU" dirty="0" smtClean="0"/>
              <a:t>авторы проекта </a:t>
            </a:r>
            <a:r>
              <a:rPr lang="ru-RU" dirty="0"/>
              <a:t>хотят достигнуть, решая обозначенные проблемы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i="1" dirty="0" smtClean="0"/>
              <a:t>Пример:</a:t>
            </a:r>
          </a:p>
          <a:p>
            <a:pPr marL="0" indent="0" algn="just">
              <a:buNone/>
            </a:pPr>
            <a:r>
              <a:rPr lang="ru-RU" i="1" dirty="0" smtClean="0"/>
              <a:t>Создание православного клуба при храме для 10 семей, воспитывающих детей - инвалидов для изменения их качества жизни</a:t>
            </a:r>
            <a:endParaRPr lang="ru-RU" i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924638" y="833925"/>
            <a:ext cx="29535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3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</a:t>
            </a:r>
            <a:r>
              <a:rPr lang="ru-RU" dirty="0" smtClean="0"/>
              <a:t>                                </a:t>
            </a:r>
            <a:r>
              <a:rPr lang="ru-RU" b="1" dirty="0" smtClean="0"/>
              <a:t>календарный план     							(план работы)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226" y="180134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Задачи проекта </a:t>
            </a:r>
            <a:r>
              <a:rPr lang="ru-RU" dirty="0"/>
              <a:t>– конкретные и поддающиеся измерению результаты работы Вашего проекта, </a:t>
            </a:r>
            <a:r>
              <a:rPr lang="ru-RU" dirty="0" smtClean="0"/>
              <a:t>содержащие количественные </a:t>
            </a:r>
            <a:r>
              <a:rPr lang="ru-RU" dirty="0"/>
              <a:t>данные (показатели) о степени </a:t>
            </a:r>
            <a:r>
              <a:rPr lang="ru-RU" dirty="0" smtClean="0"/>
              <a:t>полезности. Всегда отвечают на вопрос : </a:t>
            </a:r>
            <a:r>
              <a:rPr lang="ru-RU" b="1" i="1" dirty="0" smtClean="0"/>
              <a:t>Что делать? Что сделать?</a:t>
            </a:r>
          </a:p>
          <a:p>
            <a:r>
              <a:rPr lang="ru-RU" b="1" i="1" dirty="0" smtClean="0"/>
              <a:t>Пример:</a:t>
            </a:r>
          </a:p>
          <a:p>
            <a:pPr marL="0" indent="0">
              <a:buNone/>
            </a:pPr>
            <a:r>
              <a:rPr lang="ru-RU" b="1" i="1" dirty="0" smtClean="0"/>
              <a:t>Задача 1:    </a:t>
            </a:r>
            <a:r>
              <a:rPr lang="ru-RU" dirty="0" smtClean="0"/>
              <a:t>организовать регулярные посещения семьями богослужений, беседы со священником (не реже 1 раза в месяц)</a:t>
            </a:r>
          </a:p>
          <a:p>
            <a:pPr marL="0" indent="0">
              <a:buNone/>
            </a:pPr>
            <a:r>
              <a:rPr lang="ru-RU" b="1" i="1" dirty="0" smtClean="0"/>
              <a:t>Задача 2: </a:t>
            </a:r>
            <a:r>
              <a:rPr lang="ru-RU" dirty="0" smtClean="0"/>
              <a:t>организовать Воскресную школу / встречи со специалистами для родителей </a:t>
            </a:r>
            <a:r>
              <a:rPr lang="ru-RU" dirty="0"/>
              <a:t>(не реже </a:t>
            </a:r>
            <a:r>
              <a:rPr lang="ru-RU" dirty="0" smtClean="0"/>
              <a:t>2 раз в </a:t>
            </a:r>
            <a:r>
              <a:rPr lang="ru-RU" dirty="0"/>
              <a:t>месяц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b="1" i="1" dirty="0" smtClean="0"/>
              <a:t>Задача 3: </a:t>
            </a:r>
            <a:r>
              <a:rPr lang="ru-RU" dirty="0" smtClean="0"/>
              <a:t>организовать инклюзивные развивающие/творческие занятия для детей-инвалидов и членов их семей </a:t>
            </a:r>
            <a:r>
              <a:rPr lang="ru-RU" dirty="0"/>
              <a:t>(не реже 2 </a:t>
            </a:r>
            <a:r>
              <a:rPr lang="ru-RU" dirty="0" smtClean="0"/>
              <a:t>раз </a:t>
            </a:r>
            <a:r>
              <a:rPr lang="ru-RU" dirty="0"/>
              <a:t>в месяц)</a:t>
            </a:r>
          </a:p>
          <a:p>
            <a:pPr marL="0" indent="0">
              <a:buNone/>
            </a:pPr>
            <a:endParaRPr lang="ru-RU" dirty="0"/>
          </a:p>
          <a:p>
            <a:endParaRPr lang="ru-RU" b="1" i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115434" y="591609"/>
            <a:ext cx="29535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10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Календарный план: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991" y="1048790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/>
              <a:t>Мероприятие №1 Торжественное открытие проекта. Молебен на </a:t>
            </a:r>
            <a:r>
              <a:rPr lang="ru-RU" dirty="0" smtClean="0"/>
              <a:t>начало </a:t>
            </a:r>
            <a:r>
              <a:rPr lang="ru-RU" dirty="0"/>
              <a:t>доброго </a:t>
            </a:r>
            <a:r>
              <a:rPr lang="ru-RU" dirty="0" smtClean="0"/>
              <a:t>дела, чаепитие – февраль, 5 семей. Всего 12 человек</a:t>
            </a:r>
            <a:endParaRPr lang="ru-RU" dirty="0"/>
          </a:p>
          <a:p>
            <a:r>
              <a:rPr lang="ru-RU" dirty="0" smtClean="0"/>
              <a:t>Мероприятие №2 Просмотр фильма "Святитель Лука" с дальнейшим обсуждением с родителями, творческая мастерская для детей - март, 5 семей. </a:t>
            </a:r>
            <a:r>
              <a:rPr lang="ru-RU" dirty="0"/>
              <a:t>Всего 12 </a:t>
            </a:r>
            <a:r>
              <a:rPr lang="ru-RU" dirty="0" smtClean="0"/>
              <a:t>человек</a:t>
            </a:r>
          </a:p>
          <a:p>
            <a:r>
              <a:rPr lang="ru-RU" dirty="0" smtClean="0"/>
              <a:t>Мероприятие №3 </a:t>
            </a:r>
            <a:r>
              <a:rPr lang="ru-RU" dirty="0"/>
              <a:t>Творческая мастерская, мастер-класс </a:t>
            </a:r>
            <a:r>
              <a:rPr lang="ru-RU" dirty="0" smtClean="0"/>
              <a:t>«Пасхальная игрушка» - март, </a:t>
            </a:r>
            <a:r>
              <a:rPr lang="ru-RU" dirty="0"/>
              <a:t>5 </a:t>
            </a:r>
            <a:r>
              <a:rPr lang="ru-RU" dirty="0" smtClean="0"/>
              <a:t>семей. </a:t>
            </a:r>
            <a:r>
              <a:rPr lang="ru-RU" dirty="0"/>
              <a:t>Всего 12 </a:t>
            </a:r>
            <a:r>
              <a:rPr lang="ru-RU" dirty="0" smtClean="0"/>
              <a:t>человек</a:t>
            </a:r>
            <a:endParaRPr lang="ru-RU" dirty="0"/>
          </a:p>
          <a:p>
            <a:r>
              <a:rPr lang="ru-RU" dirty="0"/>
              <a:t>Мероприятие </a:t>
            </a:r>
            <a:r>
              <a:rPr lang="ru-RU" dirty="0" smtClean="0"/>
              <a:t>№4 </a:t>
            </a:r>
            <a:r>
              <a:rPr lang="ru-RU" dirty="0"/>
              <a:t>Паломническая поездка в </a:t>
            </a:r>
            <a:r>
              <a:rPr lang="ru-RU" dirty="0" smtClean="0"/>
              <a:t>Свято-Троицкую Сергиеву Лавру - апрель, 15 </a:t>
            </a:r>
            <a:r>
              <a:rPr lang="ru-RU" dirty="0"/>
              <a:t>семей. Всего </a:t>
            </a:r>
            <a:r>
              <a:rPr lang="ru-RU" dirty="0" smtClean="0"/>
              <a:t>40 </a:t>
            </a:r>
            <a:r>
              <a:rPr lang="ru-RU" dirty="0"/>
              <a:t>человек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607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438</Words>
  <Application>Microsoft Office PowerPoint</Application>
  <PresentationFormat>Произвольный</PresentationFormat>
  <Paragraphs>54</Paragraphs>
  <Slides>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Социальный проект текущая деятельность</vt:lpstr>
      <vt:lpstr>проблема                                 цель</vt:lpstr>
      <vt:lpstr>задачи                                календарный план            (план работы)</vt:lpstr>
      <vt:lpstr>Календарный план: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Целеполагание в социальном проектировании: использование методики SMART</dc:title>
  <dc:creator>А А</dc:creator>
  <cp:lastModifiedBy>VLeontieva</cp:lastModifiedBy>
  <cp:revision>45</cp:revision>
  <dcterms:created xsi:type="dcterms:W3CDTF">2017-12-05T04:13:10Z</dcterms:created>
  <dcterms:modified xsi:type="dcterms:W3CDTF">2018-02-26T09:00:27Z</dcterms:modified>
</cp:coreProperties>
</file>