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5"/>
  </p:notesMasterIdLst>
  <p:handoutMasterIdLst>
    <p:handoutMasterId r:id="rId26"/>
  </p:handoutMasterIdLst>
  <p:sldIdLst>
    <p:sldId id="285" r:id="rId3"/>
    <p:sldId id="340" r:id="rId4"/>
    <p:sldId id="341" r:id="rId5"/>
    <p:sldId id="343" r:id="rId6"/>
    <p:sldId id="342" r:id="rId7"/>
    <p:sldId id="333" r:id="rId8"/>
    <p:sldId id="344" r:id="rId9"/>
    <p:sldId id="346" r:id="rId10"/>
    <p:sldId id="353" r:id="rId11"/>
    <p:sldId id="293" r:id="rId12"/>
    <p:sldId id="354" r:id="rId13"/>
    <p:sldId id="334" r:id="rId14"/>
    <p:sldId id="355" r:id="rId15"/>
    <p:sldId id="345" r:id="rId16"/>
    <p:sldId id="347" r:id="rId17"/>
    <p:sldId id="348" r:id="rId18"/>
    <p:sldId id="349" r:id="rId19"/>
    <p:sldId id="350" r:id="rId20"/>
    <p:sldId id="351" r:id="rId21"/>
    <p:sldId id="352" r:id="rId22"/>
    <p:sldId id="288" r:id="rId23"/>
    <p:sldId id="33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0000"/>
    <a:srgbClr val="2984D7"/>
    <a:srgbClr val="FF2D2D"/>
    <a:srgbClr val="CC0000"/>
    <a:srgbClr val="000099"/>
    <a:srgbClr val="CCECFF"/>
    <a:srgbClr val="FF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8" autoAdjust="0"/>
    <p:restoredTop sz="93925" autoAdjust="0"/>
  </p:normalViewPr>
  <p:slideViewPr>
    <p:cSldViewPr>
      <p:cViewPr>
        <p:scale>
          <a:sx n="100" d="100"/>
          <a:sy n="100" d="100"/>
        </p:scale>
        <p:origin x="-1860" y="-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31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B72F61-656C-4915-A0C7-04186EFAD131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13D755-D985-41D3-BBC4-D8454D075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69709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6C11D-C190-4F33-93FD-307225C67CAD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726A73-2BC9-4DB7-9D81-EF2AFC1063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17166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2015_11_23 Смулевич - Шизофрения или группа заболеваний (цикл)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2015_11_23 Смулевич - Шизофрения или группа заболеваний (цикл)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8E88C4D-BEEA-4BCD-93BB-5C550845EE50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1579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26A73-2BC9-4DB7-9D81-EF2AFC1063D2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90516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42B4-BA2B-4836-A450-9DDEA446C06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9D800-382F-4A87-8EFA-D89C24AF5D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56011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4653-F77A-4E77-B39E-88298C3E13E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9D800-382F-4A87-8EFA-D89C24AF5D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45069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FDC7-1409-4133-A526-470461F68AC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9D800-382F-4A87-8EFA-D89C24AF5D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17097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5DD0-D15F-40A0-9E9F-3578C602F26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9D800-382F-4A87-8EFA-D89C24AF5D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20133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2443-F612-413A-9F62-D334483378E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9D800-382F-4A87-8EFA-D89C24AF5D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057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7EED-1713-4436-B350-BAA1CCC7CFA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9D800-382F-4A87-8EFA-D89C24AF5D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26292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33C51-55FD-479F-B17D-130EFD5A9A3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9D800-382F-4A87-8EFA-D89C24AF5D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77945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8BF0B-B45C-4079-A418-1621651CD37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9D800-382F-4A87-8EFA-D89C24AF5D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16274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CDA4D-04EA-4270-8A80-0AD6F4A88CF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9D800-382F-4A87-8EFA-D89C24AF5D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38912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082F-AF5F-4408-8083-1A93C685D80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9D800-382F-4A87-8EFA-D89C24AF5D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73659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EE34E-641D-4BCD-A225-7726CC75407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9D800-382F-4A87-8EFA-D89C24AF5D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42735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886200"/>
            <a:ext cx="8686800" cy="1752600"/>
          </a:xfrm>
        </p:spPr>
        <p:txBody>
          <a:bodyPr/>
          <a:lstStyle>
            <a:lvl1pPr marL="0" indent="0">
              <a:buFontTx/>
              <a:buNone/>
              <a:defRPr sz="2600"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4848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1958977"/>
            <a:ext cx="8686800" cy="1470025"/>
          </a:xfrm>
        </p:spPr>
        <p:txBody>
          <a:bodyPr/>
          <a:lstStyle>
            <a:lvl1pPr>
              <a:defRPr sz="3600">
                <a:solidFill>
                  <a:srgbClr val="B01C2E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2353488947"/>
      </p:ext>
    </p:extLst>
  </p:cSld>
  <p:clrMapOvr>
    <a:masterClrMapping/>
  </p:clrMapOvr>
  <p:transition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B01C2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B01C2E"/>
              </a:buClr>
              <a:defRPr/>
            </a:lvl1pPr>
            <a:lvl3pPr>
              <a:buClr>
                <a:srgbClr val="B01C2E"/>
              </a:buClr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51738143"/>
      </p:ext>
    </p:extLst>
  </p:cSld>
  <p:clrMapOvr>
    <a:masterClrMapping/>
  </p:clrMapOvr>
  <p:transition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B01C2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527053050"/>
      </p:ext>
    </p:extLst>
  </p:cSld>
  <p:clrMapOvr>
    <a:masterClrMapping/>
  </p:clrMapOvr>
  <p:transition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B01C2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95400"/>
            <a:ext cx="4267200" cy="5257800"/>
          </a:xfrm>
        </p:spPr>
        <p:txBody>
          <a:bodyPr/>
          <a:lstStyle>
            <a:lvl1pPr>
              <a:buClr>
                <a:srgbClr val="B01C2E"/>
              </a:buClr>
              <a:defRPr sz="2800"/>
            </a:lvl1pPr>
            <a:lvl2pPr>
              <a:defRPr sz="2400"/>
            </a:lvl2pPr>
            <a:lvl3pPr>
              <a:buClr>
                <a:srgbClr val="B01C2E"/>
              </a:buCl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267200" cy="5257800"/>
          </a:xfrm>
        </p:spPr>
        <p:txBody>
          <a:bodyPr/>
          <a:lstStyle>
            <a:lvl1pPr>
              <a:buClr>
                <a:srgbClr val="B01C2E"/>
              </a:buClr>
              <a:defRPr sz="2800"/>
            </a:lvl1pPr>
            <a:lvl2pPr>
              <a:defRPr sz="2400"/>
            </a:lvl2pPr>
            <a:lvl3pPr>
              <a:buClr>
                <a:srgbClr val="B01C2E"/>
              </a:buCl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574363158"/>
      </p:ext>
    </p:extLst>
  </p:cSld>
  <p:clrMapOvr>
    <a:masterClrMapping/>
  </p:clrMapOvr>
  <p:transition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77664576"/>
      </p:ext>
    </p:extLst>
  </p:cSld>
  <p:clrMapOvr>
    <a:masterClrMapping/>
  </p:clrMapOvr>
  <p:transition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177669035"/>
      </p:ext>
    </p:extLst>
  </p:cSld>
  <p:clrMapOvr>
    <a:masterClrMapping/>
  </p:clrMapOvr>
  <p:transition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160418139"/>
      </p:ext>
    </p:extLst>
  </p:cSld>
  <p:clrMapOvr>
    <a:masterClrMapping/>
  </p:clrMapOvr>
  <p:transition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220092338"/>
      </p:ext>
    </p:extLst>
  </p:cSld>
  <p:clrMapOvr>
    <a:masterClrMapping/>
  </p:clrMapOvr>
  <p:transition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828484827"/>
      </p:ext>
    </p:extLst>
  </p:cSld>
  <p:clrMapOvr>
    <a:masterClrMapping/>
  </p:clrMapOvr>
  <p:transition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8396051"/>
      </p:ext>
    </p:extLst>
  </p:cSld>
  <p:clrMapOvr>
    <a:masterClrMapping/>
  </p:clrMapOvr>
  <p:transition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21717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3627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972836824"/>
      </p:ext>
    </p:extLst>
  </p:cSld>
  <p:clrMapOvr>
    <a:masterClrMapping/>
  </p:clrMapOvr>
  <p:transition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228600" y="1295400"/>
            <a:ext cx="8686800" cy="5257800"/>
          </a:xfrm>
        </p:spPr>
        <p:txBody>
          <a:bodyPr/>
          <a:lstStyle/>
          <a:p>
            <a:pPr lvl="0"/>
            <a:endParaRPr lang="en-GB" noProof="0" dirty="0" smtClean="0"/>
          </a:p>
        </p:txBody>
      </p:sp>
    </p:spTree>
    <p:extLst>
      <p:ext uri="{BB962C8B-B14F-4D97-AF65-F5344CB8AC3E}">
        <p14:creationId xmlns="" xmlns:p14="http://schemas.microsoft.com/office/powerpoint/2010/main" val="3500020788"/>
      </p:ext>
    </p:extLst>
  </p:cSld>
  <p:clrMapOvr>
    <a:masterClrMapping/>
  </p:clrMapOvr>
  <p:transition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295400"/>
            <a:ext cx="8686800" cy="5257800"/>
          </a:xfrm>
        </p:spPr>
        <p:txBody>
          <a:bodyPr/>
          <a:lstStyle/>
          <a:p>
            <a:pPr lvl="0"/>
            <a:endParaRPr lang="en-GB" noProof="0" dirty="0" smtClean="0"/>
          </a:p>
        </p:txBody>
      </p:sp>
    </p:spTree>
    <p:extLst>
      <p:ext uri="{BB962C8B-B14F-4D97-AF65-F5344CB8AC3E}">
        <p14:creationId xmlns="" xmlns:p14="http://schemas.microsoft.com/office/powerpoint/2010/main" val="562209127"/>
      </p:ext>
    </p:extLst>
  </p:cSld>
  <p:clrMapOvr>
    <a:masterClrMapping/>
  </p:clrMapOvr>
  <p:transition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95400"/>
            <a:ext cx="42672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295400"/>
            <a:ext cx="42672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51730739"/>
      </p:ext>
    </p:extLst>
  </p:cSld>
  <p:clrMapOvr>
    <a:masterClrMapping/>
  </p:clrMapOvr>
  <p:transition>
    <p:strips dir="r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Fred and TV screen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39763"/>
            <a:ext cx="7000875" cy="621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Xeplion OM_Small_RGB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1" y="6143625"/>
            <a:ext cx="1871663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64" y="1643051"/>
            <a:ext cx="3286148" cy="1362075"/>
          </a:xfrm>
        </p:spPr>
        <p:txBody>
          <a:bodyPr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GB" sz="2800" kern="1200" dirty="0" smtClean="0">
                <a:solidFill>
                  <a:srgbClr val="B01C2E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25C9C44-1570-49A7-B1B4-FCE9FBBFA1E6}" type="datetimeFigureOut">
              <a:rPr lang="en-US"/>
              <a:pPr>
                <a:defRPr/>
              </a:pPr>
              <a:t>1/22/2018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79F0AA7-E396-4BAC-BDD0-E4E60C0CA15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5286243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Dual content Left and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gBlueBlock300dpi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 userDrawn="1"/>
        </p:nvCxnSpPr>
        <p:spPr>
          <a:xfrm>
            <a:off x="0" y="6286500"/>
            <a:ext cx="9144000" cy="0"/>
          </a:xfrm>
          <a:prstGeom prst="line">
            <a:avLst/>
          </a:prstGeom>
          <a:ln w="28575">
            <a:solidFill>
              <a:srgbClr val="B01C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42876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Arial Black" pitchFamily="34" charset="0"/>
                <a:cs typeface="Gotham Bold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4043680" cy="4525963"/>
          </a:xfrm>
        </p:spPr>
        <p:txBody>
          <a:bodyPr/>
          <a:lstStyle>
            <a:lvl1pPr marL="452438" indent="-452438">
              <a:buClr>
                <a:srgbClr val="B01C2E"/>
              </a:buClr>
              <a:buSzPct val="120000"/>
              <a:buFont typeface="TheSansOsF Plain" pitchFamily="34" charset="0"/>
              <a:buChar char="◎"/>
              <a:defRPr sz="2800">
                <a:solidFill>
                  <a:srgbClr val="6D6E71"/>
                </a:solidFill>
                <a:latin typeface="Arial" pitchFamily="34" charset="0"/>
                <a:cs typeface="Arial" pitchFamily="34" charset="0"/>
              </a:defRPr>
            </a:lvl1pPr>
            <a:lvl2pPr marL="692150" indent="-234950">
              <a:buClr>
                <a:srgbClr val="747678"/>
              </a:buClr>
              <a:buFont typeface="TheSansOsF Plain" pitchFamily="34" charset="0"/>
              <a:buChar char="–"/>
              <a:defRPr sz="2400">
                <a:solidFill>
                  <a:srgbClr val="6D6E71"/>
                </a:solidFill>
                <a:latin typeface="Arial" pitchFamily="34" charset="0"/>
                <a:cs typeface="Arial" pitchFamily="34" charset="0"/>
              </a:defRPr>
            </a:lvl2pPr>
            <a:lvl3pPr marL="1076325" indent="-161925">
              <a:buClr>
                <a:srgbClr val="B01C2E"/>
              </a:buClr>
              <a:buFont typeface="Arial" pitchFamily="34" charset="0"/>
              <a:buChar char="•"/>
              <a:defRPr sz="2000">
                <a:solidFill>
                  <a:srgbClr val="6D6E71"/>
                </a:solidFill>
                <a:latin typeface="Arial" pitchFamily="34" charset="0"/>
                <a:cs typeface="Arial" pitchFamily="34" charset="0"/>
              </a:defRPr>
            </a:lvl3pPr>
            <a:lvl4pPr marL="1538288" indent="-166688">
              <a:buClr>
                <a:srgbClr val="B01C2E"/>
              </a:buClr>
              <a:buFont typeface="Arial" pitchFamily="34" charset="0"/>
              <a:buChar char="•"/>
              <a:defRPr sz="1800">
                <a:solidFill>
                  <a:srgbClr val="6D6E71"/>
                </a:solidFill>
                <a:latin typeface="Arial" pitchFamily="34" charset="0"/>
                <a:cs typeface="Arial" pitchFamily="34" charset="0"/>
              </a:defRPr>
            </a:lvl4pPr>
            <a:lvl5pPr marL="1990725" indent="-161925">
              <a:buClr>
                <a:srgbClr val="B01C2E"/>
              </a:buClr>
              <a:buFont typeface="Arial" pitchFamily="34" charset="0"/>
              <a:buChar char="•"/>
              <a:defRPr sz="1600">
                <a:solidFill>
                  <a:srgbClr val="6D6E7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4658609" y="1600202"/>
            <a:ext cx="4043680" cy="4525963"/>
          </a:xfrm>
        </p:spPr>
        <p:txBody>
          <a:bodyPr/>
          <a:lstStyle>
            <a:lvl1pPr marL="452438" indent="-452438">
              <a:buClr>
                <a:srgbClr val="B01C2E"/>
              </a:buClr>
              <a:buSzPct val="120000"/>
              <a:buFont typeface="TheSansOsF Plain" pitchFamily="34" charset="0"/>
              <a:buChar char="◎"/>
              <a:defRPr sz="2800">
                <a:solidFill>
                  <a:srgbClr val="6D6E71"/>
                </a:solidFill>
                <a:latin typeface="Arial" pitchFamily="34" charset="0"/>
                <a:cs typeface="Arial" pitchFamily="34" charset="0"/>
              </a:defRPr>
            </a:lvl1pPr>
            <a:lvl2pPr marL="692150" indent="-234950">
              <a:buClr>
                <a:srgbClr val="747678"/>
              </a:buClr>
              <a:buFont typeface="TheSansOsF Plain" pitchFamily="34" charset="0"/>
              <a:buChar char="–"/>
              <a:defRPr sz="2400">
                <a:solidFill>
                  <a:srgbClr val="6D6E71"/>
                </a:solidFill>
                <a:latin typeface="Arial" pitchFamily="34" charset="0"/>
                <a:cs typeface="Arial" pitchFamily="34" charset="0"/>
              </a:defRPr>
            </a:lvl2pPr>
            <a:lvl3pPr marL="1076325" indent="-161925">
              <a:buClr>
                <a:srgbClr val="B01C2E"/>
              </a:buClr>
              <a:buFont typeface="Arial" pitchFamily="34" charset="0"/>
              <a:buChar char="•"/>
              <a:defRPr sz="2000">
                <a:solidFill>
                  <a:srgbClr val="6D6E71"/>
                </a:solidFill>
                <a:latin typeface="Arial" pitchFamily="34" charset="0"/>
                <a:cs typeface="Arial" pitchFamily="34" charset="0"/>
              </a:defRPr>
            </a:lvl3pPr>
            <a:lvl4pPr marL="1538288" indent="-166688">
              <a:buClr>
                <a:srgbClr val="B01C2E"/>
              </a:buClr>
              <a:buFont typeface="Arial" pitchFamily="34" charset="0"/>
              <a:buChar char="•"/>
              <a:defRPr sz="1800">
                <a:solidFill>
                  <a:srgbClr val="6D6E71"/>
                </a:solidFill>
                <a:latin typeface="Arial" pitchFamily="34" charset="0"/>
                <a:cs typeface="Arial" pitchFamily="34" charset="0"/>
              </a:defRPr>
            </a:lvl4pPr>
            <a:lvl5pPr marL="1990725" indent="-161925">
              <a:buClr>
                <a:srgbClr val="B01C2E"/>
              </a:buClr>
              <a:buFont typeface="Arial" pitchFamily="34" charset="0"/>
              <a:buChar char="•"/>
              <a:defRPr sz="1600">
                <a:solidFill>
                  <a:srgbClr val="6D6E7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CA732B6-8CEB-4D0F-B5B6-5D78CBE1A39C}" type="datetimeFigureOut">
              <a:rPr lang="en-US"/>
              <a:pPr>
                <a:defRPr/>
              </a:pPr>
              <a:t>1/22/2018</a:t>
            </a:fld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148C7C-17DD-4106-9DDE-444DAF0B373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3641592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4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33333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A8FEE2-6200-4FB0-A69A-6F68BC65DCB5}" type="slidenum">
              <a:rPr lang="ru-RU">
                <a:solidFill>
                  <a:srgbClr val="333333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1783838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250735" y="6449197"/>
            <a:ext cx="4322853" cy="336550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 b="0"/>
            </a:lvl1pPr>
            <a:lvl2pPr marL="233363" indent="0">
              <a:buFontTx/>
              <a:buNone/>
              <a:defRPr sz="900"/>
            </a:lvl2pPr>
            <a:lvl3pPr marL="546100" indent="0">
              <a:buFontTx/>
              <a:buNone/>
              <a:defRPr sz="900"/>
            </a:lvl3pPr>
            <a:lvl4pPr marL="777875" indent="0">
              <a:buFontTx/>
              <a:buNone/>
              <a:defRPr sz="900"/>
            </a:lvl4pPr>
            <a:lvl5pPr marL="1733550" indent="0">
              <a:buFontTx/>
              <a:buNone/>
              <a:defRPr sz="900"/>
            </a:lvl5pPr>
          </a:lstStyle>
          <a:p>
            <a:pPr lvl="0"/>
            <a:r>
              <a:rPr lang="en-US" dirty="0" smtClean="0"/>
              <a:t>Abbreviations</a:t>
            </a:r>
            <a:endParaRPr lang="en-GB" dirty="0"/>
          </a:p>
        </p:txBody>
      </p:sp>
      <p:sp>
        <p:nvSpPr>
          <p:cNvPr id="9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4571998" y="6444835"/>
            <a:ext cx="4325941" cy="336550"/>
          </a:xfrm>
        </p:spPr>
        <p:txBody>
          <a:bodyPr anchor="b" anchorCtr="0">
            <a:noAutofit/>
          </a:bodyPr>
          <a:lstStyle>
            <a:lvl1pPr marL="0" indent="0" algn="r">
              <a:spcAft>
                <a:spcPts val="0"/>
              </a:spcAft>
              <a:buFontTx/>
              <a:buNone/>
              <a:defRPr sz="900" b="0"/>
            </a:lvl1pPr>
            <a:lvl2pPr marL="233363" indent="0">
              <a:buFontTx/>
              <a:buNone/>
              <a:defRPr sz="900"/>
            </a:lvl2pPr>
            <a:lvl3pPr marL="546100" indent="0">
              <a:buFontTx/>
              <a:buNone/>
              <a:defRPr sz="900"/>
            </a:lvl3pPr>
            <a:lvl4pPr marL="777875" indent="0">
              <a:buFontTx/>
              <a:buNone/>
              <a:defRPr sz="900"/>
            </a:lvl4pPr>
            <a:lvl5pPr marL="1733550" indent="0">
              <a:buFontTx/>
              <a:buNone/>
              <a:defRPr sz="900"/>
            </a:lvl5pPr>
          </a:lstStyle>
          <a:p>
            <a:pPr lvl="0"/>
            <a:r>
              <a:rPr lang="en-US" dirty="0" smtClean="0"/>
              <a:t>References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9715645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9E757-5952-4BCD-9B06-B15FF780185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9D800-382F-4A87-8EFA-D89C24AF5D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668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295400"/>
            <a:ext cx="8686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/>
            </a:r>
            <a:br>
              <a:rPr lang="en-GB" altLang="en-US" smtClean="0"/>
            </a:br>
            <a:r>
              <a:rPr lang="en-GB" altLang="en-US" smtClean="0"/>
              <a:t>Click to edit Master title style</a:t>
            </a:r>
          </a:p>
        </p:txBody>
      </p:sp>
      <p:sp>
        <p:nvSpPr>
          <p:cNvPr id="2052" name="Line 18"/>
          <p:cNvSpPr>
            <a:spLocks noChangeShapeType="1"/>
          </p:cNvSpPr>
          <p:nvPr/>
        </p:nvSpPr>
        <p:spPr bwMode="auto">
          <a:xfrm>
            <a:off x="225425" y="1162050"/>
            <a:ext cx="8689975" cy="0"/>
          </a:xfrm>
          <a:prstGeom prst="line">
            <a:avLst/>
          </a:prstGeom>
          <a:noFill/>
          <a:ln w="25400">
            <a:solidFill>
              <a:srgbClr val="B01C2E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333333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8688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ransition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9pPr>
    </p:titleStyle>
    <p:bodyStyle>
      <a:lvl1pPr marL="231775" indent="-231775" algn="l" rtl="0" eaLnBrk="0" fontAlgn="base" hangingPunct="0">
        <a:spcBef>
          <a:spcPct val="0"/>
        </a:spcBef>
        <a:spcAft>
          <a:spcPct val="20000"/>
        </a:spcAft>
        <a:buClr>
          <a:srgbClr val="B01A2E"/>
        </a:buClr>
        <a:buSzPct val="12000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44513" indent="-311150" algn="l" rtl="0" eaLnBrk="0" fontAlgn="base" hangingPunct="0">
        <a:spcBef>
          <a:spcPct val="0"/>
        </a:spcBef>
        <a:spcAft>
          <a:spcPct val="20000"/>
        </a:spcAft>
        <a:buClr>
          <a:srgbClr val="333333"/>
        </a:buClr>
        <a:buSzPct val="100000"/>
        <a:buFont typeface="Arial" pitchFamily="34" charset="0"/>
        <a:buChar char="−"/>
        <a:defRPr sz="2000">
          <a:solidFill>
            <a:schemeClr val="tx1"/>
          </a:solidFill>
          <a:latin typeface="+mn-lt"/>
        </a:defRPr>
      </a:lvl2pPr>
      <a:lvl3pPr marL="776288" indent="-230188" algn="l" rtl="0" eaLnBrk="0" fontAlgn="base" hangingPunct="0">
        <a:spcBef>
          <a:spcPct val="0"/>
        </a:spcBef>
        <a:spcAft>
          <a:spcPct val="20000"/>
        </a:spcAft>
        <a:buClr>
          <a:srgbClr val="B01A2E"/>
        </a:buClr>
        <a:buSzPct val="100000"/>
        <a:buChar char="•"/>
        <a:defRPr>
          <a:solidFill>
            <a:schemeClr val="tx1"/>
          </a:solidFill>
          <a:latin typeface="+mn-lt"/>
        </a:defRPr>
      </a:lvl3pPr>
      <a:lvl4pPr marL="1103313" indent="-325438" algn="l" rtl="0" eaLnBrk="0" fontAlgn="base" hangingPunct="0">
        <a:spcBef>
          <a:spcPct val="0"/>
        </a:spcBef>
        <a:spcAft>
          <a:spcPct val="20000"/>
        </a:spcAft>
        <a:buClr>
          <a:srgbClr val="333333"/>
        </a:buClr>
        <a:buSzPct val="100000"/>
        <a:buFont typeface="Arial" pitchFamily="34" charset="0"/>
        <a:buChar char="−"/>
        <a:defRPr sz="1600">
          <a:solidFill>
            <a:schemeClr val="tx1"/>
          </a:solidFill>
          <a:latin typeface="+mn-lt"/>
        </a:defRPr>
      </a:lvl4pPr>
      <a:lvl5pPr marL="2319338" indent="-585788" algn="r" rtl="0" eaLnBrk="0" fontAlgn="base" hangingPunct="0">
        <a:spcBef>
          <a:spcPct val="0"/>
        </a:spcBef>
        <a:spcAft>
          <a:spcPct val="20000"/>
        </a:spcAft>
        <a:defRPr sz="1200" b="1">
          <a:solidFill>
            <a:schemeClr val="tx1"/>
          </a:solidFill>
          <a:latin typeface="+mn-lt"/>
        </a:defRPr>
      </a:lvl5pPr>
      <a:lvl6pPr marL="2776538" indent="-585788" algn="r" rtl="0" eaLnBrk="0" fontAlgn="base" hangingPunct="0">
        <a:spcBef>
          <a:spcPct val="0"/>
        </a:spcBef>
        <a:spcAft>
          <a:spcPct val="20000"/>
        </a:spcAft>
        <a:defRPr sz="1200" b="1">
          <a:solidFill>
            <a:schemeClr val="tx1"/>
          </a:solidFill>
          <a:latin typeface="+mn-lt"/>
        </a:defRPr>
      </a:lvl6pPr>
      <a:lvl7pPr marL="3233738" indent="-585788" algn="r" rtl="0" eaLnBrk="0" fontAlgn="base" hangingPunct="0">
        <a:spcBef>
          <a:spcPct val="0"/>
        </a:spcBef>
        <a:spcAft>
          <a:spcPct val="20000"/>
        </a:spcAft>
        <a:defRPr sz="1200" b="1">
          <a:solidFill>
            <a:schemeClr val="tx1"/>
          </a:solidFill>
          <a:latin typeface="+mn-lt"/>
        </a:defRPr>
      </a:lvl7pPr>
      <a:lvl8pPr marL="3690938" indent="-585788" algn="r" rtl="0" eaLnBrk="0" fontAlgn="base" hangingPunct="0">
        <a:spcBef>
          <a:spcPct val="0"/>
        </a:spcBef>
        <a:spcAft>
          <a:spcPct val="20000"/>
        </a:spcAft>
        <a:defRPr sz="1200" b="1">
          <a:solidFill>
            <a:schemeClr val="tx1"/>
          </a:solidFill>
          <a:latin typeface="+mn-lt"/>
        </a:defRPr>
      </a:lvl8pPr>
      <a:lvl9pPr marL="4148138" indent="-585788" algn="r" rtl="0" eaLnBrk="0" fontAlgn="base" hangingPunct="0">
        <a:spcBef>
          <a:spcPct val="0"/>
        </a:spcBef>
        <a:spcAft>
          <a:spcPct val="20000"/>
        </a:spcAft>
        <a:defRPr sz="12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395537" y="548680"/>
            <a:ext cx="8352928" cy="4032448"/>
          </a:xfrm>
          <a:prstGeom prst="roundRect">
            <a:avLst>
              <a:gd name="adj" fmla="val 4854"/>
            </a:avLst>
          </a:prstGeom>
          <a:solidFill>
            <a:schemeClr val="accent1">
              <a:lumMod val="50000"/>
            </a:schemeClr>
          </a:solidFill>
          <a:ln>
            <a:noFill/>
          </a:ln>
          <a:effectLst>
            <a:glow rad="76200">
              <a:schemeClr val="bg1">
                <a:alpha val="32000"/>
              </a:schemeClr>
            </a:glow>
            <a:outerShdw blurRad="431800" sx="102000" sy="102000" algn="ctr" rotWithShape="0">
              <a:schemeClr val="tx2">
                <a:lumMod val="75000"/>
                <a:alpha val="8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prstClr val="white"/>
                </a:solidFill>
                <a:latin typeface="Georgia" pitchFamily="18" charset="0"/>
              </a:rPr>
              <a:t>Мифы и предрассудки о психических заболеваниях, душевнобольных и психиатрических методах лечения</a:t>
            </a:r>
            <a:endParaRPr lang="ru-RU" sz="3600" dirty="0">
              <a:solidFill>
                <a:prstClr val="white"/>
              </a:solidFill>
              <a:latin typeface="Georgia" pitchFamily="18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364088" y="5958594"/>
            <a:ext cx="2376265" cy="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Plain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ru-RU" sz="800" b="1" dirty="0" smtClean="0">
                <a:ln w="9525">
                  <a:noFill/>
                  <a:prstDash val="solid"/>
                </a:ln>
                <a:solidFill>
                  <a:srgbClr val="4F81BD">
                    <a:lumMod val="50000"/>
                  </a:srgbClr>
                </a:solidFill>
              </a:rPr>
              <a:t>ФГБНУ «Научный Центр</a:t>
            </a:r>
          </a:p>
          <a:p>
            <a:pPr algn="r" eaLnBrk="1" hangingPunct="1">
              <a:lnSpc>
                <a:spcPct val="90000"/>
              </a:lnSpc>
              <a:defRPr/>
            </a:pPr>
            <a:r>
              <a:rPr lang="ru-RU" sz="800" b="1" dirty="0" smtClean="0">
                <a:ln w="9525">
                  <a:noFill/>
                  <a:prstDash val="solid"/>
                </a:ln>
                <a:solidFill>
                  <a:srgbClr val="4F81BD">
                    <a:lumMod val="50000"/>
                  </a:srgbClr>
                </a:solidFill>
              </a:rPr>
              <a:t>Психического Здоровья»</a:t>
            </a:r>
            <a:endParaRPr lang="ru-RU" sz="800" b="1" dirty="0">
              <a:ln w="9525">
                <a:noFill/>
                <a:prstDash val="solid"/>
              </a:ln>
              <a:solidFill>
                <a:srgbClr val="4F81BD">
                  <a:lumMod val="50000"/>
                </a:srgb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07338" y="5943600"/>
            <a:ext cx="971550" cy="6365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55776" y="5589240"/>
            <a:ext cx="2448272" cy="39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Plain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ru-RU" sz="800" b="1" dirty="0" err="1" smtClean="0">
                <a:ln w="9525">
                  <a:noFill/>
                  <a:prstDash val="solid"/>
                </a:ln>
                <a:solidFill>
                  <a:srgbClr val="4F81BD">
                    <a:lumMod val="50000"/>
                  </a:srgbClr>
                </a:solidFill>
                <a:latin typeface="Georgia" pitchFamily="18" charset="0"/>
              </a:rPr>
              <a:t>Копейко</a:t>
            </a:r>
            <a:r>
              <a:rPr lang="ru-RU" sz="800" b="1" dirty="0" smtClean="0">
                <a:ln w="9525">
                  <a:noFill/>
                  <a:prstDash val="solid"/>
                </a:ln>
                <a:solidFill>
                  <a:srgbClr val="4F81BD">
                    <a:lumMod val="50000"/>
                  </a:srgbClr>
                </a:solidFill>
                <a:latin typeface="Georgia" pitchFamily="18" charset="0"/>
              </a:rPr>
              <a:t> Г.И</a:t>
            </a:r>
            <a:r>
              <a:rPr lang="ru-RU" sz="800" b="1" dirty="0" smtClean="0">
                <a:ln w="9525">
                  <a:noFill/>
                  <a:prstDash val="solid"/>
                </a:ln>
                <a:solidFill>
                  <a:srgbClr val="4F81BD">
                    <a:lumMod val="50000"/>
                  </a:srgbClr>
                </a:solidFill>
              </a:rPr>
              <a:t>.</a:t>
            </a:r>
            <a:endParaRPr lang="ru-RU" sz="800" b="1" dirty="0" smtClean="0">
              <a:ln w="9525">
                <a:noFill/>
                <a:prstDash val="solid"/>
              </a:ln>
              <a:solidFill>
                <a:srgbClr val="4F81B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55778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323528" y="404664"/>
            <a:ext cx="8424936" cy="5976664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607176" y="2083297"/>
            <a:ext cx="2263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539552" y="477215"/>
            <a:ext cx="7776864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88925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Психиатрия всегда привлекала особое общественное внимание. </a:t>
            </a:r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</a:rPr>
              <a:t>С</a:t>
            </a:r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  <a:ea typeface="Georgia"/>
                <a:cs typeface="Georgia"/>
                <a:sym typeface="Georgia"/>
              </a:rPr>
              <a:t>уществует долгая история недоверия и, временами, антагонизма между психиатрией и религией. Сторонники психоанализа утверждали, что религия представляет собой «защиту против детской беспомощности» Подобное отрицательное отношение психиатрии и смежных с ней дисциплин к религии было общепринятым в течение большей части XX столетия. Религия часто и довольно стереотипно преподносилась в научных кругах как защитная или регрессивная реакция пациентов с характером, способствующим пассивному уходу от проблем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eorgia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7338" y="5943600"/>
            <a:ext cx="971550" cy="6365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40375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323528" y="404664"/>
            <a:ext cx="8424936" cy="5976664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607176" y="2083297"/>
            <a:ext cx="2263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179512" y="548680"/>
            <a:ext cx="835292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699596" indent="-249381" algn="just" defTabSz="449580">
              <a:lnSpc>
                <a:spcPct val="150000"/>
              </a:lnSpc>
              <a:buSzPct val="100000"/>
              <a:buAutoNum type="arabicPeriod"/>
              <a:defRPr sz="2400">
                <a:solidFill>
                  <a:schemeClr val="accent1">
                    <a:hueOff val="300940"/>
                    <a:lumOff val="-21749"/>
                  </a:schemeClr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</a:rPr>
              <a:t>При</a:t>
            </a:r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  <a:ea typeface="Georgia"/>
                <a:cs typeface="Georgia"/>
                <a:sym typeface="Georgia"/>
              </a:rPr>
              <a:t> этом религиозные проблемы у верующих больных просто игнорировались, что может быть подтверждено редким обращением к религиозной тематике в ведущих психиатрических трудах и журналах Некоторые религиозные группы в ответ на негативное отношение психиатрии к религии запрещали своим приверженцам обращаться за психиатрическим  лечением или отговаривали их от такого лечения.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eorgia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7338" y="5943600"/>
            <a:ext cx="971550" cy="6365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40375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323528" y="404664"/>
            <a:ext cx="8424936" cy="5976664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607176" y="2083297"/>
            <a:ext cx="2263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323528" y="315796"/>
            <a:ext cx="8280920" cy="6209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699596" indent="-249381" algn="just" defTabSz="449580">
              <a:lnSpc>
                <a:spcPct val="150000"/>
              </a:lnSpc>
              <a:buSzPct val="100000"/>
              <a:defRPr sz="2500">
                <a:solidFill>
                  <a:schemeClr val="accent1">
                    <a:hueOff val="300940"/>
                    <a:lumOff val="-21749"/>
                  </a:schemeClr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rPr lang="ru-RU" b="1" dirty="0" smtClean="0">
                <a:solidFill>
                  <a:schemeClr val="bg1"/>
                </a:solidFill>
                <a:latin typeface="Georgia" pitchFamily="18" charset="0"/>
                <a:ea typeface="Georgia"/>
                <a:cs typeface="Georgia"/>
                <a:sym typeface="Georgia"/>
              </a:rPr>
              <a:t>2. </a:t>
            </a:r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  <a:ea typeface="Georgia"/>
                <a:cs typeface="Georgia"/>
                <a:sym typeface="Georgia"/>
              </a:rPr>
              <a:t>Психиатры могли воспринимать саму религию через призму патологических проявлений у больных с религиозным бредом, сформировало предубеждение против религии или даже расценивали религиозные убеждения как психопатологические расстройства.</a:t>
            </a:r>
          </a:p>
          <a:p>
            <a:pPr marL="699596" indent="-249381" algn="just" defTabSz="449580">
              <a:lnSpc>
                <a:spcPct val="150000"/>
              </a:lnSpc>
              <a:buSzPct val="100000"/>
              <a:defRPr sz="2400">
                <a:solidFill>
                  <a:schemeClr val="accent1">
                    <a:hueOff val="300940"/>
                    <a:lumOff val="-21749"/>
                  </a:schemeClr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  <a:ea typeface="Georgia"/>
                <a:cs typeface="Georgia"/>
                <a:sym typeface="Georgia"/>
              </a:rPr>
              <a:t>3.В свою очередь, у населения формировались предубеждения и мифы о психических заболеваниях  и методах лечения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eorgia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7338" y="5943600"/>
            <a:ext cx="971550" cy="6365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40375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323528" y="404664"/>
            <a:ext cx="8424936" cy="5976664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607176" y="2083297"/>
            <a:ext cx="2263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755576" y="778495"/>
            <a:ext cx="7344816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Сложились мифы о неизлечимости психических заболеваний, опасности психически больных, полной непредсказуемости их поведения. Страдают от такого отношения не только сами больные, но и их родственники. Это проявляется в социальной изоляции семьи больного, ущемлении прав и интересов психически больного, в чувстве неловкости у родных и близких перед окружающими за то, что член их семьи страдает психическим заболеванием, в стремлении скрыть сам факт наличия в семье психически больного. Такие притеснения называются 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стигматизацией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eorgia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7338" y="5943600"/>
            <a:ext cx="971550" cy="6365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40375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683568" y="620688"/>
            <a:ext cx="7776864" cy="5616624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607176" y="2083297"/>
            <a:ext cx="2263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899592" y="683404"/>
            <a:ext cx="727280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88925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</a:rPr>
              <a:t>Происхождение термина «стигматизация» связано со словом «стигма», которым в Древней Греции называли клеймо на теле преступника или раба. Со второй половины XIX в. это слово стало использоваться в переносном смысле как «метка», «позорное клеймо». Первым комплексным исследованием, посвящённым проблеме стигматизации, была книга американского социолога </a:t>
            </a:r>
            <a:r>
              <a:rPr lang="ru-RU" sz="2400" b="1" dirty="0" err="1" smtClean="0">
                <a:solidFill>
                  <a:schemeClr val="bg1"/>
                </a:solidFill>
                <a:latin typeface="Georgia" pitchFamily="18" charset="0"/>
              </a:rPr>
              <a:t>Ирвинга</a:t>
            </a:r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itchFamily="18" charset="0"/>
              </a:rPr>
              <a:t>Гоффмана</a:t>
            </a:r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</a:rPr>
              <a:t> «Стигма. Об особенностях искалеченной личности», которая вышла в 1963 г.</a:t>
            </a:r>
          </a:p>
          <a:p>
            <a:pPr indent="288925" algn="just" fontAlgn="base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7338" y="5943600"/>
            <a:ext cx="971550" cy="6365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40375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683568" y="2420888"/>
            <a:ext cx="7920880" cy="44371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3568" y="116632"/>
            <a:ext cx="7992888" cy="2448272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15616" y="260648"/>
            <a:ext cx="7056784" cy="1952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solidFill>
                  <a:schemeClr val="bg1"/>
                </a:solidFill>
                <a:latin typeface="Georgia" pitchFamily="18" charset="0"/>
              </a:rPr>
              <a:t>ПРЕДУБЕЖДЕННОЕ ОТНОШЕНИЕ К ПСИХИЧЕСКИ БОЛЬНЫМ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2564904"/>
            <a:ext cx="69127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Человек с непредсказуемым поведением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Опасен для окружающих, преступник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Реальный или потенциальный «извращенец»,</a:t>
            </a:r>
            <a:endParaRPr lang="ru-RU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Представляет угрозу обществу, 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Должен быть изолирован от общества и  ограничен в своих правах(работа, создание семьи и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тд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7338" y="5943600"/>
            <a:ext cx="971550" cy="6365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7078835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683568" y="2420888"/>
            <a:ext cx="7920880" cy="44371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3568" y="116632"/>
            <a:ext cx="7992888" cy="2448272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15616" y="260648"/>
            <a:ext cx="7056784" cy="1952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solidFill>
                  <a:schemeClr val="bg1"/>
                </a:solidFill>
                <a:latin typeface="Georgia" pitchFamily="18" charset="0"/>
              </a:rPr>
              <a:t>ПРЕДУБЕЖДЕННОЕ ОТНОШЕНИЕ К ПСИХИЧЕСКИ БОЛЬНЫМ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2924944"/>
            <a:ext cx="69847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Объект насмешек, непонятный, эксцентричный и нелепый;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 вызывает сочувствия и сострадания;</a:t>
            </a:r>
            <a:endParaRPr lang="ru-RU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Беспомощная жертва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врачей,которые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сделали больного «овощем», «закололи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нейрлептиками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лишили воли»</a:t>
            </a:r>
          </a:p>
          <a:p>
            <a:pPr lvl="0">
              <a:buFont typeface="Wingdings" pitchFamily="2" charset="2"/>
              <a:buChar char="ü"/>
            </a:pPr>
            <a:endParaRPr lang="ru-RU" sz="2400" b="1" dirty="0" smtClean="0">
              <a:solidFill>
                <a:srgbClr val="FF0000"/>
              </a:solidFill>
            </a:endParaRPr>
          </a:p>
          <a:p>
            <a:pPr lvl="0">
              <a:buFont typeface="Wingdings" pitchFamily="2" charset="2"/>
              <a:buChar char="ü"/>
            </a:pP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7338" y="5943600"/>
            <a:ext cx="971550" cy="6365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7078835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51520" y="188640"/>
            <a:ext cx="8352928" cy="66693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404664"/>
            <a:ext cx="5472608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Georgia" pitchFamily="18" charset="0"/>
              </a:rPr>
              <a:t>Права лиц, страдающих психическими расстройствами (ст. 5) Лица, страдающие психическими расстройствами, обладают всеми правами и свободами граждан, предусмотренными Конституцией Российской Федерации и федеральными законами. Ограничение прав и свобод граждан, связанное с психическим расстройством, допустимо лишь в случаях, предусмотренных законами Российской Федерации. Все лица, страдающие психическими расстройствами, при оказании им психиатрической помощи имеют право на: уважительное и гуманное отношение, исключающее унижение человеческого достоинства; получение информации о своих правах, а также в доступной для них форме и с учетом их психического состояния информации о характере имеющихся у них психических расстройств и применяемых методах лечения; психиатрическую помощь в наименее ограничительных условиях, по возможности по месту жительства;</a:t>
            </a:r>
          </a:p>
          <a:p>
            <a:r>
              <a:rPr lang="ru-RU" sz="1400" dirty="0" smtClean="0">
                <a:latin typeface="Georgia" pitchFamily="18" charset="0"/>
              </a:rPr>
              <a:t> </a:t>
            </a:r>
          </a:p>
          <a:p>
            <a:r>
              <a:rPr lang="ru-RU" sz="1400" dirty="0" smtClean="0">
                <a:latin typeface="Georgia" pitchFamily="18" charset="0"/>
              </a:rPr>
              <a:t>Согласие на лечение (ст. 11). Письменное, информированное, данное пациентом (или его законным представителем если ему менее 15 лет). Без согласия пациента в случае применении принудительных мер медицинского характера, а также при недобровольной госпитализации по основаниям, предусмотренным статьей 29 настоящего Закона.</a:t>
            </a:r>
          </a:p>
          <a:p>
            <a:pPr lvl="0">
              <a:buFont typeface="Wingdings" pitchFamily="2" charset="2"/>
              <a:buChar char="ü"/>
            </a:pPr>
            <a:endParaRPr lang="ru-RU" sz="1200" dirty="0">
              <a:solidFill>
                <a:srgbClr val="FF0000"/>
              </a:solidFill>
              <a:latin typeface="Georgia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7338" y="5943600"/>
            <a:ext cx="971550" cy="6365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8" name="Picture 4" descr="D:\Снимок экрана 2018-01-21 в 19.25.11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548680"/>
            <a:ext cx="3014319" cy="43225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7078835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755576" y="3501008"/>
            <a:ext cx="7488832" cy="288032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 </a:t>
            </a:r>
            <a:r>
              <a:rPr lang="ru-RU" b="1" i="1" u="sng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ОБРАЗ ПСИХИАТРИЧЕСКОГО УЧРЕЖДЕНИЯ</a:t>
            </a:r>
            <a:r>
              <a:rPr lang="ru-RU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Georgia" pitchFamily="18" charset="0"/>
              </a:rPr>
              <a:t>– </a:t>
            </a:r>
          </a:p>
          <a:p>
            <a:pPr algn="ctr"/>
            <a:endParaRPr lang="ru-RU" b="1" i="1" dirty="0" smtClean="0">
              <a:solidFill>
                <a:schemeClr val="accent6">
                  <a:lumMod val="60000"/>
                  <a:lumOff val="40000"/>
                </a:schemeClr>
              </a:solidFill>
              <a:latin typeface="Georgia" pitchFamily="18" charset="0"/>
            </a:endParaRPr>
          </a:p>
          <a:p>
            <a:pPr algn="ctr">
              <a:buFont typeface="Wingdings" pitchFamily="2" charset="2"/>
              <a:buChar char="ü"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дурка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», «психушка», 	«желтый дом»,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55576" y="332656"/>
            <a:ext cx="7488832" cy="288032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i="1" u="sng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ОБРАЗ БОЛЬНОГО</a:t>
            </a:r>
            <a:r>
              <a:rPr lang="ru-RU" sz="24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-  </a:t>
            </a:r>
          </a:p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Стигматизирующие или унижающие достоинство названия: «псих, </a:t>
            </a:r>
            <a:r>
              <a:rPr lang="ru-RU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шизик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шизофрон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» ,</a:t>
            </a:r>
            <a:r>
              <a:rPr lang="ru-RU" sz="2400" b="1" dirty="0" smtClean="0">
                <a:latin typeface="Georgia" pitchFamily="18" charset="0"/>
              </a:rPr>
              <a:t>«чокнутый», </a:t>
            </a:r>
            <a:endParaRPr lang="ru-RU" sz="2400" dirty="0" smtClean="0">
              <a:latin typeface="Georgia" pitchFamily="18" charset="0"/>
            </a:endParaRPr>
          </a:p>
          <a:p>
            <a:pPr lvl="0"/>
            <a:r>
              <a:rPr lang="ru-RU" sz="2400" b="1" dirty="0" smtClean="0">
                <a:latin typeface="Georgia" pitchFamily="18" charset="0"/>
              </a:rPr>
              <a:t>  «</a:t>
            </a:r>
            <a:r>
              <a:rPr lang="ru-RU" sz="2400" b="1" dirty="0" err="1" smtClean="0">
                <a:latin typeface="Georgia" pitchFamily="18" charset="0"/>
              </a:rPr>
              <a:t>психохроник</a:t>
            </a:r>
            <a:r>
              <a:rPr lang="ru-RU" sz="2400" b="1" dirty="0" smtClean="0">
                <a:latin typeface="Georgia" pitchFamily="18" charset="0"/>
              </a:rPr>
              <a:t>»;      насильник, извращенец,  в то же время он  беспомощный, 	неполноценный</a:t>
            </a:r>
            <a:r>
              <a:rPr lang="ru-RU" b="1" dirty="0" smtClean="0"/>
              <a:t> </a:t>
            </a:r>
            <a:endParaRPr lang="ru-RU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07338" y="5943600"/>
            <a:ext cx="971550" cy="6365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7235922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51520" y="188640"/>
            <a:ext cx="8352928" cy="66693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7346" name="Picture 2" descr="D:\Снимок экрана 2018-01-21 в 19.28.4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7695185" cy="5802170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07338" y="5943600"/>
            <a:ext cx="971550" cy="6365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7078835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683568" y="2420888"/>
            <a:ext cx="7920880" cy="44371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3568" y="116632"/>
            <a:ext cx="7992888" cy="2448272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15616" y="260648"/>
            <a:ext cx="70567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solidFill>
                  <a:schemeClr val="bg1"/>
                </a:solidFill>
                <a:latin typeface="Georgia" pitchFamily="18" charset="0"/>
              </a:rPr>
              <a:t>СТИГМАТИЗИРУЮЩЕЕ ОТНОШЕНИЕ К ПСИХИЧЕСКИМ ЗАБОЛЕВАНИЯМ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31640" y="2708920"/>
            <a:ext cx="69127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Психические болезни всегда носят хронический, пожизненный характер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От психической болезни никогда не выздоравливают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Психические заболевания делают человека бесполезным членом общества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7338" y="5943600"/>
            <a:ext cx="971550" cy="6365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7078835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23528" y="764704"/>
            <a:ext cx="8568952" cy="57606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7338" y="5943600"/>
            <a:ext cx="971550" cy="6365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370" name="Picture 2" descr="D:\Снимок экрана 2018-01-21 в 20.01.5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8535593" cy="57797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7078835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683568" y="2420888"/>
            <a:ext cx="7920880" cy="44371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3568" y="116632"/>
            <a:ext cx="7992888" cy="2448272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15616" y="260648"/>
            <a:ext cx="70567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solidFill>
                  <a:schemeClr val="bg1"/>
                </a:solidFill>
                <a:latin typeface="Georgia" pitchFamily="18" charset="0"/>
              </a:rPr>
              <a:t>ПРЕДУБЕЖДЕННОЕ ОТНОШЕНИЕ К ВРАЧУ-ПСИХИАТРУ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3140968"/>
            <a:ext cx="71287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Обладает почти неограниченной властью;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Монстр, который может причинить большой ущерб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Некомпетентный специалист, который  всех религиозных людей считает  психически больными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7338" y="5943600"/>
            <a:ext cx="971550" cy="6365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7078835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Picture 3" descr="Picture 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9511" y="188639"/>
            <a:ext cx="8871763" cy="23751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Picture 4" descr="Picture 4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39551" y="1700808"/>
            <a:ext cx="7848874" cy="49129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>
    <p:circl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Picture 3" descr="Picture 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9511" y="188639"/>
            <a:ext cx="8871763" cy="23751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Picture 2" descr="Picture 2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179511" y="1700807"/>
            <a:ext cx="6552729" cy="4918009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Picture 3" descr="Picture 3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6372199" y="2852935"/>
            <a:ext cx="2682041" cy="27046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>
    <p:circl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Picture 3" descr="Picture 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9511" y="188639"/>
            <a:ext cx="8871763" cy="23751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Picture 3" descr="Picture 3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0" y="2060847"/>
            <a:ext cx="7382996" cy="38981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Picture 4" descr="Picture 4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7164288" y="1844824"/>
            <a:ext cx="1873012" cy="18888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>
    <p:circl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Picture 3" descr="Picture 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9511" y="188639"/>
            <a:ext cx="8871763" cy="2375167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Rectangle 1"/>
          <p:cNvSpPr txBox="1"/>
          <p:nvPr/>
        </p:nvSpPr>
        <p:spPr>
          <a:xfrm>
            <a:off x="251520" y="1412776"/>
            <a:ext cx="8568955" cy="4985394"/>
          </a:xfrm>
          <a:prstGeom prst="rect">
            <a:avLst/>
          </a:prstGeom>
          <a:gradFill>
            <a:gsLst>
              <a:gs pos="88137">
                <a:schemeClr val="bg1"/>
              </a:gs>
              <a:gs pos="91451">
                <a:srgbClr val="309CB8"/>
              </a:gs>
              <a:gs pos="95237">
                <a:srgbClr val="35B2D3"/>
              </a:gs>
              <a:gs pos="96830">
                <a:srgbClr val="34B3D5"/>
              </a:gs>
            </a:gsLst>
            <a:lin ang="16200000"/>
          </a:gradFill>
          <a:ln w="12700">
            <a:solidFill>
              <a:srgbClr val="46AAC4"/>
            </a:solidFill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7" tIns="45717" rIns="45717" bIns="45717" anchor="ctr">
            <a:spAutoFit/>
          </a:bodyPr>
          <a:lstStyle/>
          <a:p>
            <a:pPr defTabSz="914367">
              <a:defRPr sz="2400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 </a:t>
            </a:r>
            <a:r>
              <a:rPr b="1" dirty="0" err="1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Рекомендации</a:t>
            </a:r>
            <a:endParaRPr b="1" dirty="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defTabSz="914367">
              <a:defRPr sz="800" b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defTabSz="914367">
              <a:defRPr sz="2400">
                <a:latin typeface="Georgia"/>
                <a:ea typeface="Georgia"/>
                <a:cs typeface="Georgia"/>
                <a:sym typeface="Georgia"/>
              </a:defRPr>
            </a:pPr>
            <a:r>
              <a:rPr sz="1600" dirty="0" err="1">
                <a:solidFill>
                  <a:srgbClr val="FF0000"/>
                </a:solidFill>
              </a:rPr>
              <a:t>Тактичное</a:t>
            </a:r>
            <a:r>
              <a:rPr sz="1600" dirty="0">
                <a:solidFill>
                  <a:srgbClr val="FF0000"/>
                </a:solidFill>
              </a:rPr>
              <a:t> и </a:t>
            </a:r>
            <a:r>
              <a:rPr sz="1600" dirty="0" err="1">
                <a:solidFill>
                  <a:srgbClr val="FF0000"/>
                </a:solidFill>
              </a:rPr>
              <a:t>чуткое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изучение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религиозных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убеждений</a:t>
            </a:r>
            <a:r>
              <a:rPr sz="1600" dirty="0">
                <a:solidFill>
                  <a:srgbClr val="FF0000"/>
                </a:solidFill>
              </a:rPr>
              <a:t> и </a:t>
            </a:r>
            <a:r>
              <a:rPr sz="1600" dirty="0" err="1">
                <a:solidFill>
                  <a:srgbClr val="FF0000"/>
                </a:solidFill>
              </a:rPr>
              <a:t>духовности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пациентов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должно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быть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рутинным</a:t>
            </a:r>
            <a:r>
              <a:rPr sz="1600" dirty="0">
                <a:solidFill>
                  <a:srgbClr val="FF0000"/>
                </a:solidFill>
              </a:rPr>
              <a:t> и </a:t>
            </a:r>
            <a:r>
              <a:rPr sz="1600" dirty="0" err="1">
                <a:solidFill>
                  <a:srgbClr val="FF0000"/>
                </a:solidFill>
              </a:rPr>
              <a:t>иногда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необходимым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компонентом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клинического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обследования</a:t>
            </a:r>
            <a:r>
              <a:rPr sz="1600" dirty="0">
                <a:solidFill>
                  <a:srgbClr val="FF0000"/>
                </a:solidFill>
              </a:rPr>
              <a:t>.</a:t>
            </a:r>
          </a:p>
          <a:p>
            <a:pPr defTabSz="914367">
              <a:defRPr sz="800" b="1">
                <a:latin typeface="Georgia"/>
                <a:ea typeface="Georgia"/>
                <a:cs typeface="Georgia"/>
                <a:sym typeface="Georgia"/>
              </a:defRPr>
            </a:pPr>
            <a:endParaRPr sz="1600" dirty="0"/>
          </a:p>
          <a:p>
            <a:pPr defTabSz="914367">
              <a:defRPr sz="2400">
                <a:latin typeface="Georgia"/>
                <a:ea typeface="Georgia"/>
                <a:cs typeface="Georgia"/>
                <a:sym typeface="Georgia"/>
              </a:defRPr>
            </a:pPr>
            <a:r>
              <a:rPr sz="1600" dirty="0" err="1">
                <a:solidFill>
                  <a:srgbClr val="FF0000"/>
                </a:solidFill>
              </a:rPr>
              <a:t>От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психиатров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всегда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ожидается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уважение</a:t>
            </a:r>
            <a:r>
              <a:rPr sz="1600" dirty="0">
                <a:solidFill>
                  <a:srgbClr val="FF0000"/>
                </a:solidFill>
              </a:rPr>
              <a:t> и </a:t>
            </a:r>
            <a:r>
              <a:rPr sz="1600" dirty="0" err="1">
                <a:solidFill>
                  <a:srgbClr val="FF0000"/>
                </a:solidFill>
              </a:rPr>
              <a:t>чуткость</a:t>
            </a:r>
            <a:r>
              <a:rPr sz="1600" dirty="0">
                <a:solidFill>
                  <a:srgbClr val="FF0000"/>
                </a:solidFill>
              </a:rPr>
              <a:t> к </a:t>
            </a:r>
            <a:r>
              <a:rPr sz="1600" dirty="0" err="1">
                <a:solidFill>
                  <a:srgbClr val="FF0000"/>
                </a:solidFill>
              </a:rPr>
              <a:t>духовным</a:t>
            </a:r>
            <a:r>
              <a:rPr sz="1600" dirty="0">
                <a:solidFill>
                  <a:srgbClr val="FF0000"/>
                </a:solidFill>
              </a:rPr>
              <a:t>/</a:t>
            </a:r>
            <a:r>
              <a:rPr sz="1600" dirty="0" err="1">
                <a:solidFill>
                  <a:srgbClr val="FF0000"/>
                </a:solidFill>
              </a:rPr>
              <a:t>религиозым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убеждениям</a:t>
            </a:r>
            <a:r>
              <a:rPr sz="1600" dirty="0">
                <a:solidFill>
                  <a:srgbClr val="FF0000"/>
                </a:solidFill>
              </a:rPr>
              <a:t> и </a:t>
            </a:r>
            <a:r>
              <a:rPr sz="1600" dirty="0" err="1">
                <a:solidFill>
                  <a:srgbClr val="FF0000"/>
                </a:solidFill>
              </a:rPr>
              <a:t>практикам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их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пациентов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равно</a:t>
            </a:r>
            <a:r>
              <a:rPr sz="1600" dirty="0">
                <a:solidFill>
                  <a:srgbClr val="FF0000"/>
                </a:solidFill>
              </a:rPr>
              <a:t> к </a:t>
            </a:r>
            <a:r>
              <a:rPr sz="1600" dirty="0" err="1">
                <a:solidFill>
                  <a:srgbClr val="FF0000"/>
                </a:solidFill>
              </a:rPr>
              <a:t>их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отсутствию</a:t>
            </a:r>
            <a:r>
              <a:rPr sz="1600" dirty="0">
                <a:solidFill>
                  <a:srgbClr val="FF0000"/>
                </a:solidFill>
              </a:rPr>
              <a:t>, а </a:t>
            </a:r>
            <a:r>
              <a:rPr sz="1600" dirty="0" err="1">
                <a:solidFill>
                  <a:srgbClr val="FF0000"/>
                </a:solidFill>
              </a:rPr>
              <a:t>также</a:t>
            </a:r>
            <a:r>
              <a:rPr sz="1600" dirty="0">
                <a:solidFill>
                  <a:srgbClr val="FF0000"/>
                </a:solidFill>
              </a:rPr>
              <a:t> к </a:t>
            </a:r>
            <a:r>
              <a:rPr sz="1600" dirty="0" err="1">
                <a:solidFill>
                  <a:srgbClr val="FF0000"/>
                </a:solidFill>
              </a:rPr>
              <a:t>таковым</a:t>
            </a:r>
            <a:r>
              <a:rPr sz="1600" dirty="0">
                <a:solidFill>
                  <a:srgbClr val="FF0000"/>
                </a:solidFill>
              </a:rPr>
              <a:t> у </a:t>
            </a:r>
            <a:r>
              <a:rPr sz="1600" dirty="0" err="1">
                <a:solidFill>
                  <a:srgbClr val="FF0000"/>
                </a:solidFill>
              </a:rPr>
              <a:t>их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семей</a:t>
            </a:r>
            <a:r>
              <a:rPr sz="1600" dirty="0">
                <a:solidFill>
                  <a:srgbClr val="FF0000"/>
                </a:solidFill>
              </a:rPr>
              <a:t> и </a:t>
            </a:r>
            <a:r>
              <a:rPr sz="1600" dirty="0" err="1">
                <a:solidFill>
                  <a:srgbClr val="FF0000"/>
                </a:solidFill>
              </a:rPr>
              <a:t>ухаживающих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за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ними</a:t>
            </a:r>
            <a:r>
              <a:rPr sz="1600" dirty="0">
                <a:solidFill>
                  <a:srgbClr val="FF0000"/>
                </a:solidFill>
              </a:rPr>
              <a:t>. В </a:t>
            </a:r>
            <a:r>
              <a:rPr sz="1600" dirty="0" err="1">
                <a:solidFill>
                  <a:srgbClr val="FF0000"/>
                </a:solidFill>
              </a:rPr>
              <a:t>норме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это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должно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включать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разрешение</a:t>
            </a:r>
            <a:r>
              <a:rPr sz="1600" dirty="0">
                <a:solidFill>
                  <a:srgbClr val="FF0000"/>
                </a:solidFill>
              </a:rPr>
              <a:t> и </a:t>
            </a:r>
            <a:r>
              <a:rPr sz="1600" dirty="0" err="1">
                <a:solidFill>
                  <a:srgbClr val="FF0000"/>
                </a:solidFill>
              </a:rPr>
              <a:t>возможность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для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пациентов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участовать</a:t>
            </a:r>
            <a:r>
              <a:rPr sz="1600" dirty="0">
                <a:solidFill>
                  <a:srgbClr val="FF0000"/>
                </a:solidFill>
              </a:rPr>
              <a:t> в </a:t>
            </a:r>
            <a:r>
              <a:rPr sz="1600" dirty="0" err="1">
                <a:solidFill>
                  <a:srgbClr val="FF0000"/>
                </a:solidFill>
              </a:rPr>
              <a:t>практиках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выбранной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духовной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или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религиозной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традиции</a:t>
            </a:r>
            <a:r>
              <a:rPr sz="1600" dirty="0">
                <a:solidFill>
                  <a:srgbClr val="FF0000"/>
                </a:solidFill>
              </a:rPr>
              <a:t>. В </a:t>
            </a:r>
            <a:r>
              <a:rPr sz="1600" dirty="0" err="1">
                <a:solidFill>
                  <a:srgbClr val="FF0000"/>
                </a:solidFill>
              </a:rPr>
              <a:t>тех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случаях</a:t>
            </a:r>
            <a:r>
              <a:rPr sz="1600" dirty="0">
                <a:solidFill>
                  <a:srgbClr val="FF0000"/>
                </a:solidFill>
              </a:rPr>
              <a:t>, </a:t>
            </a:r>
            <a:r>
              <a:rPr sz="1600" dirty="0" err="1">
                <a:solidFill>
                  <a:srgbClr val="FF0000"/>
                </a:solidFill>
              </a:rPr>
              <a:t>когда</a:t>
            </a:r>
            <a:r>
              <a:rPr sz="1600" dirty="0">
                <a:solidFill>
                  <a:srgbClr val="FF0000"/>
                </a:solidFill>
              </a:rPr>
              <a:t> у </a:t>
            </a:r>
            <a:r>
              <a:rPr sz="1600" dirty="0" err="1">
                <a:solidFill>
                  <a:srgbClr val="FF0000"/>
                </a:solidFill>
              </a:rPr>
              <a:t>психиатра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есть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причина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полагать</a:t>
            </a:r>
            <a:r>
              <a:rPr sz="1600" dirty="0">
                <a:solidFill>
                  <a:srgbClr val="FF0000"/>
                </a:solidFill>
              </a:rPr>
              <a:t>, </a:t>
            </a:r>
            <a:r>
              <a:rPr sz="1600" dirty="0" err="1">
                <a:solidFill>
                  <a:srgbClr val="FF0000"/>
                </a:solidFill>
              </a:rPr>
              <a:t>что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это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может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быть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вредным</a:t>
            </a:r>
            <a:r>
              <a:rPr sz="1600" dirty="0">
                <a:solidFill>
                  <a:srgbClr val="FF0000"/>
                </a:solidFill>
              </a:rPr>
              <a:t>, </a:t>
            </a:r>
            <a:r>
              <a:rPr sz="1600" dirty="0" err="1">
                <a:solidFill>
                  <a:srgbClr val="FF0000"/>
                </a:solidFill>
              </a:rPr>
              <a:t>любой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совет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или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предложенное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вмешательство</a:t>
            </a:r>
            <a:r>
              <a:rPr sz="1600" dirty="0">
                <a:solidFill>
                  <a:srgbClr val="FF0000"/>
                </a:solidFill>
              </a:rPr>
              <a:t> в </a:t>
            </a:r>
            <a:r>
              <a:rPr sz="1600" dirty="0" err="1">
                <a:solidFill>
                  <a:srgbClr val="FF0000"/>
                </a:solidFill>
              </a:rPr>
              <a:t>это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должно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быть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чутким</a:t>
            </a:r>
            <a:r>
              <a:rPr sz="1600" dirty="0">
                <a:solidFill>
                  <a:srgbClr val="FF0000"/>
                </a:solidFill>
              </a:rPr>
              <a:t> к: </a:t>
            </a:r>
            <a:r>
              <a:rPr sz="1600" dirty="0" err="1">
                <a:solidFill>
                  <a:srgbClr val="FF0000"/>
                </a:solidFill>
              </a:rPr>
              <a:t>праву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пациента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исповедовать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свою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религию</a:t>
            </a:r>
            <a:r>
              <a:rPr sz="1600" dirty="0">
                <a:solidFill>
                  <a:srgbClr val="FF0000"/>
                </a:solidFill>
              </a:rPr>
              <a:t>; </a:t>
            </a:r>
            <a:r>
              <a:rPr sz="1600" dirty="0" err="1">
                <a:solidFill>
                  <a:srgbClr val="FF0000"/>
                </a:solidFill>
              </a:rPr>
              <a:t>влияние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на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их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духовный</a:t>
            </a:r>
            <a:r>
              <a:rPr sz="1600" dirty="0">
                <a:solidFill>
                  <a:srgbClr val="FF0000"/>
                </a:solidFill>
              </a:rPr>
              <a:t>/</a:t>
            </a:r>
            <a:r>
              <a:rPr sz="1600" dirty="0" err="1">
                <a:solidFill>
                  <a:srgbClr val="FF0000"/>
                </a:solidFill>
              </a:rPr>
              <a:t>религиозный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выбор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любого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заболевания</a:t>
            </a:r>
            <a:r>
              <a:rPr sz="1600" dirty="0">
                <a:solidFill>
                  <a:srgbClr val="FF0000"/>
                </a:solidFill>
              </a:rPr>
              <a:t>, </a:t>
            </a:r>
            <a:r>
              <a:rPr sz="1600" dirty="0" err="1">
                <a:solidFill>
                  <a:srgbClr val="FF0000"/>
                </a:solidFill>
              </a:rPr>
              <a:t>от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которого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они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возможно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страдают</a:t>
            </a:r>
            <a:r>
              <a:rPr sz="1600" dirty="0">
                <a:solidFill>
                  <a:srgbClr val="FF0000"/>
                </a:solidFill>
              </a:rPr>
              <a:t>; </a:t>
            </a:r>
            <a:r>
              <a:rPr sz="1600" dirty="0" err="1">
                <a:solidFill>
                  <a:srgbClr val="FF0000"/>
                </a:solidFill>
              </a:rPr>
              <a:t>взгляды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семьи</a:t>
            </a:r>
            <a:r>
              <a:rPr sz="1600" dirty="0">
                <a:solidFill>
                  <a:srgbClr val="FF0000"/>
                </a:solidFill>
              </a:rPr>
              <a:t> и/</a:t>
            </a:r>
            <a:r>
              <a:rPr sz="1600" dirty="0" err="1">
                <a:solidFill>
                  <a:srgbClr val="FF0000"/>
                </a:solidFill>
              </a:rPr>
              <a:t>или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религиозного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общества</a:t>
            </a:r>
            <a:r>
              <a:rPr sz="1600" dirty="0">
                <a:solidFill>
                  <a:srgbClr val="FF0000"/>
                </a:solidFill>
              </a:rPr>
              <a:t>; </a:t>
            </a:r>
            <a:r>
              <a:rPr sz="1600" dirty="0" err="1">
                <a:solidFill>
                  <a:srgbClr val="FF0000"/>
                </a:solidFill>
              </a:rPr>
              <a:t>советы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предложенные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священниками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или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духовными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лицами</a:t>
            </a:r>
            <a:r>
              <a:rPr sz="1600" dirty="0">
                <a:solidFill>
                  <a:srgbClr val="FF0000"/>
                </a:solidFill>
              </a:rPr>
              <a:t>.</a:t>
            </a:r>
          </a:p>
          <a:p>
            <a:pPr defTabSz="914367">
              <a:defRPr sz="800" b="1">
                <a:latin typeface="Georgia"/>
                <a:ea typeface="Georgia"/>
                <a:cs typeface="Georgia"/>
                <a:sym typeface="Georgia"/>
              </a:defRPr>
            </a:pPr>
            <a:endParaRPr sz="1600" dirty="0"/>
          </a:p>
          <a:p>
            <a:pPr defTabSz="914367">
              <a:defRPr sz="2400">
                <a:latin typeface="Georgia"/>
                <a:ea typeface="Georgia"/>
                <a:cs typeface="Georgia"/>
                <a:sym typeface="Georgia"/>
              </a:defRPr>
            </a:pPr>
            <a:r>
              <a:rPr sz="1600" dirty="0" err="1">
                <a:solidFill>
                  <a:srgbClr val="FF0000"/>
                </a:solidFill>
              </a:rPr>
              <a:t>Психиатры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не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должны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использовать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свою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профессиональную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позиция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для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проповедования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или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подрыва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веры</a:t>
            </a:r>
            <a:r>
              <a:rPr sz="1600" dirty="0">
                <a:solidFill>
                  <a:srgbClr val="FF0000"/>
                </a:solidFill>
              </a:rPr>
              <a:t> и </a:t>
            </a:r>
            <a:r>
              <a:rPr sz="1600" dirty="0" err="1">
                <a:solidFill>
                  <a:srgbClr val="FF0000"/>
                </a:solidFill>
              </a:rPr>
              <a:t>обязаны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соблюдать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соответствующие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профессиональны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границы</a:t>
            </a:r>
            <a:r>
              <a:rPr sz="1600" dirty="0">
                <a:solidFill>
                  <a:srgbClr val="FF0000"/>
                </a:solidFill>
              </a:rPr>
              <a:t>, </a:t>
            </a:r>
            <a:r>
              <a:rPr sz="1600" dirty="0" err="1">
                <a:solidFill>
                  <a:srgbClr val="FF0000"/>
                </a:solidFill>
              </a:rPr>
              <a:t>что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касается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исповедования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из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собственной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духовности</a:t>
            </a:r>
            <a:r>
              <a:rPr sz="1600" dirty="0">
                <a:solidFill>
                  <a:srgbClr val="FF0000"/>
                </a:solidFill>
              </a:rPr>
              <a:t>/</a:t>
            </a:r>
            <a:r>
              <a:rPr sz="1600" dirty="0" err="1">
                <a:solidFill>
                  <a:srgbClr val="FF0000"/>
                </a:solidFill>
              </a:rPr>
              <a:t>религиозности</a:t>
            </a:r>
            <a:r>
              <a:rPr sz="1600" dirty="0"/>
              <a:t>.</a:t>
            </a:r>
          </a:p>
        </p:txBody>
      </p:sp>
      <p:pic>
        <p:nvPicPr>
          <p:cNvPr id="225" name="Picture 2" descr="Picture 2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435618" y="888550"/>
            <a:ext cx="1375130" cy="13867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>
    <p:circl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Picture 3" descr="Picture 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07504" y="188639"/>
            <a:ext cx="8871762" cy="2375167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Rectangle 1"/>
          <p:cNvSpPr txBox="1"/>
          <p:nvPr/>
        </p:nvSpPr>
        <p:spPr>
          <a:xfrm>
            <a:off x="251520" y="1721714"/>
            <a:ext cx="7848874" cy="4278088"/>
          </a:xfrm>
          <a:prstGeom prst="rect">
            <a:avLst/>
          </a:prstGeom>
          <a:gradFill>
            <a:gsLst>
              <a:gs pos="95391">
                <a:schemeClr val="bg1"/>
              </a:gs>
              <a:gs pos="95640">
                <a:srgbClr val="309CB8"/>
              </a:gs>
              <a:gs pos="100000">
                <a:srgbClr val="34B3D5"/>
              </a:gs>
            </a:gsLst>
            <a:lin ang="16200000"/>
          </a:gradFill>
          <a:ln w="12700">
            <a:solidFill>
              <a:srgbClr val="46AAC4"/>
            </a:solidFill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7" tIns="45717" rIns="45717" bIns="45717" anchor="ctr">
            <a:spAutoFit/>
          </a:bodyPr>
          <a:lstStyle/>
          <a:p>
            <a:pPr defTabSz="914367">
              <a:defRPr sz="2400">
                <a:latin typeface="Georgia"/>
                <a:ea typeface="Georgia"/>
                <a:cs typeface="Georgia"/>
                <a:sym typeface="Georgia"/>
              </a:defRPr>
            </a:pPr>
            <a:endParaRPr lang="ru-RU" sz="1600" dirty="0" smtClean="0"/>
          </a:p>
          <a:p>
            <a:pPr defTabSz="914367">
              <a:defRPr sz="2400">
                <a:latin typeface="Georgia"/>
                <a:ea typeface="Georgia"/>
                <a:cs typeface="Georgia"/>
                <a:sym typeface="Georgia"/>
              </a:defRPr>
            </a:pPr>
            <a:r>
              <a:rPr sz="1600" dirty="0" err="1" smtClean="0"/>
              <a:t>Психиатры</a:t>
            </a:r>
            <a:r>
              <a:rPr sz="1600" dirty="0" smtClean="0"/>
              <a:t> </a:t>
            </a:r>
            <a:r>
              <a:rPr sz="1600" dirty="0" err="1"/>
              <a:t>должны</a:t>
            </a:r>
            <a:r>
              <a:rPr sz="1600" dirty="0"/>
              <a:t> </a:t>
            </a:r>
            <a:r>
              <a:rPr sz="1600" dirty="0" err="1"/>
              <a:t>разрабатывать</a:t>
            </a:r>
            <a:r>
              <a:rPr sz="1600" dirty="0"/>
              <a:t> </a:t>
            </a:r>
            <a:r>
              <a:rPr sz="1600" dirty="0" err="1"/>
              <a:t>организационные</a:t>
            </a:r>
            <a:r>
              <a:rPr sz="1600" dirty="0"/>
              <a:t> </a:t>
            </a:r>
            <a:r>
              <a:rPr sz="1600" dirty="0" err="1"/>
              <a:t>правила</a:t>
            </a:r>
            <a:r>
              <a:rPr sz="1600" dirty="0"/>
              <a:t>, </a:t>
            </a:r>
            <a:r>
              <a:rPr sz="1600" dirty="0" err="1"/>
              <a:t>которые</a:t>
            </a:r>
            <a:r>
              <a:rPr sz="1600" dirty="0"/>
              <a:t> </a:t>
            </a:r>
            <a:r>
              <a:rPr sz="1600" dirty="0" err="1"/>
              <a:t>обеспечат</a:t>
            </a:r>
            <a:r>
              <a:rPr sz="1600" dirty="0"/>
              <a:t> </a:t>
            </a:r>
            <a:r>
              <a:rPr sz="1600" dirty="0" err="1"/>
              <a:t>равенство</a:t>
            </a:r>
            <a:r>
              <a:rPr sz="1600" dirty="0"/>
              <a:t>, </a:t>
            </a:r>
            <a:r>
              <a:rPr sz="1600" dirty="0" err="1"/>
              <a:t>понимание</a:t>
            </a:r>
            <a:r>
              <a:rPr sz="1600" dirty="0"/>
              <a:t>, </a:t>
            </a:r>
            <a:r>
              <a:rPr sz="1600" dirty="0" err="1"/>
              <a:t>уважение</a:t>
            </a:r>
            <a:r>
              <a:rPr sz="1600" dirty="0"/>
              <a:t> и </a:t>
            </a:r>
            <a:r>
              <a:rPr sz="1600" dirty="0" err="1"/>
              <a:t>верную</a:t>
            </a:r>
            <a:r>
              <a:rPr sz="1600" dirty="0"/>
              <a:t> </a:t>
            </a:r>
            <a:r>
              <a:rPr sz="1600" dirty="0" err="1"/>
              <a:t>практику</a:t>
            </a:r>
            <a:r>
              <a:rPr sz="1600" dirty="0"/>
              <a:t>, </a:t>
            </a:r>
            <a:r>
              <a:rPr sz="1600" dirty="0" err="1"/>
              <a:t>касающуюся</a:t>
            </a:r>
            <a:r>
              <a:rPr sz="1600" dirty="0"/>
              <a:t> </a:t>
            </a:r>
            <a:r>
              <a:rPr sz="1600" dirty="0" err="1"/>
              <a:t>духовности</a:t>
            </a:r>
            <a:r>
              <a:rPr sz="1600" dirty="0"/>
              <a:t> и </a:t>
            </a:r>
            <a:r>
              <a:rPr sz="1600" dirty="0" err="1"/>
              <a:t>религии</a:t>
            </a:r>
            <a:endParaRPr sz="1600" dirty="0"/>
          </a:p>
          <a:p>
            <a:pPr defTabSz="914367">
              <a:defRPr sz="800" b="1">
                <a:latin typeface="Georgia"/>
                <a:ea typeface="Georgia"/>
                <a:cs typeface="Georgia"/>
                <a:sym typeface="Georgia"/>
              </a:defRPr>
            </a:pPr>
            <a:endParaRPr sz="1600" dirty="0"/>
          </a:p>
          <a:p>
            <a:pPr defTabSz="914367">
              <a:defRPr sz="2400">
                <a:latin typeface="Georgia"/>
                <a:ea typeface="Georgia"/>
                <a:cs typeface="Georgia"/>
                <a:sym typeface="Georgia"/>
              </a:defRPr>
            </a:pPr>
            <a:r>
              <a:rPr sz="1600" dirty="0" err="1">
                <a:solidFill>
                  <a:srgbClr val="FF0000"/>
                </a:solidFill>
              </a:rPr>
              <a:t>Психиатры</a:t>
            </a:r>
            <a:r>
              <a:rPr sz="1600" dirty="0">
                <a:solidFill>
                  <a:srgbClr val="FF0000"/>
                </a:solidFill>
              </a:rPr>
              <a:t>, </a:t>
            </a:r>
            <a:r>
              <a:rPr sz="1600" dirty="0" err="1">
                <a:solidFill>
                  <a:srgbClr val="FF0000"/>
                </a:solidFill>
              </a:rPr>
              <a:t>несмотря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на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личные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убеждения</a:t>
            </a:r>
            <a:r>
              <a:rPr sz="1600" dirty="0">
                <a:solidFill>
                  <a:srgbClr val="FF0000"/>
                </a:solidFill>
              </a:rPr>
              <a:t>, </a:t>
            </a:r>
            <a:r>
              <a:rPr sz="1600" dirty="0" err="1">
                <a:solidFill>
                  <a:srgbClr val="FF0000"/>
                </a:solidFill>
              </a:rPr>
              <a:t>должны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быть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готовы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работать</a:t>
            </a:r>
            <a:r>
              <a:rPr sz="1600" dirty="0">
                <a:solidFill>
                  <a:srgbClr val="FF0000"/>
                </a:solidFill>
              </a:rPr>
              <a:t> с </a:t>
            </a:r>
            <a:r>
              <a:rPr sz="1600" dirty="0" err="1">
                <a:solidFill>
                  <a:srgbClr val="FF0000"/>
                </a:solidFill>
              </a:rPr>
              <a:t>лидерами</a:t>
            </a:r>
            <a:r>
              <a:rPr sz="1600" dirty="0">
                <a:solidFill>
                  <a:srgbClr val="FF0000"/>
                </a:solidFill>
              </a:rPr>
              <a:t>/</a:t>
            </a:r>
            <a:r>
              <a:rPr sz="1600" dirty="0" err="1">
                <a:solidFill>
                  <a:srgbClr val="FF0000"/>
                </a:solidFill>
              </a:rPr>
              <a:t>членами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религиозных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сообществ</a:t>
            </a:r>
            <a:r>
              <a:rPr sz="1600" dirty="0">
                <a:solidFill>
                  <a:srgbClr val="FF0000"/>
                </a:solidFill>
              </a:rPr>
              <a:t>, </a:t>
            </a:r>
            <a:r>
              <a:rPr sz="1600" dirty="0" err="1">
                <a:solidFill>
                  <a:srgbClr val="FF0000"/>
                </a:solidFill>
              </a:rPr>
              <a:t>священниками</a:t>
            </a:r>
            <a:r>
              <a:rPr sz="1600" dirty="0">
                <a:solidFill>
                  <a:srgbClr val="FF0000"/>
                </a:solidFill>
              </a:rPr>
              <a:t> и </a:t>
            </a:r>
            <a:r>
              <a:rPr sz="1600" dirty="0" err="1">
                <a:solidFill>
                  <a:srgbClr val="FF0000"/>
                </a:solidFill>
              </a:rPr>
              <a:t>пасторами</a:t>
            </a:r>
            <a:r>
              <a:rPr sz="1600" dirty="0">
                <a:solidFill>
                  <a:srgbClr val="FF0000"/>
                </a:solidFill>
              </a:rPr>
              <a:t> в </a:t>
            </a:r>
            <a:r>
              <a:rPr sz="1600" dirty="0" err="1">
                <a:solidFill>
                  <a:srgbClr val="FF0000"/>
                </a:solidFill>
              </a:rPr>
              <a:t>поддержку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благосостояния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своих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пациентов</a:t>
            </a:r>
            <a:r>
              <a:rPr sz="1600" dirty="0">
                <a:solidFill>
                  <a:srgbClr val="FF0000"/>
                </a:solidFill>
              </a:rPr>
              <a:t>, и </a:t>
            </a:r>
            <a:r>
              <a:rPr sz="1600" dirty="0" err="1">
                <a:solidFill>
                  <a:srgbClr val="FF0000"/>
                </a:solidFill>
              </a:rPr>
              <a:t>должны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стимулировать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всех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коллег</a:t>
            </a:r>
            <a:r>
              <a:rPr sz="1600" dirty="0">
                <a:solidFill>
                  <a:srgbClr val="FF0000"/>
                </a:solidFill>
              </a:rPr>
              <a:t> в </a:t>
            </a:r>
            <a:r>
              <a:rPr sz="1600" dirty="0" err="1">
                <a:solidFill>
                  <a:srgbClr val="FF0000"/>
                </a:solidFill>
              </a:rPr>
              <a:t>области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психического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здоровья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делать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тоже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самое</a:t>
            </a:r>
            <a:r>
              <a:rPr sz="1600" dirty="0">
                <a:solidFill>
                  <a:srgbClr val="FF0000"/>
                </a:solidFill>
              </a:rPr>
              <a:t>.</a:t>
            </a:r>
          </a:p>
          <a:p>
            <a:pPr defTabSz="914367">
              <a:defRPr sz="800" b="1">
                <a:latin typeface="Georgia"/>
                <a:ea typeface="Georgia"/>
                <a:cs typeface="Georgia"/>
                <a:sym typeface="Georgia"/>
              </a:defRPr>
            </a:pPr>
            <a:endParaRPr sz="1600" dirty="0"/>
          </a:p>
          <a:p>
            <a:pPr defTabSz="914367">
              <a:defRPr sz="2400">
                <a:latin typeface="Georgia"/>
                <a:ea typeface="Georgia"/>
                <a:cs typeface="Georgia"/>
                <a:sym typeface="Georgia"/>
              </a:defRPr>
            </a:pPr>
            <a:r>
              <a:rPr sz="1600" dirty="0" err="1"/>
              <a:t>Психиатры</a:t>
            </a:r>
            <a:r>
              <a:rPr sz="1600" dirty="0"/>
              <a:t> </a:t>
            </a:r>
            <a:r>
              <a:rPr sz="1600" dirty="0" err="1"/>
              <a:t>должны</a:t>
            </a:r>
            <a:r>
              <a:rPr sz="1600" dirty="0"/>
              <a:t> </a:t>
            </a:r>
            <a:r>
              <a:rPr sz="1600" dirty="0" err="1"/>
              <a:t>всегда</a:t>
            </a:r>
            <a:r>
              <a:rPr sz="1600" dirty="0"/>
              <a:t> </a:t>
            </a:r>
            <a:r>
              <a:rPr sz="1600" dirty="0" err="1"/>
              <a:t>уважать</a:t>
            </a:r>
            <a:r>
              <a:rPr sz="1600" dirty="0"/>
              <a:t> и </a:t>
            </a:r>
            <a:r>
              <a:rPr sz="1600" dirty="0" err="1"/>
              <a:t>быть</a:t>
            </a:r>
            <a:r>
              <a:rPr sz="1600" dirty="0"/>
              <a:t> </a:t>
            </a:r>
            <a:r>
              <a:rPr sz="1600" dirty="0" err="1"/>
              <a:t>чуткими</a:t>
            </a:r>
            <a:r>
              <a:rPr sz="1600" dirty="0"/>
              <a:t> к </a:t>
            </a:r>
            <a:r>
              <a:rPr sz="1600" dirty="0" err="1"/>
              <a:t>духовным</a:t>
            </a:r>
            <a:r>
              <a:rPr sz="1600" dirty="0"/>
              <a:t> и </a:t>
            </a:r>
            <a:r>
              <a:rPr sz="1600" dirty="0" err="1"/>
              <a:t>религиозным</a:t>
            </a:r>
            <a:r>
              <a:rPr sz="1600" dirty="0"/>
              <a:t> </a:t>
            </a:r>
            <a:r>
              <a:rPr sz="1600" dirty="0" err="1"/>
              <a:t>убеждениям</a:t>
            </a:r>
            <a:r>
              <a:rPr sz="1600" dirty="0"/>
              <a:t>, </a:t>
            </a:r>
            <a:r>
              <a:rPr sz="1600" dirty="0" err="1"/>
              <a:t>равно</a:t>
            </a:r>
            <a:r>
              <a:rPr sz="1600" dirty="0"/>
              <a:t> </a:t>
            </a:r>
            <a:r>
              <a:rPr sz="1600" dirty="0" err="1"/>
              <a:t>как</a:t>
            </a:r>
            <a:r>
              <a:rPr sz="1600" dirty="0"/>
              <a:t> и к </a:t>
            </a:r>
            <a:r>
              <a:rPr sz="1600" dirty="0" err="1"/>
              <a:t>их</a:t>
            </a:r>
            <a:r>
              <a:rPr sz="1600" dirty="0"/>
              <a:t> </a:t>
            </a:r>
            <a:r>
              <a:rPr sz="1600" dirty="0" err="1"/>
              <a:t>отсутствию</a:t>
            </a:r>
            <a:r>
              <a:rPr sz="1600" dirty="0"/>
              <a:t>, </a:t>
            </a:r>
            <a:r>
              <a:rPr sz="1600" dirty="0" err="1"/>
              <a:t>среди</a:t>
            </a:r>
            <a:r>
              <a:rPr sz="1600" dirty="0"/>
              <a:t> </a:t>
            </a:r>
            <a:r>
              <a:rPr sz="1600" dirty="0" err="1"/>
              <a:t>своих</a:t>
            </a:r>
            <a:r>
              <a:rPr sz="1600" dirty="0"/>
              <a:t> </a:t>
            </a:r>
            <a:r>
              <a:rPr sz="1600" dirty="0" err="1"/>
              <a:t>коллег</a:t>
            </a:r>
            <a:endParaRPr sz="1600" dirty="0"/>
          </a:p>
          <a:p>
            <a:pPr defTabSz="914367">
              <a:defRPr sz="800" b="1">
                <a:latin typeface="Georgia"/>
                <a:ea typeface="Georgia"/>
                <a:cs typeface="Georgia"/>
                <a:sym typeface="Georgia"/>
              </a:defRPr>
            </a:pPr>
            <a:endParaRPr sz="1600" dirty="0"/>
          </a:p>
          <a:p>
            <a:pPr defTabSz="914367">
              <a:defRPr sz="2400">
                <a:latin typeface="Georgia"/>
                <a:ea typeface="Georgia"/>
                <a:cs typeface="Georgia"/>
                <a:sym typeface="Georgia"/>
              </a:defRPr>
            </a:pPr>
            <a:r>
              <a:rPr sz="1600" dirty="0" err="1">
                <a:solidFill>
                  <a:srgbClr val="FF0000"/>
                </a:solidFill>
              </a:rPr>
              <a:t>Религия</a:t>
            </a:r>
            <a:r>
              <a:rPr sz="1600" dirty="0">
                <a:solidFill>
                  <a:srgbClr val="FF0000"/>
                </a:solidFill>
              </a:rPr>
              <a:t> и </a:t>
            </a:r>
            <a:r>
              <a:rPr sz="1600" dirty="0" err="1">
                <a:solidFill>
                  <a:srgbClr val="FF0000"/>
                </a:solidFill>
              </a:rPr>
              <a:t>духовность</a:t>
            </a:r>
            <a:r>
              <a:rPr sz="1600" dirty="0">
                <a:solidFill>
                  <a:srgbClr val="FF0000"/>
                </a:solidFill>
              </a:rPr>
              <a:t>, а </a:t>
            </a:r>
            <a:r>
              <a:rPr sz="1600" dirty="0" err="1">
                <a:solidFill>
                  <a:srgbClr val="FF0000"/>
                </a:solidFill>
              </a:rPr>
              <a:t>также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их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взаимосвязь</a:t>
            </a:r>
            <a:r>
              <a:rPr sz="1600" dirty="0">
                <a:solidFill>
                  <a:srgbClr val="FF0000"/>
                </a:solidFill>
              </a:rPr>
              <a:t> с </a:t>
            </a:r>
            <a:r>
              <a:rPr sz="1600" dirty="0" err="1">
                <a:solidFill>
                  <a:srgbClr val="FF0000"/>
                </a:solidFill>
              </a:rPr>
              <a:t>диагнозом</a:t>
            </a:r>
            <a:r>
              <a:rPr sz="1600" dirty="0">
                <a:solidFill>
                  <a:srgbClr val="FF0000"/>
                </a:solidFill>
              </a:rPr>
              <a:t>, </a:t>
            </a:r>
            <a:r>
              <a:rPr sz="1600" dirty="0" err="1">
                <a:solidFill>
                  <a:srgbClr val="FF0000"/>
                </a:solidFill>
              </a:rPr>
              <a:t>этиологией</a:t>
            </a:r>
            <a:r>
              <a:rPr sz="1600" dirty="0">
                <a:solidFill>
                  <a:srgbClr val="FF0000"/>
                </a:solidFill>
              </a:rPr>
              <a:t> и </a:t>
            </a:r>
            <a:r>
              <a:rPr sz="1600" dirty="0" err="1">
                <a:solidFill>
                  <a:srgbClr val="FF0000"/>
                </a:solidFill>
              </a:rPr>
              <a:t>лечением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психических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расстройств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должна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приниматься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во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внимание</a:t>
            </a:r>
            <a:r>
              <a:rPr sz="1600" dirty="0">
                <a:solidFill>
                  <a:srgbClr val="FF0000"/>
                </a:solidFill>
              </a:rPr>
              <a:t>, </a:t>
            </a:r>
            <a:r>
              <a:rPr sz="1600" dirty="0" err="1">
                <a:solidFill>
                  <a:srgbClr val="FF0000"/>
                </a:solidFill>
              </a:rPr>
              <a:t>поскольку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это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необходимые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компоненты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как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обучения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психиатров</a:t>
            </a:r>
            <a:r>
              <a:rPr sz="1600" dirty="0">
                <a:solidFill>
                  <a:srgbClr val="FF0000"/>
                </a:solidFill>
              </a:rPr>
              <a:t>, </a:t>
            </a:r>
            <a:r>
              <a:rPr sz="1600" dirty="0" err="1">
                <a:solidFill>
                  <a:srgbClr val="FF0000"/>
                </a:solidFill>
              </a:rPr>
              <a:t>так</a:t>
            </a:r>
            <a:r>
              <a:rPr sz="1600" dirty="0">
                <a:solidFill>
                  <a:srgbClr val="FF0000"/>
                </a:solidFill>
              </a:rPr>
              <a:t> и </a:t>
            </a:r>
            <a:r>
              <a:rPr sz="1600" dirty="0" err="1">
                <a:solidFill>
                  <a:srgbClr val="FF0000"/>
                </a:solidFill>
              </a:rPr>
              <a:t>продолжение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их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профессионального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развития</a:t>
            </a:r>
            <a:r>
              <a:rPr sz="1600" dirty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228" name="Picture 2" descr="Picture 2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527796" y="1349437"/>
            <a:ext cx="1375130" cy="13867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>
    <p:circl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Picture 3" descr="Picture 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131868" y="5362472"/>
            <a:ext cx="3578898" cy="14786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Picture 3" descr="Picture 3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179511" y="188639"/>
            <a:ext cx="8871763" cy="2375167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Rectangle 1"/>
          <p:cNvSpPr txBox="1"/>
          <p:nvPr/>
        </p:nvSpPr>
        <p:spPr>
          <a:xfrm>
            <a:off x="235366" y="1520400"/>
            <a:ext cx="5816294" cy="4278088"/>
          </a:xfrm>
          <a:prstGeom prst="rect">
            <a:avLst/>
          </a:prstGeom>
          <a:gradFill>
            <a:gsLst>
              <a:gs pos="88908">
                <a:schemeClr val="bg1"/>
              </a:gs>
              <a:gs pos="94106">
                <a:srgbClr val="37B1D1"/>
              </a:gs>
              <a:gs pos="100000">
                <a:srgbClr val="34B3D5"/>
              </a:gs>
            </a:gsLst>
            <a:lin ang="16200000"/>
          </a:gradFill>
          <a:ln w="12700">
            <a:solidFill>
              <a:srgbClr val="46AAC4"/>
            </a:solidFill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7" tIns="45717" rIns="45717" bIns="45717" anchor="ctr">
            <a:spAutoFit/>
          </a:bodyPr>
          <a:lstStyle/>
          <a:p>
            <a:pPr defTabSz="914367">
              <a:defRPr sz="2400">
                <a:latin typeface="Georgia"/>
                <a:ea typeface="Georgia"/>
                <a:cs typeface="Georgia"/>
                <a:sym typeface="Georgia"/>
              </a:defRPr>
            </a:pPr>
            <a:r>
              <a:rPr sz="1600" dirty="0"/>
              <a:t>Alexander Moreira‐Almeida</a:t>
            </a:r>
            <a:r>
              <a:rPr sz="1600" baseline="30666" dirty="0"/>
              <a:t>1,2</a:t>
            </a:r>
            <a:r>
              <a:rPr sz="1600" dirty="0"/>
              <a:t>, </a:t>
            </a:r>
          </a:p>
          <a:p>
            <a:pPr defTabSz="914367">
              <a:defRPr sz="2400">
                <a:latin typeface="Georgia"/>
                <a:ea typeface="Georgia"/>
                <a:cs typeface="Georgia"/>
                <a:sym typeface="Georgia"/>
              </a:defRPr>
            </a:pPr>
            <a:r>
              <a:rPr sz="1600" dirty="0" err="1"/>
              <a:t>Avdesh</a:t>
            </a:r>
            <a:r>
              <a:rPr sz="1600" dirty="0"/>
              <a:t> Sharma</a:t>
            </a:r>
            <a:r>
              <a:rPr sz="1600" baseline="30666" dirty="0"/>
              <a:t>1,3</a:t>
            </a:r>
            <a:r>
              <a:rPr sz="1600" dirty="0"/>
              <a:t>, </a:t>
            </a:r>
          </a:p>
          <a:p>
            <a:pPr defTabSz="914367">
              <a:defRPr sz="2400">
                <a:latin typeface="Georgia"/>
                <a:ea typeface="Georgia"/>
                <a:cs typeface="Georgia"/>
                <a:sym typeface="Georgia"/>
              </a:defRPr>
            </a:pPr>
            <a:r>
              <a:rPr sz="1600" dirty="0"/>
              <a:t>Bernard </a:t>
            </a:r>
            <a:r>
              <a:rPr sz="1600" dirty="0" err="1"/>
              <a:t>Janse</a:t>
            </a:r>
            <a:r>
              <a:rPr sz="1600" dirty="0"/>
              <a:t> van Rensburg</a:t>
            </a:r>
            <a:r>
              <a:rPr sz="1600" baseline="30666" dirty="0"/>
              <a:t>1,4</a:t>
            </a:r>
            <a:r>
              <a:rPr sz="1600" dirty="0"/>
              <a:t>, </a:t>
            </a:r>
          </a:p>
          <a:p>
            <a:pPr defTabSz="914367">
              <a:defRPr sz="2400">
                <a:latin typeface="Georgia"/>
                <a:ea typeface="Georgia"/>
                <a:cs typeface="Georgia"/>
                <a:sym typeface="Georgia"/>
              </a:defRPr>
            </a:pPr>
            <a:r>
              <a:rPr sz="1600" dirty="0"/>
              <a:t>Peter J. Verhagen</a:t>
            </a:r>
            <a:r>
              <a:rPr sz="1600" baseline="30666" dirty="0"/>
              <a:t>1,5</a:t>
            </a:r>
            <a:r>
              <a:rPr sz="1600" dirty="0"/>
              <a:t>, </a:t>
            </a:r>
          </a:p>
          <a:p>
            <a:pPr defTabSz="914367">
              <a:defRPr sz="2400">
                <a:latin typeface="Georgia"/>
                <a:ea typeface="Georgia"/>
                <a:cs typeface="Georgia"/>
                <a:sym typeface="Georgia"/>
              </a:defRPr>
            </a:pPr>
            <a:r>
              <a:rPr sz="1600" dirty="0"/>
              <a:t>Christopher C.H. Cook</a:t>
            </a:r>
            <a:r>
              <a:rPr sz="1600" baseline="30666" dirty="0"/>
              <a:t>1,6</a:t>
            </a:r>
            <a:r>
              <a:rPr sz="1600" dirty="0"/>
              <a:t> </a:t>
            </a:r>
          </a:p>
          <a:p>
            <a:pPr defTabSz="914367">
              <a:defRPr sz="2400" b="1">
                <a:latin typeface="Georgia"/>
                <a:ea typeface="Georgia"/>
                <a:cs typeface="Georgia"/>
                <a:sym typeface="Georgia"/>
              </a:defRPr>
            </a:pPr>
            <a:endParaRPr sz="1600" dirty="0"/>
          </a:p>
          <a:p>
            <a:pPr defTabSz="914367">
              <a:defRPr sz="2400">
                <a:latin typeface="Georgia"/>
                <a:ea typeface="Georgia"/>
                <a:cs typeface="Georgia"/>
                <a:sym typeface="Georgia"/>
              </a:defRPr>
            </a:pPr>
            <a:r>
              <a:rPr sz="1600" dirty="0"/>
              <a:t>1WPA Section on Religion, Spirituality and Psychiatry; 2Research Center in Spirituality and Health, School of Medicine, Federal University of Juiz de </a:t>
            </a:r>
            <a:r>
              <a:rPr sz="1600" dirty="0" err="1"/>
              <a:t>Fora</a:t>
            </a:r>
            <a:r>
              <a:rPr sz="1600" dirty="0"/>
              <a:t>, Juiz de </a:t>
            </a:r>
            <a:r>
              <a:rPr sz="1600" dirty="0" err="1"/>
              <a:t>Fora</a:t>
            </a:r>
            <a:r>
              <a:rPr sz="1600" dirty="0"/>
              <a:t>, Brazil; 3‘Parivartan’ Center for Mental Health, New Delhi, India; 4Department of Psychiatry, University of the Witwatersrand, Johannesburg, South </a:t>
            </a:r>
          </a:p>
          <a:p>
            <a:pPr defTabSz="914367">
              <a:defRPr sz="2400">
                <a:latin typeface="Georgia"/>
                <a:ea typeface="Georgia"/>
                <a:cs typeface="Georgia"/>
                <a:sym typeface="Georgia"/>
              </a:defRPr>
            </a:pPr>
            <a:r>
              <a:rPr sz="1600" dirty="0"/>
              <a:t>Africa; </a:t>
            </a:r>
            <a:r>
              <a:rPr sz="1600" baseline="30666" dirty="0"/>
              <a:t>5</a:t>
            </a:r>
            <a:r>
              <a:rPr sz="1600" dirty="0"/>
              <a:t>GGZ </a:t>
            </a:r>
            <a:r>
              <a:rPr sz="1600" dirty="0" err="1"/>
              <a:t>Centraal</a:t>
            </a:r>
            <a:r>
              <a:rPr sz="1600" dirty="0"/>
              <a:t>, </a:t>
            </a:r>
            <a:r>
              <a:rPr sz="1600" dirty="0" err="1"/>
              <a:t>Harderwijk</a:t>
            </a:r>
            <a:r>
              <a:rPr sz="1600" dirty="0"/>
              <a:t>, </a:t>
            </a:r>
          </a:p>
          <a:p>
            <a:pPr defTabSz="914367">
              <a:defRPr sz="2400">
                <a:latin typeface="Georgia"/>
                <a:ea typeface="Georgia"/>
                <a:cs typeface="Georgia"/>
                <a:sym typeface="Georgia"/>
              </a:defRPr>
            </a:pPr>
            <a:r>
              <a:rPr sz="1600" dirty="0"/>
              <a:t>the Netherlands; </a:t>
            </a:r>
            <a:r>
              <a:rPr sz="1600" baseline="30666" dirty="0"/>
              <a:t>6</a:t>
            </a:r>
            <a:r>
              <a:rPr sz="1600" dirty="0"/>
              <a:t>Department of </a:t>
            </a:r>
          </a:p>
          <a:p>
            <a:pPr defTabSz="914367">
              <a:defRPr sz="2400">
                <a:latin typeface="Georgia"/>
                <a:ea typeface="Georgia"/>
                <a:cs typeface="Georgia"/>
                <a:sym typeface="Georgia"/>
              </a:defRPr>
            </a:pPr>
            <a:r>
              <a:rPr sz="1600" dirty="0"/>
              <a:t>Theology and Religion, Durham </a:t>
            </a:r>
          </a:p>
          <a:p>
            <a:pPr defTabSz="914367">
              <a:defRPr sz="2400">
                <a:latin typeface="Georgia"/>
                <a:ea typeface="Georgia"/>
                <a:cs typeface="Georgia"/>
                <a:sym typeface="Georgia"/>
              </a:defRPr>
            </a:pPr>
            <a:r>
              <a:rPr sz="1600" dirty="0"/>
              <a:t>University, </a:t>
            </a:r>
          </a:p>
          <a:p>
            <a:pPr defTabSz="914367">
              <a:defRPr sz="2400">
                <a:latin typeface="Georgia"/>
                <a:ea typeface="Georgia"/>
                <a:cs typeface="Georgia"/>
                <a:sym typeface="Georgia"/>
              </a:defRPr>
            </a:pPr>
            <a:r>
              <a:rPr sz="1600" dirty="0"/>
              <a:t>Durham, UK </a:t>
            </a:r>
          </a:p>
        </p:txBody>
      </p:sp>
      <p:pic>
        <p:nvPicPr>
          <p:cNvPr id="234" name="Picture 2" descr="Picture 2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5940152" y="1412775"/>
            <a:ext cx="2917053" cy="28854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>
    <p:circl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755576" y="2564904"/>
            <a:ext cx="7776864" cy="381642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3568" y="116632"/>
            <a:ext cx="7992888" cy="2448272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15616" y="260648"/>
            <a:ext cx="70567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</a:rPr>
              <a:t>ДЛЯ НЕСПЕЦИАЛИСТОВ ХАРАКТЕРНО </a:t>
            </a:r>
            <a:r>
              <a:rPr lang="ru-RU" sz="2400" b="1" dirty="0" smtClean="0">
                <a:solidFill>
                  <a:srgbClr val="FF2D2D"/>
                </a:solidFill>
                <a:latin typeface="Georgia" pitchFamily="18" charset="0"/>
              </a:rPr>
              <a:t>ПРЕДУБЕЖДЕННОЕ ОТНОШЕНИЕ К ПСИХИЧЕСКОЙ НАУКЕ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2708920"/>
            <a:ext cx="72008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Ставится под сомнение наличие психических заболеваний.</a:t>
            </a:r>
            <a:endParaRPr lang="ru-RU" sz="2400" dirty="0" smtClean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Отрицается эффективность психиатрического лечения.</a:t>
            </a:r>
            <a:endParaRPr lang="ru-RU" sz="2400" dirty="0" smtClean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Утверждается, что «психиатрические препараты всегда вредны».</a:t>
            </a:r>
            <a:endParaRPr lang="ru-RU" sz="2400" dirty="0" smtClean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Ставится вопрос об упразднении психиатрии как медицинской дисциплины. </a:t>
            </a:r>
            <a:endParaRPr lang="ru-RU" sz="2400" dirty="0" smtClean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endParaRPr lang="ru-RU" sz="2000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7338" y="5943600"/>
            <a:ext cx="971550" cy="6365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7078835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683568" y="2420888"/>
            <a:ext cx="7920880" cy="44371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3568" y="116632"/>
            <a:ext cx="7992888" cy="2448272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15616" y="332656"/>
            <a:ext cx="70567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Georgia" pitchFamily="18" charset="0"/>
              </a:rPr>
              <a:t>ПРЕДУБЕЖДЕННОЕ ОТНОШЕНИЕ </a:t>
            </a:r>
            <a:r>
              <a:rPr lang="ru-RU" sz="2800" b="1" dirty="0" smtClean="0">
                <a:solidFill>
                  <a:schemeClr val="bg1"/>
                </a:solidFill>
                <a:latin typeface="Georgia" pitchFamily="18" charset="0"/>
              </a:rPr>
              <a:t>к психотропным лекарствам и иным методам терапии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31640" y="2708920"/>
            <a:ext cx="69127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Причина психической болезни всегда  духовная- нападение бесов 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Медицинскими препаратами нельзя «вылечить» бессмертную душу больного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Под влиянием лечения в больнице человек «потеряет веру»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«Настоящее лечение» – только церковными средствами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7338" y="5943600"/>
            <a:ext cx="971550" cy="6365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7078835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plate Palmitate-FINAL">
  <a:themeElements>
    <a:clrScheme name="Template Palmitate-FINAL 14">
      <a:dk1>
        <a:srgbClr val="333333"/>
      </a:dk1>
      <a:lt1>
        <a:srgbClr val="FFFFFF"/>
      </a:lt1>
      <a:dk2>
        <a:srgbClr val="FFFFFF"/>
      </a:dk2>
      <a:lt2>
        <a:srgbClr val="B2B2B2"/>
      </a:lt2>
      <a:accent1>
        <a:srgbClr val="B01A2E"/>
      </a:accent1>
      <a:accent2>
        <a:srgbClr val="F5821F"/>
      </a:accent2>
      <a:accent3>
        <a:srgbClr val="FFFFFF"/>
      </a:accent3>
      <a:accent4>
        <a:srgbClr val="2A2A2A"/>
      </a:accent4>
      <a:accent5>
        <a:srgbClr val="D4ABAD"/>
      </a:accent5>
      <a:accent6>
        <a:srgbClr val="DE751B"/>
      </a:accent6>
      <a:hlink>
        <a:srgbClr val="F3ABB5"/>
      </a:hlink>
      <a:folHlink>
        <a:srgbClr val="FCE8EB"/>
      </a:folHlink>
    </a:clrScheme>
    <a:fontScheme name="Template Palmitate-FIN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Palmitate-FINAL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Palmitate-FINA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Palmitate-FINAL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Palmitate-FINAL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Palmitate-FINAL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Palmitate-FINAL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Palmitate-FINAL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Palmitate-FINAL 8">
        <a:dk1>
          <a:srgbClr val="5F5F5F"/>
        </a:dk1>
        <a:lt1>
          <a:srgbClr val="FFFFFF"/>
        </a:lt1>
        <a:dk2>
          <a:srgbClr val="FFFFFF"/>
        </a:dk2>
        <a:lt2>
          <a:srgbClr val="B01A2E"/>
        </a:lt2>
        <a:accent1>
          <a:srgbClr val="B01A2E"/>
        </a:accent1>
        <a:accent2>
          <a:srgbClr val="00AE00"/>
        </a:accent2>
        <a:accent3>
          <a:srgbClr val="FFFFFF"/>
        </a:accent3>
        <a:accent4>
          <a:srgbClr val="505050"/>
        </a:accent4>
        <a:accent5>
          <a:srgbClr val="D4ABAD"/>
        </a:accent5>
        <a:accent6>
          <a:srgbClr val="009D00"/>
        </a:accent6>
        <a:hlink>
          <a:srgbClr val="FC0128"/>
        </a:hlink>
        <a:folHlink>
          <a:srgbClr val="CECE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Palmitate-FINAL 9">
        <a:dk1>
          <a:srgbClr val="5F5F5F"/>
        </a:dk1>
        <a:lt1>
          <a:srgbClr val="FFFFFF"/>
        </a:lt1>
        <a:dk2>
          <a:srgbClr val="FFFFFF"/>
        </a:dk2>
        <a:lt2>
          <a:srgbClr val="F5821F"/>
        </a:lt2>
        <a:accent1>
          <a:srgbClr val="B01A2E"/>
        </a:accent1>
        <a:accent2>
          <a:srgbClr val="F3ABB5"/>
        </a:accent2>
        <a:accent3>
          <a:srgbClr val="FFFFFF"/>
        </a:accent3>
        <a:accent4>
          <a:srgbClr val="505050"/>
        </a:accent4>
        <a:accent5>
          <a:srgbClr val="D4ABAD"/>
        </a:accent5>
        <a:accent6>
          <a:srgbClr val="DC9BA4"/>
        </a:accent6>
        <a:hlink>
          <a:srgbClr val="009900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Palmitate-FINAL 10">
        <a:dk1>
          <a:srgbClr val="5F5F5F"/>
        </a:dk1>
        <a:lt1>
          <a:srgbClr val="FFFFFF"/>
        </a:lt1>
        <a:dk2>
          <a:srgbClr val="FFFFFF"/>
        </a:dk2>
        <a:lt2>
          <a:srgbClr val="B2B2B2"/>
        </a:lt2>
        <a:accent1>
          <a:srgbClr val="B01A2E"/>
        </a:accent1>
        <a:accent2>
          <a:srgbClr val="F3ABB5"/>
        </a:accent2>
        <a:accent3>
          <a:srgbClr val="FFFFFF"/>
        </a:accent3>
        <a:accent4>
          <a:srgbClr val="505050"/>
        </a:accent4>
        <a:accent5>
          <a:srgbClr val="D4ABAD"/>
        </a:accent5>
        <a:accent6>
          <a:srgbClr val="DC9BA4"/>
        </a:accent6>
        <a:hlink>
          <a:srgbClr val="009900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Palmitate-FINAL 11">
        <a:dk1>
          <a:srgbClr val="5F5F5F"/>
        </a:dk1>
        <a:lt1>
          <a:srgbClr val="FFFFFF"/>
        </a:lt1>
        <a:dk2>
          <a:srgbClr val="FFFFFF"/>
        </a:dk2>
        <a:lt2>
          <a:srgbClr val="B2B2B2"/>
        </a:lt2>
        <a:accent1>
          <a:srgbClr val="B01A2E"/>
        </a:accent1>
        <a:accent2>
          <a:srgbClr val="F5821F"/>
        </a:accent2>
        <a:accent3>
          <a:srgbClr val="FFFFFF"/>
        </a:accent3>
        <a:accent4>
          <a:srgbClr val="505050"/>
        </a:accent4>
        <a:accent5>
          <a:srgbClr val="D4ABAD"/>
        </a:accent5>
        <a:accent6>
          <a:srgbClr val="DE751B"/>
        </a:accent6>
        <a:hlink>
          <a:srgbClr val="F3ABB5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Palmitate-FINAL 12">
        <a:dk1>
          <a:srgbClr val="5F5F5F"/>
        </a:dk1>
        <a:lt1>
          <a:srgbClr val="FFFFFF"/>
        </a:lt1>
        <a:dk2>
          <a:srgbClr val="FFFFFF"/>
        </a:dk2>
        <a:lt2>
          <a:srgbClr val="B2B2B2"/>
        </a:lt2>
        <a:accent1>
          <a:srgbClr val="B01A2E"/>
        </a:accent1>
        <a:accent2>
          <a:srgbClr val="F5821F"/>
        </a:accent2>
        <a:accent3>
          <a:srgbClr val="FFFFFF"/>
        </a:accent3>
        <a:accent4>
          <a:srgbClr val="505050"/>
        </a:accent4>
        <a:accent5>
          <a:srgbClr val="D4ABAD"/>
        </a:accent5>
        <a:accent6>
          <a:srgbClr val="DE751B"/>
        </a:accent6>
        <a:hlink>
          <a:srgbClr val="F3ABB5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Palmitate-FINAL 13">
        <a:dk1>
          <a:srgbClr val="333333"/>
        </a:dk1>
        <a:lt1>
          <a:srgbClr val="FFFFFF"/>
        </a:lt1>
        <a:dk2>
          <a:srgbClr val="FFFFFF"/>
        </a:dk2>
        <a:lt2>
          <a:srgbClr val="B2B2B2"/>
        </a:lt2>
        <a:accent1>
          <a:srgbClr val="B01A2E"/>
        </a:accent1>
        <a:accent2>
          <a:srgbClr val="F5821F"/>
        </a:accent2>
        <a:accent3>
          <a:srgbClr val="FFFFFF"/>
        </a:accent3>
        <a:accent4>
          <a:srgbClr val="2A2A2A"/>
        </a:accent4>
        <a:accent5>
          <a:srgbClr val="D4ABAD"/>
        </a:accent5>
        <a:accent6>
          <a:srgbClr val="DE751B"/>
        </a:accent6>
        <a:hlink>
          <a:srgbClr val="F3ABB5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Palmitate-FINAL 14">
        <a:dk1>
          <a:srgbClr val="333333"/>
        </a:dk1>
        <a:lt1>
          <a:srgbClr val="FFFFFF"/>
        </a:lt1>
        <a:dk2>
          <a:srgbClr val="FFFFFF"/>
        </a:dk2>
        <a:lt2>
          <a:srgbClr val="B2B2B2"/>
        </a:lt2>
        <a:accent1>
          <a:srgbClr val="B01A2E"/>
        </a:accent1>
        <a:accent2>
          <a:srgbClr val="F5821F"/>
        </a:accent2>
        <a:accent3>
          <a:srgbClr val="FFFFFF"/>
        </a:accent3>
        <a:accent4>
          <a:srgbClr val="2A2A2A"/>
        </a:accent4>
        <a:accent5>
          <a:srgbClr val="D4ABAD"/>
        </a:accent5>
        <a:accent6>
          <a:srgbClr val="DE751B"/>
        </a:accent6>
        <a:hlink>
          <a:srgbClr val="F3ABB5"/>
        </a:hlink>
        <a:folHlink>
          <a:srgbClr val="FCE8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2627</TotalTime>
  <Words>1084</Words>
  <Application>Microsoft Office PowerPoint</Application>
  <PresentationFormat>Экран (4:3)</PresentationFormat>
  <Paragraphs>78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1_Тема Office</vt:lpstr>
      <vt:lpstr>1_Template Palmitate-FINAL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WareZ Provider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www.PHILka.RU</cp:lastModifiedBy>
  <cp:revision>288</cp:revision>
  <cp:lastPrinted>2017-09-07T08:20:53Z</cp:lastPrinted>
  <dcterms:created xsi:type="dcterms:W3CDTF">2017-02-16T04:45:47Z</dcterms:created>
  <dcterms:modified xsi:type="dcterms:W3CDTF">2018-01-22T06:56:29Z</dcterms:modified>
</cp:coreProperties>
</file>