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342" r:id="rId2"/>
    <p:sldId id="359" r:id="rId3"/>
    <p:sldId id="360" r:id="rId4"/>
    <p:sldId id="369" r:id="rId5"/>
    <p:sldId id="364" r:id="rId6"/>
    <p:sldId id="362" r:id="rId7"/>
    <p:sldId id="365" r:id="rId8"/>
    <p:sldId id="368" r:id="rId9"/>
    <p:sldId id="370" r:id="rId10"/>
    <p:sldId id="374" r:id="rId11"/>
    <p:sldId id="344" r:id="rId12"/>
    <p:sldId id="307" r:id="rId13"/>
    <p:sldId id="349" r:id="rId14"/>
    <p:sldId id="371" r:id="rId15"/>
    <p:sldId id="351" r:id="rId16"/>
    <p:sldId id="347" r:id="rId17"/>
    <p:sldId id="346" r:id="rId18"/>
    <p:sldId id="373" r:id="rId19"/>
    <p:sldId id="375" r:id="rId20"/>
  </p:sldIdLst>
  <p:sldSz cx="9144000" cy="6858000" type="screen4x3"/>
  <p:notesSz cx="6858000" cy="9144000"/>
  <p:defaultTextStyle>
    <a:defPPr>
      <a:defRPr lang="ru-RU"/>
    </a:defPPr>
    <a:lvl1pPr algn="l" defTabSz="455613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5613" indent="1588" algn="l" defTabSz="455613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2813" indent="1588" algn="l" defTabSz="455613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0013" indent="1588" algn="l" defTabSz="455613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7213" indent="1588" algn="l" defTabSz="455613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A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86" autoAdjust="0"/>
    <p:restoredTop sz="85490" autoAdjust="0"/>
  </p:normalViewPr>
  <p:slideViewPr>
    <p:cSldViewPr snapToGrid="0" snapToObjects="1">
      <p:cViewPr varScale="1">
        <p:scale>
          <a:sx n="75" d="100"/>
          <a:sy n="75" d="100"/>
        </p:scale>
        <p:origin x="-183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51;&#1077;&#1085;&#1072;\&#1054;&#1087;&#1088;&#1086;&#1089;%20&#1042;&#1077;&#1083;&#1080;&#1082;&#1086;&#1081;%20&#1089;&#1091;&#1073;&#1073;&#1086;&#1090;&#1099;\&#1076;&#1072;&#1085;&#1085;&#1099;&#1077;\&#1075;&#1088;&#1072;&#1092;&#1080;&#1082;&#1080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51;&#1077;&#1085;&#1072;\&#1054;&#1087;&#1088;&#1086;&#1089;%20&#1042;&#1077;&#1083;&#1080;&#1082;&#1086;&#1081;%20&#1089;&#1091;&#1073;&#1073;&#1086;&#1090;&#1099;\&#1076;&#1072;&#1085;&#1085;&#1099;&#1077;\&#1075;&#1088;&#1072;&#1092;&#1080;&#1082;&#1080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51;&#1055;&#1088;&#1091;&#1094;&#1082;&#1086;&#1074;&#1072;\&#1055;&#1057;&#1058;&#1043;&#1059;\&#1042;&#1077;&#1083;&#1080;&#1082;&#1072;&#1103;%20&#1057;&#1091;&#1073;&#1073;&#1086;&#1090;&#1072;\&#1042;&#1057;_&#1055;&#1072;&#1089;&#1093;&#1072;%20&#1082;&#1072;&#1082;%20&#1053;&#1086;&#1074;&#1099;&#1081;%20&#1075;&#1086;&#1076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51;&#1055;&#1088;&#1091;&#1094;&#1082;&#1086;&#1074;&#1072;\&#1055;&#1057;&#1058;&#1043;&#1059;\&#1042;&#1077;&#1083;&#1080;&#1082;&#1072;&#1103;%20&#1057;&#1091;&#1073;&#1073;&#1086;&#1090;&#1072;\&#1076;&#1072;&#1085;&#1085;&#1099;&#1077;\&#1075;&#1088;&#1072;&#1092;&#1080;&#1082;&#1080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51;&#1077;&#1085;&#1072;\&#1054;&#1087;&#1088;&#1086;&#1089;%20&#1042;&#1077;&#1083;&#1080;&#1082;&#1086;&#1081;%20&#1089;&#1091;&#1073;&#1073;&#1086;&#1090;&#1099;\&#1076;&#1072;&#1085;&#1085;&#1099;&#1077;\&#1075;&#1088;&#1072;&#1092;&#1080;&#1082;&#1080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51;&#1077;&#1085;&#1072;\&#1054;&#1087;&#1088;&#1086;&#1089;%20&#1042;&#1077;&#1083;&#1080;&#1082;&#1086;&#1081;%20&#1089;&#1091;&#1073;&#1073;&#1086;&#1090;&#1099;\&#1076;&#1072;&#1085;&#1085;&#1099;&#1077;\&#1075;&#1088;&#1072;&#1092;&#1080;&#1082;&#1080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51;&#1055;&#1088;&#1091;&#1094;&#1082;&#1086;&#1074;&#1072;\&#1055;&#1057;&#1058;&#1043;&#1059;\&#1042;&#1077;&#1083;&#1080;&#1082;&#1072;&#1103;%20&#1057;&#1091;&#1073;&#1073;&#1086;&#1090;&#1072;\&#1076;&#1072;&#1085;&#1085;&#1099;&#1077;\&#1075;&#1088;&#1072;&#1092;&#1080;&#1082;&#1080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51;&#1077;&#1085;&#1072;\&#1054;&#1087;&#1088;&#1086;&#1089;%20&#1042;&#1077;&#1083;&#1080;&#1082;&#1086;&#1081;%20&#1089;&#1091;&#1073;&#1073;&#1086;&#1090;&#1099;\&#1076;&#1072;&#1085;&#1085;&#1099;&#1077;\&#1075;&#1088;&#1072;&#1092;&#1080;&#1082;&#108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Лист10!$A$1:$A$7</c:f>
              <c:strCache>
                <c:ptCount val="7"/>
                <c:pt idx="0">
                  <c:v>до 18 лет</c:v>
                </c:pt>
                <c:pt idx="1">
                  <c:v>18 - 24 лет</c:v>
                </c:pt>
                <c:pt idx="2">
                  <c:v>25 - 34 лет</c:v>
                </c:pt>
                <c:pt idx="3">
                  <c:v>35 - 44 лет</c:v>
                </c:pt>
                <c:pt idx="4">
                  <c:v>45 - 54 лет</c:v>
                </c:pt>
                <c:pt idx="5">
                  <c:v>55 - 64 лет</c:v>
                </c:pt>
                <c:pt idx="6">
                  <c:v>65 и более лет</c:v>
                </c:pt>
              </c:strCache>
            </c:strRef>
          </c:cat>
          <c:val>
            <c:numRef>
              <c:f>Лист10!$B$1:$B$7</c:f>
              <c:numCache>
                <c:formatCode>###0</c:formatCode>
                <c:ptCount val="7"/>
                <c:pt idx="0">
                  <c:v>4.4465832531280078</c:v>
                </c:pt>
                <c:pt idx="1">
                  <c:v>6.0442733397497586</c:v>
                </c:pt>
                <c:pt idx="2">
                  <c:v>21.693936477382099</c:v>
                </c:pt>
                <c:pt idx="3">
                  <c:v>22.040423484119263</c:v>
                </c:pt>
                <c:pt idx="4">
                  <c:v>17.622714148219444</c:v>
                </c:pt>
                <c:pt idx="5">
                  <c:v>15.370548604427375</c:v>
                </c:pt>
                <c:pt idx="6">
                  <c:v>12.781520692974013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225981568"/>
        <c:axId val="225983104"/>
      </c:barChart>
      <c:catAx>
        <c:axId val="22598156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crossAx val="225983104"/>
        <c:crosses val="autoZero"/>
        <c:auto val="1"/>
        <c:lblAlgn val="ctr"/>
        <c:lblOffset val="100"/>
        <c:noMultiLvlLbl val="0"/>
      </c:catAx>
      <c:valAx>
        <c:axId val="225983104"/>
        <c:scaling>
          <c:orientation val="minMax"/>
        </c:scaling>
        <c:delete val="0"/>
        <c:axPos val="b"/>
        <c:numFmt formatCode="###0" sourceLinked="1"/>
        <c:majorTickMark val="out"/>
        <c:minorTickMark val="none"/>
        <c:tickLblPos val="nextTo"/>
        <c:crossAx val="225981568"/>
        <c:crosses val="max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</c:spPr>
          <c:dPt>
            <c:idx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</c:spPr>
          </c:dPt>
          <c:dPt>
            <c:idx val="1"/>
            <c:bubble3D val="0"/>
            <c:spPr>
              <a:solidFill>
                <a:schemeClr val="tx2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0.17458814523184601"/>
                  <c:y val="-0.2516535433070866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Лист10!$A$11:$A$12</c:f>
              <c:strCache>
                <c:ptCount val="2"/>
                <c:pt idx="0">
                  <c:v>Женщины</c:v>
                </c:pt>
                <c:pt idx="1">
                  <c:v>Мужчины</c:v>
                </c:pt>
              </c:strCache>
            </c:strRef>
          </c:cat>
          <c:val>
            <c:numRef>
              <c:f>Лист10!$B$11:$B$12</c:f>
              <c:numCache>
                <c:formatCode>###0</c:formatCode>
                <c:ptCount val="2"/>
                <c:pt idx="0">
                  <c:v>79.357284397346433</c:v>
                </c:pt>
                <c:pt idx="1">
                  <c:v>19.953476350478162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93CDDD"/>
              </a:solidFill>
            </c:spPr>
          </c:dPt>
          <c:dPt>
            <c:idx val="2"/>
            <c:invertIfNegative val="0"/>
            <c:bubble3D val="0"/>
            <c:spPr>
              <a:solidFill>
                <a:srgbClr val="93CDDD"/>
              </a:solidFill>
            </c:spPr>
          </c:dPt>
          <c:dPt>
            <c:idx val="3"/>
            <c:invertIfNegative val="0"/>
            <c:bubble3D val="0"/>
            <c:spPr>
              <a:solidFill>
                <a:srgbClr val="93CDDD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'Пасха vs Нг'!$A$3:$A$17</c:f>
              <c:strCache>
                <c:ptCount val="15"/>
                <c:pt idx="0">
                  <c:v>Пасха</c:v>
                </c:pt>
                <c:pt idx="1">
                  <c:v>Рождество</c:v>
                </c:pt>
                <c:pt idx="2">
                  <c:v>День Победы (9 мая)</c:v>
                </c:pt>
                <c:pt idx="3">
                  <c:v>Новый год</c:v>
                </c:pt>
                <c:pt idx="4">
                  <c:v>Крещение</c:v>
                </c:pt>
                <c:pt idx="5">
                  <c:v>Троица</c:v>
                </c:pt>
                <c:pt idx="6">
                  <c:v>Масленица</c:v>
                </c:pt>
                <c:pt idx="7">
                  <c:v>Благовещение</c:v>
                </c:pt>
                <c:pt idx="8">
                  <c:v>Покров</c:v>
                </c:pt>
                <c:pt idx="9">
                  <c:v>Международный женский день (8 марта)</c:v>
                </c:pt>
                <c:pt idx="10">
                  <c:v>День защитников отечества (23 февраля)</c:v>
                </c:pt>
                <c:pt idx="11">
                  <c:v>День России (12 июня)</c:v>
                </c:pt>
                <c:pt idx="12">
                  <c:v>День народного единства (4 ноября)</c:v>
                </c:pt>
                <c:pt idx="13">
                  <c:v>День весны и труда (1 мая)</c:v>
                </c:pt>
                <c:pt idx="14">
                  <c:v>День присоединения Крыма (18 марта)</c:v>
                </c:pt>
              </c:strCache>
            </c:strRef>
          </c:cat>
          <c:val>
            <c:numRef>
              <c:f>'Пасха vs Нг'!$B$3:$B$17</c:f>
              <c:numCache>
                <c:formatCode>###0</c:formatCode>
                <c:ptCount val="15"/>
                <c:pt idx="0">
                  <c:v>92.121519844292123</c:v>
                </c:pt>
                <c:pt idx="1">
                  <c:v>88.118811881188108</c:v>
                </c:pt>
                <c:pt idx="2">
                  <c:v>70.178556317169779</c:v>
                </c:pt>
                <c:pt idx="3">
                  <c:v>69.349242616569143</c:v>
                </c:pt>
                <c:pt idx="4">
                  <c:v>65.498857578065483</c:v>
                </c:pt>
                <c:pt idx="5">
                  <c:v>51.011254971650899</c:v>
                </c:pt>
                <c:pt idx="6">
                  <c:v>44.681391216044645</c:v>
                </c:pt>
                <c:pt idx="7">
                  <c:v>43.598205974443601</c:v>
                </c:pt>
                <c:pt idx="8">
                  <c:v>37.716848607937706</c:v>
                </c:pt>
                <c:pt idx="9">
                  <c:v>30.735381230430729</c:v>
                </c:pt>
                <c:pt idx="10">
                  <c:v>29.45756114072946</c:v>
                </c:pt>
                <c:pt idx="11">
                  <c:v>17.178640941017179</c:v>
                </c:pt>
                <c:pt idx="12">
                  <c:v>13.590589828213622</c:v>
                </c:pt>
                <c:pt idx="13">
                  <c:v>13.336718287213337</c:v>
                </c:pt>
                <c:pt idx="14">
                  <c:v>11.297283574511297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3"/>
        <c:axId val="225950336"/>
        <c:axId val="225960320"/>
      </c:barChart>
      <c:catAx>
        <c:axId val="225950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crossAx val="225960320"/>
        <c:crosses val="autoZero"/>
        <c:auto val="1"/>
        <c:lblAlgn val="ctr"/>
        <c:lblOffset val="100"/>
        <c:noMultiLvlLbl val="0"/>
      </c:catAx>
      <c:valAx>
        <c:axId val="225960320"/>
        <c:scaling>
          <c:orientation val="minMax"/>
        </c:scaling>
        <c:delete val="1"/>
        <c:axPos val="t"/>
        <c:numFmt formatCode="###0" sourceLinked="1"/>
        <c:majorTickMark val="out"/>
        <c:minorTickMark val="none"/>
        <c:tickLblPos val="none"/>
        <c:crossAx val="2259503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3">
                <a:lumMod val="50000"/>
              </a:schemeClr>
            </a:solidFill>
          </c:spPr>
          <c:invertIfNegative val="0"/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Лист2!$A$1:$A$6</c:f>
              <c:strCache>
                <c:ptCount val="6"/>
                <c:pt idx="0">
                  <c:v>Ничего особенного</c:v>
                </c:pt>
                <c:pt idx="1">
                  <c:v>Посетить кладбище</c:v>
                </c:pt>
                <c:pt idx="2">
                  <c:v>Причаститься</c:v>
                </c:pt>
                <c:pt idx="3">
                  <c:v>Принимать гостей / отправиться в гости</c:v>
                </c:pt>
                <c:pt idx="4">
                  <c:v>Устроить застолье в кругу семьи</c:v>
                </c:pt>
                <c:pt idx="5">
                  <c:v>Посетить храм</c:v>
                </c:pt>
              </c:strCache>
            </c:strRef>
          </c:cat>
          <c:val>
            <c:numRef>
              <c:f>Лист2!$B$1:$B$6</c:f>
              <c:numCache>
                <c:formatCode>###0</c:formatCode>
                <c:ptCount val="6"/>
                <c:pt idx="0">
                  <c:v>5.4678007290400945</c:v>
                </c:pt>
                <c:pt idx="1">
                  <c:v>15.374645605508338</c:v>
                </c:pt>
                <c:pt idx="2">
                  <c:v>18.420413122721669</c:v>
                </c:pt>
                <c:pt idx="3">
                  <c:v>38.396111786148239</c:v>
                </c:pt>
                <c:pt idx="4">
                  <c:v>49.631429728635077</c:v>
                </c:pt>
                <c:pt idx="5">
                  <c:v>64.074524098825435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1"/>
        <c:axId val="224943104"/>
        <c:axId val="224944896"/>
      </c:barChart>
      <c:catAx>
        <c:axId val="22494310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224944896"/>
        <c:crosses val="autoZero"/>
        <c:auto val="1"/>
        <c:lblAlgn val="ctr"/>
        <c:lblOffset val="100"/>
        <c:noMultiLvlLbl val="0"/>
      </c:catAx>
      <c:valAx>
        <c:axId val="224944896"/>
        <c:scaling>
          <c:orientation val="minMax"/>
          <c:max val="100"/>
        </c:scaling>
        <c:delete val="0"/>
        <c:axPos val="b"/>
        <c:numFmt formatCode="###0" sourceLinked="1"/>
        <c:majorTickMark val="out"/>
        <c:minorTickMark val="none"/>
        <c:tickLblPos val="nextTo"/>
        <c:crossAx val="224943104"/>
        <c:crosses val="autoZero"/>
        <c:crossBetween val="between"/>
        <c:majorUnit val="20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C00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Лист11!$A$1:$A$6</c:f>
              <c:strCache>
                <c:ptCount val="6"/>
                <c:pt idx="0">
                  <c:v>Неполное среднее</c:v>
                </c:pt>
                <c:pt idx="1">
                  <c:v>Среднее /среднее специальное</c:v>
                </c:pt>
                <c:pt idx="2">
                  <c:v>Неполное высшее</c:v>
                </c:pt>
                <c:pt idx="3">
                  <c:v>Высшее</c:v>
                </c:pt>
                <c:pt idx="4">
                  <c:v>Несколько высших / ученая степень</c:v>
                </c:pt>
                <c:pt idx="5">
                  <c:v>Затрудняюсь ответить</c:v>
                </c:pt>
              </c:strCache>
            </c:strRef>
          </c:cat>
          <c:val>
            <c:numRef>
              <c:f>Лист11!$B$1:$B$6</c:f>
              <c:numCache>
                <c:formatCode>###0</c:formatCode>
                <c:ptCount val="6"/>
                <c:pt idx="0">
                  <c:v>4.6563573883161515</c:v>
                </c:pt>
                <c:pt idx="1">
                  <c:v>30.223367697594501</c:v>
                </c:pt>
                <c:pt idx="2">
                  <c:v>7.3453608247422704</c:v>
                </c:pt>
                <c:pt idx="3">
                  <c:v>48.419243986254294</c:v>
                </c:pt>
                <c:pt idx="4">
                  <c:v>7.6718213058419416</c:v>
                </c:pt>
                <c:pt idx="5">
                  <c:v>1.4175257731958721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axId val="225001856"/>
        <c:axId val="225003392"/>
      </c:barChart>
      <c:catAx>
        <c:axId val="22500185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crossAx val="225003392"/>
        <c:crosses val="autoZero"/>
        <c:auto val="1"/>
        <c:lblAlgn val="ctr"/>
        <c:lblOffset val="100"/>
        <c:noMultiLvlLbl val="0"/>
      </c:catAx>
      <c:valAx>
        <c:axId val="225003392"/>
        <c:scaling>
          <c:orientation val="minMax"/>
        </c:scaling>
        <c:delete val="0"/>
        <c:axPos val="b"/>
        <c:numFmt formatCode="###0" sourceLinked="1"/>
        <c:majorTickMark val="out"/>
        <c:minorTickMark val="none"/>
        <c:tickLblPos val="nextTo"/>
        <c:crossAx val="225001856"/>
        <c:crosses val="max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5306267272096254E-2"/>
          <c:y val="0.1376345597121898"/>
          <c:w val="0.92662963505091822"/>
          <c:h val="0.3702028009372229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2">
                <a:lumMod val="75000"/>
              </a:schemeClr>
            </a:solidFill>
          </c:spPr>
          <c:invertIfNegative val="0"/>
          <c:dPt>
            <c:idx val="7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8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9"/>
            <c:invertIfNegative val="0"/>
            <c:bubble3D val="0"/>
            <c:spPr>
              <a:solidFill>
                <a:srgbClr val="FF0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Лист8!$B$1:$B$10</c:f>
              <c:strCache>
                <c:ptCount val="10"/>
                <c:pt idx="0">
                  <c:v>Один раз в неделю или чаще</c:v>
                </c:pt>
                <c:pt idx="1">
                  <c:v>Два-три раза в месяц</c:v>
                </c:pt>
                <c:pt idx="2">
                  <c:v>Один раз в месяц</c:v>
                </c:pt>
                <c:pt idx="3">
                  <c:v>Более четырех раз в год, но реже, чем раз в месяц</c:v>
                </c:pt>
                <c:pt idx="4">
                  <c:v>Три-четыре раза в год</c:v>
                </c:pt>
                <c:pt idx="5">
                  <c:v>Два раза в год</c:v>
                </c:pt>
                <c:pt idx="6">
                  <c:v>Один раз в год</c:v>
                </c:pt>
                <c:pt idx="7">
                  <c:v>Реже одного раза в год</c:v>
                </c:pt>
                <c:pt idx="8">
                  <c:v>Никогда не исповедовался и не причащался</c:v>
                </c:pt>
                <c:pt idx="9">
                  <c:v>Затрудняюсь ответить</c:v>
                </c:pt>
              </c:strCache>
            </c:strRef>
          </c:cat>
          <c:val>
            <c:numRef>
              <c:f>Лист8!$C$1:$C$10</c:f>
              <c:numCache>
                <c:formatCode>###0</c:formatCode>
                <c:ptCount val="10"/>
                <c:pt idx="0">
                  <c:v>2.6602066002376819</c:v>
                </c:pt>
                <c:pt idx="1">
                  <c:v>4.9273242526739045</c:v>
                </c:pt>
                <c:pt idx="2">
                  <c:v>7.6698052838467845</c:v>
                </c:pt>
                <c:pt idx="3">
                  <c:v>9.2970106956760183</c:v>
                </c:pt>
                <c:pt idx="4">
                  <c:v>6.7647865435597216</c:v>
                </c:pt>
                <c:pt idx="5">
                  <c:v>6.1065910960782475</c:v>
                </c:pt>
                <c:pt idx="6">
                  <c:v>10.284303866898249</c:v>
                </c:pt>
                <c:pt idx="7">
                  <c:v>21.95813145625743</c:v>
                </c:pt>
                <c:pt idx="8">
                  <c:v>19.974403510375648</c:v>
                </c:pt>
                <c:pt idx="9">
                  <c:v>10.083188591278924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225048448"/>
        <c:axId val="225049984"/>
      </c:barChart>
      <c:catAx>
        <c:axId val="2250484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ru-RU"/>
          </a:p>
        </c:txPr>
        <c:crossAx val="225049984"/>
        <c:crosses val="autoZero"/>
        <c:auto val="1"/>
        <c:lblAlgn val="ctr"/>
        <c:lblOffset val="100"/>
        <c:noMultiLvlLbl val="0"/>
      </c:catAx>
      <c:valAx>
        <c:axId val="225049984"/>
        <c:scaling>
          <c:orientation val="minMax"/>
        </c:scaling>
        <c:delete val="0"/>
        <c:axPos val="l"/>
        <c:numFmt formatCode="###0" sourceLinked="1"/>
        <c:majorTickMark val="out"/>
        <c:minorTickMark val="none"/>
        <c:tickLblPos val="nextTo"/>
        <c:crossAx val="2250484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Pt>
            <c:idx val="3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7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8"/>
            <c:invertIfNegative val="0"/>
            <c:bubble3D val="0"/>
            <c:spPr>
              <a:solidFill>
                <a:srgbClr val="FF0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Лист8!$B$15:$B$23</c:f>
              <c:strCache>
                <c:ptCount val="9"/>
                <c:pt idx="0">
                  <c:v>затрудняюсь ответить</c:v>
                </c:pt>
                <c:pt idx="1">
                  <c:v>другое</c:v>
                </c:pt>
                <c:pt idx="2">
                  <c:v>нежелание священника, равнодушие</c:v>
                </c:pt>
                <c:pt idx="3">
                  <c:v>не было священника</c:v>
                </c:pt>
                <c:pt idx="4">
                  <c:v>священник был занят</c:v>
                </c:pt>
                <c:pt idx="5">
                  <c:v>незнание что делать, говорить, с чего начать</c:v>
                </c:pt>
                <c:pt idx="6">
                  <c:v>нехватка времени, пришла не вовремя</c:v>
                </c:pt>
                <c:pt idx="7">
                  <c:v>много людей, большая очередь</c:v>
                </c:pt>
                <c:pt idx="8">
                  <c:v>"внутренние причины"</c:v>
                </c:pt>
              </c:strCache>
            </c:strRef>
          </c:cat>
          <c:val>
            <c:numRef>
              <c:f>Лист8!$C$15:$C$23</c:f>
              <c:numCache>
                <c:formatCode>#,##0</c:formatCode>
                <c:ptCount val="9"/>
                <c:pt idx="0">
                  <c:v>5.8646616541353387</c:v>
                </c:pt>
                <c:pt idx="1">
                  <c:v>3.3082706766917287</c:v>
                </c:pt>
                <c:pt idx="2">
                  <c:v>5.7142857142857117</c:v>
                </c:pt>
                <c:pt idx="3">
                  <c:v>7.0676691729323338</c:v>
                </c:pt>
                <c:pt idx="4">
                  <c:v>12.932330827067675</c:v>
                </c:pt>
                <c:pt idx="5">
                  <c:v>6.6917293233082704</c:v>
                </c:pt>
                <c:pt idx="6">
                  <c:v>7.518796992481203</c:v>
                </c:pt>
                <c:pt idx="7">
                  <c:v>14.81203007518798</c:v>
                </c:pt>
                <c:pt idx="8">
                  <c:v>43.007518796992478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1"/>
        <c:axId val="225112448"/>
        <c:axId val="225113984"/>
      </c:barChart>
      <c:catAx>
        <c:axId val="22511244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0"/>
            </a:pPr>
            <a:endParaRPr lang="ru-RU"/>
          </a:p>
        </c:txPr>
        <c:crossAx val="225113984"/>
        <c:crosses val="autoZero"/>
        <c:auto val="1"/>
        <c:lblAlgn val="ctr"/>
        <c:lblOffset val="100"/>
        <c:noMultiLvlLbl val="0"/>
      </c:catAx>
      <c:valAx>
        <c:axId val="225113984"/>
        <c:scaling>
          <c:orientation val="minMax"/>
        </c:scaling>
        <c:delete val="0"/>
        <c:axPos val="b"/>
        <c:numFmt formatCode="#,##0" sourceLinked="1"/>
        <c:majorTickMark val="out"/>
        <c:minorTickMark val="none"/>
        <c:tickLblPos val="nextTo"/>
        <c:crossAx val="2251124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FF99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Лист7!$B$1:$B$10</c:f>
              <c:strCache>
                <c:ptCount val="10"/>
                <c:pt idx="0">
                  <c:v>За компанию с другими людьми</c:v>
                </c:pt>
                <c:pt idx="1">
                  <c:v>Я ожидал(а), что здесь не будет очереди (будет не людно)</c:v>
                </c:pt>
                <c:pt idx="2">
                  <c:v>Это известный в городе храм</c:v>
                </c:pt>
                <c:pt idx="3">
                  <c:v>В этом храме хороший хор</c:v>
                </c:pt>
                <c:pt idx="4">
                  <c:v>Храм удобно расположен на пути моих сегодняшних перемещений по городу</c:v>
                </c:pt>
                <c:pt idx="5">
                  <c:v>В этом храме приветливые прихожане</c:v>
                </c:pt>
                <c:pt idx="6">
                  <c:v>Это красивый храм</c:v>
                </c:pt>
                <c:pt idx="7">
                  <c:v>В этом храме хорошие священники</c:v>
                </c:pt>
                <c:pt idx="8">
                  <c:v>Считаю себя прихожанином/прихожанкой этого храма</c:v>
                </c:pt>
                <c:pt idx="9">
                  <c:v>Храм удобно расположен по отношению к моему дому</c:v>
                </c:pt>
              </c:strCache>
            </c:strRef>
          </c:cat>
          <c:val>
            <c:numRef>
              <c:f>Лист7!$C$1:$C$10</c:f>
              <c:numCache>
                <c:formatCode>###0</c:formatCode>
                <c:ptCount val="10"/>
                <c:pt idx="0">
                  <c:v>3.7406483790523692</c:v>
                </c:pt>
                <c:pt idx="1">
                  <c:v>4.0790879942999645</c:v>
                </c:pt>
                <c:pt idx="2">
                  <c:v>6.5639472746704657</c:v>
                </c:pt>
                <c:pt idx="3">
                  <c:v>11.106163163519772</c:v>
                </c:pt>
                <c:pt idx="4">
                  <c:v>13.840399002493767</c:v>
                </c:pt>
                <c:pt idx="5">
                  <c:v>14.526184538653366</c:v>
                </c:pt>
                <c:pt idx="6">
                  <c:v>21.001068756679729</c:v>
                </c:pt>
                <c:pt idx="7">
                  <c:v>26.113288208051301</c:v>
                </c:pt>
                <c:pt idx="8">
                  <c:v>29.942999643747775</c:v>
                </c:pt>
                <c:pt idx="9">
                  <c:v>56.537228357677236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7"/>
        <c:axId val="226784000"/>
        <c:axId val="226785536"/>
      </c:barChart>
      <c:catAx>
        <c:axId val="22678400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0"/>
            </a:pPr>
            <a:endParaRPr lang="ru-RU"/>
          </a:p>
        </c:txPr>
        <c:crossAx val="226785536"/>
        <c:crosses val="autoZero"/>
        <c:auto val="1"/>
        <c:lblAlgn val="ctr"/>
        <c:lblOffset val="100"/>
        <c:noMultiLvlLbl val="0"/>
      </c:catAx>
      <c:valAx>
        <c:axId val="226785536"/>
        <c:scaling>
          <c:orientation val="minMax"/>
        </c:scaling>
        <c:delete val="0"/>
        <c:axPos val="b"/>
        <c:numFmt formatCode="###0" sourceLinked="1"/>
        <c:majorTickMark val="out"/>
        <c:minorTickMark val="none"/>
        <c:tickLblPos val="nextTo"/>
        <c:crossAx val="2267840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457153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153">
              <a:defRPr kumimoji="0" sz="1200">
                <a:cs typeface="Arial" pitchFamily="34" charset="0"/>
              </a:defRPr>
            </a:lvl1pPr>
          </a:lstStyle>
          <a:p>
            <a:pPr>
              <a:defRPr/>
            </a:pPr>
            <a:fld id="{CA942DBE-F1BC-44D2-BF07-67DEB8AA9BCD}" type="datetimeFigureOut">
              <a:rPr lang="ru-RU"/>
              <a:pPr>
                <a:defRPr/>
              </a:pPr>
              <a:t>25.01.2018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457153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defTabSz="457153">
              <a:defRPr kumimoji="0" sz="1200">
                <a:cs typeface="Arial" pitchFamily="34" charset="0"/>
              </a:defRPr>
            </a:lvl1pPr>
          </a:lstStyle>
          <a:p>
            <a:pPr>
              <a:defRPr/>
            </a:pPr>
            <a:fld id="{386AABA7-FF35-43C5-B7D1-4E5DB01DEC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1724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5613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charset="0"/>
      </a:defRPr>
    </a:lvl1pPr>
    <a:lvl2pPr marL="455613" algn="l" defTabSz="455613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2pPr>
    <a:lvl3pPr marL="912813" algn="l" defTabSz="455613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3pPr>
    <a:lvl4pPr marL="1370013" algn="l" defTabSz="455613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4pPr>
    <a:lvl5pPr marL="1827213" algn="l" defTabSz="455613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5pPr>
    <a:lvl6pPr marL="2285763" algn="l" defTabSz="4571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15" algn="l" defTabSz="4571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4571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20" algn="l" defTabSz="4571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FE098-0364-6644-8ABD-FDD96053569C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292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56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56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56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56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455613" eaLnBrk="1" hangingPunct="1">
              <a:spcBef>
                <a:spcPct val="0"/>
              </a:spcBef>
            </a:pPr>
            <a:fld id="{1CA0232B-FAF8-4B56-958A-3E493B0C622E}" type="slidenum">
              <a:rPr kumimoji="0" lang="ru-RU" altLang="ru-RU" smtClean="0">
                <a:solidFill>
                  <a:srgbClr val="000000"/>
                </a:solidFill>
              </a:rPr>
              <a:pPr defTabSz="455613" eaLnBrk="1" hangingPunct="1">
                <a:spcBef>
                  <a:spcPct val="0"/>
                </a:spcBef>
              </a:pPr>
              <a:t>14</a:t>
            </a:fld>
            <a:endParaRPr kumimoji="0" lang="ru-RU" alt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048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1800"/>
              </a:spcBef>
            </a:pPr>
            <a:endParaRPr lang="ru-RU" altLang="ru-RU" dirty="0" smtClean="0">
              <a:latin typeface="Georgia" pitchFamily="18" charset="0"/>
            </a:endParaRPr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56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56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56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56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455613" eaLnBrk="1" hangingPunct="1">
              <a:spcBef>
                <a:spcPct val="0"/>
              </a:spcBef>
            </a:pPr>
            <a:fld id="{79DF2053-A47D-4E75-BC86-F8F1C338A10A}" type="slidenum">
              <a:rPr kumimoji="0" lang="ru-RU" altLang="ru-RU" smtClean="0">
                <a:solidFill>
                  <a:srgbClr val="000000"/>
                </a:solidFill>
              </a:rPr>
              <a:pPr defTabSz="455613" eaLnBrk="1" hangingPunct="1">
                <a:spcBef>
                  <a:spcPct val="0"/>
                </a:spcBef>
              </a:pPr>
              <a:t>16</a:t>
            </a:fld>
            <a:endParaRPr kumimoji="0" lang="ru-RU" alt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360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56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56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56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56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455613" eaLnBrk="1" hangingPunct="1">
              <a:spcBef>
                <a:spcPct val="0"/>
              </a:spcBef>
            </a:pPr>
            <a:fld id="{4CA655DA-01EB-4234-A951-23234708AB1F}" type="slidenum">
              <a:rPr kumimoji="0" lang="ru-RU" altLang="ru-RU" smtClean="0">
                <a:solidFill>
                  <a:srgbClr val="000000"/>
                </a:solidFill>
              </a:rPr>
              <a:pPr defTabSz="455613" eaLnBrk="1" hangingPunct="1">
                <a:spcBef>
                  <a:spcPct val="0"/>
                </a:spcBef>
              </a:pPr>
              <a:t>17</a:t>
            </a:fld>
            <a:endParaRPr kumimoji="0" lang="ru-RU" alt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447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56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56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56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56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455613" eaLnBrk="1" hangingPunct="1">
              <a:spcBef>
                <a:spcPct val="0"/>
              </a:spcBef>
            </a:pPr>
            <a:fld id="{4CA655DA-01EB-4234-A951-23234708AB1F}" type="slidenum">
              <a:rPr kumimoji="0" lang="ru-RU" altLang="ru-RU" smtClean="0">
                <a:solidFill>
                  <a:srgbClr val="000000"/>
                </a:solidFill>
              </a:rPr>
              <a:pPr defTabSz="455613" eaLnBrk="1" hangingPunct="1">
                <a:spcBef>
                  <a:spcPct val="0"/>
                </a:spcBef>
              </a:pPr>
              <a:t>18</a:t>
            </a:fld>
            <a:endParaRPr kumimoji="0" lang="ru-RU" alt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056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56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56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56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56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455613" eaLnBrk="1" hangingPunct="1">
              <a:spcBef>
                <a:spcPct val="0"/>
              </a:spcBef>
            </a:pPr>
            <a:fld id="{4CA655DA-01EB-4234-A951-23234708AB1F}" type="slidenum">
              <a:rPr kumimoji="0" lang="ru-RU" altLang="ru-RU" smtClean="0">
                <a:solidFill>
                  <a:srgbClr val="000000"/>
                </a:solidFill>
              </a:rPr>
              <a:pPr defTabSz="455613" eaLnBrk="1" hangingPunct="1">
                <a:spcBef>
                  <a:spcPct val="0"/>
                </a:spcBef>
              </a:pPr>
              <a:t>19</a:t>
            </a:fld>
            <a:endParaRPr kumimoji="0" lang="ru-RU" alt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056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C799D-5A24-46A0-9472-F1A7E004439A}" type="datetimeFigureOut">
              <a:rPr lang="ru-RU"/>
              <a:pPr>
                <a:defRPr/>
              </a:pPr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06147-FDE2-48FB-A384-019B416F2A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7003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09381-238A-43C2-AFA7-F9C9A860A9F5}" type="datetimeFigureOut">
              <a:rPr lang="ru-RU"/>
              <a:pPr>
                <a:defRPr/>
              </a:pPr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6D38C-9282-443C-928B-483BDCE261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436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C3C5D-C0EC-4706-9E15-DC5F2F88304D}" type="datetimeFigureOut">
              <a:rPr lang="ru-RU"/>
              <a:pPr>
                <a:defRPr/>
              </a:pPr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B8107-401C-410B-AB8F-93BBC700A2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380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5DC4D-9428-4B6B-B9B1-4F9327BEF12E}" type="datetimeFigureOut">
              <a:rPr lang="ru-RU"/>
              <a:pPr>
                <a:defRPr/>
              </a:pPr>
              <a:t>25.01.2018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E47D1-AD66-43D0-BAD4-F8171AFD4D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405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80C26-1F4C-4813-95C1-46F452C53D7E}" type="datetimeFigureOut">
              <a:rPr lang="ru-RU"/>
              <a:pPr>
                <a:defRPr/>
              </a:pPr>
              <a:t>25.01.2018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A802E-2239-4277-9884-091362E119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C9F089-FADC-4F6E-9C3A-C786501C31AB}" type="datetimeFigureOut">
              <a:rPr lang="ru-RU"/>
              <a:pPr>
                <a:defRPr/>
              </a:pPr>
              <a:t>25.01.2018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2D83C-0E80-4B77-BB29-33FC19FEA0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610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D7B34-BB2D-49EF-BEC2-489E96BF17DC}" type="datetimeFigureOut">
              <a:rPr lang="ru-RU"/>
              <a:pPr>
                <a:defRPr/>
              </a:pPr>
              <a:t>25.01.2018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752A8-0172-41EC-8DB4-E35636E7AC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119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19A43-8564-4F01-A8E2-95171F19AA26}" type="datetimeFigureOut">
              <a:rPr lang="ru-RU"/>
              <a:pPr>
                <a:defRPr/>
              </a:pPr>
              <a:t>25.01.2018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852B5-8C25-4C9B-9F10-BFA659AA93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091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3D9E3-D0AF-4A70-B8B6-1FDBB633FCD8}" type="datetimeFigureOut">
              <a:rPr lang="ru-RU"/>
              <a:pPr>
                <a:defRPr/>
              </a:pPr>
              <a:t>25.01.2018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0D35C-0B46-403F-9186-0B80C503C2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083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C39F91-D469-4635-98B1-F8FCFFC308BD}" type="datetimeFigureOut">
              <a:rPr lang="ru-RU"/>
              <a:pPr>
                <a:defRPr/>
              </a:pPr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61BA3-1693-43BB-8CC9-D41BFE63D4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738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1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D1A66-6B3C-480F-8491-7FDE12093E33}" type="datetimeFigureOut">
              <a:rPr lang="ru-RU"/>
              <a:pPr>
                <a:defRPr/>
              </a:pPr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41FB1-E2F1-414D-B65E-608733B611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03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>
            <a:lvl1pPr defTabSz="457153">
              <a:defRPr kumimoji="0" sz="120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033AE389-6B71-4E7B-9EAC-567E9F4C64A1}" type="datetimeFigureOut">
              <a:rPr lang="ru-RU"/>
              <a:pPr>
                <a:defRPr/>
              </a:pPr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ctr" defTabSz="457153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>
            <a:lvl1pPr algn="r" defTabSz="457153">
              <a:defRPr kumimoji="0" sz="120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3B3EBC7E-821D-4B0A-A75A-A26ACBB208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5613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  <a:lvl2pPr algn="ctr" defTabSz="455613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2pPr>
      <a:lvl3pPr algn="ctr" defTabSz="455613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3pPr>
      <a:lvl4pPr algn="ctr" defTabSz="455613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4pPr>
      <a:lvl5pPr algn="ctr" defTabSz="455613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5pPr>
      <a:lvl6pPr marL="457153" algn="ctr" defTabSz="457153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6pPr>
      <a:lvl7pPr marL="914305" algn="ctr" defTabSz="457153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7pPr>
      <a:lvl8pPr marL="1371458" algn="ctr" defTabSz="457153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8pPr>
      <a:lvl9pPr marL="1828610" algn="ctr" defTabSz="457153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9pPr>
    </p:titleStyle>
    <p:bodyStyle>
      <a:lvl1pPr marL="341313" indent="-341313" algn="l" defTabSz="45561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741363" indent="-284163" algn="l" defTabSz="45561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2pPr>
      <a:lvl3pPr marL="1141413" indent="-227013" algn="l" defTabSz="45561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3pPr>
      <a:lvl4pPr marL="1598613" indent="-227013" algn="l" defTabSz="45561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4pPr>
      <a:lvl5pPr marL="2055813" indent="-227013" algn="l" defTabSz="455613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5pPr>
      <a:lvl6pPr marL="2514340" indent="-228577" algn="l" defTabSz="45715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92" indent="-228577" algn="l" defTabSz="45715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45" indent="-228577" algn="l" defTabSz="45715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97" indent="-228577" algn="l" defTabSz="45715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Прямоугольник 1"/>
          <p:cNvSpPr>
            <a:spLocks noChangeArrowheads="1"/>
          </p:cNvSpPr>
          <p:nvPr/>
        </p:nvSpPr>
        <p:spPr bwMode="auto">
          <a:xfrm>
            <a:off x="917692" y="2325083"/>
            <a:ext cx="69088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i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1" name="Прямоугольник 2"/>
          <p:cNvSpPr>
            <a:spLocks noChangeArrowheads="1"/>
          </p:cNvSpPr>
          <p:nvPr/>
        </p:nvSpPr>
        <p:spPr bwMode="auto">
          <a:xfrm>
            <a:off x="231005" y="2511505"/>
            <a:ext cx="8596095" cy="92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6000" b="1" dirty="0">
                <a:solidFill>
                  <a:srgbClr val="000000"/>
                </a:solidFill>
                <a:latin typeface="Georgia" pitchFamily="18" charset="0"/>
              </a:rPr>
              <a:t>ВЕЛИКАЯ </a:t>
            </a:r>
            <a:r>
              <a:rPr lang="ru-RU" altLang="ru-RU" sz="6000" b="1" dirty="0" smtClean="0">
                <a:solidFill>
                  <a:srgbClr val="000000"/>
                </a:solidFill>
                <a:latin typeface="Georgia" pitchFamily="18" charset="0"/>
              </a:rPr>
              <a:t>СУББОТА</a:t>
            </a:r>
            <a:endParaRPr lang="ru-RU" altLang="ru-RU" sz="4000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2052" name="TextBox 1"/>
          <p:cNvSpPr txBox="1">
            <a:spLocks noChangeArrowheads="1"/>
          </p:cNvSpPr>
          <p:nvPr/>
        </p:nvSpPr>
        <p:spPr bwMode="auto">
          <a:xfrm>
            <a:off x="71338" y="3625913"/>
            <a:ext cx="9017000" cy="3016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ts val="1800"/>
              </a:spcBef>
            </a:pPr>
            <a:r>
              <a:rPr lang="ru-RU" altLang="ru-RU" sz="2000" dirty="0">
                <a:latin typeface="Georgia" pitchFamily="18" charset="0"/>
              </a:rPr>
              <a:t>По статистике, хотя большинство жителей Москвы считает себя православными христианами, в храмы по воскресеньям ходит только каждый сотый. </a:t>
            </a:r>
          </a:p>
          <a:p>
            <a:pPr algn="ctr">
              <a:spcBef>
                <a:spcPts val="1800"/>
              </a:spcBef>
            </a:pPr>
            <a:r>
              <a:rPr lang="ru-RU" altLang="ru-RU" sz="2000" dirty="0">
                <a:latin typeface="Georgia" pitchFamily="18" charset="0"/>
              </a:rPr>
              <a:t>Но есть один день в году, когда людей в храмы собирается столько, что священники едва успевают хотя бы один раз улыбнуться каждому приходящему. </a:t>
            </a:r>
          </a:p>
          <a:p>
            <a:pPr algn="ctr">
              <a:spcBef>
                <a:spcPts val="1800"/>
              </a:spcBef>
            </a:pPr>
            <a:r>
              <a:rPr lang="ru-RU" altLang="ru-RU" sz="2000" dirty="0">
                <a:latin typeface="Georgia" pitchFamily="18" charset="0"/>
              </a:rPr>
              <a:t>Это день Великой Субботы, когда сотни тысяч москвичей приходят в храмы освятить пасхальные яйца, куличи и пасхи</a:t>
            </a:r>
            <a:r>
              <a:rPr lang="ru-RU" altLang="ru-RU" sz="2000" dirty="0" smtClean="0">
                <a:latin typeface="Georgia" pitchFamily="18" charset="0"/>
              </a:rPr>
              <a:t>.</a:t>
            </a:r>
            <a:endParaRPr lang="ru-RU" altLang="ru-RU" sz="2000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3769" y="1478232"/>
            <a:ext cx="785517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solidFill>
                  <a:schemeClr val="bg1"/>
                </a:solidFill>
                <a:cs typeface="Georgia"/>
              </a:rPr>
              <a:t>Основные выводы</a:t>
            </a:r>
          </a:p>
          <a:p>
            <a:pPr algn="ctr"/>
            <a:r>
              <a:rPr lang="ru-RU" sz="4400" i="1" dirty="0" smtClean="0">
                <a:solidFill>
                  <a:schemeClr val="bg1"/>
                </a:solidFill>
                <a:cs typeface="Georgia"/>
              </a:rPr>
              <a:t>социологического исследования в Великую Субботу 2016 года</a:t>
            </a:r>
            <a:endParaRPr lang="ru-RU" sz="4400" i="1" dirty="0">
              <a:solidFill>
                <a:schemeClr val="bg1"/>
              </a:solidFill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74780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/>
          <p:cNvCxnSpPr>
            <a:cxnSpLocks noChangeAspect="1"/>
          </p:cNvCxnSpPr>
          <p:nvPr/>
        </p:nvCxnSpPr>
        <p:spPr>
          <a:xfrm>
            <a:off x="673920" y="6223383"/>
            <a:ext cx="7790016" cy="0"/>
          </a:xfrm>
          <a:prstGeom prst="line">
            <a:avLst/>
          </a:prstGeom>
          <a:ln w="12700">
            <a:solidFill>
              <a:srgbClr val="3346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04894" y="6389161"/>
            <a:ext cx="64908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>
                <a:solidFill>
                  <a:srgbClr val="33460D"/>
                </a:solidFill>
              </a:rPr>
              <a:t>База (количество ответивших): возраст – 10 390  чел., пол – 11 607  чел.</a:t>
            </a:r>
            <a:endParaRPr lang="ru-RU" sz="1200" i="1" dirty="0">
              <a:solidFill>
                <a:srgbClr val="33460D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144871" y="6356350"/>
            <a:ext cx="548963" cy="365125"/>
          </a:xfrm>
        </p:spPr>
        <p:txBody>
          <a:bodyPr/>
          <a:lstStyle/>
          <a:p>
            <a:fld id="{63273B6D-1856-1E43-A8D0-B18A90F0E27C}" type="slidenum">
              <a:rPr lang="ru-RU" smtClean="0">
                <a:solidFill>
                  <a:schemeClr val="accent3">
                    <a:lumMod val="50000"/>
                  </a:schemeClr>
                </a:solidFill>
              </a:rPr>
              <a:pPr/>
              <a:t>3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42521096"/>
              </p:ext>
            </p:extLst>
          </p:nvPr>
        </p:nvGraphicFramePr>
        <p:xfrm>
          <a:off x="280199" y="2019967"/>
          <a:ext cx="5686262" cy="41190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3804800758"/>
              </p:ext>
            </p:extLst>
          </p:nvPr>
        </p:nvGraphicFramePr>
        <p:xfrm>
          <a:off x="5077558" y="262502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1" name="Прямая соединительная линия 10"/>
          <p:cNvCxnSpPr>
            <a:cxnSpLocks noChangeAspect="1"/>
          </p:cNvCxnSpPr>
          <p:nvPr/>
        </p:nvCxnSpPr>
        <p:spPr>
          <a:xfrm>
            <a:off x="434272" y="1769856"/>
            <a:ext cx="7790016" cy="0"/>
          </a:xfrm>
          <a:prstGeom prst="line">
            <a:avLst/>
          </a:prstGeom>
          <a:ln w="12700">
            <a:solidFill>
              <a:srgbClr val="3346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6"/>
          <p:cNvSpPr txBox="1">
            <a:spLocks noChangeArrowheads="1"/>
          </p:cNvSpPr>
          <p:nvPr/>
        </p:nvSpPr>
        <p:spPr bwMode="auto">
          <a:xfrm>
            <a:off x="434272" y="235085"/>
            <a:ext cx="779001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srgbClr val="C00000"/>
                </a:solidFill>
                <a:latin typeface="Georgia"/>
                <a:cs typeface="Georgia"/>
              </a:rPr>
              <a:t>Половина пришедших освящать куличи – от 18 до 45</a:t>
            </a:r>
          </a:p>
        </p:txBody>
      </p:sp>
    </p:spTree>
    <p:extLst>
      <p:ext uri="{BB962C8B-B14F-4D97-AF65-F5344CB8AC3E}">
        <p14:creationId xmlns:p14="http://schemas.microsoft.com/office/powerpoint/2010/main" val="275607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/>
          <p:cNvCxnSpPr>
            <a:cxnSpLocks noChangeAspect="1"/>
          </p:cNvCxnSpPr>
          <p:nvPr/>
        </p:nvCxnSpPr>
        <p:spPr>
          <a:xfrm>
            <a:off x="673920" y="6223383"/>
            <a:ext cx="7790016" cy="0"/>
          </a:xfrm>
          <a:prstGeom prst="line">
            <a:avLst/>
          </a:prstGeom>
          <a:ln w="12700">
            <a:solidFill>
              <a:srgbClr val="3346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73920" y="189056"/>
            <a:ext cx="78464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1" dirty="0" smtClean="0">
                <a:solidFill>
                  <a:srgbClr val="800000"/>
                </a:solidFill>
                <a:latin typeface="Georgia"/>
                <a:cs typeface="Georgia"/>
              </a:rPr>
              <a:t>Вопрос: </a:t>
            </a:r>
            <a:r>
              <a:rPr lang="ru-RU" sz="2200" b="1" dirty="0" smtClean="0">
                <a:solidFill>
                  <a:srgbClr val="800000"/>
                </a:solidFill>
                <a:latin typeface="Georgia"/>
                <a:cs typeface="Georgia"/>
              </a:rPr>
              <a:t>Какие праздники для вас самые важные?</a:t>
            </a:r>
            <a:endParaRPr lang="ru-RU" sz="2200" b="1" dirty="0">
              <a:solidFill>
                <a:srgbClr val="800000"/>
              </a:solidFill>
              <a:latin typeface="Georgia"/>
              <a:cs typeface="Georgia"/>
            </a:endParaRPr>
          </a:p>
        </p:txBody>
      </p:sp>
      <p:cxnSp>
        <p:nvCxnSpPr>
          <p:cNvPr id="4" name="Прямая соединительная линия 3"/>
          <p:cNvCxnSpPr>
            <a:cxnSpLocks noChangeAspect="1"/>
          </p:cNvCxnSpPr>
          <p:nvPr/>
        </p:nvCxnSpPr>
        <p:spPr>
          <a:xfrm>
            <a:off x="730364" y="786335"/>
            <a:ext cx="7790016" cy="0"/>
          </a:xfrm>
          <a:prstGeom prst="line">
            <a:avLst/>
          </a:prstGeom>
          <a:ln w="12700">
            <a:solidFill>
              <a:srgbClr val="3346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144871" y="6356350"/>
            <a:ext cx="548963" cy="365125"/>
          </a:xfrm>
        </p:spPr>
        <p:txBody>
          <a:bodyPr/>
          <a:lstStyle/>
          <a:p>
            <a:fld id="{63273B6D-1856-1E43-A8D0-B18A90F0E27C}" type="slidenum">
              <a:rPr lang="ru-RU" smtClean="0">
                <a:solidFill>
                  <a:schemeClr val="accent3">
                    <a:lumMod val="50000"/>
                  </a:schemeClr>
                </a:solidFill>
              </a:rPr>
              <a:pPr/>
              <a:t>4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699210332"/>
              </p:ext>
            </p:extLst>
          </p:nvPr>
        </p:nvGraphicFramePr>
        <p:xfrm>
          <a:off x="730364" y="919302"/>
          <a:ext cx="7668048" cy="5064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04894" y="6389161"/>
            <a:ext cx="64908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>
                <a:solidFill>
                  <a:srgbClr val="33460D"/>
                </a:solidFill>
              </a:rPr>
              <a:t>База (количество ответивших): 11 817 чел.</a:t>
            </a:r>
            <a:endParaRPr lang="ru-RU" sz="1200" i="1" dirty="0">
              <a:solidFill>
                <a:srgbClr val="33460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94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/>
          <p:cNvCxnSpPr>
            <a:cxnSpLocks noChangeAspect="1"/>
          </p:cNvCxnSpPr>
          <p:nvPr/>
        </p:nvCxnSpPr>
        <p:spPr>
          <a:xfrm>
            <a:off x="673920" y="6223383"/>
            <a:ext cx="7790016" cy="0"/>
          </a:xfrm>
          <a:prstGeom prst="line">
            <a:avLst/>
          </a:prstGeom>
          <a:ln w="12700">
            <a:solidFill>
              <a:srgbClr val="3346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29953" y="1787913"/>
            <a:ext cx="78464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solidFill>
                  <a:srgbClr val="800000"/>
                </a:solidFill>
                <a:latin typeface="Georgia"/>
                <a:cs typeface="Georgia"/>
              </a:rPr>
              <a:t>Вопрос: </a:t>
            </a:r>
            <a:r>
              <a:rPr lang="ru-RU" sz="2000" b="1" dirty="0" smtClean="0">
                <a:solidFill>
                  <a:srgbClr val="800000"/>
                </a:solidFill>
                <a:latin typeface="Georgia"/>
                <a:cs typeface="Georgia"/>
              </a:rPr>
              <a:t>Что вы собираетесь делать на Пасху?</a:t>
            </a:r>
            <a:endParaRPr lang="ru-RU" sz="2000" b="1" dirty="0">
              <a:solidFill>
                <a:srgbClr val="800000"/>
              </a:solidFill>
              <a:latin typeface="Georgia"/>
              <a:cs typeface="Georgia"/>
            </a:endParaRPr>
          </a:p>
        </p:txBody>
      </p:sp>
      <p:cxnSp>
        <p:nvCxnSpPr>
          <p:cNvPr id="4" name="Прямая соединительная линия 3"/>
          <p:cNvCxnSpPr>
            <a:cxnSpLocks noChangeAspect="1"/>
          </p:cNvCxnSpPr>
          <p:nvPr/>
        </p:nvCxnSpPr>
        <p:spPr>
          <a:xfrm>
            <a:off x="686397" y="1494995"/>
            <a:ext cx="7790016" cy="0"/>
          </a:xfrm>
          <a:prstGeom prst="line">
            <a:avLst/>
          </a:prstGeom>
          <a:ln w="12700">
            <a:solidFill>
              <a:srgbClr val="3346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04894" y="6389161"/>
            <a:ext cx="64908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>
                <a:solidFill>
                  <a:srgbClr val="33460D"/>
                </a:solidFill>
              </a:rPr>
              <a:t>База (количество ответивших): 12 </a:t>
            </a:r>
            <a:r>
              <a:rPr lang="en-US" sz="1200" i="1" dirty="0" smtClean="0">
                <a:solidFill>
                  <a:srgbClr val="33460D"/>
                </a:solidFill>
              </a:rPr>
              <a:t>345</a:t>
            </a:r>
            <a:r>
              <a:rPr lang="ru-RU" sz="1200" i="1" dirty="0" smtClean="0">
                <a:solidFill>
                  <a:srgbClr val="33460D"/>
                </a:solidFill>
              </a:rPr>
              <a:t> </a:t>
            </a:r>
            <a:r>
              <a:rPr lang="ru-RU" sz="1200" i="1" dirty="0">
                <a:solidFill>
                  <a:srgbClr val="33460D"/>
                </a:solidFill>
              </a:rPr>
              <a:t>чел</a:t>
            </a:r>
            <a:r>
              <a:rPr lang="en-US" sz="1200" i="1" dirty="0">
                <a:solidFill>
                  <a:srgbClr val="33460D"/>
                </a:solidFill>
              </a:rPr>
              <a:t>.</a:t>
            </a:r>
            <a:endParaRPr lang="ru-RU" sz="1200" i="1" dirty="0">
              <a:solidFill>
                <a:srgbClr val="33460D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144871" y="6356350"/>
            <a:ext cx="375509" cy="365125"/>
          </a:xfrm>
        </p:spPr>
        <p:txBody>
          <a:bodyPr/>
          <a:lstStyle/>
          <a:p>
            <a:fld id="{63273B6D-1856-1E43-A8D0-B18A90F0E27C}" type="slidenum">
              <a:rPr lang="ru-RU" smtClean="0">
                <a:solidFill>
                  <a:schemeClr val="accent3">
                    <a:lumMod val="50000"/>
                  </a:schemeClr>
                </a:solidFill>
              </a:rPr>
              <a:pPr/>
              <a:t>5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18" name="Диаграмма 17"/>
          <p:cNvGraphicFramePr/>
          <p:nvPr/>
        </p:nvGraphicFramePr>
        <p:xfrm>
          <a:off x="730363" y="2377439"/>
          <a:ext cx="7645641" cy="35902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308610" y="109652"/>
            <a:ext cx="8572500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 smtClean="0">
                <a:solidFill>
                  <a:srgbClr val="C00000"/>
                </a:solidFill>
                <a:latin typeface="Georgia"/>
                <a:cs typeface="Georgia"/>
              </a:rPr>
              <a:t>Только </a:t>
            </a:r>
            <a:r>
              <a:rPr lang="ru-RU" sz="4400" b="1" dirty="0" smtClean="0">
                <a:solidFill>
                  <a:srgbClr val="C00000"/>
                </a:solidFill>
                <a:latin typeface="Georgia"/>
                <a:cs typeface="Georgia"/>
              </a:rPr>
              <a:t>18%</a:t>
            </a:r>
            <a:r>
              <a:rPr lang="ru-RU" sz="3200" b="1" dirty="0" smtClean="0">
                <a:solidFill>
                  <a:srgbClr val="C00000"/>
                </a:solidFill>
                <a:latin typeface="Georgia"/>
                <a:cs typeface="Georgia"/>
              </a:rPr>
              <a:t> намерены причащаться на Пасху</a:t>
            </a:r>
            <a:endParaRPr lang="ru-RU" sz="3200" b="1" dirty="0">
              <a:solidFill>
                <a:srgbClr val="C00000"/>
              </a:solidFill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418711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/>
          <p:cNvCxnSpPr>
            <a:cxnSpLocks noChangeAspect="1"/>
          </p:cNvCxnSpPr>
          <p:nvPr/>
        </p:nvCxnSpPr>
        <p:spPr>
          <a:xfrm>
            <a:off x="673920" y="6223383"/>
            <a:ext cx="7790016" cy="0"/>
          </a:xfrm>
          <a:prstGeom prst="line">
            <a:avLst/>
          </a:prstGeom>
          <a:ln w="12700">
            <a:solidFill>
              <a:srgbClr val="3346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>
            <a:cxnSpLocks noChangeAspect="1"/>
          </p:cNvCxnSpPr>
          <p:nvPr/>
        </p:nvCxnSpPr>
        <p:spPr>
          <a:xfrm>
            <a:off x="434272" y="1381236"/>
            <a:ext cx="7790016" cy="0"/>
          </a:xfrm>
          <a:prstGeom prst="line">
            <a:avLst/>
          </a:prstGeom>
          <a:ln w="12700">
            <a:solidFill>
              <a:srgbClr val="3346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04894" y="6389161"/>
            <a:ext cx="64908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>
                <a:solidFill>
                  <a:srgbClr val="33460D"/>
                </a:solidFill>
              </a:rPr>
              <a:t>База (количество ответивших): 11 640 чел. </a:t>
            </a:r>
            <a:endParaRPr lang="ru-RU" sz="1200" i="1" dirty="0">
              <a:solidFill>
                <a:srgbClr val="33460D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144871" y="6356350"/>
            <a:ext cx="548963" cy="365125"/>
          </a:xfrm>
        </p:spPr>
        <p:txBody>
          <a:bodyPr/>
          <a:lstStyle/>
          <a:p>
            <a:fld id="{63273B6D-1856-1E43-A8D0-B18A90F0E27C}" type="slidenum">
              <a:rPr lang="ru-RU" smtClean="0">
                <a:solidFill>
                  <a:schemeClr val="accent3">
                    <a:lumMod val="50000"/>
                  </a:schemeClr>
                </a:solidFill>
              </a:rPr>
              <a:pPr/>
              <a:t>6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3930745938"/>
              </p:ext>
            </p:extLst>
          </p:nvPr>
        </p:nvGraphicFramePr>
        <p:xfrm>
          <a:off x="730365" y="3298076"/>
          <a:ext cx="7733571" cy="2896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434272" y="47668"/>
            <a:ext cx="779001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srgbClr val="C00000"/>
                </a:solidFill>
                <a:latin typeface="Georgia"/>
                <a:cs typeface="Georgia"/>
              </a:rPr>
              <a:t>Православие – </a:t>
            </a:r>
            <a:r>
              <a:rPr lang="ru-RU" sz="3600" b="1" dirty="0">
                <a:solidFill>
                  <a:srgbClr val="C00000"/>
                </a:solidFill>
                <a:latin typeface="Georgia"/>
                <a:cs typeface="Georgia"/>
              </a:rPr>
              <a:t>религия образованных людей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4894" y="1380484"/>
            <a:ext cx="8470589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ru-RU" sz="32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56%</a:t>
            </a:r>
            <a:r>
              <a:rPr lang="ru-RU" b="1" dirty="0" smtClean="0">
                <a:latin typeface="Georgia" panose="02040502050405020303" pitchFamily="18" charset="0"/>
              </a:rPr>
              <a:t> – имеют </a:t>
            </a:r>
            <a:r>
              <a:rPr lang="ru-RU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высшее</a:t>
            </a:r>
            <a:r>
              <a:rPr lang="ru-RU" b="1" dirty="0" smtClean="0">
                <a:latin typeface="Georgia" panose="02040502050405020303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Georgia" panose="02040502050405020303" pitchFamily="18" charset="0"/>
              </a:rPr>
              <a:t>образование</a:t>
            </a:r>
          </a:p>
          <a:p>
            <a:pPr>
              <a:lnSpc>
                <a:spcPct val="125000"/>
              </a:lnSpc>
            </a:pPr>
            <a:r>
              <a:rPr lang="ru-RU" sz="32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8%</a:t>
            </a:r>
            <a:r>
              <a:rPr lang="ru-RU" b="1" dirty="0" smtClean="0">
                <a:latin typeface="Georgia" panose="02040502050405020303" pitchFamily="18" charset="0"/>
              </a:rPr>
              <a:t> из них имеют </a:t>
            </a:r>
            <a:r>
              <a:rPr lang="ru-RU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учёную степень </a:t>
            </a:r>
            <a:r>
              <a:rPr lang="ru-RU" b="1" dirty="0" smtClean="0">
                <a:latin typeface="Georgia" panose="02040502050405020303" pitchFamily="18" charset="0"/>
              </a:rPr>
              <a:t>или несколько высших</a:t>
            </a:r>
          </a:p>
          <a:p>
            <a:pPr>
              <a:lnSpc>
                <a:spcPct val="250000"/>
              </a:lnSpc>
            </a:pPr>
            <a:r>
              <a:rPr lang="ru-RU" sz="1200" i="1" dirty="0" smtClean="0">
                <a:latin typeface="Georgia" panose="02040502050405020303" pitchFamily="18" charset="0"/>
              </a:rPr>
              <a:t>В среднем по Москве: 40% имеют высшее образование</a:t>
            </a:r>
            <a:r>
              <a:rPr lang="ru-RU" sz="1200" i="1" dirty="0">
                <a:latin typeface="Georgia" panose="02040502050405020303" pitchFamily="18" charset="0"/>
              </a:rPr>
              <a:t>;</a:t>
            </a:r>
            <a:r>
              <a:rPr lang="ru-RU" sz="1200" i="1" dirty="0" smtClean="0">
                <a:latin typeface="Georgia" panose="02040502050405020303" pitchFamily="18" charset="0"/>
              </a:rPr>
              <a:t> </a:t>
            </a:r>
            <a:r>
              <a:rPr lang="ru-RU" sz="1200" i="1" dirty="0">
                <a:latin typeface="Georgia" panose="02040502050405020303" pitchFamily="18" charset="0"/>
              </a:rPr>
              <a:t>3</a:t>
            </a:r>
            <a:r>
              <a:rPr lang="ru-RU" sz="1200" i="1" dirty="0" smtClean="0">
                <a:latin typeface="Georgia" panose="02040502050405020303" pitchFamily="18" charset="0"/>
              </a:rPr>
              <a:t>,5% – учёную степень или послевузовское образование</a:t>
            </a:r>
          </a:p>
        </p:txBody>
      </p:sp>
    </p:spTree>
    <p:extLst>
      <p:ext uri="{BB962C8B-B14F-4D97-AF65-F5344CB8AC3E}">
        <p14:creationId xmlns:p14="http://schemas.microsoft.com/office/powerpoint/2010/main" val="26309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/>
          <p:cNvCxnSpPr>
            <a:cxnSpLocks noChangeAspect="1"/>
          </p:cNvCxnSpPr>
          <p:nvPr/>
        </p:nvCxnSpPr>
        <p:spPr>
          <a:xfrm>
            <a:off x="673920" y="6223383"/>
            <a:ext cx="7790016" cy="0"/>
          </a:xfrm>
          <a:prstGeom prst="line">
            <a:avLst/>
          </a:prstGeom>
          <a:ln w="12700">
            <a:solidFill>
              <a:srgbClr val="3346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02142" y="1610795"/>
            <a:ext cx="7846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800000"/>
                </a:solidFill>
                <a:latin typeface="Georgia"/>
                <a:cs typeface="Georgia"/>
              </a:rPr>
              <a:t>Вопрос: </a:t>
            </a:r>
            <a:r>
              <a:rPr lang="ru-RU" b="1" dirty="0" smtClean="0">
                <a:solidFill>
                  <a:srgbClr val="800000"/>
                </a:solidFill>
                <a:latin typeface="Georgia"/>
                <a:cs typeface="Georgia"/>
              </a:rPr>
              <a:t>Если вы относите себя к христианству, скажите, как часто вы исповедуетесь и причащаетесь?</a:t>
            </a:r>
            <a:endParaRPr lang="ru-RU" b="1" dirty="0">
              <a:solidFill>
                <a:srgbClr val="800000"/>
              </a:solidFill>
              <a:latin typeface="Georgia"/>
              <a:cs typeface="Georgia"/>
            </a:endParaRPr>
          </a:p>
        </p:txBody>
      </p:sp>
      <p:cxnSp>
        <p:nvCxnSpPr>
          <p:cNvPr id="4" name="Прямая соединительная линия 3"/>
          <p:cNvCxnSpPr>
            <a:cxnSpLocks noChangeAspect="1"/>
          </p:cNvCxnSpPr>
          <p:nvPr/>
        </p:nvCxnSpPr>
        <p:spPr>
          <a:xfrm>
            <a:off x="699852" y="1318531"/>
            <a:ext cx="7790016" cy="0"/>
          </a:xfrm>
          <a:prstGeom prst="line">
            <a:avLst/>
          </a:prstGeom>
          <a:ln w="12700">
            <a:solidFill>
              <a:srgbClr val="3346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04894" y="6389161"/>
            <a:ext cx="64908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>
                <a:solidFill>
                  <a:srgbClr val="33460D"/>
                </a:solidFill>
              </a:rPr>
              <a:t>База (количество ответивших): 10 939 чел. </a:t>
            </a:r>
            <a:endParaRPr lang="ru-RU" sz="1200" i="1" dirty="0">
              <a:solidFill>
                <a:srgbClr val="33460D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144871" y="6356350"/>
            <a:ext cx="548963" cy="365125"/>
          </a:xfrm>
        </p:spPr>
        <p:txBody>
          <a:bodyPr/>
          <a:lstStyle/>
          <a:p>
            <a:fld id="{63273B6D-1856-1E43-A8D0-B18A90F0E27C}" type="slidenum">
              <a:rPr lang="ru-RU" smtClean="0">
                <a:solidFill>
                  <a:schemeClr val="accent3">
                    <a:lumMod val="50000"/>
                  </a:schemeClr>
                </a:solidFill>
              </a:rPr>
              <a:pPr/>
              <a:t>7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879721757"/>
              </p:ext>
            </p:extLst>
          </p:nvPr>
        </p:nvGraphicFramePr>
        <p:xfrm>
          <a:off x="759958" y="2276611"/>
          <a:ext cx="7733572" cy="3913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30364" y="2276611"/>
            <a:ext cx="63413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/>
              <a:t>96% респондентов относят себя к православному вероисповеданию</a:t>
            </a:r>
            <a:endParaRPr lang="ru-RU" sz="1400" i="1" dirty="0"/>
          </a:p>
        </p:txBody>
      </p:sp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308610" y="59098"/>
            <a:ext cx="8572500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srgbClr val="C00000"/>
                </a:solidFill>
                <a:latin typeface="Georgia"/>
                <a:cs typeface="Georgia"/>
              </a:rPr>
              <a:t>52% </a:t>
            </a:r>
            <a:r>
              <a:rPr lang="ru-RU" sz="3200" b="1" dirty="0" smtClean="0">
                <a:solidFill>
                  <a:srgbClr val="C00000"/>
                </a:solidFill>
                <a:latin typeface="Georgia"/>
                <a:cs typeface="Georgia"/>
              </a:rPr>
              <a:t>пришедших в Великую Субботу причащаются реже раза в год</a:t>
            </a:r>
            <a:endParaRPr lang="ru-RU" sz="3200" b="1" dirty="0">
              <a:solidFill>
                <a:srgbClr val="C00000"/>
              </a:solidFill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91844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/>
          <p:cNvCxnSpPr>
            <a:cxnSpLocks noChangeAspect="1"/>
          </p:cNvCxnSpPr>
          <p:nvPr/>
        </p:nvCxnSpPr>
        <p:spPr>
          <a:xfrm>
            <a:off x="673920" y="6356350"/>
            <a:ext cx="7790016" cy="0"/>
          </a:xfrm>
          <a:prstGeom prst="line">
            <a:avLst/>
          </a:prstGeom>
          <a:ln w="12700">
            <a:solidFill>
              <a:srgbClr val="3346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80196" y="89064"/>
            <a:ext cx="8226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800000"/>
                </a:solidFill>
                <a:latin typeface="Georgia"/>
                <a:cs typeface="Georgia"/>
              </a:rPr>
              <a:t>Вопрос: </a:t>
            </a:r>
            <a:r>
              <a:rPr lang="ru-RU" b="1" dirty="0" smtClean="0">
                <a:solidFill>
                  <a:srgbClr val="800000"/>
                </a:solidFill>
                <a:latin typeface="Georgia"/>
                <a:cs typeface="Georgia"/>
              </a:rPr>
              <a:t>Бывало ли так, что вы пришли в храм, чтобы поговорить со священником, но не смогли этого сделать? Что помешало?</a:t>
            </a:r>
          </a:p>
        </p:txBody>
      </p:sp>
      <p:cxnSp>
        <p:nvCxnSpPr>
          <p:cNvPr id="4" name="Прямая соединительная линия 3"/>
          <p:cNvCxnSpPr>
            <a:cxnSpLocks noChangeAspect="1"/>
          </p:cNvCxnSpPr>
          <p:nvPr/>
        </p:nvCxnSpPr>
        <p:spPr>
          <a:xfrm>
            <a:off x="423401" y="809195"/>
            <a:ext cx="8171959" cy="0"/>
          </a:xfrm>
          <a:prstGeom prst="line">
            <a:avLst/>
          </a:prstGeom>
          <a:ln w="12700">
            <a:solidFill>
              <a:srgbClr val="3346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144871" y="6356350"/>
            <a:ext cx="548963" cy="365125"/>
          </a:xfrm>
        </p:spPr>
        <p:txBody>
          <a:bodyPr/>
          <a:lstStyle/>
          <a:p>
            <a:fld id="{63273B6D-1856-1E43-A8D0-B18A90F0E27C}" type="slidenum">
              <a:rPr lang="ru-RU" smtClean="0">
                <a:solidFill>
                  <a:schemeClr val="accent3">
                    <a:lumMod val="50000"/>
                  </a:schemeClr>
                </a:solidFill>
              </a:rPr>
              <a:pPr/>
              <a:t>8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0196" y="3790762"/>
            <a:ext cx="4180374" cy="2562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</a:rPr>
              <a:t>ГЛАВНАЯ проблема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</a:rPr>
              <a:t>– </a:t>
            </a:r>
            <a:br>
              <a:rPr lang="ru-RU" sz="2000" b="1" dirty="0" smtClean="0">
                <a:solidFill>
                  <a:srgbClr val="C00000"/>
                </a:solidFill>
              </a:rPr>
            </a:br>
            <a:r>
              <a:rPr lang="ru-RU" sz="2000" b="1" dirty="0" smtClean="0">
                <a:solidFill>
                  <a:srgbClr val="C00000"/>
                </a:solidFill>
              </a:rPr>
              <a:t>«Внутренние причины» (43 %):</a:t>
            </a:r>
            <a:endParaRPr lang="ru-RU" sz="2000" dirty="0" smtClean="0">
              <a:solidFill>
                <a:srgbClr val="C00000"/>
              </a:solidFill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400" dirty="0" smtClean="0"/>
              <a:t>Стесняюсь подойти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400" dirty="0" smtClean="0"/>
              <a:t>Боюсь подходить с глупыми вопросами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400" dirty="0" smtClean="0"/>
              <a:t>Стыдно, грехов много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400" dirty="0" smtClean="0"/>
              <a:t>Я замкнутый человек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400" dirty="0" smtClean="0"/>
              <a:t>Что-то не пустило, не готов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400" dirty="0" smtClean="0"/>
              <a:t>Страх быть </a:t>
            </a:r>
            <a:r>
              <a:rPr lang="ru-RU" sz="1400" dirty="0" err="1" smtClean="0"/>
              <a:t>пристыженым</a:t>
            </a:r>
            <a:r>
              <a:rPr lang="ru-RU" sz="1400" dirty="0" smtClean="0"/>
              <a:t>, недопонятым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400" dirty="0" smtClean="0"/>
              <a:t>Стыдно говорить о том, что мучает</a:t>
            </a:r>
            <a:endParaRPr lang="ru-RU" sz="1400" dirty="0"/>
          </a:p>
        </p:txBody>
      </p:sp>
      <p:graphicFrame>
        <p:nvGraphicFramePr>
          <p:cNvPr id="24" name="Диаграмма 23"/>
          <p:cNvGraphicFramePr/>
          <p:nvPr>
            <p:extLst>
              <p:ext uri="{D42A27DB-BD31-4B8C-83A1-F6EECF244321}">
                <p14:modId xmlns:p14="http://schemas.microsoft.com/office/powerpoint/2010/main" val="1631567383"/>
              </p:ext>
            </p:extLst>
          </p:nvPr>
        </p:nvGraphicFramePr>
        <p:xfrm>
          <a:off x="423401" y="872291"/>
          <a:ext cx="8140184" cy="290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4560570" y="3838827"/>
            <a:ext cx="413326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</a:rPr>
              <a:t>ВТОРАЯ по важности проблема – недоступность священника (</a:t>
            </a:r>
            <a:r>
              <a:rPr lang="en-US" sz="2000" b="1" dirty="0" smtClean="0">
                <a:solidFill>
                  <a:srgbClr val="C00000"/>
                </a:solidFill>
              </a:rPr>
              <a:t>&gt;</a:t>
            </a:r>
            <a:r>
              <a:rPr lang="ru-RU" sz="2000" b="1" dirty="0" smtClean="0">
                <a:solidFill>
                  <a:srgbClr val="C00000"/>
                </a:solidFill>
              </a:rPr>
              <a:t>3</a:t>
            </a:r>
            <a:r>
              <a:rPr lang="en-US" sz="2000" b="1" dirty="0" smtClean="0">
                <a:solidFill>
                  <a:srgbClr val="C00000"/>
                </a:solidFill>
              </a:rPr>
              <a:t>0</a:t>
            </a:r>
            <a:r>
              <a:rPr lang="ru-RU" sz="2000" b="1" dirty="0" smtClean="0">
                <a:solidFill>
                  <a:srgbClr val="C00000"/>
                </a:solidFill>
              </a:rPr>
              <a:t>%):</a:t>
            </a:r>
            <a:endParaRPr lang="ru-RU" sz="2000" dirty="0" smtClean="0">
              <a:solidFill>
                <a:srgbClr val="C00000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 smtClean="0"/>
              <a:t>Много людей, большая очередь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 smtClean="0"/>
              <a:t>Священник был занят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 smtClean="0"/>
              <a:t>Не было священника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40966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/>
          <p:cNvCxnSpPr>
            <a:cxnSpLocks noChangeAspect="1"/>
          </p:cNvCxnSpPr>
          <p:nvPr/>
        </p:nvCxnSpPr>
        <p:spPr>
          <a:xfrm>
            <a:off x="673920" y="6223383"/>
            <a:ext cx="7790016" cy="0"/>
          </a:xfrm>
          <a:prstGeom prst="line">
            <a:avLst/>
          </a:prstGeom>
          <a:ln w="12700">
            <a:solidFill>
              <a:srgbClr val="3346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17476" y="190595"/>
            <a:ext cx="78464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rgbClr val="800000"/>
                </a:solidFill>
                <a:latin typeface="Georgia"/>
                <a:cs typeface="Georgia"/>
              </a:rPr>
              <a:t>Вопрос: </a:t>
            </a:r>
            <a:r>
              <a:rPr lang="ru-RU" sz="2400" b="1" dirty="0" smtClean="0">
                <a:solidFill>
                  <a:srgbClr val="800000"/>
                </a:solidFill>
                <a:latin typeface="Georgia"/>
                <a:cs typeface="Georgia"/>
              </a:rPr>
              <a:t>Почему сегодня вы пришли святить куличи именно в этот храм? </a:t>
            </a:r>
            <a:endParaRPr lang="ru-RU" sz="2400" b="1" dirty="0">
              <a:solidFill>
                <a:srgbClr val="800000"/>
              </a:solidFill>
              <a:latin typeface="Georgia"/>
              <a:cs typeface="Georgia"/>
            </a:endParaRPr>
          </a:p>
        </p:txBody>
      </p:sp>
      <p:cxnSp>
        <p:nvCxnSpPr>
          <p:cNvPr id="4" name="Прямая соединительная линия 3"/>
          <p:cNvCxnSpPr>
            <a:cxnSpLocks noChangeAspect="1"/>
          </p:cNvCxnSpPr>
          <p:nvPr/>
        </p:nvCxnSpPr>
        <p:spPr>
          <a:xfrm>
            <a:off x="730364" y="1125245"/>
            <a:ext cx="7790016" cy="0"/>
          </a:xfrm>
          <a:prstGeom prst="line">
            <a:avLst/>
          </a:prstGeom>
          <a:ln w="12700">
            <a:solidFill>
              <a:srgbClr val="3346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04894" y="6389161"/>
            <a:ext cx="64908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>
                <a:solidFill>
                  <a:srgbClr val="33460D"/>
                </a:solidFill>
              </a:rPr>
              <a:t>База (количество ответивших): 11 228 чел. </a:t>
            </a:r>
            <a:endParaRPr lang="ru-RU" sz="1200" i="1" dirty="0">
              <a:solidFill>
                <a:srgbClr val="33460D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144871" y="6356350"/>
            <a:ext cx="548963" cy="365125"/>
          </a:xfrm>
        </p:spPr>
        <p:txBody>
          <a:bodyPr/>
          <a:lstStyle/>
          <a:p>
            <a:fld id="{63273B6D-1856-1E43-A8D0-B18A90F0E27C}" type="slidenum">
              <a:rPr lang="ru-RU" smtClean="0">
                <a:solidFill>
                  <a:schemeClr val="accent3">
                    <a:lumMod val="50000"/>
                  </a:schemeClr>
                </a:solidFill>
              </a:rPr>
              <a:pPr/>
              <a:t>9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1095539165"/>
              </p:ext>
            </p:extLst>
          </p:nvPr>
        </p:nvGraphicFramePr>
        <p:xfrm>
          <a:off x="730364" y="1197815"/>
          <a:ext cx="7733572" cy="5025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4766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394" y="1468607"/>
            <a:ext cx="78551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solidFill>
                  <a:schemeClr val="bg1"/>
                </a:solidFill>
                <a:cs typeface="Georgia"/>
              </a:rPr>
              <a:t>Варианты миссионерской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246957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6"/>
          <p:cNvSpPr txBox="1">
            <a:spLocks noChangeArrowheads="1"/>
          </p:cNvSpPr>
          <p:nvPr/>
        </p:nvSpPr>
        <p:spPr bwMode="auto">
          <a:xfrm>
            <a:off x="266700" y="46038"/>
            <a:ext cx="8542338" cy="135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ru-RU" altLang="ru-RU" sz="3600" b="1" dirty="0" smtClean="0">
                <a:latin typeface="Georgia" pitchFamily="18" charset="0"/>
              </a:rPr>
              <a:t>Приходское </a:t>
            </a:r>
            <a:r>
              <a:rPr lang="ru-RU" altLang="ru-RU" sz="3600" b="1" dirty="0">
                <a:latin typeface="Georgia" pitchFamily="18" charset="0"/>
              </a:rPr>
              <a:t>консультирование:</a:t>
            </a:r>
          </a:p>
          <a:p>
            <a:pPr algn="ctr">
              <a:spcBef>
                <a:spcPts val="1200"/>
              </a:spcBef>
            </a:pPr>
            <a:r>
              <a:rPr lang="ru-RU" altLang="ru-RU" sz="3600" b="1" i="1" dirty="0" err="1" smtClean="0">
                <a:solidFill>
                  <a:srgbClr val="C00000"/>
                </a:solidFill>
                <a:latin typeface="Georgia" pitchFamily="18" charset="0"/>
              </a:rPr>
              <a:t>катехизаторы</a:t>
            </a:r>
            <a:r>
              <a:rPr lang="ru-RU" altLang="ru-RU" sz="3600" b="1" i="1" dirty="0" smtClean="0">
                <a:solidFill>
                  <a:srgbClr val="C00000"/>
                </a:solidFill>
                <a:latin typeface="Georgia" pitchFamily="18" charset="0"/>
              </a:rPr>
              <a:t> </a:t>
            </a:r>
            <a:r>
              <a:rPr lang="ru-RU" altLang="ru-RU" sz="3600" b="1" i="1" dirty="0">
                <a:solidFill>
                  <a:srgbClr val="C00000"/>
                </a:solidFill>
                <a:latin typeface="Georgia" pitchFamily="18" charset="0"/>
              </a:rPr>
              <a:t>или диаконы</a:t>
            </a:r>
          </a:p>
        </p:txBody>
      </p:sp>
      <p:pic>
        <p:nvPicPr>
          <p:cNvPr id="158722" name="Picture 2" descr="C:\Users\Игорь\Downloads\IMG_6777_новый размер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552" y="1397595"/>
            <a:ext cx="8176630" cy="544883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6"/>
          <p:cNvSpPr txBox="1">
            <a:spLocks noChangeArrowheads="1"/>
          </p:cNvSpPr>
          <p:nvPr/>
        </p:nvSpPr>
        <p:spPr bwMode="auto">
          <a:xfrm>
            <a:off x="266700" y="46038"/>
            <a:ext cx="8542338" cy="135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ru-RU" altLang="ru-RU" sz="3600" b="1" dirty="0" smtClean="0">
                <a:latin typeface="Georgia" pitchFamily="18" charset="0"/>
              </a:rPr>
              <a:t>Приходское </a:t>
            </a:r>
            <a:r>
              <a:rPr lang="ru-RU" altLang="ru-RU" sz="3600" b="1" dirty="0">
                <a:latin typeface="Georgia" pitchFamily="18" charset="0"/>
              </a:rPr>
              <a:t>консультирование:</a:t>
            </a:r>
          </a:p>
          <a:p>
            <a:pPr algn="ctr">
              <a:spcBef>
                <a:spcPts val="1200"/>
              </a:spcBef>
            </a:pPr>
            <a:r>
              <a:rPr lang="ru-RU" altLang="ru-RU" sz="3600" b="1" i="1" dirty="0" smtClean="0">
                <a:solidFill>
                  <a:srgbClr val="C00000"/>
                </a:solidFill>
                <a:latin typeface="Georgia" pitchFamily="18" charset="0"/>
              </a:rPr>
              <a:t>подготовленные </a:t>
            </a:r>
            <a:r>
              <a:rPr lang="ru-RU" altLang="ru-RU" sz="3600" b="1" i="1" dirty="0">
                <a:solidFill>
                  <a:srgbClr val="C00000"/>
                </a:solidFill>
                <a:latin typeface="Georgia" pitchFamily="18" charset="0"/>
              </a:rPr>
              <a:t>добровольцы</a:t>
            </a:r>
          </a:p>
        </p:txBody>
      </p:sp>
      <p:pic>
        <p:nvPicPr>
          <p:cNvPr id="48134" name="Picture 6" descr="C:\Users\Игорь\Downloads\IMG_7719_новый размер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8"/>
          <a:stretch/>
        </p:blipFill>
        <p:spPr bwMode="auto">
          <a:xfrm>
            <a:off x="-266218" y="1896723"/>
            <a:ext cx="6944810" cy="511175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5" name="Picture 7" descr="C:\Users\Игорь\Downloads\IMG_5924_новый размер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87358" y="1431161"/>
            <a:ext cx="4953418" cy="406681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2" descr="C:\Users\Игорь\Downloads\SA2_141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5550" y="2905247"/>
            <a:ext cx="5998790" cy="398747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771" name="Picture 3" descr="C:\Users\Игорь\Downloads\4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45986">
            <a:off x="-1046057" y="922827"/>
            <a:ext cx="7239001" cy="528080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4276" y="72402"/>
            <a:ext cx="6233537" cy="1754326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srgbClr val="C0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Georgia" panose="02040502050405020303" pitchFamily="18" charset="0"/>
                <a:cs typeface="Arial" pitchFamily="34" charset="0"/>
              </a:rPr>
              <a:t>Красивые раздаточные материалы могут стать поводом для беседы</a:t>
            </a:r>
            <a:endParaRPr lang="ru-RU" sz="3600" b="1" dirty="0">
              <a:solidFill>
                <a:srgbClr val="C0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Georgia" panose="02040502050405020303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6"/>
          <p:cNvSpPr txBox="1">
            <a:spLocks noChangeArrowheads="1"/>
          </p:cNvSpPr>
          <p:nvPr/>
        </p:nvSpPr>
        <p:spPr bwMode="auto">
          <a:xfrm>
            <a:off x="141188" y="2475"/>
            <a:ext cx="88074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ru-RU" altLang="ru-RU" sz="4000" b="1" dirty="0" smtClean="0">
                <a:latin typeface="Georgia" pitchFamily="18" charset="0"/>
              </a:rPr>
              <a:t>Миссионерская встреча-беседа</a:t>
            </a:r>
            <a:endParaRPr lang="ru-RU" altLang="ru-RU" sz="4000" b="1" i="1" dirty="0">
              <a:latin typeface="Georgia" pitchFamily="18" charset="0"/>
            </a:endParaRPr>
          </a:p>
        </p:txBody>
      </p:sp>
      <p:sp>
        <p:nvSpPr>
          <p:cNvPr id="17411" name="TextBox 1"/>
          <p:cNvSpPr txBox="1">
            <a:spLocks noChangeArrowheads="1"/>
          </p:cNvSpPr>
          <p:nvPr/>
        </p:nvSpPr>
        <p:spPr bwMode="auto">
          <a:xfrm>
            <a:off x="301625" y="820438"/>
            <a:ext cx="8599488" cy="607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 b="1" dirty="0" smtClean="0"/>
              <a:t>Не </a:t>
            </a:r>
            <a:r>
              <a:rPr lang="ru-RU" sz="2800" b="1" dirty="0"/>
              <a:t>откладывая </a:t>
            </a:r>
            <a:r>
              <a:rPr lang="ru-RU" sz="2800" dirty="0"/>
              <a:t>– на Светлой седмице вечером или в ближайшие выходные днём</a:t>
            </a:r>
            <a:r>
              <a:rPr lang="ru-RU" sz="2800" dirty="0" smtClean="0"/>
              <a:t>.</a:t>
            </a:r>
          </a:p>
          <a:p>
            <a:pPr algn="ctr">
              <a:spcBef>
                <a:spcPts val="1800"/>
              </a:spcBef>
              <a:spcAft>
                <a:spcPts val="1200"/>
              </a:spcAft>
            </a:pPr>
            <a:r>
              <a:rPr lang="ru-RU" sz="2800" i="1" dirty="0" smtClean="0"/>
              <a:t>Примеры тем:</a:t>
            </a:r>
            <a:endParaRPr lang="ru-RU" sz="2800" i="1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b="1" dirty="0"/>
              <a:t>Как попросить Бога о помощи?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b="1" dirty="0"/>
              <a:t>Зачем нужна Церковь?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b="1" dirty="0"/>
              <a:t>Зачем нужны священники?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b="1" dirty="0"/>
              <a:t>Зачем мне исповедоваться?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b="1" dirty="0"/>
              <a:t>Главная Тайна Церкви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b="1" dirty="0"/>
              <a:t>Как создать счастливую семью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b="1" dirty="0"/>
              <a:t>Как воспитать ребенка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b="1" dirty="0"/>
              <a:t>В чем смысл жизни?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b="1" dirty="0"/>
              <a:t>О радости церковной жизни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b="1" dirty="0"/>
              <a:t>Как правильно праздновать Пасху?</a:t>
            </a:r>
          </a:p>
        </p:txBody>
      </p:sp>
    </p:spTree>
    <p:extLst>
      <p:ext uri="{BB962C8B-B14F-4D97-AF65-F5344CB8AC3E}">
        <p14:creationId xmlns:p14="http://schemas.microsoft.com/office/powerpoint/2010/main" val="175087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6"/>
          <p:cNvSpPr txBox="1">
            <a:spLocks noChangeArrowheads="1"/>
          </p:cNvSpPr>
          <p:nvPr/>
        </p:nvSpPr>
        <p:spPr bwMode="auto">
          <a:xfrm>
            <a:off x="0" y="58138"/>
            <a:ext cx="914399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ru-RU" altLang="ru-RU" sz="4000" b="1" dirty="0" smtClean="0">
                <a:latin typeface="Georgia" pitchFamily="18" charset="0"/>
              </a:rPr>
              <a:t>Миссионерский </a:t>
            </a:r>
            <a:r>
              <a:rPr lang="ru-RU" altLang="ru-RU" sz="4000" b="1" dirty="0">
                <a:latin typeface="Georgia" pitchFamily="18" charset="0"/>
              </a:rPr>
              <a:t>сайт </a:t>
            </a:r>
            <a:r>
              <a:rPr lang="ru-RU" altLang="ru-RU" sz="4000" b="1" dirty="0">
                <a:solidFill>
                  <a:srgbClr val="C00000"/>
                </a:solidFill>
                <a:latin typeface="Georgia" pitchFamily="18" charset="0"/>
              </a:rPr>
              <a:t>ОВЕРЕ.РФ</a:t>
            </a:r>
            <a:endParaRPr lang="ru-RU" altLang="ru-RU" sz="4000" b="1" i="1" dirty="0">
              <a:solidFill>
                <a:srgbClr val="C00000"/>
              </a:solidFill>
              <a:latin typeface="Georgia" pitchFamily="18" charset="0"/>
            </a:endParaRPr>
          </a:p>
        </p:txBody>
      </p:sp>
      <p:pic>
        <p:nvPicPr>
          <p:cNvPr id="13315" name="Picture 2" descr="C:\Users\Игорь\Downloads\овере.рф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1014413"/>
            <a:ext cx="7940675" cy="560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2"/>
          <p:cNvSpPr txBox="1">
            <a:spLocks noChangeArrowheads="1"/>
          </p:cNvSpPr>
          <p:nvPr/>
        </p:nvSpPr>
        <p:spPr bwMode="auto">
          <a:xfrm>
            <a:off x="312738" y="0"/>
            <a:ext cx="8542337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ru-RU" altLang="ru-RU" sz="3600" b="1" dirty="0" smtClean="0">
                <a:latin typeface="Georgia" pitchFamily="18" charset="0"/>
              </a:rPr>
              <a:t>Мастер-классы </a:t>
            </a:r>
            <a:r>
              <a:rPr lang="ru-RU" altLang="ru-RU" sz="3600" b="1" dirty="0">
                <a:latin typeface="Georgia" pitchFamily="18" charset="0"/>
              </a:rPr>
              <a:t>для детей, пришедших с родителями освещать куличи</a:t>
            </a:r>
          </a:p>
        </p:txBody>
      </p:sp>
      <p:sp>
        <p:nvSpPr>
          <p:cNvPr id="9219" name="TextBox 3"/>
          <p:cNvSpPr txBox="1">
            <a:spLocks noChangeArrowheads="1"/>
          </p:cNvSpPr>
          <p:nvPr/>
        </p:nvSpPr>
        <p:spPr bwMode="auto">
          <a:xfrm>
            <a:off x="-11113" y="1781175"/>
            <a:ext cx="4687888" cy="420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ts val="1800"/>
              </a:spcBef>
            </a:pPr>
            <a:r>
              <a:rPr lang="ru-RU" altLang="ru-RU">
                <a:latin typeface="Georgia" pitchFamily="18" charset="0"/>
              </a:rPr>
              <a:t>Если в каждом храме детей будут встречать открытые, весёлые молодые лица, приглашающие их на короткое, увлекательное занятие, есть надежда, что Церковь как сообщество творческих, весёлых, дружелюбных людей станет для детей понятнее и ближе.</a:t>
            </a:r>
          </a:p>
          <a:p>
            <a:pPr algn="ctr">
              <a:spcBef>
                <a:spcPts val="1800"/>
              </a:spcBef>
            </a:pPr>
            <a:r>
              <a:rPr lang="ru-RU" altLang="ru-RU">
                <a:latin typeface="Georgia" pitchFamily="18" charset="0"/>
              </a:rPr>
              <a:t>Поделки, изготовленные в результате мастер-классов дети могли уносить с собой, а могли пожертвовать на благотворительные нужны (например, для одиноких пожилых людей, пациентов больниц или для праздника "Белый Цветок").</a:t>
            </a:r>
          </a:p>
        </p:txBody>
      </p:sp>
      <p:pic>
        <p:nvPicPr>
          <p:cNvPr id="9220" name="Picture 4" descr="C:\Users\Игорь\Downloads\13138800_554053074756711_4531740854379058863_n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4" r="13860"/>
          <a:stretch/>
        </p:blipFill>
        <p:spPr bwMode="auto">
          <a:xfrm>
            <a:off x="4409956" y="1573119"/>
            <a:ext cx="4977114" cy="45720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312738" y="50454"/>
            <a:ext cx="854233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ru-RU" altLang="ru-RU" sz="3600" b="1" dirty="0">
                <a:latin typeface="Georgia" pitchFamily="18" charset="0"/>
              </a:rPr>
              <a:t>Приглашение в приходскую добровольческую группу </a:t>
            </a:r>
          </a:p>
        </p:txBody>
      </p:sp>
      <p:sp>
        <p:nvSpPr>
          <p:cNvPr id="8195" name="TextBox 3"/>
          <p:cNvSpPr txBox="1">
            <a:spLocks noChangeArrowheads="1"/>
          </p:cNvSpPr>
          <p:nvPr/>
        </p:nvSpPr>
        <p:spPr bwMode="auto">
          <a:xfrm>
            <a:off x="0" y="1547544"/>
            <a:ext cx="9144000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ru-RU" altLang="ru-RU" sz="2400" dirty="0">
                <a:latin typeface="Georgia" pitchFamily="18" charset="0"/>
              </a:rPr>
              <a:t>Многие люди, приходящие в храм, пусть даже раз в год, готовы давать не только пожертвования, но и своё время и силы</a:t>
            </a:r>
            <a:r>
              <a:rPr lang="ru-RU" altLang="ru-RU" sz="2400" dirty="0" smtClean="0">
                <a:latin typeface="Georgia" pitchFamily="18" charset="0"/>
              </a:rPr>
              <a:t>.</a:t>
            </a:r>
          </a:p>
          <a:p>
            <a:pPr algn="ctr">
              <a:spcBef>
                <a:spcPts val="1800"/>
              </a:spcBef>
            </a:pPr>
            <a:r>
              <a:rPr lang="ru-RU" altLang="ru-RU" sz="2400" dirty="0">
                <a:latin typeface="Georgia" pitchFamily="18" charset="0"/>
              </a:rPr>
              <a:t>В каждом храме, где действует социальная служба или имеется социальный работник, можно предлагать приходящим в Великую Субботу </a:t>
            </a:r>
            <a:r>
              <a:rPr lang="ru-RU" altLang="ru-RU" sz="2400" b="1" dirty="0">
                <a:latin typeface="Georgia" pitchFamily="18" charset="0"/>
              </a:rPr>
              <a:t>записаться в добровольцы</a:t>
            </a:r>
            <a:r>
              <a:rPr lang="ru-RU" altLang="ru-RU" sz="2400" dirty="0">
                <a:latin typeface="Georgia" pitchFamily="18" charset="0"/>
              </a:rPr>
              <a:t>, чтобы посильно помогать нуждающимся.</a:t>
            </a:r>
          </a:p>
          <a:p>
            <a:pPr algn="ctr">
              <a:spcBef>
                <a:spcPts val="1800"/>
              </a:spcBef>
            </a:pPr>
            <a:r>
              <a:rPr lang="ru-RU" altLang="ru-RU" sz="2400" dirty="0">
                <a:latin typeface="Georgia" pitchFamily="18" charset="0"/>
              </a:rPr>
              <a:t>Вовлечение людей в приходскую </a:t>
            </a:r>
            <a:r>
              <a:rPr lang="ru-RU" altLang="ru-RU" sz="2400" dirty="0" smtClean="0">
                <a:latin typeface="Georgia" pitchFamily="18" charset="0"/>
              </a:rPr>
              <a:t>жизнь через дела милосердия может </a:t>
            </a:r>
            <a:r>
              <a:rPr lang="ru-RU" altLang="ru-RU" sz="2400" dirty="0">
                <a:latin typeface="Georgia" pitchFamily="18" charset="0"/>
              </a:rPr>
              <a:t>быть прекрасным способом </a:t>
            </a:r>
            <a:r>
              <a:rPr lang="ru-RU" altLang="ru-RU" sz="2400" dirty="0" smtClean="0">
                <a:latin typeface="Georgia" pitchFamily="18" charset="0"/>
              </a:rPr>
              <a:t>их </a:t>
            </a:r>
            <a:r>
              <a:rPr lang="ru-RU" altLang="ru-RU" sz="2400" dirty="0" err="1" smtClean="0">
                <a:latin typeface="Georgia" pitchFamily="18" charset="0"/>
              </a:rPr>
              <a:t>воцерковления</a:t>
            </a:r>
            <a:r>
              <a:rPr lang="ru-RU" altLang="ru-RU" sz="2400" dirty="0" smtClean="0">
                <a:latin typeface="Georgia" pitchFamily="18" charset="0"/>
              </a:rPr>
              <a:t>.</a:t>
            </a:r>
            <a:endParaRPr lang="ru-RU" altLang="ru-RU" sz="2400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303113" y="112308"/>
            <a:ext cx="85423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ru-RU" altLang="ru-RU" sz="4800" b="1" dirty="0" smtClean="0">
                <a:latin typeface="Georgia" pitchFamily="18" charset="0"/>
              </a:rPr>
              <a:t>Экскурсии по храму</a:t>
            </a:r>
            <a:endParaRPr lang="ru-RU" altLang="ru-RU" sz="4800" b="1" dirty="0">
              <a:latin typeface="Georgia" pitchFamily="18" charset="0"/>
            </a:endParaRPr>
          </a:p>
        </p:txBody>
      </p:sp>
      <p:pic>
        <p:nvPicPr>
          <p:cNvPr id="1026" name="Picture 2" descr="http://priest.today/upload/custom/2017/03/148978254500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1" r="3801"/>
          <a:stretch/>
        </p:blipFill>
        <p:spPr bwMode="auto">
          <a:xfrm>
            <a:off x="9625" y="1207969"/>
            <a:ext cx="9124750" cy="565003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81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315552" y="1543293"/>
            <a:ext cx="8542337" cy="252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ru-RU" altLang="ru-RU" sz="4600" b="1" i="1" dirty="0" smtClean="0">
                <a:latin typeface="Georgia" pitchFamily="18" charset="0"/>
              </a:rPr>
              <a:t>диакон Игорь Куликов</a:t>
            </a:r>
            <a:endParaRPr lang="en-US" altLang="ru-RU" sz="4600" b="1" i="1" dirty="0" smtClean="0">
              <a:latin typeface="Georgia" pitchFamily="18" charset="0"/>
            </a:endParaRPr>
          </a:p>
          <a:p>
            <a:pPr algn="ctr">
              <a:spcBef>
                <a:spcPts val="1200"/>
              </a:spcBef>
            </a:pPr>
            <a:endParaRPr lang="ru-RU" altLang="ru-RU" sz="4600" b="1" dirty="0" smtClean="0">
              <a:latin typeface="Georgia" pitchFamily="18" charset="0"/>
            </a:endParaRPr>
          </a:p>
          <a:p>
            <a:pPr algn="ctr">
              <a:spcBef>
                <a:spcPts val="1200"/>
              </a:spcBef>
            </a:pPr>
            <a:r>
              <a:rPr lang="en-US" altLang="ru-RU" sz="4600" b="1" dirty="0" smtClean="0">
                <a:latin typeface="Georgia" pitchFamily="18" charset="0"/>
              </a:rPr>
              <a:t>m9265835282@gmail.com</a:t>
            </a:r>
            <a:endParaRPr lang="ru-RU" altLang="ru-RU" sz="4600" b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91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1190</TotalTime>
  <Words>582</Words>
  <Application>Microsoft Office PowerPoint</Application>
  <PresentationFormat>Экран (4:3)</PresentationFormat>
  <Paragraphs>83</Paragraphs>
  <Slides>19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macintosh</dc:creator>
  <cp:lastModifiedBy>Игорь</cp:lastModifiedBy>
  <cp:revision>166</cp:revision>
  <dcterms:created xsi:type="dcterms:W3CDTF">2013-06-14T12:54:33Z</dcterms:created>
  <dcterms:modified xsi:type="dcterms:W3CDTF">2018-01-25T09:28:07Z</dcterms:modified>
</cp:coreProperties>
</file>