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78" r:id="rId3"/>
    <p:sldId id="274" r:id="rId4"/>
    <p:sldId id="277" r:id="rId5"/>
    <p:sldId id="275" r:id="rId6"/>
    <p:sldId id="268" r:id="rId7"/>
    <p:sldId id="265" r:id="rId8"/>
    <p:sldId id="266" r:id="rId9"/>
    <p:sldId id="276" r:id="rId10"/>
    <p:sldId id="269" r:id="rId11"/>
    <p:sldId id="260" r:id="rId12"/>
    <p:sldId id="271" r:id="rId13"/>
    <p:sldId id="272" r:id="rId14"/>
    <p:sldId id="273" r:id="rId15"/>
    <p:sldId id="270" r:id="rId16"/>
    <p:sldId id="279" r:id="rId17"/>
    <p:sldId id="280" r:id="rId18"/>
    <p:sldId id="281" r:id="rId19"/>
    <p:sldId id="283" r:id="rId20"/>
    <p:sldId id="282" r:id="rId21"/>
    <p:sldId id="284" r:id="rId22"/>
    <p:sldId id="263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4485" autoAdjust="0"/>
    <p:restoredTop sz="94660"/>
  </p:normalViewPr>
  <p:slideViewPr>
    <p:cSldViewPr>
      <p:cViewPr>
        <p:scale>
          <a:sx n="76" d="100"/>
          <a:sy n="76" d="100"/>
        </p:scale>
        <p:origin x="-1830" y="-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157740-6D6E-474A-9AD1-0B460E8A46DB}" type="datetimeFigureOut">
              <a:rPr lang="ru-RU" smtClean="0"/>
              <a:pPr/>
              <a:t>26.01.2018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A2A077-ACBF-43B0-90A9-C97CFA83E87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95202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2A077-ACBF-43B0-90A9-C97CFA83E87A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3143248"/>
            <a:ext cx="9144000" cy="107157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Система реабилитации бездомных 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1026" name="Picture 2" descr="C:\Users\Натали\Desktop\voronezh_ac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4000528" cy="2857520"/>
          </a:xfrm>
          <a:prstGeom prst="rect">
            <a:avLst/>
          </a:prstGeom>
          <a:noFill/>
        </p:spPr>
      </p:pic>
      <p:pic>
        <p:nvPicPr>
          <p:cNvPr id="1027" name="Picture 3" descr="C:\Users\Натали\Desktop\9122120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214290"/>
            <a:ext cx="4143404" cy="2786082"/>
          </a:xfrm>
          <a:prstGeom prst="rect">
            <a:avLst/>
          </a:prstGeom>
          <a:noFill/>
        </p:spPr>
      </p:pic>
      <p:pic>
        <p:nvPicPr>
          <p:cNvPr id="1028" name="Picture 4" descr="C:\Users\Натали\Desktop\imgpreview (2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4572008"/>
            <a:ext cx="3786214" cy="2071702"/>
          </a:xfrm>
          <a:prstGeom prst="rect">
            <a:avLst/>
          </a:prstGeom>
          <a:noFill/>
        </p:spPr>
      </p:pic>
      <p:pic>
        <p:nvPicPr>
          <p:cNvPr id="7" name="Рисунок 6" descr="C:\Users\110011\Desktop\Милосердие логотип 002 для бланка.p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76" y="4429132"/>
            <a:ext cx="4000528" cy="2157417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7558118" cy="685808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В городе Тюмени</a:t>
            </a:r>
            <a:endParaRPr lang="ru-RU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 Крещения до отпевания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Посвящается памяти 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архимандрита Ипполита (Халина) 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(1928 – 2002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г.г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Настоятель Рыльского Свято-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Николаевского мужского монастыря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(1991 – 2002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г.г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  <a:p>
            <a:pPr marL="0" indent="0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Апостол отверженных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268760"/>
            <a:ext cx="3370635" cy="5399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11525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/>
              <a:t>Методические рекомендации «Сотрудничество православной церкви и медицины в сфере охраны здоровья и духовного просвещения» </a:t>
            </a:r>
          </a:p>
        </p:txBody>
      </p:sp>
      <p:pic>
        <p:nvPicPr>
          <p:cNvPr id="4" name="Picture 2" descr="C:\Users\86C2~1\AppData\Local\Temp\Rar$DI03.484\IMG_082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06" t="1604" r="2129" b="30336"/>
          <a:stretch>
            <a:fillRect/>
          </a:stretch>
        </p:blipFill>
        <p:spPr bwMode="auto">
          <a:xfrm>
            <a:off x="2971239" y="1600200"/>
            <a:ext cx="3201522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46669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ru-RU" sz="3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Выделены  основные направления деятельности Комиссии в числе которых: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реабилитации для социально-уязвимых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граждан:</a:t>
            </a:r>
          </a:p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«в рамках реализации проекта планируется создание амбулаторной службы, стационарного реабилитационного центра и реабилитационного общежития».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975120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sz="3100" dirty="0" smtClean="0"/>
              <a:t/>
            </a:r>
            <a:br>
              <a:rPr lang="ru-RU" altLang="ru-RU" sz="3100" dirty="0" smtClean="0"/>
            </a:br>
            <a:r>
              <a:rPr lang="ru-RU" altLang="ru-RU" sz="31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реабилитация?</a:t>
            </a:r>
            <a:r>
              <a:rPr lang="ru-RU" altLang="ru-RU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u="sng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1700808"/>
            <a:ext cx="7416824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Реабилитация – это комплексная, многоуровневая, этапная, динамическая  система взаимосвязанных действий, направленных на восстановление человека в правах, статусе, здоровье, дееспособности в собственных глазах и перед лицом </a:t>
            </a:r>
            <a:r>
              <a:rPr lang="ru-RU" sz="2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окружающих.</a:t>
            </a:r>
            <a:endParaRPr lang="ru-RU" sz="2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49595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</a:rPr>
              <a:t>Этапы системы реабилитации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14422"/>
            <a:ext cx="9144000" cy="5643578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</a:pPr>
            <a:r>
              <a:rPr lang="ru-RU" b="1" u="sng" dirty="0" smtClean="0">
                <a:solidFill>
                  <a:srgbClr val="002060"/>
                </a:solidFill>
              </a:rPr>
              <a:t>Первый этап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 «Экстренная социальная помощь»</a:t>
            </a:r>
          </a:p>
          <a:p>
            <a:pPr>
              <a:buFont typeface="Arial" charset="0"/>
              <a:buChar char="•"/>
            </a:pPr>
            <a:r>
              <a:rPr lang="ru-RU" b="1" u="sng" dirty="0" smtClean="0">
                <a:solidFill>
                  <a:srgbClr val="002060"/>
                </a:solidFill>
              </a:rPr>
              <a:t>Второй этап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«</a:t>
            </a:r>
            <a:r>
              <a:rPr lang="ru-RU" b="1" dirty="0" err="1" smtClean="0">
                <a:solidFill>
                  <a:srgbClr val="002060"/>
                </a:solidFill>
              </a:rPr>
              <a:t>Низкопороговые</a:t>
            </a:r>
            <a:r>
              <a:rPr lang="ru-RU" b="1" dirty="0" smtClean="0">
                <a:solidFill>
                  <a:srgbClr val="002060"/>
                </a:solidFill>
              </a:rPr>
              <a:t> приюты временного размещения»</a:t>
            </a:r>
          </a:p>
          <a:p>
            <a:pPr>
              <a:buFont typeface="Arial" charset="0"/>
              <a:buChar char="•"/>
            </a:pPr>
            <a:r>
              <a:rPr lang="ru-RU" b="1" u="sng" dirty="0" smtClean="0">
                <a:solidFill>
                  <a:srgbClr val="002060"/>
                </a:solidFill>
              </a:rPr>
              <a:t>Третий этап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«</a:t>
            </a:r>
            <a:r>
              <a:rPr lang="ru-RU" b="1" dirty="0" err="1" smtClean="0">
                <a:solidFill>
                  <a:srgbClr val="002060"/>
                </a:solidFill>
              </a:rPr>
              <a:t>Высокопороговые</a:t>
            </a:r>
            <a:r>
              <a:rPr lang="ru-RU" b="1" dirty="0" smtClean="0">
                <a:solidFill>
                  <a:srgbClr val="002060"/>
                </a:solidFill>
              </a:rPr>
              <a:t> реабилитационные центры»</a:t>
            </a:r>
          </a:p>
          <a:p>
            <a:pPr>
              <a:buFont typeface="Arial" charset="0"/>
              <a:buChar char="•"/>
            </a:pPr>
            <a:r>
              <a:rPr lang="ru-RU" b="1" u="sng" dirty="0" smtClean="0">
                <a:solidFill>
                  <a:srgbClr val="002060"/>
                </a:solidFill>
              </a:rPr>
              <a:t>Четвертый этап 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«</a:t>
            </a:r>
            <a:r>
              <a:rPr lang="ru-RU" b="1" dirty="0" err="1" smtClean="0">
                <a:solidFill>
                  <a:srgbClr val="002060"/>
                </a:solidFill>
              </a:rPr>
              <a:t>Постреабилитационное</a:t>
            </a:r>
            <a:r>
              <a:rPr lang="ru-RU" b="1" dirty="0" smtClean="0">
                <a:solidFill>
                  <a:srgbClr val="002060"/>
                </a:solidFill>
              </a:rPr>
              <a:t> сопровождение»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14290"/>
            <a:ext cx="8229600" cy="857256"/>
          </a:xfrm>
        </p:spPr>
        <p:txBody>
          <a:bodyPr>
            <a:normAutofit/>
          </a:bodyPr>
          <a:lstStyle/>
          <a:p>
            <a:r>
              <a:rPr lang="ru-RU" sz="2400" b="1" u="sng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этап: Экстренная помощь в Тюмени:</a:t>
            </a:r>
            <a:endParaRPr lang="ru-RU" sz="2400" b="1" u="sng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071546"/>
            <a:ext cx="8712968" cy="5429288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ru-RU" dirty="0" smtClean="0"/>
              <a:t> </a:t>
            </a:r>
            <a:r>
              <a:rPr lang="ru-RU" sz="2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Социальный экспресс от </a:t>
            </a:r>
            <a:r>
              <a:rPr lang="ru-RU" sz="29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«АУСОН ТО «Областной центр социальной адаптации и </a:t>
            </a:r>
            <a:r>
              <a:rPr lang="ru-RU" sz="29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ресоциализации</a:t>
            </a:r>
            <a:r>
              <a:rPr lang="ru-RU" sz="29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»:</a:t>
            </a:r>
            <a:endParaRPr lang="ru-RU" sz="29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20000"/>
              </a:lnSpc>
              <a:buNone/>
            </a:pPr>
            <a:r>
              <a:rPr lang="ru-RU" sz="2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Доставка бездомных в Центр </a:t>
            </a:r>
            <a:r>
              <a:rPr lang="ru-RU" sz="2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помощи «Милосердие»</a:t>
            </a:r>
            <a:endParaRPr lang="ru-RU" sz="28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20000"/>
              </a:lnSpc>
              <a:buNone/>
            </a:pPr>
            <a:r>
              <a:rPr lang="ru-RU" sz="2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Содействие в оказании экстренной и неотложной медицинской помощи.</a:t>
            </a:r>
          </a:p>
          <a:p>
            <a:pPr algn="just">
              <a:lnSpc>
                <a:spcPct val="120000"/>
              </a:lnSpc>
              <a:buNone/>
            </a:pPr>
            <a:r>
              <a:rPr lang="ru-RU" sz="2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ТООО «Будущее начинается сейчас (Дом милосердия «Богадельня»): </a:t>
            </a:r>
          </a:p>
          <a:p>
            <a:pPr algn="just">
              <a:lnSpc>
                <a:spcPct val="120000"/>
              </a:lnSpc>
              <a:buNone/>
            </a:pPr>
            <a:r>
              <a:rPr lang="ru-RU" sz="2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Горячее питание на выезде в местах скопления бездомных;</a:t>
            </a:r>
          </a:p>
          <a:p>
            <a:pPr algn="just">
              <a:lnSpc>
                <a:spcPct val="120000"/>
              </a:lnSpc>
              <a:buFontTx/>
              <a:buChar char="-"/>
            </a:pPr>
            <a:r>
              <a:rPr lang="ru-RU" sz="2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Раздача одежды по возможности;</a:t>
            </a:r>
          </a:p>
          <a:p>
            <a:pPr algn="just">
              <a:lnSpc>
                <a:spcPct val="120000"/>
              </a:lnSpc>
              <a:buFontTx/>
              <a:buChar char="-"/>
            </a:pPr>
            <a:r>
              <a:rPr lang="ru-RU" sz="2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Содействие в оказании экстренной и неотложной медицинской </a:t>
            </a:r>
            <a:r>
              <a:rPr lang="ru-RU" sz="2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помощи.</a:t>
            </a:r>
            <a:endParaRPr lang="ru-RU" sz="28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20000"/>
              </a:lnSpc>
              <a:buNone/>
            </a:pPr>
            <a:r>
              <a:rPr lang="ru-RU" sz="2800" b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Дефицит над чем работаем сейчас: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   Пункт </a:t>
            </a: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обогрева для бездомных в зимний </a:t>
            </a: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период;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20000"/>
              </a:lnSpc>
              <a:buNone/>
            </a:pP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Работа </a:t>
            </a: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местах скопления </a:t>
            </a: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появления бездомных </a:t>
            </a: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силами подготовленных </a:t>
            </a: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сестер милосердия, приходских социальных работников и добровольцев </a:t>
            </a: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раздачей информационных материалов о доступной помощи для бездомных (первичный контакт – формирование доверительных отношений). </a:t>
            </a:r>
          </a:p>
          <a:p>
            <a:pPr marL="457200" indent="-457200">
              <a:buFontTx/>
              <a:buChar char="-"/>
            </a:pPr>
            <a:endParaRPr lang="ru-RU" sz="24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Autofit/>
          </a:bodyPr>
          <a:lstStyle/>
          <a:p>
            <a:pPr marL="457200" indent="-457200"/>
            <a:r>
              <a:rPr lang="ru-RU" sz="20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этап: </a:t>
            </a:r>
            <a:r>
              <a:rPr lang="ru-RU" sz="2000" b="1" u="sng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Низкопороговые</a:t>
            </a:r>
            <a:r>
              <a:rPr lang="ru-RU" sz="20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приюты временного размещения. </a:t>
            </a:r>
            <a:br>
              <a:rPr lang="ru-RU" sz="20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«АНО Центр развития социальных проектов Тюменской области «Милосердие» (Центр помощи «Милосердие»):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285860"/>
            <a:ext cx="8715436" cy="5357850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ru-RU" sz="2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временного жилья для бездомных  в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т.ч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освободившихся из мест лишения свободы на срок решения острых социально-психологических проблем; </a:t>
            </a:r>
          </a:p>
          <a:p>
            <a:pPr algn="just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Восстановление документов, предоставление справки для попавших в пути неприятности;</a:t>
            </a:r>
          </a:p>
          <a:p>
            <a:pPr algn="just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Услуги санитарного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пропускника;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Выдача питания и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одежды;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Содействие в получении медицинской помощи;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Содействие в трудоустройстве;</a:t>
            </a:r>
          </a:p>
          <a:p>
            <a:pPr algn="just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Психологическая поддержка</a:t>
            </a:r>
          </a:p>
          <a:p>
            <a:pPr algn="just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Оформление путевок в дома инвалидов,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интернаты</a:t>
            </a:r>
          </a:p>
          <a:p>
            <a:pPr algn="just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Мотивационная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бездомными на включение в реабилитационный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процесс.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Духовное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окормление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buNone/>
            </a:pPr>
            <a:endParaRPr lang="ru-RU" sz="2600" b="1" u="sng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ru-RU" sz="2600" b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Дефицит</a:t>
            </a:r>
            <a:r>
              <a:rPr lang="ru-RU" sz="2400" b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 чем работаем </a:t>
            </a:r>
            <a:r>
              <a:rPr lang="ru-RU" sz="2400" b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сейчас</a:t>
            </a:r>
            <a:r>
              <a:rPr lang="ru-RU" sz="2600" b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>
              <a:buFontTx/>
              <a:buChar char="-"/>
            </a:pP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Фельдшерский здравпункт;</a:t>
            </a:r>
          </a:p>
          <a:p>
            <a:pPr algn="just">
              <a:buFontTx/>
              <a:buChar char="-"/>
            </a:pP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реабилитационной среды, поддерживающей мотивацию на развитие и изменения;</a:t>
            </a:r>
          </a:p>
          <a:p>
            <a:pPr algn="just">
              <a:buFontTx/>
              <a:buChar char="-"/>
            </a:pP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собственного пищеблока для организации дополнительного питания  больным и ослабленным подопечным;</a:t>
            </a:r>
          </a:p>
          <a:p>
            <a:pPr algn="just">
              <a:buFontTx/>
              <a:buChar char="-"/>
            </a:pP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Поиск родственников и возвращение бездомных домой;</a:t>
            </a:r>
          </a:p>
          <a:p>
            <a:pPr marL="0" indent="0" algn="just">
              <a:buNone/>
            </a:pP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   Организация Христианского погребения усопших подопечных.</a:t>
            </a:r>
          </a:p>
          <a:p>
            <a:pPr>
              <a:buNone/>
            </a:pPr>
            <a:endParaRPr lang="ru-RU" sz="2400" b="1" dirty="0" smtClean="0">
              <a:solidFill>
                <a:srgbClr val="C00000"/>
              </a:solidFill>
            </a:endParaRPr>
          </a:p>
          <a:p>
            <a:pPr>
              <a:buNone/>
            </a:pPr>
            <a:endParaRPr lang="ru-RU" sz="2400" b="1" dirty="0" smtClean="0">
              <a:solidFill>
                <a:srgbClr val="C00000"/>
              </a:solidFill>
            </a:endParaRPr>
          </a:p>
          <a:p>
            <a:pPr>
              <a:buFontTx/>
              <a:buChar char="-"/>
            </a:pPr>
            <a:endParaRPr lang="ru-RU" sz="2400" b="1" dirty="0" smtClean="0">
              <a:solidFill>
                <a:srgbClr val="C00000"/>
              </a:solidFill>
            </a:endParaRPr>
          </a:p>
          <a:p>
            <a:pPr>
              <a:buFontTx/>
              <a:buChar char="-"/>
            </a:pPr>
            <a:endParaRPr lang="ru-RU" sz="2400" b="1" dirty="0" smtClean="0">
              <a:solidFill>
                <a:srgbClr val="C0000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sz="24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этап: </a:t>
            </a:r>
            <a:r>
              <a:rPr lang="ru-RU" altLang="ru-RU" sz="2400" b="1" u="sng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Высокопороговые</a:t>
            </a:r>
            <a:r>
              <a:rPr lang="ru-RU" altLang="ru-RU" sz="24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реабилитационные центры</a:t>
            </a:r>
            <a:r>
              <a:rPr lang="ru-RU" alt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alt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А. медико-социальный реабилитационный комплекс </a:t>
            </a:r>
            <a:br>
              <a:rPr lang="ru-RU" alt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 </a:t>
            </a:r>
            <a:r>
              <a:rPr lang="ru-RU" alt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милосердия «Богадельня</a:t>
            </a:r>
            <a:r>
              <a:rPr lang="ru-RU" alt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»: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824536"/>
          </a:xfrm>
        </p:spPr>
        <p:txBody>
          <a:bodyPr>
            <a:noAutofit/>
          </a:bodyPr>
          <a:lstStyle/>
          <a:p>
            <a:pPr algn="just"/>
            <a:r>
              <a:rPr lang="ru-RU" alt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</a:p>
          <a:p>
            <a:pPr algn="just"/>
            <a:r>
              <a:rPr lang="ru-RU" alt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медико-социальной помощи </a:t>
            </a:r>
            <a:r>
              <a:rPr lang="ru-RU" alt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бездомным, утратившим способность к самообслуживанию (лица без определенного места жительства, пожилые лица и инвалиды оставшиеся без попечения родственников).</a:t>
            </a:r>
          </a:p>
          <a:p>
            <a:pPr marL="0" indent="0" algn="just">
              <a:buNone/>
            </a:pPr>
            <a:r>
              <a:rPr lang="ru-RU" alt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Задачи</a:t>
            </a:r>
            <a:r>
              <a:rPr lang="ru-RU" alt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just"/>
            <a:r>
              <a:rPr lang="ru-RU" alt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осуществление </a:t>
            </a:r>
            <a:r>
              <a:rPr lang="ru-RU" alt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медицинским персоналом </a:t>
            </a:r>
            <a:r>
              <a:rPr lang="ru-RU" alt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приема в </a:t>
            </a:r>
            <a:r>
              <a:rPr lang="ru-RU" alt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местах </a:t>
            </a:r>
            <a:r>
              <a:rPr lang="ru-RU" alt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пребывания </a:t>
            </a:r>
            <a:r>
              <a:rPr lang="ru-RU" alt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пациентов нуждающихся в оказании </a:t>
            </a:r>
            <a:r>
              <a:rPr lang="ru-RU" alt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паллиативной помощи или долечивании после оперативного лечения в стационарах г. Тюмени.</a:t>
            </a:r>
            <a:endParaRPr lang="ru-RU" altLang="ru-RU" sz="1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alt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оказание стационарной медицинской </a:t>
            </a:r>
            <a:r>
              <a:rPr lang="ru-RU" alt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помощи.  </a:t>
            </a:r>
          </a:p>
          <a:p>
            <a:pPr algn="just"/>
            <a:r>
              <a:rPr lang="ru-RU" alt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alt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оказание необходимой социально-психологической помощи (восстановление документов, поиск родственников и т.п.).</a:t>
            </a:r>
          </a:p>
          <a:p>
            <a:pPr algn="just"/>
            <a:r>
              <a:rPr lang="ru-RU" alt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alt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с </a:t>
            </a:r>
            <a:r>
              <a:rPr lang="ru-RU" alt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Тобольско</a:t>
            </a:r>
            <a:r>
              <a:rPr lang="ru-RU" alt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-Тюменской епархией </a:t>
            </a:r>
            <a:r>
              <a:rPr lang="ru-RU" alt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(РПЦ) </a:t>
            </a:r>
            <a:r>
              <a:rPr lang="ru-RU" alt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alt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вопросах оказания духовной помощи и поддержки пациентов со стороны священнослужителей и  сестер милосердия;</a:t>
            </a:r>
          </a:p>
          <a:p>
            <a:pPr algn="just"/>
            <a:r>
              <a:rPr lang="ru-RU" alt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alt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с различными </a:t>
            </a:r>
            <a:r>
              <a:rPr lang="ru-RU" alt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органами государственной власти по </a:t>
            </a:r>
            <a:r>
              <a:rPr lang="ru-RU" alt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решению вопросов медицинской и социальной помощи.</a:t>
            </a:r>
          </a:p>
        </p:txBody>
      </p:sp>
    </p:spTree>
    <p:extLst>
      <p:ext uri="{BB962C8B-B14F-4D97-AF65-F5344CB8AC3E}">
        <p14:creationId xmlns:p14="http://schemas.microsoft.com/office/powerpoint/2010/main" val="38451528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Б.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Высокопороговый</a:t>
            </a:r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реабилитационный центр «Сибирская застава» для мужчин: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214422"/>
            <a:ext cx="8784976" cy="5238914"/>
          </a:xfrm>
        </p:spPr>
        <p:txBody>
          <a:bodyPr>
            <a:normAutofit/>
          </a:bodyPr>
          <a:lstStyle/>
          <a:p>
            <a:pPr algn="just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Круглосуточное размещение на длительный срок;</a:t>
            </a:r>
          </a:p>
          <a:p>
            <a:pPr algn="just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Трудотерапия и занятие спортом;</a:t>
            </a:r>
          </a:p>
          <a:p>
            <a:pPr algn="just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Программа реабилитации алкоголе- и наркозависимых;</a:t>
            </a:r>
          </a:p>
          <a:p>
            <a:pPr algn="just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Предоставление питания и одежды;</a:t>
            </a:r>
          </a:p>
          <a:p>
            <a:pPr algn="just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Содействие в оказании экстренной и плановой медицинской  помощи;</a:t>
            </a:r>
          </a:p>
          <a:p>
            <a:pPr algn="just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Духовное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окормление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социальное сопровождение;</a:t>
            </a:r>
          </a:p>
          <a:p>
            <a:pPr algn="just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Работа с родственниками с целью подготовки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возвращению воспитанника домой; </a:t>
            </a:r>
          </a:p>
          <a:p>
            <a:pPr algn="just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Содействие в поиске места проживания и трудоустройстве.</a:t>
            </a:r>
          </a:p>
          <a:p>
            <a:pPr>
              <a:buNone/>
            </a:pPr>
            <a:r>
              <a:rPr lang="ru-RU" sz="2800" b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Дефицит:</a:t>
            </a:r>
          </a:p>
          <a:p>
            <a:pPr>
              <a:buFontTx/>
              <a:buChar char="-"/>
            </a:pP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Реабилитационный центр для женщин </a:t>
            </a:r>
          </a:p>
          <a:p>
            <a:pPr>
              <a:buNone/>
            </a:pPr>
            <a:endParaRPr lang="ru-RU" sz="28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00108"/>
            <a:ext cx="9144000" cy="285752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sz="2200" b="1" dirty="0" smtClean="0">
                <a:solidFill>
                  <a:srgbClr val="0070C0"/>
                </a:solidFill>
              </a:rPr>
              <a:t>  </a:t>
            </a:r>
            <a:br>
              <a:rPr lang="ru-RU" sz="2200" b="1" dirty="0" smtClean="0">
                <a:solidFill>
                  <a:srgbClr val="0070C0"/>
                </a:solidFill>
              </a:rPr>
            </a:br>
            <a:endParaRPr lang="ru-RU" sz="2800" b="1" dirty="0" smtClean="0">
              <a:solidFill>
                <a:srgbClr val="002060"/>
              </a:solidFill>
            </a:endParaRPr>
          </a:p>
          <a:p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smtClean="0">
                <a:solidFill>
                  <a:srgbClr val="C00000"/>
                </a:solidFill>
              </a:rPr>
              <a:t>Социальное жилье для работающих бездомных</a:t>
            </a:r>
          </a:p>
          <a:p>
            <a:r>
              <a:rPr lang="ru-RU" sz="2800" b="1" dirty="0" smtClean="0">
                <a:solidFill>
                  <a:srgbClr val="C00000"/>
                </a:solidFill>
              </a:rPr>
              <a:t> Дом трудолюбия</a:t>
            </a:r>
          </a:p>
          <a:p>
            <a:r>
              <a:rPr lang="ru-RU" sz="2800" b="1" dirty="0" smtClean="0">
                <a:solidFill>
                  <a:srgbClr val="C00000"/>
                </a:solidFill>
              </a:rPr>
              <a:t> Производственные цеха </a:t>
            </a:r>
          </a:p>
          <a:p>
            <a:pPr lvl="0"/>
            <a:r>
              <a:rPr lang="ru-RU" sz="2800" b="1" dirty="0" smtClean="0">
                <a:solidFill>
                  <a:srgbClr val="C00000"/>
                </a:solidFill>
              </a:rPr>
              <a:t>Богадельня для нетрудоспособных, одиноких  бездомных</a:t>
            </a:r>
          </a:p>
          <a:p>
            <a:pPr lvl="0">
              <a:buNone/>
            </a:pPr>
            <a:r>
              <a:rPr lang="ru-RU" sz="2800" dirty="0" smtClean="0">
                <a:solidFill>
                  <a:srgbClr val="002060"/>
                </a:solidFill>
              </a:rPr>
              <a:t> </a:t>
            </a:r>
          </a:p>
          <a:p>
            <a:pPr lvl="0">
              <a:buNone/>
            </a:pPr>
            <a:endParaRPr lang="ru-RU" sz="2200" b="1" dirty="0" smtClean="0">
              <a:solidFill>
                <a:srgbClr val="002060"/>
              </a:solidFill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4. </a:t>
            </a:r>
            <a:r>
              <a:rPr lang="ru-RU" sz="3600" b="1" dirty="0" err="1" smtClean="0">
                <a:solidFill>
                  <a:srgbClr val="C00000"/>
                </a:solidFill>
              </a:rPr>
              <a:t>Постреабилитационное</a:t>
            </a:r>
            <a:r>
              <a:rPr lang="ru-RU" sz="3600" b="1" dirty="0" smtClean="0">
                <a:solidFill>
                  <a:srgbClr val="C00000"/>
                </a:solidFill>
              </a:rPr>
              <a:t> сопровождение</a:t>
            </a:r>
            <a:br>
              <a:rPr lang="ru-RU" sz="3600" b="1" dirty="0" smtClean="0">
                <a:solidFill>
                  <a:srgbClr val="C00000"/>
                </a:solidFill>
              </a:rPr>
            </a:br>
            <a:r>
              <a:rPr lang="ru-RU" sz="3600" b="1" dirty="0" smtClean="0">
                <a:solidFill>
                  <a:srgbClr val="C00000"/>
                </a:solidFill>
              </a:rPr>
              <a:t>(планы на перспективу)</a:t>
            </a:r>
            <a:endParaRPr lang="ru-RU" sz="3600" b="1" dirty="0">
              <a:solidFill>
                <a:srgbClr val="C00000"/>
              </a:solidFill>
            </a:endParaRPr>
          </a:p>
        </p:txBody>
      </p:sp>
      <p:pic>
        <p:nvPicPr>
          <p:cNvPr id="1026" name="Picture 2" descr="C:\Users\Натали\Desktop\1346520327_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75656" y="3295650"/>
            <a:ext cx="5962650" cy="35623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Совместный проект АНО ЦРСП ТО «Милосердие» и 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«АУСОН ТО «Областной центр социальной адаптации и </a:t>
            </a:r>
            <a:r>
              <a:rPr lang="ru-RU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ресоциализации</a:t>
            </a:r>
            <a:r>
              <a:rPr lang="ru-RU" sz="2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-  Пункт обогрева бездомных</a:t>
            </a:r>
            <a:endParaRPr lang="ru-RU" sz="20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556792"/>
            <a:ext cx="8496944" cy="5184576"/>
          </a:xfrm>
        </p:spPr>
        <p:txBody>
          <a:bodyPr>
            <a:normAutofit fontScale="25000" lnSpcReduction="20000"/>
          </a:bodyPr>
          <a:lstStyle/>
          <a:p>
            <a:pPr marL="0" indent="0" algn="just">
              <a:lnSpc>
                <a:spcPct val="200000"/>
              </a:lnSpc>
              <a:buNone/>
            </a:pPr>
            <a:r>
              <a:rPr lang="ru-RU" sz="11200" b="1" u="sng" dirty="0" smtClean="0">
                <a:solidFill>
                  <a:srgbClr val="002060"/>
                </a:solidFill>
              </a:rPr>
              <a:t>  </a:t>
            </a:r>
            <a:r>
              <a:rPr lang="ru-RU" sz="112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проекта:</a:t>
            </a:r>
          </a:p>
          <a:p>
            <a:pPr marL="0" indent="0" algn="just">
              <a:lnSpc>
                <a:spcPct val="170000"/>
              </a:lnSpc>
              <a:buNone/>
            </a:pPr>
            <a:r>
              <a:rPr lang="ru-RU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Спасение замерзающих людей (предоставление ночлега);</a:t>
            </a:r>
          </a:p>
          <a:p>
            <a:pPr marL="0" indent="0" algn="just">
              <a:lnSpc>
                <a:spcPct val="170000"/>
              </a:lnSpc>
              <a:buNone/>
            </a:pPr>
            <a:r>
              <a:rPr lang="ru-RU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Санитарная обработка бездомных;</a:t>
            </a:r>
          </a:p>
          <a:p>
            <a:pPr marL="0" indent="0" algn="just">
              <a:lnSpc>
                <a:spcPct val="170000"/>
              </a:lnSpc>
              <a:buNone/>
            </a:pPr>
            <a:r>
              <a:rPr lang="ru-RU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Социальное сопровождение;</a:t>
            </a:r>
          </a:p>
          <a:p>
            <a:pPr marL="0" indent="0" algn="just">
              <a:lnSpc>
                <a:spcPct val="170000"/>
              </a:lnSpc>
              <a:buNone/>
            </a:pPr>
            <a:r>
              <a:rPr lang="ru-RU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Поддержка здоровья бездомных («долечивание», питание);</a:t>
            </a:r>
          </a:p>
          <a:p>
            <a:pPr marL="0" indent="0" algn="just">
              <a:lnSpc>
                <a:spcPct val="170000"/>
              </a:lnSpc>
              <a:buNone/>
            </a:pPr>
            <a:r>
              <a:rPr lang="ru-RU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Улучшение санитарно-эпидемиологической обстановки в городе;</a:t>
            </a:r>
          </a:p>
          <a:p>
            <a:pPr marL="0" indent="0" algn="just">
              <a:lnSpc>
                <a:spcPct val="170000"/>
              </a:lnSpc>
              <a:buNone/>
            </a:pPr>
            <a:r>
              <a:rPr lang="ru-RU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Уменьшение количества больных и неустроенных бездомных.</a:t>
            </a:r>
            <a:endParaRPr lang="ru-RU" sz="8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14290"/>
            <a:ext cx="9144000" cy="100013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Устройство пункта помощи бездомным в зимний период времени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214282" y="1357298"/>
            <a:ext cx="8715436" cy="5286412"/>
          </a:xfrm>
        </p:spPr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Каркасная палатка с пушкой обогрева и теплым полом на 50 человек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Биотуалет</a:t>
            </a:r>
            <a:r>
              <a:rPr lang="ru-RU" dirty="0" smtClean="0">
                <a:solidFill>
                  <a:srgbClr val="002060"/>
                </a:solidFill>
              </a:rPr>
              <a:t> с умывальником 3 </a:t>
            </a:r>
            <a:r>
              <a:rPr lang="ru-RU" dirty="0" err="1" smtClean="0">
                <a:solidFill>
                  <a:srgbClr val="002060"/>
                </a:solidFill>
              </a:rPr>
              <a:t>шт</a:t>
            </a:r>
            <a:endParaRPr lang="ru-RU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ru-RU" dirty="0" smtClean="0"/>
              <a:t> </a:t>
            </a:r>
          </a:p>
          <a:p>
            <a:endParaRPr lang="ru-RU" dirty="0"/>
          </a:p>
        </p:txBody>
      </p:sp>
      <p:pic>
        <p:nvPicPr>
          <p:cNvPr id="6" name="Рисунок 5" descr="3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96" y="3571876"/>
            <a:ext cx="4572032" cy="30718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7" name="Picture 3" descr="C:\Users\Натали\Desktop\img-2096370922_344619750463808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43570" y="3357562"/>
            <a:ext cx="3500430" cy="32464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85794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Бюджет проекта 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714356"/>
            <a:ext cx="8715436" cy="6143644"/>
          </a:xfrm>
        </p:spPr>
        <p:txBody>
          <a:bodyPr/>
          <a:lstStyle/>
          <a:p>
            <a:pPr>
              <a:buNone/>
            </a:pP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9555618"/>
              </p:ext>
            </p:extLst>
          </p:nvPr>
        </p:nvGraphicFramePr>
        <p:xfrm>
          <a:off x="395536" y="856202"/>
          <a:ext cx="8501122" cy="60017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51315"/>
                <a:gridCol w="4449807"/>
              </a:tblGrid>
              <a:tr h="695951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bg1"/>
                          </a:solidFill>
                        </a:rPr>
                        <a:t>Палатка</a:t>
                      </a:r>
                      <a:r>
                        <a:rPr lang="ru-RU" sz="2000" b="1" baseline="0" dirty="0" smtClean="0">
                          <a:solidFill>
                            <a:schemeClr val="bg1"/>
                          </a:solidFill>
                        </a:rPr>
                        <a:t> и ее обустройство</a:t>
                      </a:r>
                      <a:endParaRPr lang="ru-RU" sz="2000" b="1" dirty="0" smtClean="0">
                        <a:solidFill>
                          <a:schemeClr val="bg1"/>
                        </a:solidFill>
                      </a:endParaRPr>
                    </a:p>
                    <a:p>
                      <a:endParaRPr lang="ru-RU" sz="20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bg1"/>
                          </a:solidFill>
                        </a:rPr>
                        <a:t>310 785,00</a:t>
                      </a:r>
                      <a:endParaRPr lang="ru-RU" sz="20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528516">
                <a:tc>
                  <a:txBody>
                    <a:bodyPr/>
                    <a:lstStyle/>
                    <a:p>
                      <a:r>
                        <a:rPr lang="ru-RU" sz="2000" b="1" dirty="0" err="1" smtClean="0">
                          <a:solidFill>
                            <a:srgbClr val="002060"/>
                          </a:solidFill>
                        </a:rPr>
                        <a:t>Биотуалеты</a:t>
                      </a:r>
                      <a:r>
                        <a:rPr lang="ru-RU" sz="2000" b="1" baseline="0" dirty="0" smtClean="0">
                          <a:solidFill>
                            <a:srgbClr val="002060"/>
                          </a:solidFill>
                        </a:rPr>
                        <a:t> с умывальником 3шт</a:t>
                      </a:r>
                      <a:endParaRPr lang="ru-RU" sz="20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rgbClr val="002060"/>
                          </a:solidFill>
                        </a:rPr>
                        <a:t>78 850,00</a:t>
                      </a:r>
                      <a:endParaRPr lang="ru-RU" sz="20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528516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rgbClr val="002060"/>
                          </a:solidFill>
                        </a:rPr>
                        <a:t>Оборудование и благоустройство</a:t>
                      </a:r>
                      <a:endParaRPr lang="ru-RU" sz="20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rgbClr val="002060"/>
                          </a:solidFill>
                        </a:rPr>
                        <a:t>239 506,00</a:t>
                      </a:r>
                      <a:endParaRPr lang="ru-RU" sz="20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695951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rgbClr val="002060"/>
                          </a:solidFill>
                        </a:rPr>
                        <a:t>Спец. одежда для </a:t>
                      </a:r>
                      <a:r>
                        <a:rPr lang="ru-RU" sz="2000" b="1" smtClean="0">
                          <a:solidFill>
                            <a:srgbClr val="002060"/>
                          </a:solidFill>
                        </a:rPr>
                        <a:t>сотрудников </a:t>
                      </a:r>
                    </a:p>
                    <a:p>
                      <a:r>
                        <a:rPr lang="ru-RU" sz="2000" b="1" u="sng" smtClean="0">
                          <a:solidFill>
                            <a:srgbClr val="002060"/>
                          </a:solidFill>
                        </a:rPr>
                        <a:t>ИТОГО:</a:t>
                      </a:r>
                      <a:endParaRPr lang="ru-RU" sz="2000" b="1" u="sng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rgbClr val="002060"/>
                          </a:solidFill>
                        </a:rPr>
                        <a:t>20 650,00</a:t>
                      </a:r>
                    </a:p>
                    <a:p>
                      <a:r>
                        <a:rPr lang="ru-RU" sz="2000" b="1" u="sng" baseline="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ru-RU" sz="2000" b="1" u="none" baseline="0" dirty="0" smtClean="0">
                          <a:solidFill>
                            <a:srgbClr val="002060"/>
                          </a:solidFill>
                        </a:rPr>
                        <a:t>                                                    </a:t>
                      </a:r>
                      <a:r>
                        <a:rPr lang="ru-RU" sz="2000" b="1" u="sng" baseline="0" dirty="0" smtClean="0">
                          <a:solidFill>
                            <a:srgbClr val="002060"/>
                          </a:solidFill>
                        </a:rPr>
                        <a:t>649</a:t>
                      </a:r>
                      <a:r>
                        <a:rPr lang="ru-RU" sz="2000" b="1" u="sng" dirty="0" smtClean="0">
                          <a:solidFill>
                            <a:srgbClr val="002060"/>
                          </a:solidFill>
                        </a:rPr>
                        <a:t> 791,00</a:t>
                      </a:r>
                      <a:endParaRPr lang="ru-RU" sz="2000" b="1" u="sng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574916">
                <a:tc gridSpan="2">
                  <a:txBody>
                    <a:bodyPr/>
                    <a:lstStyle/>
                    <a:p>
                      <a:pPr algn="ctr"/>
                      <a:r>
                        <a:rPr lang="ru-RU" sz="3200" b="1" u="none" dirty="0" smtClean="0">
                          <a:solidFill>
                            <a:srgbClr val="0070C0"/>
                          </a:solidFill>
                        </a:rPr>
                        <a:t>Текущие</a:t>
                      </a:r>
                      <a:r>
                        <a:rPr lang="ru-RU" sz="3200" b="1" u="none" baseline="0" dirty="0" smtClean="0">
                          <a:solidFill>
                            <a:srgbClr val="0070C0"/>
                          </a:solidFill>
                        </a:rPr>
                        <a:t> расходы проекта </a:t>
                      </a:r>
                      <a:endParaRPr lang="ru-RU" sz="3200" b="1" u="none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951886">
                <a:tc>
                  <a:txBody>
                    <a:bodyPr/>
                    <a:lstStyle/>
                    <a:p>
                      <a:r>
                        <a:rPr lang="ru-RU" sz="2000" b="1" u="none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Средства гигиены и </a:t>
                      </a:r>
                      <a:r>
                        <a:rPr lang="ru-RU" sz="2000" b="1" u="none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дизинфекции</a:t>
                      </a:r>
                      <a:r>
                        <a:rPr lang="ru-RU" sz="2000" b="1" u="none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из расчета на 1 месяц (1000 чел) </a:t>
                      </a:r>
                      <a:endParaRPr lang="ru-RU" sz="2000" b="1" u="none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rgbClr val="002060"/>
                          </a:solidFill>
                        </a:rPr>
                        <a:t>20 100,00</a:t>
                      </a:r>
                      <a:endParaRPr lang="ru-RU" sz="20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1301126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rgbClr val="002060"/>
                          </a:solidFill>
                        </a:rPr>
                        <a:t>Лекарственные средства </a:t>
                      </a:r>
                    </a:p>
                    <a:p>
                      <a:r>
                        <a:rPr lang="ru-RU" sz="2000" b="1" dirty="0" smtClean="0">
                          <a:solidFill>
                            <a:srgbClr val="002060"/>
                          </a:solidFill>
                        </a:rPr>
                        <a:t>Хозяйственно-бытовые</a:t>
                      </a:r>
                      <a:r>
                        <a:rPr lang="ru-RU" sz="2000" b="1" baseline="0" dirty="0" smtClean="0">
                          <a:solidFill>
                            <a:srgbClr val="002060"/>
                          </a:solidFill>
                        </a:rPr>
                        <a:t> расходы</a:t>
                      </a:r>
                      <a:endParaRPr lang="ru-RU" sz="2000" b="1" dirty="0" smtClean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ru-RU" sz="2000" b="1" dirty="0" smtClean="0">
                          <a:solidFill>
                            <a:srgbClr val="002060"/>
                          </a:solidFill>
                        </a:rPr>
                        <a:t>Отопление</a:t>
                      </a:r>
                      <a:r>
                        <a:rPr lang="ru-RU" sz="2000" b="1" baseline="0" dirty="0" smtClean="0">
                          <a:solidFill>
                            <a:srgbClr val="002060"/>
                          </a:solidFill>
                        </a:rPr>
                        <a:t> и электроэнергия </a:t>
                      </a:r>
                      <a:endParaRPr lang="ru-RU" sz="20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rgbClr val="002060"/>
                          </a:solidFill>
                        </a:rPr>
                        <a:t>28 000,00</a:t>
                      </a:r>
                    </a:p>
                    <a:p>
                      <a:r>
                        <a:rPr lang="ru-RU" sz="2000" b="1" dirty="0" smtClean="0">
                          <a:solidFill>
                            <a:srgbClr val="002060"/>
                          </a:solidFill>
                        </a:rPr>
                        <a:t>15</a:t>
                      </a:r>
                      <a:r>
                        <a:rPr lang="ru-RU" sz="2000" b="1" baseline="0" dirty="0" smtClean="0">
                          <a:solidFill>
                            <a:srgbClr val="002060"/>
                          </a:solidFill>
                        </a:rPr>
                        <a:t> 000,00</a:t>
                      </a:r>
                    </a:p>
                    <a:p>
                      <a:r>
                        <a:rPr lang="ru-RU" sz="2000" b="1" baseline="0" dirty="0" smtClean="0">
                          <a:solidFill>
                            <a:srgbClr val="002060"/>
                          </a:solidFill>
                        </a:rPr>
                        <a:t>15 000,00</a:t>
                      </a:r>
                      <a:endParaRPr lang="ru-RU" sz="2000" b="1" dirty="0" smtClean="0">
                        <a:solidFill>
                          <a:srgbClr val="002060"/>
                        </a:solidFill>
                      </a:endParaRPr>
                    </a:p>
                    <a:p>
                      <a:endParaRPr lang="ru-RU" sz="20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695951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rgbClr val="002060"/>
                          </a:solidFill>
                        </a:rPr>
                        <a:t>Фонд заработной платы </a:t>
                      </a:r>
                    </a:p>
                    <a:p>
                      <a:r>
                        <a:rPr lang="ru-RU" sz="2000" b="1" u="sng" dirty="0" smtClean="0">
                          <a:solidFill>
                            <a:srgbClr val="002060"/>
                          </a:solidFill>
                        </a:rPr>
                        <a:t>ИТОГО:</a:t>
                      </a:r>
                      <a:endParaRPr lang="ru-RU" sz="2000" b="1" u="sng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rgbClr val="002060"/>
                          </a:solidFill>
                        </a:rPr>
                        <a:t>146 300,00</a:t>
                      </a:r>
                    </a:p>
                    <a:p>
                      <a:r>
                        <a:rPr lang="ru-RU" sz="2000" b="1" dirty="0" smtClean="0">
                          <a:solidFill>
                            <a:srgbClr val="002060"/>
                          </a:solidFill>
                        </a:rPr>
                        <a:t>                                                   </a:t>
                      </a:r>
                      <a:r>
                        <a:rPr lang="ru-RU" sz="2000" b="1" u="sng" dirty="0" smtClean="0">
                          <a:solidFill>
                            <a:srgbClr val="002060"/>
                          </a:solidFill>
                        </a:rPr>
                        <a:t>224 400,00</a:t>
                      </a:r>
                      <a:endParaRPr lang="ru-RU" sz="2000" b="1" u="sng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1000132"/>
          </a:xfrm>
        </p:spPr>
        <p:txBody>
          <a:bodyPr>
            <a:noAutofit/>
          </a:bodyPr>
          <a:lstStyle/>
          <a:p>
            <a:r>
              <a:rPr lang="ru-RU" sz="24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деятельности АНО ЦРСП ТО «Милосердие» для решения поставленных выше задач:</a:t>
            </a:r>
            <a:endParaRPr lang="ru-RU" sz="2400" b="1" u="sng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556792"/>
            <a:ext cx="8640960" cy="4608512"/>
          </a:xfrm>
        </p:spPr>
        <p:txBody>
          <a:bodyPr>
            <a:normAutofit fontScale="92500" lnSpcReduction="10000"/>
          </a:bodyPr>
          <a:lstStyle/>
          <a:p>
            <a:pPr marL="514350" lvl="0" indent="-514350"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привлечения финансовых и материальных средств на проекты и мероприятия выходящие за рамки компенсации социальных услуг со стороны государства; </a:t>
            </a:r>
          </a:p>
          <a:p>
            <a:pPr marL="514350" lvl="0" indent="-514350"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добровольчества;  </a:t>
            </a:r>
          </a:p>
          <a:p>
            <a:pPr lvl="0"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Выстраивание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взаимодействия со всеми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заинтересованными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структурами;</a:t>
            </a:r>
          </a:p>
          <a:p>
            <a:pPr lvl="0"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Информационное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сопровождение деятельности. </a:t>
            </a: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lvl="0" indent="-514350"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Привлечение финансовых средств для организации пункта обогрева и на его текущую деятельность; </a:t>
            </a:r>
          </a:p>
          <a:p>
            <a:pPr marL="514350" indent="-514350"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ежемесячной акции «Банк еды» с участием приходов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г.Тюмени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34912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u="sng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Информационное сопровождение деятельности:</a:t>
            </a:r>
            <a:endParaRPr lang="ru-RU" sz="3200" b="1" u="sng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lvl="0" indent="0" algn="just">
              <a:buNone/>
            </a:pPr>
            <a:endParaRPr lang="ru-RU" b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Информирование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бездомных о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возможностях получения помощи (справочник бездомного);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Информирование жителей города о способах оказания помощи бездомным через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СМИ (ролики на радио Вера, группы в социальных сетях, статьи в газетах, репортажи по телевидению). 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endParaRPr lang="ru-RU" dirty="0">
              <a:solidFill>
                <a:srgbClr val="002060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45340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u="sng" dirty="0" smtClean="0">
                <a:solidFill>
                  <a:schemeClr val="tx2"/>
                </a:solidFill>
              </a:rPr>
              <a:t>Проект «Трудовая артель» (экспериментальный проект по мотивационной работе):</a:t>
            </a:r>
            <a:endParaRPr lang="ru-RU" sz="2400" b="1" u="sng" dirty="0">
              <a:solidFill>
                <a:schemeClr val="tx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Предпосылки для создания:</a:t>
            </a:r>
          </a:p>
          <a:p>
            <a:pPr algn="just">
              <a:buFontTx/>
              <a:buChar char="-"/>
            </a:pPr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Социальное предпринимательство как современный тренд для СОНКО;</a:t>
            </a:r>
          </a:p>
          <a:p>
            <a:pPr algn="just">
              <a:buFontTx/>
              <a:buChar char="-"/>
            </a:pPr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Подопечные не занятые ничем (ограниченные возможности и невозможность устроиться на работу), находящиеся в ожидании результатов нашей деятельности (документы и т.п.);</a:t>
            </a:r>
          </a:p>
          <a:p>
            <a:pPr algn="just">
              <a:buFontTx/>
              <a:buChar char="-"/>
            </a:pPr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вещей непригодных для использования по назначению;</a:t>
            </a:r>
          </a:p>
          <a:p>
            <a:pPr algn="just">
              <a:buFontTx/>
              <a:buChar char="-"/>
            </a:pPr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Потребность в расширении аудитории сторонников (лояльно настроенных по отношению к бездомным и освободившимся из мест лишения свободы) нашей деятельности;</a:t>
            </a:r>
          </a:p>
          <a:p>
            <a:pPr algn="just">
              <a:buFontTx/>
              <a:buChar char="-"/>
            </a:pPr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Дополнительные средства для решения текущих задач в </a:t>
            </a:r>
            <a:r>
              <a:rPr lang="ru-RU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т.ч</a:t>
            </a:r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и тех, которые подопечные сами себе поставили.</a:t>
            </a:r>
            <a:endParaRPr lang="ru-RU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2160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u="sng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Этапы проекта</a:t>
            </a:r>
            <a:endParaRPr lang="ru-RU" sz="2800" b="1" u="sng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 fontScale="92500" lnSpcReduction="10000"/>
          </a:bodyPr>
          <a:lstStyle/>
          <a:p>
            <a:pPr marL="514350" indent="-514350" algn="just">
              <a:buAutoNum type="arabicPeriod"/>
            </a:pPr>
            <a:r>
              <a:rPr lang="ru-RU" dirty="0" smtClean="0">
                <a:solidFill>
                  <a:schemeClr val="tx2"/>
                </a:solidFill>
              </a:rPr>
              <a:t>Подготовительный:</a:t>
            </a:r>
          </a:p>
          <a:p>
            <a:pPr algn="just">
              <a:buFontTx/>
              <a:buChar char="-"/>
            </a:pPr>
            <a:r>
              <a:rPr lang="ru-RU" dirty="0" smtClean="0">
                <a:solidFill>
                  <a:schemeClr val="tx2"/>
                </a:solidFill>
              </a:rPr>
              <a:t>Сформировать группу специалистов способных обучить наших подопечных изготавливать продукцию пользующуюся спросом;</a:t>
            </a:r>
          </a:p>
          <a:p>
            <a:pPr algn="just">
              <a:buFontTx/>
              <a:buChar char="-"/>
            </a:pPr>
            <a:r>
              <a:rPr lang="ru-RU" dirty="0" smtClean="0">
                <a:solidFill>
                  <a:schemeClr val="tx2"/>
                </a:solidFill>
              </a:rPr>
              <a:t>Составить перечень продукции (в </a:t>
            </a:r>
            <a:r>
              <a:rPr lang="ru-RU" dirty="0" err="1" smtClean="0">
                <a:solidFill>
                  <a:schemeClr val="tx2"/>
                </a:solidFill>
              </a:rPr>
              <a:t>т.ч</a:t>
            </a:r>
            <a:r>
              <a:rPr lang="ru-RU" dirty="0" smtClean="0">
                <a:solidFill>
                  <a:schemeClr val="tx2"/>
                </a:solidFill>
              </a:rPr>
              <a:t>. тренажеры для развития мелкой моторики для пожилых инвалидов); </a:t>
            </a:r>
          </a:p>
          <a:p>
            <a:pPr algn="just">
              <a:buFontTx/>
              <a:buChar char="-"/>
            </a:pPr>
            <a:r>
              <a:rPr lang="ru-RU" dirty="0" smtClean="0">
                <a:solidFill>
                  <a:schemeClr val="tx2"/>
                </a:solidFill>
              </a:rPr>
              <a:t>Определить варианты реализации продукции (места и график проведения ярмарок).</a:t>
            </a:r>
            <a:endParaRPr lang="ru-RU" dirty="0" smtClean="0"/>
          </a:p>
          <a:p>
            <a:pPr>
              <a:buFontTx/>
              <a:buChar char="-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34155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620688"/>
            <a:ext cx="7772400" cy="720080"/>
          </a:xfrm>
        </p:spPr>
        <p:txBody>
          <a:bodyPr>
            <a:normAutofit/>
          </a:bodyPr>
          <a:lstStyle/>
          <a:p>
            <a:r>
              <a:rPr lang="ru-RU" sz="2800" b="1" u="sng" dirty="0" smtClean="0">
                <a:solidFill>
                  <a:schemeClr val="tx2"/>
                </a:solidFill>
              </a:rPr>
              <a:t>Ожидаемые эффекты от реализации </a:t>
            </a:r>
            <a:r>
              <a:rPr lang="ru-RU" sz="2800" b="1" u="sng" dirty="0" smtClean="0">
                <a:solidFill>
                  <a:schemeClr val="tx2"/>
                </a:solidFill>
              </a:rPr>
              <a:t>проекта.</a:t>
            </a:r>
            <a:endParaRPr lang="ru-RU" sz="2800" b="1" u="sng" dirty="0">
              <a:solidFill>
                <a:schemeClr val="tx2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1484784"/>
            <a:ext cx="7992888" cy="4154016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 smtClean="0">
                <a:solidFill>
                  <a:schemeClr val="tx2"/>
                </a:solidFill>
              </a:rPr>
              <a:t>Первый и самый главный для личности подопечных:</a:t>
            </a:r>
          </a:p>
          <a:p>
            <a:pPr algn="just"/>
            <a:r>
              <a:rPr lang="ru-RU" dirty="0" smtClean="0">
                <a:solidFill>
                  <a:schemeClr val="tx2"/>
                </a:solidFill>
              </a:rPr>
              <a:t>- формирование мотивации на включение в регулярную деятельность;</a:t>
            </a:r>
          </a:p>
          <a:p>
            <a:pPr algn="just"/>
            <a:r>
              <a:rPr lang="ru-RU" dirty="0" smtClean="0">
                <a:solidFill>
                  <a:schemeClr val="tx2"/>
                </a:solidFill>
              </a:rPr>
              <a:t>- повышение умственных способностей и настроения; </a:t>
            </a:r>
          </a:p>
          <a:p>
            <a:pPr algn="just"/>
            <a:r>
              <a:rPr lang="ru-RU" dirty="0" smtClean="0">
                <a:solidFill>
                  <a:schemeClr val="tx2"/>
                </a:solidFill>
              </a:rPr>
              <a:t>- развитие коммуникативных навыков;</a:t>
            </a:r>
          </a:p>
          <a:p>
            <a:pPr algn="just"/>
            <a:r>
              <a:rPr lang="ru-RU" dirty="0" smtClean="0">
                <a:solidFill>
                  <a:schemeClr val="tx2"/>
                </a:solidFill>
              </a:rPr>
              <a:t>- финансовая  самостоятельность</a:t>
            </a:r>
            <a:r>
              <a:rPr lang="ru-RU" dirty="0" smtClean="0">
                <a:solidFill>
                  <a:schemeClr val="tx2"/>
                </a:solidFill>
              </a:rPr>
              <a:t>.</a:t>
            </a:r>
            <a:endParaRPr lang="ru-RU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72574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u="sng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Сопутствующие результаты:</a:t>
            </a:r>
            <a:endParaRPr lang="ru-RU" sz="2400" b="1" u="sng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>
            <a:normAutofit/>
          </a:bodyPr>
          <a:lstStyle/>
          <a:p>
            <a:pPr algn="just">
              <a:buFontTx/>
              <a:buChar char="-"/>
            </a:pPr>
            <a:r>
              <a:rPr lang="ru-RU" sz="2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Уменьшение отходов;</a:t>
            </a:r>
          </a:p>
          <a:p>
            <a:pPr algn="just">
              <a:buFontTx/>
              <a:buChar char="-"/>
            </a:pPr>
            <a:r>
              <a:rPr lang="ru-RU" sz="2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Расширение группы активных сторонников</a:t>
            </a:r>
            <a:r>
              <a:rPr lang="en-US" sz="2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организации;</a:t>
            </a:r>
          </a:p>
          <a:p>
            <a:pPr algn="just">
              <a:buFontTx/>
              <a:buChar char="-"/>
            </a:pPr>
            <a:r>
              <a:rPr lang="ru-RU" sz="2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нуждающихся необходимой продукцией по доступным ценам;</a:t>
            </a:r>
          </a:p>
          <a:p>
            <a:pPr algn="just">
              <a:buFontTx/>
              <a:buChar char="-"/>
            </a:pPr>
            <a:r>
              <a:rPr lang="ru-RU" sz="2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уровня доброжелательного отношения в обществе к нашим подопечным;</a:t>
            </a:r>
          </a:p>
          <a:p>
            <a:pPr algn="just">
              <a:buFontTx/>
              <a:buChar char="-"/>
            </a:pPr>
            <a:r>
              <a:rPr lang="ru-RU" sz="2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Дополнительный доход на текущую деятельность.</a:t>
            </a:r>
            <a:endParaRPr lang="ru-RU" sz="2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11194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110011\Desktop\Милосердие логотип 002 для бланка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72" y="3571876"/>
            <a:ext cx="7786742" cy="307183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428596" y="428604"/>
            <a:ext cx="8001056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 smtClean="0">
                <a:solidFill>
                  <a:srgbClr val="0070C0"/>
                </a:solidFill>
              </a:rPr>
              <a:t>Приглашаем к сотрудничеству!</a:t>
            </a:r>
          </a:p>
          <a:p>
            <a:pPr algn="ctr"/>
            <a:endParaRPr lang="ru-RU" sz="2400" b="1" dirty="0" smtClean="0">
              <a:solidFill>
                <a:srgbClr val="00B0F0"/>
              </a:solidFill>
            </a:endParaRPr>
          </a:p>
          <a:p>
            <a:r>
              <a:rPr lang="ru-RU" sz="2600" b="1" dirty="0" smtClean="0">
                <a:solidFill>
                  <a:srgbClr val="002060"/>
                </a:solidFill>
              </a:rPr>
              <a:t>Председатель </a:t>
            </a:r>
            <a:r>
              <a:rPr lang="ru-RU" sz="2600" b="1" dirty="0" smtClean="0">
                <a:solidFill>
                  <a:srgbClr val="002060"/>
                </a:solidFill>
              </a:rPr>
              <a:t>Совета </a:t>
            </a:r>
            <a:endParaRPr lang="ru-RU" sz="2600" b="1" dirty="0" smtClean="0">
              <a:solidFill>
                <a:srgbClr val="002060"/>
              </a:solidFill>
            </a:endParaRPr>
          </a:p>
          <a:p>
            <a:r>
              <a:rPr lang="ru-RU" sz="2600" b="1" dirty="0" smtClean="0">
                <a:solidFill>
                  <a:srgbClr val="002060"/>
                </a:solidFill>
              </a:rPr>
              <a:t>АНО </a:t>
            </a:r>
            <a:r>
              <a:rPr lang="ru-RU" sz="2600" b="1" dirty="0" smtClean="0">
                <a:solidFill>
                  <a:srgbClr val="002060"/>
                </a:solidFill>
              </a:rPr>
              <a:t>ЦРСП ТО «Милосердие» Якунин А.А</a:t>
            </a:r>
            <a:r>
              <a:rPr lang="ru-RU" sz="2600" b="1" dirty="0" smtClean="0">
                <a:solidFill>
                  <a:srgbClr val="002060"/>
                </a:solidFill>
              </a:rPr>
              <a:t>.</a:t>
            </a:r>
          </a:p>
          <a:p>
            <a:r>
              <a:rPr lang="ru-RU" sz="2600" b="1" dirty="0" smtClean="0">
                <a:solidFill>
                  <a:srgbClr val="002060"/>
                </a:solidFill>
              </a:rPr>
              <a:t>Тел. 8(9044)99-34-34</a:t>
            </a:r>
          </a:p>
          <a:p>
            <a:r>
              <a:rPr lang="en-US" sz="2600" b="1" dirty="0" smtClean="0">
                <a:solidFill>
                  <a:srgbClr val="002060"/>
                </a:solidFill>
              </a:rPr>
              <a:t>blago-dar@mail.ru</a:t>
            </a:r>
            <a:endParaRPr lang="ru-RU" sz="2600" b="1" dirty="0" smtClean="0">
              <a:solidFill>
                <a:srgbClr val="002060"/>
              </a:solidFill>
            </a:endParaRPr>
          </a:p>
          <a:p>
            <a:r>
              <a:rPr lang="ru-RU" sz="2600" b="1" dirty="0" smtClean="0">
                <a:solidFill>
                  <a:srgbClr val="002060"/>
                </a:solidFill>
              </a:rPr>
              <a:t> </a:t>
            </a:r>
            <a:endParaRPr lang="ru-RU" sz="2600" b="1" dirty="0" smtClean="0">
              <a:solidFill>
                <a:srgbClr val="002060"/>
              </a:solidFill>
            </a:endParaRPr>
          </a:p>
          <a:p>
            <a:pPr algn="ctr"/>
            <a:r>
              <a:rPr lang="ru-RU" b="1" dirty="0" smtClean="0">
                <a:solidFill>
                  <a:srgbClr val="FF0000"/>
                </a:solidFill>
              </a:rPr>
              <a:t/>
            </a:r>
            <a:br>
              <a:rPr lang="ru-RU" b="1" dirty="0" smtClean="0">
                <a:solidFill>
                  <a:srgbClr val="FF0000"/>
                </a:solidFill>
              </a:rPr>
            </a:b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1723</TotalTime>
  <Words>1154</Words>
  <Application>Microsoft Office PowerPoint</Application>
  <PresentationFormat>Экран (4:3)</PresentationFormat>
  <Paragraphs>166</Paragraphs>
  <Slides>22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Система реабилитации бездомных </vt:lpstr>
      <vt:lpstr>От Крещения до отпевания</vt:lpstr>
      <vt:lpstr>Методические рекомендации «Сотрудничество православной церкви и медицины в сфере охраны здоровья и духовного просвещения» </vt:lpstr>
      <vt:lpstr>Выделены  основные направления деятельности Комиссии в числе которых:</vt:lpstr>
      <vt:lpstr> Что такое реабилитация? </vt:lpstr>
      <vt:lpstr>Этапы системы реабилитации</vt:lpstr>
      <vt:lpstr>1 этап: Экстренная помощь в Тюмени:</vt:lpstr>
      <vt:lpstr>2 этап: Низкопороговые приюты временного размещения.  «АНО Центр развития социальных проектов Тюменской области «Милосердие» (Центр помощи «Милосердие»):</vt:lpstr>
      <vt:lpstr>3 этап: Высокопороговые реабилитационные центры. А. медико-социальный реабилитационный комплекс  Дом милосердия «Богадельня»:</vt:lpstr>
      <vt:lpstr>Б. Высокопороговый реабилитационный центр «Сибирская застава» для мужчин:</vt:lpstr>
      <vt:lpstr>4. Постреабилитационное сопровождение (планы на перспективу)</vt:lpstr>
      <vt:lpstr>Совместный проект АНО ЦРСП ТО «Милосердие» и «АУСОН ТО «Областной центр социальной адаптации и ресоциализации» -  Пункт обогрева бездомных</vt:lpstr>
      <vt:lpstr>Устройство пункта помощи бездомным в зимний период времени</vt:lpstr>
      <vt:lpstr>Бюджет проекта </vt:lpstr>
      <vt:lpstr>Основные направления деятельности АНО ЦРСП ТО «Милосердие» для решения поставленных выше задач:</vt:lpstr>
      <vt:lpstr>Презентация PowerPoint</vt:lpstr>
      <vt:lpstr>Информационное сопровождение деятельности:</vt:lpstr>
      <vt:lpstr>Проект «Трудовая артель» (экспериментальный проект по мотивационной работе):</vt:lpstr>
      <vt:lpstr>Этапы проекта</vt:lpstr>
      <vt:lpstr>Ожидаемые эффекты от реализации проекта.</vt:lpstr>
      <vt:lpstr>Сопутствующие результаты: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Центр социальной помощи «МИЛОСЕРДИЕ» </dc:title>
  <dc:creator>Натали</dc:creator>
  <cp:lastModifiedBy>Windows User</cp:lastModifiedBy>
  <cp:revision>71</cp:revision>
  <dcterms:created xsi:type="dcterms:W3CDTF">2017-09-29T10:57:11Z</dcterms:created>
  <dcterms:modified xsi:type="dcterms:W3CDTF">2018-01-26T04:44:01Z</dcterms:modified>
</cp:coreProperties>
</file>