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344" r:id="rId4"/>
    <p:sldId id="298" r:id="rId5"/>
    <p:sldId id="359" r:id="rId6"/>
    <p:sldId id="323" r:id="rId7"/>
    <p:sldId id="261" r:id="rId8"/>
    <p:sldId id="329" r:id="rId9"/>
    <p:sldId id="330" r:id="rId10"/>
    <p:sldId id="331" r:id="rId11"/>
    <p:sldId id="347" r:id="rId12"/>
    <p:sldId id="303" r:id="rId13"/>
    <p:sldId id="304" r:id="rId14"/>
    <p:sldId id="309" r:id="rId15"/>
    <p:sldId id="332" r:id="rId16"/>
    <p:sldId id="339" r:id="rId17"/>
    <p:sldId id="305" r:id="rId18"/>
    <p:sldId id="337" r:id="rId19"/>
    <p:sldId id="338" r:id="rId20"/>
    <p:sldId id="307" r:id="rId21"/>
    <p:sldId id="311" r:id="rId22"/>
    <p:sldId id="348" r:id="rId23"/>
    <p:sldId id="326" r:id="rId24"/>
    <p:sldId id="334" r:id="rId25"/>
    <p:sldId id="335" r:id="rId26"/>
    <p:sldId id="369" r:id="rId27"/>
    <p:sldId id="346" r:id="rId28"/>
    <p:sldId id="357" r:id="rId29"/>
    <p:sldId id="358" r:id="rId30"/>
    <p:sldId id="370" r:id="rId31"/>
    <p:sldId id="325" r:id="rId32"/>
    <p:sldId id="355" r:id="rId33"/>
    <p:sldId id="324" r:id="rId34"/>
    <p:sldId id="333" r:id="rId35"/>
    <p:sldId id="340" r:id="rId36"/>
    <p:sldId id="342" r:id="rId37"/>
    <p:sldId id="341" r:id="rId38"/>
    <p:sldId id="349" r:id="rId39"/>
    <p:sldId id="345" r:id="rId40"/>
    <p:sldId id="350" r:id="rId41"/>
    <p:sldId id="366" r:id="rId42"/>
    <p:sldId id="356" r:id="rId43"/>
    <p:sldId id="314" r:id="rId44"/>
    <p:sldId id="363" r:id="rId45"/>
    <p:sldId id="360" r:id="rId46"/>
    <p:sldId id="361" r:id="rId47"/>
    <p:sldId id="362" r:id="rId48"/>
    <p:sldId id="364" r:id="rId49"/>
    <p:sldId id="365" r:id="rId50"/>
    <p:sldId id="286" r:id="rId51"/>
    <p:sldId id="289" r:id="rId52"/>
    <p:sldId id="291" r:id="rId53"/>
    <p:sldId id="293" r:id="rId54"/>
    <p:sldId id="354" r:id="rId55"/>
    <p:sldId id="280" r:id="rId56"/>
    <p:sldId id="351" r:id="rId57"/>
    <p:sldId id="352" r:id="rId58"/>
    <p:sldId id="367" r:id="rId59"/>
    <p:sldId id="368" r:id="rId60"/>
    <p:sldId id="353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60"/>
  </p:normalViewPr>
  <p:slideViewPr>
    <p:cSldViewPr>
      <p:cViewPr varScale="1">
        <p:scale>
          <a:sx n="74" d="100"/>
          <a:sy n="74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582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992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68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09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69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72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86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33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50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367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20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58217-E9EC-4881-ADCA-3BB51AACB560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B32D6-4EE8-45B3-93BA-8AEAC67B3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4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440160"/>
          </a:xfrm>
        </p:spPr>
        <p:txBody>
          <a:bodyPr/>
          <a:lstStyle/>
          <a:p>
            <a:r>
              <a:rPr lang="ru-RU" dirty="0" smtClean="0"/>
              <a:t>Детский церебральный паралич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8884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Р</a:t>
            </a:r>
            <a:r>
              <a:rPr lang="ru-RU" sz="4000" dirty="0" smtClean="0"/>
              <a:t>еабилитационный маршрут ребёнка с ДЦП</a:t>
            </a:r>
            <a:r>
              <a:rPr lang="ru-RU" sz="4000" dirty="0"/>
              <a:t>. </a:t>
            </a: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smtClean="0"/>
              <a:t>Цели реабилитации.</a:t>
            </a:r>
          </a:p>
          <a:p>
            <a:pPr marL="0" indent="0" algn="ctr">
              <a:buNone/>
            </a:pPr>
            <a:r>
              <a:rPr lang="ru-RU" sz="2400" i="1" dirty="0" err="1" smtClean="0"/>
              <a:t>Семёнова</a:t>
            </a:r>
            <a:r>
              <a:rPr lang="ru-RU" sz="2400" i="1" dirty="0" smtClean="0"/>
              <a:t> Елена Владимировна,</a:t>
            </a:r>
          </a:p>
          <a:p>
            <a:pPr marL="0" indent="0" algn="ctr">
              <a:buNone/>
            </a:pPr>
            <a:r>
              <a:rPr lang="ru-RU" sz="2400" i="1" dirty="0" smtClean="0"/>
              <a:t>Заведующая детским отделением</a:t>
            </a:r>
          </a:p>
          <a:p>
            <a:pPr marL="0" indent="0" algn="ctr">
              <a:buNone/>
            </a:pPr>
            <a:r>
              <a:rPr lang="ru-RU" sz="2400" i="1" dirty="0" smtClean="0"/>
              <a:t>Марфо-Мариинского Медицинского Центра </a:t>
            </a:r>
          </a:p>
          <a:p>
            <a:pPr marL="0" indent="0" algn="ctr">
              <a:buNone/>
            </a:pPr>
            <a:r>
              <a:rPr lang="ru-RU" sz="2400" i="1" dirty="0" smtClean="0"/>
              <a:t>Милосердие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419070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Детский церебральный паралич (ДЦП)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Группа не прогрессирующих расстройств движения и поддержания позы, связанных </a:t>
            </a:r>
            <a:r>
              <a:rPr lang="ru-RU" sz="2600" dirty="0"/>
              <a:t>с перинатальным поражением </a:t>
            </a:r>
            <a:r>
              <a:rPr lang="ru-RU" sz="2600" dirty="0" smtClean="0"/>
              <a:t> головного </a:t>
            </a:r>
            <a:r>
              <a:rPr lang="ru-RU" sz="2600" dirty="0"/>
              <a:t>мозга </a:t>
            </a:r>
            <a:r>
              <a:rPr lang="ru-RU" sz="2600" dirty="0" smtClean="0"/>
              <a:t>плода или новорожденного,  нарушающих функциональную активность ребёнка. </a:t>
            </a:r>
          </a:p>
          <a:p>
            <a:r>
              <a:rPr lang="ru-RU" sz="2600" dirty="0" smtClean="0"/>
              <a:t>Основой </a:t>
            </a:r>
            <a:r>
              <a:rPr lang="ru-RU" sz="2600" dirty="0"/>
              <a:t>клинической картины ДЦП являются двигательные нарушения, </a:t>
            </a:r>
            <a:r>
              <a:rPr lang="ru-RU" sz="2600" dirty="0" smtClean="0"/>
              <a:t>которым могут сопутствовать нарушение когнитивных и коммуникативных функций, нарушения зрения и слуха, судорожные приступы и нарушения поведения.</a:t>
            </a:r>
            <a:endParaRPr lang="ru-RU" sz="1800" i="1" dirty="0"/>
          </a:p>
          <a:p>
            <a:endParaRPr lang="ru-RU" sz="1800" i="1" dirty="0" smtClean="0"/>
          </a:p>
          <a:p>
            <a:endParaRPr lang="ru-RU" sz="1800" i="1" dirty="0"/>
          </a:p>
          <a:p>
            <a:pPr marL="0" indent="0">
              <a:buNone/>
            </a:pPr>
            <a:endParaRPr lang="ru-RU" sz="1800" i="1" dirty="0" smtClean="0"/>
          </a:p>
          <a:p>
            <a:endParaRPr lang="ru-RU" sz="1800" i="1" dirty="0" smtClean="0"/>
          </a:p>
        </p:txBody>
      </p:sp>
    </p:spTree>
    <p:extLst>
      <p:ext uri="{BB962C8B-B14F-4D97-AF65-F5344CB8AC3E}">
        <p14:creationId xmlns:p14="http://schemas.microsoft.com/office/powerpoint/2010/main" val="72452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ru-RU" sz="3600" dirty="0"/>
              <a:t>Семье, столкнувшейся с </a:t>
            </a:r>
            <a:r>
              <a:rPr lang="ru-RU" sz="3600" dirty="0" smtClean="0"/>
              <a:t>болезнью и нарушением развития  своего </a:t>
            </a:r>
            <a:r>
              <a:rPr lang="ru-RU" sz="3600" dirty="0"/>
              <a:t>ребенка, приходится нелегко.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420888"/>
            <a:ext cx="4536504" cy="3168352"/>
          </a:xfrm>
        </p:spPr>
      </p:pic>
    </p:spTree>
    <p:extLst>
      <p:ext uri="{BB962C8B-B14F-4D97-AF65-F5344CB8AC3E}">
        <p14:creationId xmlns:p14="http://schemas.microsoft.com/office/powerpoint/2010/main" val="264162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Необходимые этапы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19674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Установление </a:t>
            </a:r>
            <a:r>
              <a:rPr lang="ru-RU" dirty="0" smtClean="0"/>
              <a:t>диагноза;</a:t>
            </a:r>
          </a:p>
          <a:p>
            <a:r>
              <a:rPr lang="ru-RU" dirty="0" smtClean="0"/>
              <a:t>Получение инвалидности;</a:t>
            </a:r>
          </a:p>
          <a:p>
            <a:r>
              <a:rPr lang="ru-RU" dirty="0" smtClean="0"/>
              <a:t>Оформление ИПРА.</a:t>
            </a:r>
          </a:p>
          <a:p>
            <a:pPr marL="0" indent="0">
              <a:buNone/>
            </a:pPr>
            <a:r>
              <a:rPr lang="ru-RU" dirty="0" smtClean="0"/>
              <a:t>	Для установления диагноза понадобится полноценное обследование, чтобы наиболее полно уточнить имеющиеся нарушения, и для первоначального получения рекомендаций по лечению и коррекции. Как правило, обследование проводится в стационаре. У родителей ребёнка есть право отказаться от госпитализации и обследоваться амбулаторно.</a:t>
            </a:r>
          </a:p>
          <a:p>
            <a:pPr marL="0" indent="0">
              <a:buNone/>
            </a:pPr>
            <a:r>
              <a:rPr lang="ru-RU" dirty="0" smtClean="0"/>
              <a:t>	В некоторых случаях, при наличии показаний, будет проводиться </a:t>
            </a:r>
            <a:r>
              <a:rPr lang="ru-RU" dirty="0"/>
              <a:t>исключение других заболеваний нервной системы</a:t>
            </a:r>
            <a:r>
              <a:rPr lang="ru-RU" dirty="0" smtClean="0"/>
              <a:t>, например, нарушений обмена органических и </a:t>
            </a:r>
            <a:r>
              <a:rPr lang="ru-RU" dirty="0" err="1" smtClean="0"/>
              <a:t>амино</a:t>
            </a:r>
            <a:r>
              <a:rPr lang="ru-RU" dirty="0" smtClean="0"/>
              <a:t>-кислот, </a:t>
            </a:r>
            <a:r>
              <a:rPr lang="ru-RU" dirty="0" err="1" smtClean="0"/>
              <a:t>синдромальной</a:t>
            </a:r>
            <a:r>
              <a:rPr lang="ru-RU" dirty="0" smtClean="0"/>
              <a:t> патологии,  прогрессирующих заболеваний нервной системы. Это необходимо сделать для того, чтобы понимать прогноз заболевания. Кроме того, некоторые заболевания требуют патогенетической терапии для предотвращения ухудшения состояния ребенка. </a:t>
            </a:r>
          </a:p>
          <a:p>
            <a:pPr marL="0" indent="0">
              <a:buNone/>
            </a:pPr>
            <a:r>
              <a:rPr lang="ru-RU" dirty="0" smtClean="0"/>
              <a:t>	Для получения статуса «ребенок-инвалид» и разработки ИПРА необходимо пройти медико-социальную экспертизу. Для этого в поликлинике по месту жительства необходимо оформить направление на МСЭ, содержащее заключения и рекомендации врачей-специалистов. Очень важно, чтобы в этих рекомендациях содержались все виды ТСР и ортопедических изделий, которые могут понадобиться ребёнку, и были указаны виды реабилитации, в которых нуждается ребенок, в том числе и психолого-педагогическая реабилитация.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Подробные инструкции по оформлению инвалидности ребёнку можно посмотреть на сайте Особое детство, в разделе Правовой навигатор </a:t>
            </a:r>
            <a:r>
              <a:rPr lang="en-US" dirty="0"/>
              <a:t>http://navigator.osoboedetstvo.ru/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25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Основные законы, обеспечивающие права детей-инвалидов на территории РФ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Международная конвенция по правам инвалидов</a:t>
            </a:r>
          </a:p>
          <a:p>
            <a:r>
              <a:rPr lang="ru-RU" sz="2400" dirty="0" smtClean="0"/>
              <a:t>В частности, обязует государство обеспечить инвалидам комплексные </a:t>
            </a:r>
            <a:r>
              <a:rPr lang="ru-RU" sz="2400" dirty="0" err="1"/>
              <a:t>абилитационные</a:t>
            </a:r>
            <a:r>
              <a:rPr lang="ru-RU" sz="2400" dirty="0"/>
              <a:t> и реабилитационные услуги и </a:t>
            </a:r>
            <a:r>
              <a:rPr lang="ru-RU" sz="2400" dirty="0" smtClean="0"/>
              <a:t>программы в </a:t>
            </a:r>
            <a:r>
              <a:rPr lang="ru-RU" sz="2400" dirty="0"/>
              <a:t>сфере здравоохранения, занятости, образования и социального обслуживания, </a:t>
            </a:r>
            <a:r>
              <a:rPr lang="ru-RU" sz="2400" dirty="0" smtClean="0"/>
              <a:t>организованные таким </a:t>
            </a:r>
            <a:r>
              <a:rPr lang="ru-RU" sz="2400" dirty="0"/>
              <a:t>образом, чтобы эти услуги и программы: </a:t>
            </a:r>
            <a:endParaRPr lang="ru-RU" sz="2400" b="1" dirty="0"/>
          </a:p>
          <a:p>
            <a:r>
              <a:rPr lang="ru-RU" sz="2400" dirty="0"/>
              <a:t>а) начинали реализовываться как можно раньше и были основаны на многопрофильной оценке нужд и сильных сторон индивида; </a:t>
            </a:r>
            <a:endParaRPr lang="ru-RU" sz="2400" b="1" dirty="0"/>
          </a:p>
          <a:p>
            <a:r>
              <a:rPr lang="ru-RU" sz="2400" dirty="0"/>
              <a:t>b) способствовали вовлечению и включению в местное сообщество и во все аспекты жизни общества, имели добровольный характер и были доступны для инвалидов как можно ближе к местам их непосредственного проживания, в том числе в сельских районах. </a:t>
            </a:r>
            <a:endParaRPr lang="ru-RU" sz="2400" dirty="0" smtClean="0"/>
          </a:p>
          <a:p>
            <a:r>
              <a:rPr lang="ru-RU" sz="2900" b="1" dirty="0"/>
              <a:t>Федеральный закон "О социальной защите инвалидов в Российской Федерации" от 24.11.1995 N 181-ФЗ </a:t>
            </a:r>
            <a:endParaRPr lang="ru-RU" sz="2900" dirty="0" smtClean="0"/>
          </a:p>
          <a:p>
            <a:r>
              <a:rPr lang="ru-RU" sz="2400" dirty="0"/>
              <a:t>Статья 11. Индивидуальная программа реабилитации или </a:t>
            </a:r>
            <a:r>
              <a:rPr lang="ru-RU" sz="2400" dirty="0" err="1"/>
              <a:t>абилитации</a:t>
            </a:r>
            <a:r>
              <a:rPr lang="ru-RU" sz="2400" dirty="0"/>
              <a:t> инвалида –</a:t>
            </a:r>
          </a:p>
          <a:p>
            <a:r>
              <a:rPr lang="ru-RU" sz="2400" dirty="0"/>
              <a:t>комплекс оптимальных для инвалида реабилитационных мероприятий, включающий в себя отдельные виды, формы, объемы, сроки и порядок реализации медицинских, профессиональных и других реабилитационных мер, направленных на восстановление, компенсацию нарушенных функций организма, формирование, восстановление, компенсацию способностей инвалида к выполнению определенных видов деятельности. </a:t>
            </a:r>
            <a:endParaRPr lang="ru-RU" sz="2400" dirty="0" smtClean="0"/>
          </a:p>
          <a:p>
            <a:r>
              <a:rPr lang="ru-RU" sz="2400" dirty="0"/>
              <a:t>Индивидуальная программа реабилитации или </a:t>
            </a:r>
            <a:r>
              <a:rPr lang="ru-RU" sz="2400" dirty="0" err="1"/>
              <a:t>абилитации</a:t>
            </a:r>
            <a:r>
              <a:rPr lang="ru-RU" sz="2400" dirty="0"/>
              <a:t> инвалида является обязательной для исполнения соответствующими органами государственной </a:t>
            </a:r>
            <a:r>
              <a:rPr lang="ru-RU" sz="2400" dirty="0" smtClean="0"/>
              <a:t>власти.</a:t>
            </a:r>
            <a:endParaRPr lang="ru-RU" sz="2400" dirty="0"/>
          </a:p>
          <a:p>
            <a:endParaRPr lang="ru-RU" sz="2400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06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 пациентов с ДЦП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105834"/>
            <a:ext cx="5111750" cy="418754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600" dirty="0" smtClean="0"/>
              <a:t>Затрагивают различные сферы здоровья и активности, </a:t>
            </a:r>
            <a:r>
              <a:rPr lang="ru-RU" sz="1600" dirty="0"/>
              <a:t>поэтому  помощь, которую специалисты оказывают им, должна быть комплексной: направленной и на </a:t>
            </a:r>
            <a:r>
              <a:rPr lang="ru-RU" sz="1600" dirty="0" smtClean="0"/>
              <a:t>профилактику и лечение осложнений заболевания, развитие </a:t>
            </a:r>
            <a:r>
              <a:rPr lang="ru-RU" sz="1600" dirty="0"/>
              <a:t>возможностей самого ребенка, и на создание оптимальных условий, в которых он сможет </a:t>
            </a:r>
            <a:r>
              <a:rPr lang="ru-RU" sz="1600" dirty="0" smtClean="0"/>
              <a:t>максимально реализовать свой потенциал.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4691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помощи при ДЦП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lvl="0"/>
            <a:r>
              <a:rPr lang="ru-RU" sz="1100" dirty="0" smtClean="0"/>
              <a:t>регулярное </a:t>
            </a:r>
            <a:r>
              <a:rPr lang="ru-RU" sz="1100" dirty="0"/>
              <a:t>специализированное медицинское наблюдение по месту жительства, профилактика осложнений основного заболевания, своевременное лечение сопутствующих патологий;</a:t>
            </a:r>
          </a:p>
          <a:p>
            <a:pPr lvl="0"/>
            <a:r>
              <a:rPr lang="ru-RU" sz="1100" dirty="0"/>
              <a:t>система «раннего вмешательства», организуемая специалистами психолого-педагогического профиля, и занимающаяся обучением родителей и развитием </a:t>
            </a:r>
            <a:r>
              <a:rPr lang="ru-RU" sz="1100" dirty="0" smtClean="0"/>
              <a:t>навыков ребенка</a:t>
            </a:r>
            <a:r>
              <a:rPr lang="ru-RU" sz="1100" dirty="0"/>
              <a:t>;</a:t>
            </a:r>
          </a:p>
          <a:p>
            <a:pPr lvl="0"/>
            <a:r>
              <a:rPr lang="ru-RU" sz="1100" dirty="0"/>
              <a:t>лечение осложнений заболевания, в том числе хирургическое, в специализированных стационарах;</a:t>
            </a:r>
          </a:p>
          <a:p>
            <a:r>
              <a:rPr lang="ru-RU" sz="1100" dirty="0"/>
              <a:t>медицинская реабилитация на базах стационаров, реабилитационных центров, в амбулаторной форме, или форме дневных стационаров, или стационарно – в зависимости от потребностей ребенка; </a:t>
            </a:r>
            <a:endParaRPr lang="ru-RU" sz="1100" dirty="0" smtClean="0"/>
          </a:p>
          <a:p>
            <a:r>
              <a:rPr lang="ru-RU" sz="1100" dirty="0" smtClean="0"/>
              <a:t>правильно организованная регулярная физическая активность на дому и в различных спортивных секциях или реабилитационных центрах по месту жительства;</a:t>
            </a:r>
          </a:p>
          <a:p>
            <a:pPr lvl="0"/>
            <a:r>
              <a:rPr lang="ru-RU" sz="1100" dirty="0" smtClean="0"/>
              <a:t>адекватная </a:t>
            </a:r>
            <a:r>
              <a:rPr lang="ru-RU" sz="1100" dirty="0"/>
              <a:t>(соответствующая потребностям ребенка) организация среды, обеспечивающая ему максимальную возможность включенности в жизнь общества</a:t>
            </a:r>
            <a:r>
              <a:rPr lang="ru-RU" sz="1100" dirty="0" smtClean="0"/>
              <a:t>;</a:t>
            </a:r>
            <a:endParaRPr lang="ru-RU" sz="1100" dirty="0"/>
          </a:p>
          <a:p>
            <a:pPr lvl="0"/>
            <a:r>
              <a:rPr lang="ru-RU" sz="1100" dirty="0" smtClean="0"/>
              <a:t>обеспечение </a:t>
            </a:r>
            <a:r>
              <a:rPr lang="ru-RU" sz="1100" dirty="0"/>
              <a:t>различными ортопедическими изделиями (</a:t>
            </a:r>
            <a:r>
              <a:rPr lang="ru-RU" sz="1100" dirty="0" err="1"/>
              <a:t>ортезами</a:t>
            </a:r>
            <a:r>
              <a:rPr lang="ru-RU" sz="1100" dirty="0"/>
              <a:t>, корсетами и т. п.) в зависимости от потребностей ребенка, их своевременная замена</a:t>
            </a:r>
            <a:r>
              <a:rPr lang="ru-RU" sz="1100" dirty="0" smtClean="0"/>
              <a:t>;</a:t>
            </a:r>
          </a:p>
          <a:p>
            <a:r>
              <a:rPr lang="ru-RU" sz="1100" dirty="0"/>
              <a:t>адекватно подобранные ТСР (функциональная кровать, кресла, </a:t>
            </a:r>
            <a:r>
              <a:rPr lang="ru-RU" sz="1100" dirty="0" err="1"/>
              <a:t>вертикализаторы</a:t>
            </a:r>
            <a:r>
              <a:rPr lang="ru-RU" sz="1100" dirty="0"/>
              <a:t>, ходунки, коляски, тренажеры и пр.) для регулярного использования в домашних условиях, обучение родителей грамотному использованию ТСР, их своевременная замена и техническое обслуживание</a:t>
            </a:r>
            <a:r>
              <a:rPr lang="ru-RU" sz="1100" dirty="0" smtClean="0"/>
              <a:t>;</a:t>
            </a:r>
          </a:p>
          <a:p>
            <a:r>
              <a:rPr lang="ru-RU" sz="1100" dirty="0"/>
              <a:t>паллиативная помощь в случае ее необходимости, как в стационарной форме (в том числе с использованием оперативного лечения для паллиативных целей), так и на дому</a:t>
            </a:r>
            <a:r>
              <a:rPr lang="ru-RU" sz="1100" dirty="0" smtClean="0"/>
              <a:t>.</a:t>
            </a:r>
          </a:p>
          <a:p>
            <a:pPr lvl="0"/>
            <a:r>
              <a:rPr lang="ru-RU" sz="1100" dirty="0" smtClean="0"/>
              <a:t>социально-бытовая </a:t>
            </a:r>
            <a:r>
              <a:rPr lang="ru-RU" sz="1100" dirty="0"/>
              <a:t>адаптация (обучение навыкам самообслуживания, повседневным бытовым навыкам), ориентированная на достижение максимальной независимости в быту;</a:t>
            </a:r>
          </a:p>
          <a:p>
            <a:pPr lvl="0"/>
            <a:r>
              <a:rPr lang="ru-RU" sz="1100" dirty="0"/>
              <a:t>социально-педагогическая реабилитация (детские сады, </a:t>
            </a:r>
            <a:r>
              <a:rPr lang="ru-RU" sz="1100" dirty="0" err="1"/>
              <a:t>лекотеки</a:t>
            </a:r>
            <a:r>
              <a:rPr lang="ru-RU" sz="1100" dirty="0"/>
              <a:t>, школы, различные центры, специализирующиеся на этом виде помощи, индивидуальные занятия с дефектологом, логопедом);</a:t>
            </a:r>
          </a:p>
          <a:p>
            <a:pPr lvl="0"/>
            <a:r>
              <a:rPr lang="ru-RU" sz="1100" dirty="0"/>
              <a:t>общее образование с учетом возможностей ребенка (включая инклюзивные, надомные и дистанционные формы обучения, а также обучение в специализированных учебных заведениях);</a:t>
            </a:r>
          </a:p>
          <a:p>
            <a:pPr lvl="0"/>
            <a:r>
              <a:rPr lang="ru-RU" sz="1100" dirty="0" smtClean="0"/>
              <a:t>профессиональная </a:t>
            </a:r>
            <a:r>
              <a:rPr lang="ru-RU" sz="1100" dirty="0"/>
              <a:t>ориентация и обучение;</a:t>
            </a:r>
          </a:p>
          <a:p>
            <a:pPr lvl="0"/>
            <a:r>
              <a:rPr lang="ru-RU" sz="1100" dirty="0"/>
              <a:t>санаторно-курортное лечение;</a:t>
            </a:r>
          </a:p>
          <a:p>
            <a:pPr lvl="0"/>
            <a:r>
              <a:rPr lang="ru-RU" sz="1100" dirty="0"/>
              <a:t>обучение родителей и группы психологической </a:t>
            </a:r>
            <a:r>
              <a:rPr lang="ru-RU" sz="1100" dirty="0" smtClean="0"/>
              <a:t>поддержки</a:t>
            </a:r>
            <a:r>
              <a:rPr lang="ru-RU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010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Оптимально, если в оказании помощи участвует </a:t>
            </a:r>
            <a:r>
              <a:rPr lang="ru-RU" dirty="0" err="1" smtClean="0"/>
              <a:t>мультидисциплинарная</a:t>
            </a:r>
            <a:r>
              <a:rPr lang="ru-RU" dirty="0" smtClean="0"/>
              <a:t> команда специалистов.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628800"/>
            <a:ext cx="5111750" cy="33129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800" dirty="0" smtClean="0"/>
              <a:t>Это:</a:t>
            </a:r>
          </a:p>
          <a:p>
            <a:r>
              <a:rPr lang="ru-RU" sz="1800" dirty="0" smtClean="0"/>
              <a:t>Врачи – педиатр, невролог, ортопед, </a:t>
            </a:r>
            <a:r>
              <a:rPr lang="ru-RU" sz="1800" dirty="0" err="1" smtClean="0"/>
              <a:t>реабилитолог</a:t>
            </a:r>
            <a:r>
              <a:rPr lang="ru-RU" sz="1800" dirty="0"/>
              <a:t> </a:t>
            </a:r>
            <a:r>
              <a:rPr lang="ru-RU" sz="1800" dirty="0" smtClean="0"/>
              <a:t>(или врач ЛФК), при необходимости – диетолог, офтальмолог, </a:t>
            </a:r>
            <a:r>
              <a:rPr lang="ru-RU" sz="1800" dirty="0" err="1" smtClean="0"/>
              <a:t>эпилептолог</a:t>
            </a:r>
            <a:r>
              <a:rPr lang="ru-RU" sz="1800" dirty="0" smtClean="0"/>
              <a:t>, врачи других специальностей.</a:t>
            </a:r>
          </a:p>
          <a:p>
            <a:r>
              <a:rPr lang="ru-RU" sz="1800" dirty="0" smtClean="0"/>
              <a:t>Специалисты ЛФК (инструктора ЛФК или физические терапевты)</a:t>
            </a:r>
          </a:p>
          <a:p>
            <a:r>
              <a:rPr lang="ru-RU" sz="1800" dirty="0" err="1" smtClean="0"/>
              <a:t>Эрготерапевт</a:t>
            </a:r>
            <a:endParaRPr lang="ru-RU" sz="1800" dirty="0" smtClean="0"/>
          </a:p>
          <a:p>
            <a:r>
              <a:rPr lang="ru-RU" sz="1800" dirty="0" err="1" smtClean="0"/>
              <a:t>Ортезист</a:t>
            </a:r>
            <a:endParaRPr lang="ru-RU" sz="1800" dirty="0" smtClean="0"/>
          </a:p>
          <a:p>
            <a:r>
              <a:rPr lang="ru-RU" sz="1800" dirty="0" smtClean="0"/>
              <a:t>Психолог</a:t>
            </a:r>
          </a:p>
          <a:p>
            <a:r>
              <a:rPr lang="ru-RU" sz="1800" dirty="0" smtClean="0"/>
              <a:t>Логопед</a:t>
            </a:r>
          </a:p>
          <a:p>
            <a:r>
              <a:rPr lang="ru-RU" sz="1800" dirty="0" smtClean="0"/>
              <a:t>Специалист по социально-бытовой адаптации</a:t>
            </a:r>
          </a:p>
          <a:p>
            <a:r>
              <a:rPr lang="ru-RU" sz="1800" dirty="0" smtClean="0"/>
              <a:t>Педагоги</a:t>
            </a:r>
          </a:p>
          <a:p>
            <a:r>
              <a:rPr lang="ru-RU" sz="1800" dirty="0" smtClean="0"/>
              <a:t>Социальные работники</a:t>
            </a:r>
          </a:p>
          <a:p>
            <a:r>
              <a:rPr lang="ru-RU" sz="1800" dirty="0" smtClean="0"/>
              <a:t>Юрист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58646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Внимание специалистов при составлении программ помощи ребенку с церебральным </a:t>
            </a:r>
            <a:r>
              <a:rPr lang="ru-RU" sz="1600" dirty="0" smtClean="0"/>
              <a:t>параличом</a:t>
            </a:r>
            <a:endParaRPr lang="ru-RU" sz="1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628800"/>
            <a:ext cx="4176464" cy="338437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800" dirty="0"/>
              <a:t>должно быть направлено на</a:t>
            </a:r>
            <a:r>
              <a:rPr lang="ru-RU" sz="1800" dirty="0" smtClean="0"/>
              <a:t>:</a:t>
            </a:r>
          </a:p>
          <a:p>
            <a:r>
              <a:rPr lang="ru-RU" sz="1800" dirty="0" smtClean="0"/>
              <a:t>- </a:t>
            </a:r>
            <a:r>
              <a:rPr lang="ru-RU" sz="1800" dirty="0"/>
              <a:t>его способность к передвижению, поддержанию позы и двигательную активность;</a:t>
            </a:r>
          </a:p>
          <a:p>
            <a:r>
              <a:rPr lang="ru-RU" sz="1800" dirty="0"/>
              <a:t>- способность к коммуникации; </a:t>
            </a:r>
          </a:p>
          <a:p>
            <a:r>
              <a:rPr lang="ru-RU" sz="1800" dirty="0"/>
              <a:t>- сопутствующие заболевания; </a:t>
            </a:r>
          </a:p>
          <a:p>
            <a:r>
              <a:rPr lang="ru-RU" sz="1800" dirty="0"/>
              <a:t>- повседневную активность; </a:t>
            </a:r>
          </a:p>
          <a:p>
            <a:r>
              <a:rPr lang="ru-RU" sz="1800" dirty="0"/>
              <a:t>- уход за ребенком; </a:t>
            </a:r>
          </a:p>
          <a:p>
            <a:r>
              <a:rPr lang="ru-RU" sz="1800" dirty="0"/>
              <a:t>- качество жизни ребенка и членов семьи.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2227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Современная модель реабилитации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556792"/>
            <a:ext cx="4320480" cy="331236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800" dirty="0"/>
              <a:t>представляет собой комплекс мероприятий, включающий медицинскую, физическую, психолого-педагогическую, социально-бытовую реабилитацию. </a:t>
            </a:r>
            <a:endParaRPr lang="ru-RU" sz="1800" dirty="0" smtClean="0"/>
          </a:p>
          <a:p>
            <a:r>
              <a:rPr lang="ru-RU" sz="1800" dirty="0" smtClean="0"/>
              <a:t>Не </a:t>
            </a:r>
            <a:r>
              <a:rPr lang="ru-RU" sz="1800" dirty="0"/>
              <a:t>ограничиваясь лишь двигательным развитием ребёнка в процессе реабилитации, мы должны стремиться развивать его личность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669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581128"/>
            <a:ext cx="5486400" cy="360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Наша глобальная цель - 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" b="879"/>
          <a:stretch>
            <a:fillRect/>
          </a:stretch>
        </p:blipFill>
        <p:spPr>
          <a:xfrm>
            <a:off x="1792288" y="612775"/>
            <a:ext cx="5486400" cy="38242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085184"/>
            <a:ext cx="5486400" cy="10870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Сделать так, чтобы проявления болезни были минимизированы, осложнения – предотвращены или устранены полностью, вовремя и с минимальными затратами, чтобы ребенок рос и развивался, живя полноценной жизнью, в кругу любящей семьи и друзей, получил образование, и вырос бы взрослым, способным к независимой самостоятельной жизни (насколько это возможно), не утратив веры в себя и в свою ценность.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905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Компоненты реабилитации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/>
              <a:t>1) Медицинское </a:t>
            </a:r>
            <a:r>
              <a:rPr lang="ru-RU" dirty="0" smtClean="0"/>
              <a:t>наблюдение; </a:t>
            </a:r>
          </a:p>
          <a:p>
            <a:pPr lvl="0"/>
            <a:r>
              <a:rPr lang="ru-RU" dirty="0" smtClean="0"/>
              <a:t>2</a:t>
            </a:r>
            <a:r>
              <a:rPr lang="ru-RU" dirty="0"/>
              <a:t>) Педагогическое сопровождение – развитие высших психических </a:t>
            </a:r>
            <a:r>
              <a:rPr lang="ru-RU" dirty="0" smtClean="0"/>
              <a:t>функций;</a:t>
            </a:r>
            <a:endParaRPr lang="ru-RU" dirty="0"/>
          </a:p>
          <a:p>
            <a:pPr lvl="0"/>
            <a:r>
              <a:rPr lang="ru-RU" dirty="0"/>
              <a:t>3) Физическая терапия – развитие двигательных </a:t>
            </a:r>
            <a:r>
              <a:rPr lang="ru-RU" dirty="0" smtClean="0"/>
              <a:t>навыков, обучение повседневной двигательной активности. Для </a:t>
            </a:r>
            <a:r>
              <a:rPr lang="ru-RU" dirty="0"/>
              <a:t>решения каждой проблемы есть методы и средства с доказанной эффективностью. Есть методы, эффективность которых ничем не подтверждена. </a:t>
            </a:r>
            <a:r>
              <a:rPr lang="ru-RU" dirty="0" smtClean="0"/>
              <a:t>Пытки запрещены!</a:t>
            </a:r>
            <a:endParaRPr lang="ru-RU" dirty="0"/>
          </a:p>
          <a:p>
            <a:pPr lvl="0"/>
            <a:r>
              <a:rPr lang="ru-RU" dirty="0"/>
              <a:t>4) </a:t>
            </a:r>
            <a:r>
              <a:rPr lang="ru-RU" dirty="0" err="1"/>
              <a:t>Эрготерапия</a:t>
            </a:r>
            <a:r>
              <a:rPr lang="ru-RU" dirty="0"/>
              <a:t> – адаптация </a:t>
            </a:r>
            <a:r>
              <a:rPr lang="ru-RU" dirty="0" smtClean="0"/>
              <a:t>среды и задач. </a:t>
            </a:r>
            <a:r>
              <a:rPr lang="ru-RU" dirty="0"/>
              <a:t>ТСР.</a:t>
            </a:r>
          </a:p>
          <a:p>
            <a:pPr lvl="0"/>
            <a:r>
              <a:rPr lang="ru-RU" dirty="0"/>
              <a:t>5)Социально-бытовая адаптация – развитие навыков самообслуживания.</a:t>
            </a:r>
          </a:p>
          <a:p>
            <a:pPr lvl="0"/>
            <a:r>
              <a:rPr lang="ru-RU" dirty="0"/>
              <a:t> 6) Социальная активность – общение, развитие самостоятельности, познавание среды и развитие </a:t>
            </a:r>
            <a:r>
              <a:rPr lang="ru-RU" dirty="0" smtClean="0"/>
              <a:t>социальных навыков </a:t>
            </a:r>
            <a:r>
              <a:rPr lang="ru-RU" dirty="0"/>
              <a:t>(посещение магазина, поликлиники, кафе, театра и т.п</a:t>
            </a:r>
            <a:r>
              <a:rPr lang="ru-RU" dirty="0" smtClean="0"/>
              <a:t>.)</a:t>
            </a:r>
          </a:p>
          <a:p>
            <a:pPr lvl="0"/>
            <a:r>
              <a:rPr lang="ru-RU" dirty="0" smtClean="0"/>
              <a:t>7) Обучение родителей.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414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чего ребенку с ДЦП нужно медицинское наблюдение?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493584"/>
            <a:ext cx="5111750" cy="341204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1600" dirty="0" smtClean="0"/>
              <a:t>Педиатр- </a:t>
            </a:r>
          </a:p>
          <a:p>
            <a:r>
              <a:rPr lang="ru-RU" sz="1600" dirty="0" smtClean="0"/>
              <a:t>Чтобы следить за состоянием его общего здоровья и физическим развитием, например, прибавкой в весе у детей, у которых есть сложности с кормлением, а также за состоянием дыхательной системы при риске аспирации пищи, </a:t>
            </a:r>
            <a:r>
              <a:rPr lang="ru-RU" sz="1600" dirty="0"/>
              <a:t>и при необходимости дать рекомендации по питанию</a:t>
            </a:r>
            <a:r>
              <a:rPr lang="ru-RU" sz="1600" dirty="0" smtClean="0"/>
              <a:t>, лечению соматических заболеваний (анемии, нарушениям работы сердца, желудочно-кишечного тракта).  С привлечением узких специалистов – например, диетолога, гематолога и др.</a:t>
            </a:r>
          </a:p>
        </p:txBody>
      </p:sp>
    </p:spTree>
    <p:extLst>
      <p:ext uri="{BB962C8B-B14F-4D97-AF65-F5344CB8AC3E}">
        <p14:creationId xmlns:p14="http://schemas.microsoft.com/office/powerpoint/2010/main" val="4014020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Для чего ребенку с ДЦП нужно медицинское наблюдение?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00808"/>
            <a:ext cx="4040188" cy="792087"/>
          </a:xfrm>
        </p:spPr>
        <p:txBody>
          <a:bodyPr>
            <a:noAutofit/>
          </a:bodyPr>
          <a:lstStyle/>
          <a:p>
            <a:r>
              <a:rPr lang="ru-RU" sz="1600" dirty="0" smtClean="0"/>
              <a:t>Офтальмолог - </a:t>
            </a:r>
          </a:p>
          <a:p>
            <a:r>
              <a:rPr lang="ru-RU" sz="1600" dirty="0" smtClean="0"/>
              <a:t>Чтобы уточнить состояние зрения и лечить выявленные нарушения.</a:t>
            </a:r>
            <a:endParaRPr lang="ru-RU" sz="16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44" y="2780928"/>
            <a:ext cx="3383632" cy="273630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957783"/>
          </a:xfrm>
        </p:spPr>
        <p:txBody>
          <a:bodyPr>
            <a:normAutofit/>
          </a:bodyPr>
          <a:lstStyle/>
          <a:p>
            <a:r>
              <a:rPr lang="ru-RU" sz="1600" dirty="0" err="1" smtClean="0"/>
              <a:t>Эпилептолог</a:t>
            </a:r>
            <a:r>
              <a:rPr lang="ru-RU" sz="1600" dirty="0" smtClean="0"/>
              <a:t>-  </a:t>
            </a:r>
          </a:p>
          <a:p>
            <a:r>
              <a:rPr lang="ru-RU" sz="1600" dirty="0" smtClean="0"/>
              <a:t>Чтобы </a:t>
            </a:r>
            <a:r>
              <a:rPr lang="ru-RU" sz="1600" dirty="0"/>
              <a:t>контролировать течение эпилепсии, если она </a:t>
            </a:r>
            <a:r>
              <a:rPr lang="ru-RU" sz="1600" dirty="0" smtClean="0"/>
              <a:t>есть.</a:t>
            </a:r>
            <a:endParaRPr lang="ru-RU" sz="16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2780928"/>
            <a:ext cx="3672409" cy="2718093"/>
          </a:xfrm>
        </p:spPr>
      </p:pic>
    </p:spTree>
    <p:extLst>
      <p:ext uri="{BB962C8B-B14F-4D97-AF65-F5344CB8AC3E}">
        <p14:creationId xmlns:p14="http://schemas.microsoft.com/office/powerpoint/2010/main" val="3662219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Для чего ребенку с ДЦП нужно медицинское наблюдение?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Стоматолог </a:t>
            </a:r>
          </a:p>
          <a:p>
            <a:r>
              <a:rPr lang="ru-RU" dirty="0" smtClean="0"/>
              <a:t>- чтобы избежать проблем с кариесом зубов и нарушениями прикуса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04631"/>
            <a:ext cx="3754760" cy="2691775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Кардиолог-</a:t>
            </a:r>
          </a:p>
          <a:p>
            <a:r>
              <a:rPr lang="ru-RU" dirty="0" smtClean="0"/>
              <a:t>Чтобы учитывать состояние сердца при  физических нагрузках.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80928"/>
            <a:ext cx="3561020" cy="2664296"/>
          </a:xfrm>
        </p:spPr>
      </p:pic>
    </p:spTree>
    <p:extLst>
      <p:ext uri="{BB962C8B-B14F-4D97-AF65-F5344CB8AC3E}">
        <p14:creationId xmlns:p14="http://schemas.microsoft.com/office/powerpoint/2010/main" val="3561012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Невролог 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307016"/>
            <a:ext cx="5111750" cy="578518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1600" dirty="0" smtClean="0"/>
              <a:t>Проводит необходимые обследования, определяет  </a:t>
            </a:r>
            <a:r>
              <a:rPr lang="ru-RU" sz="1600" dirty="0" smtClean="0"/>
              <a:t>диагноз,  уровень  крупной моторики </a:t>
            </a:r>
            <a:r>
              <a:rPr lang="en-US" sz="1600" dirty="0" smtClean="0"/>
              <a:t>(</a:t>
            </a:r>
            <a:r>
              <a:rPr lang="ru-RU" sz="1600" dirty="0" smtClean="0"/>
              <a:t> по системе классификации глобальных моторных функций </a:t>
            </a:r>
            <a:r>
              <a:rPr lang="en-US" sz="1600" dirty="0" smtClean="0"/>
              <a:t>GMFCS</a:t>
            </a:r>
            <a:r>
              <a:rPr lang="ru-RU" sz="1600" dirty="0" smtClean="0"/>
              <a:t>),  </a:t>
            </a:r>
            <a:r>
              <a:rPr lang="ru-RU" sz="1600" dirty="0" smtClean="0"/>
              <a:t>определяет </a:t>
            </a:r>
            <a:r>
              <a:rPr lang="ru-RU" sz="1600" dirty="0" smtClean="0"/>
              <a:t>уровень </a:t>
            </a:r>
            <a:r>
              <a:rPr lang="ru-RU" sz="1600" dirty="0" err="1" smtClean="0"/>
              <a:t>спастичности</a:t>
            </a:r>
            <a:r>
              <a:rPr lang="ru-RU" sz="1600" dirty="0" smtClean="0"/>
              <a:t> в различных группах мышц, </a:t>
            </a:r>
            <a:r>
              <a:rPr lang="ru-RU" sz="1600" dirty="0" smtClean="0"/>
              <a:t>даёт рекомендации </a:t>
            </a:r>
            <a:r>
              <a:rPr lang="ru-RU" sz="1600" dirty="0" smtClean="0"/>
              <a:t>по реабилитации, в случае необходимости </a:t>
            </a:r>
            <a:r>
              <a:rPr lang="ru-RU" sz="1600" dirty="0" smtClean="0"/>
              <a:t>назначает медикаментозное </a:t>
            </a:r>
            <a:r>
              <a:rPr lang="ru-RU" sz="1600" dirty="0" smtClean="0"/>
              <a:t>лечение. </a:t>
            </a:r>
          </a:p>
          <a:p>
            <a:r>
              <a:rPr lang="ru-RU" sz="1600" dirty="0"/>
              <a:t>При необходимости врачи могут предложить эффективные способы снижения </a:t>
            </a:r>
            <a:r>
              <a:rPr lang="ru-RU" sz="1600" dirty="0" err="1"/>
              <a:t>спастичности</a:t>
            </a:r>
            <a:r>
              <a:rPr lang="ru-RU" sz="1600" dirty="0"/>
              <a:t> мышц у вашего ребенка – такие, как </a:t>
            </a:r>
            <a:r>
              <a:rPr lang="ru-RU" sz="1600" dirty="0" err="1"/>
              <a:t>ботулинотерапия</a:t>
            </a:r>
            <a:r>
              <a:rPr lang="ru-RU" sz="1600" dirty="0"/>
              <a:t>, и некоторые виды хирургических операций. 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41181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Регулярные осмотры невролога и ортопеда необходимы,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575" y="1670844"/>
            <a:ext cx="4076700" cy="30575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Чтобы </a:t>
            </a:r>
            <a:r>
              <a:rPr lang="ru-RU" dirty="0"/>
              <a:t>предотвратить развитие осложнений ДЦП – контрактур и вывихов </a:t>
            </a:r>
            <a:r>
              <a:rPr lang="ru-RU" dirty="0" smtClean="0"/>
              <a:t>суставов, </a:t>
            </a:r>
            <a:r>
              <a:rPr lang="ru-RU" dirty="0"/>
              <a:t>и устранить их путем </a:t>
            </a:r>
            <a:r>
              <a:rPr lang="ru-RU" dirty="0" smtClean="0"/>
              <a:t>операции, если осложнения произошли.</a:t>
            </a:r>
          </a:p>
          <a:p>
            <a:r>
              <a:rPr lang="ru-RU" dirty="0" smtClean="0"/>
              <a:t>На </a:t>
            </a:r>
            <a:r>
              <a:rPr lang="ru-RU" dirty="0"/>
              <a:t>сегодняшний день существуют специальные программы стандартизированного наблюдения детей с ДЦП, с заданными коридорами показателей определенных ортопедических тестов и данных рентгенографии тазобедренных суставов, которые позволяют вовремя принять необходимые меры профилактики и избежать осложнений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204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Стандартизированное медицинское наблюдение включает: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124744"/>
            <a:ext cx="5111750" cy="40324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Оценку функциональных </a:t>
            </a:r>
            <a:r>
              <a:rPr lang="ru-RU" sz="1800" dirty="0"/>
              <a:t>в</a:t>
            </a:r>
            <a:r>
              <a:rPr lang="ru-RU" sz="1800" dirty="0" smtClean="0"/>
              <a:t>озможностей ребенка с ДЦП с использованием стандартных шкал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Клиническую оценку </a:t>
            </a:r>
            <a:r>
              <a:rPr lang="ru-RU" sz="1800" dirty="0" err="1" smtClean="0"/>
              <a:t>спастичности</a:t>
            </a:r>
            <a:r>
              <a:rPr lang="ru-RU" sz="1800" dirty="0" smtClean="0"/>
              <a:t> и проведение функциональной гониометрии;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Проведение рентгенологических методов исследования;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Оценку эффективности проводимого этапного лечения;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Определение маршрута пациента.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95875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Регулярность осмотра невролога, ортопеда у детей с ДЦП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75" y="1435100"/>
            <a:ext cx="4762500" cy="343406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Осмотр: до 6 лет – 1 раз в 6 месяцев, после 6 лет – 1 раз в год.</a:t>
            </a:r>
          </a:p>
          <a:p>
            <a:r>
              <a:rPr lang="ru-RU" sz="1800" dirty="0" smtClean="0"/>
              <a:t>Рентген тазобедренных суставов:</a:t>
            </a:r>
          </a:p>
          <a:p>
            <a:r>
              <a:rPr lang="ru-RU" sz="1800" dirty="0" smtClean="0"/>
              <a:t>Детям с уровнем </a:t>
            </a:r>
            <a:r>
              <a:rPr lang="en-US" sz="1800" dirty="0" smtClean="0"/>
              <a:t>GMFCS I – </a:t>
            </a:r>
            <a:r>
              <a:rPr lang="ru-RU" sz="1800" dirty="0" smtClean="0"/>
              <a:t>по показаниям;</a:t>
            </a:r>
            <a:endParaRPr lang="en-US" sz="1800" dirty="0" smtClean="0"/>
          </a:p>
          <a:p>
            <a:r>
              <a:rPr lang="en-US" sz="1800" dirty="0" smtClean="0"/>
              <a:t>GMFCS II</a:t>
            </a:r>
            <a:r>
              <a:rPr lang="ru-RU" sz="1800" dirty="0" smtClean="0"/>
              <a:t> – в 2 года и в 6 лет, в остальное время – по показаниям;</a:t>
            </a:r>
            <a:endParaRPr lang="en-US" sz="1800" dirty="0" smtClean="0"/>
          </a:p>
          <a:p>
            <a:r>
              <a:rPr lang="en-US" sz="1800" dirty="0" smtClean="0"/>
              <a:t>GMFCS III</a:t>
            </a:r>
            <a:r>
              <a:rPr lang="ru-RU" sz="1800" dirty="0" smtClean="0"/>
              <a:t>, </a:t>
            </a:r>
            <a:r>
              <a:rPr lang="en-US" sz="1800" dirty="0" smtClean="0"/>
              <a:t>IV</a:t>
            </a:r>
            <a:r>
              <a:rPr lang="ru-RU" sz="1800" dirty="0" smtClean="0"/>
              <a:t>, </a:t>
            </a:r>
            <a:r>
              <a:rPr lang="en-US" sz="1800" dirty="0" smtClean="0"/>
              <a:t>V</a:t>
            </a:r>
            <a:r>
              <a:rPr lang="ru-RU" sz="1800" dirty="0" smtClean="0"/>
              <a:t> – до 6 лет 1 раз в год, потом- по показаниям.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24201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Ортезирование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470278"/>
            <a:ext cx="5111750" cy="345865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При угрозе развития контрактур суставов врачом назначаются и подбираются необходимые ортопедические изделия – например, туторы на голеностопные суставы на время сна, ортопедические аппараты на голеностопные суставы для ходьбы, разводящие шины на бедра (</a:t>
            </a:r>
            <a:r>
              <a:rPr lang="en-US" dirty="0" smtClean="0"/>
              <a:t>SWASH)</a:t>
            </a:r>
            <a:r>
              <a:rPr lang="ru-RU" dirty="0" smtClean="0"/>
              <a:t> и т.п.</a:t>
            </a:r>
          </a:p>
          <a:p>
            <a:r>
              <a:rPr lang="ru-RU" dirty="0" smtClean="0"/>
              <a:t>За изготовлением этих изделий в ортопедическую мастерскую необходимо обращаться с заключением врача, который должен точно указать, что именно нужно ребенку.</a:t>
            </a:r>
          </a:p>
          <a:p>
            <a:r>
              <a:rPr lang="ru-RU" dirty="0" err="1" smtClean="0"/>
              <a:t>Ортез</a:t>
            </a:r>
            <a:r>
              <a:rPr lang="ru-RU" dirty="0" smtClean="0"/>
              <a:t> обязательно должен быть удобным и не причинять ребенку дискомфорта, чтобы ребенок мог носить его .</a:t>
            </a:r>
          </a:p>
          <a:p>
            <a:r>
              <a:rPr lang="ru-RU" dirty="0" smtClean="0"/>
              <a:t>Когда ребенок вырастает из </a:t>
            </a:r>
            <a:r>
              <a:rPr lang="ru-RU" dirty="0" err="1" smtClean="0"/>
              <a:t>ортеза</a:t>
            </a:r>
            <a:r>
              <a:rPr lang="ru-RU" dirty="0" smtClean="0"/>
              <a:t>, он должен быть вовремя заменен.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710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2400" dirty="0" smtClean="0"/>
              <a:t>Как мы можем предотвратить формирование контрактур суставов и деформаций скелета при ДЦП?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Autofit/>
          </a:bodyPr>
          <a:lstStyle/>
          <a:p>
            <a:r>
              <a:rPr lang="ru-RU" sz="1600" dirty="0"/>
              <a:t>Р</a:t>
            </a:r>
            <a:r>
              <a:rPr lang="ru-RU" sz="1600" dirty="0" smtClean="0"/>
              <a:t>егулярно проходить осмотр у врача, чтобы оценить степень риска вторичных ортопедических осложнений (функциональная гониометрия) и получить рекомендации по способам профилактики и лечения.</a:t>
            </a:r>
            <a:endParaRPr lang="en-US" sz="1600" dirty="0" smtClean="0"/>
          </a:p>
          <a:p>
            <a:r>
              <a:rPr lang="ru-RU" sz="1600" dirty="0" smtClean="0"/>
              <a:t>Важным средством профилактики контрактур суставов является регулярная двигательная активность ребёнка. Движения в тех суставах, в которых нет полного объёма активных движений, ежедневно должны выполняться пассивно.</a:t>
            </a:r>
          </a:p>
          <a:p>
            <a:r>
              <a:rPr lang="ru-RU" sz="1600" dirty="0" smtClean="0"/>
              <a:t>Ребёнок должен быть вовремя посажен и  </a:t>
            </a:r>
            <a:r>
              <a:rPr lang="ru-RU" sz="1600" dirty="0" err="1" smtClean="0"/>
              <a:t>вертикализирован</a:t>
            </a:r>
            <a:r>
              <a:rPr lang="ru-RU" sz="1600" dirty="0" smtClean="0"/>
              <a:t> с использованием соответствующих ТСР, если эти позы недоступны самостоятельно. Важно, чтобы эти ТСР были грамотно подобраны. В позе стоя на разведенных прямых ногах ребенок должен находиться не менее часа в день.</a:t>
            </a:r>
          </a:p>
          <a:p>
            <a:r>
              <a:rPr lang="ru-RU" sz="1600" dirty="0" smtClean="0"/>
              <a:t>Для лечения мышечной </a:t>
            </a:r>
            <a:r>
              <a:rPr lang="ru-RU" sz="1600" dirty="0" err="1" smtClean="0"/>
              <a:t>спастичности</a:t>
            </a:r>
            <a:r>
              <a:rPr lang="ru-RU" sz="1600" dirty="0" smtClean="0"/>
              <a:t> должны использоваться методы с доказанной эффективностью -  </a:t>
            </a:r>
            <a:r>
              <a:rPr lang="ru-RU" sz="1600" dirty="0" err="1" smtClean="0"/>
              <a:t>ботулинотерапия</a:t>
            </a:r>
            <a:r>
              <a:rPr lang="ru-RU" sz="1600" dirty="0" smtClean="0"/>
              <a:t>, по показаниям лечение пероральными формами </a:t>
            </a:r>
            <a:r>
              <a:rPr lang="ru-RU" sz="1600" dirty="0" err="1" smtClean="0"/>
              <a:t>миорелаксантов</a:t>
            </a:r>
            <a:r>
              <a:rPr lang="ru-RU" sz="1600" dirty="0" smtClean="0"/>
              <a:t>, либо нейрохирургическое лечение.</a:t>
            </a:r>
          </a:p>
          <a:p>
            <a:r>
              <a:rPr lang="ru-RU" sz="1600" dirty="0" smtClean="0"/>
              <a:t>У детей со спастическими формами ДЦП при наличии патологических установок суставов </a:t>
            </a:r>
            <a:r>
              <a:rPr lang="ru-RU" sz="1600" dirty="0"/>
              <a:t> необходимо </a:t>
            </a:r>
            <a:r>
              <a:rPr lang="ru-RU" sz="1600" dirty="0" smtClean="0"/>
              <a:t> использование </a:t>
            </a:r>
            <a:r>
              <a:rPr lang="ru-RU" sz="1600" dirty="0" err="1" smtClean="0"/>
              <a:t>ортезов</a:t>
            </a:r>
            <a:r>
              <a:rPr lang="ru-RU" sz="1600" dirty="0" smtClean="0"/>
              <a:t> (туторов) на время сна, в некоторых случаях (мышечное укорочение) – гипсование конечностей.</a:t>
            </a:r>
          </a:p>
          <a:p>
            <a:r>
              <a:rPr lang="ru-RU" sz="1600" dirty="0" smtClean="0"/>
              <a:t>У ходячих детей для исправления  неправильной походки используются различные ортопедические аппараты</a:t>
            </a:r>
            <a:r>
              <a:rPr lang="ru-RU" sz="1600" dirty="0"/>
              <a:t> </a:t>
            </a:r>
            <a:r>
              <a:rPr lang="ru-RU" sz="1600" dirty="0" smtClean="0"/>
              <a:t>на голеностопные суставы.</a:t>
            </a:r>
          </a:p>
          <a:p>
            <a:r>
              <a:rPr lang="ru-RU" sz="1600" dirty="0" smtClean="0"/>
              <a:t>Своевременно заменять ортопедические изделия по мере роста ребенка.</a:t>
            </a:r>
          </a:p>
          <a:p>
            <a:r>
              <a:rPr lang="ru-RU" sz="1600" dirty="0" smtClean="0"/>
              <a:t>При неэффективности консервативного лечения  проводится оперативное ортопедическое вмешательство на мягких тканях.</a:t>
            </a:r>
          </a:p>
        </p:txBody>
      </p:sp>
    </p:spTree>
    <p:extLst>
      <p:ext uri="{BB962C8B-B14F-4D97-AF65-F5344CB8AC3E}">
        <p14:creationId xmlns:p14="http://schemas.microsoft.com/office/powerpoint/2010/main" val="400393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Физическая </a:t>
            </a:r>
            <a:r>
              <a:rPr lang="ru-RU" dirty="0"/>
              <a:t>т</a:t>
            </a:r>
            <a:r>
              <a:rPr lang="ru-RU" dirty="0" smtClean="0"/>
              <a:t>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Неотъемлемая составляющая часть медицинской реабилитации.</a:t>
            </a:r>
          </a:p>
          <a:p>
            <a:r>
              <a:rPr lang="ru-RU" dirty="0" smtClean="0"/>
              <a:t>Направлена на развитие, сохранение, улучшение </a:t>
            </a:r>
            <a:r>
              <a:rPr lang="ru-RU" dirty="0"/>
              <a:t>или </a:t>
            </a:r>
            <a:r>
              <a:rPr lang="ru-RU" dirty="0" smtClean="0"/>
              <a:t>восстановление двигательных функций</a:t>
            </a:r>
            <a:r>
              <a:rPr lang="ru-RU" dirty="0"/>
              <a:t>, нарушенных </a:t>
            </a:r>
            <a:r>
              <a:rPr lang="ru-RU" dirty="0" smtClean="0"/>
              <a:t>в результате болезни или травмы, которая </a:t>
            </a:r>
            <a:r>
              <a:rPr lang="ru-RU" dirty="0"/>
              <a:t>использует </a:t>
            </a:r>
            <a:r>
              <a:rPr lang="ru-RU" dirty="0" smtClean="0"/>
              <a:t>упражнения лечебной физкультуры, </a:t>
            </a:r>
            <a:r>
              <a:rPr lang="ru-RU" dirty="0"/>
              <a:t>физические </a:t>
            </a:r>
            <a:r>
              <a:rPr lang="ru-RU" dirty="0" smtClean="0"/>
              <a:t>факторы (такие </a:t>
            </a:r>
            <a:r>
              <a:rPr lang="ru-RU" dirty="0"/>
              <a:t>как массаж </a:t>
            </a:r>
            <a:r>
              <a:rPr lang="ru-RU" dirty="0" smtClean="0"/>
              <a:t>и </a:t>
            </a:r>
            <a:r>
              <a:rPr lang="ru-RU" dirty="0" err="1" smtClean="0"/>
              <a:t>физиопроцедуры</a:t>
            </a:r>
            <a:r>
              <a:rPr lang="ru-RU" dirty="0" smtClean="0"/>
              <a:t>), </a:t>
            </a:r>
            <a:r>
              <a:rPr lang="ru-RU" dirty="0"/>
              <a:t>вспомогательные устройства </a:t>
            </a:r>
            <a:r>
              <a:rPr lang="ru-RU" dirty="0" smtClean="0"/>
              <a:t>и </a:t>
            </a:r>
            <a:r>
              <a:rPr lang="ru-RU" dirty="0"/>
              <a:t>обучение </a:t>
            </a:r>
            <a:r>
              <a:rPr lang="ru-RU" dirty="0" smtClean="0"/>
              <a:t>пациентов.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1595891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Физическая терапия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412776"/>
            <a:ext cx="5111750" cy="360039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позволяет улучшить</a:t>
            </a:r>
            <a:r>
              <a:rPr lang="ru-RU" dirty="0" smtClean="0"/>
              <a:t>:</a:t>
            </a:r>
          </a:p>
          <a:p>
            <a:pPr fontAlgn="base"/>
            <a:r>
              <a:rPr lang="ru-RU" dirty="0"/>
              <a:t>- м</a:t>
            </a:r>
            <a:r>
              <a:rPr lang="ru-RU" dirty="0" smtClean="0"/>
              <a:t>ышечную силу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- гибкость;</a:t>
            </a:r>
          </a:p>
          <a:p>
            <a:pPr fontAlgn="base"/>
            <a:r>
              <a:rPr lang="ru-RU" dirty="0"/>
              <a:t>- выносливость;</a:t>
            </a:r>
          </a:p>
          <a:p>
            <a:pPr fontAlgn="base"/>
            <a:r>
              <a:rPr lang="ru-RU" dirty="0" smtClean="0"/>
              <a:t>- </a:t>
            </a:r>
            <a:r>
              <a:rPr lang="ru-RU" dirty="0"/>
              <a:t>поддержание позы;</a:t>
            </a:r>
          </a:p>
          <a:p>
            <a:pPr fontAlgn="base"/>
            <a:r>
              <a:rPr lang="ru-RU" dirty="0" smtClean="0"/>
              <a:t>- походку;</a:t>
            </a:r>
          </a:p>
          <a:p>
            <a:pPr fontAlgn="base"/>
            <a:r>
              <a:rPr lang="ru-RU" dirty="0" smtClean="0"/>
              <a:t>- координацию</a:t>
            </a:r>
            <a:r>
              <a:rPr lang="ru-RU" dirty="0"/>
              <a:t>;</a:t>
            </a:r>
          </a:p>
          <a:p>
            <a:pPr fontAlgn="base"/>
            <a:r>
              <a:rPr lang="ru-RU" dirty="0" smtClean="0"/>
              <a:t>- равновесие;</a:t>
            </a:r>
          </a:p>
          <a:p>
            <a:pPr fontAlgn="base"/>
            <a:r>
              <a:rPr lang="ru-RU" dirty="0" smtClean="0"/>
              <a:t>- контроль </a:t>
            </a:r>
            <a:r>
              <a:rPr lang="ru-RU" dirty="0"/>
              <a:t>над болевыми симптомами</a:t>
            </a:r>
            <a:r>
              <a:rPr lang="ru-RU" dirty="0" smtClean="0"/>
              <a:t>;</a:t>
            </a:r>
            <a:endParaRPr lang="ru-RU" dirty="0"/>
          </a:p>
          <a:p>
            <a:pPr fontAlgn="base"/>
            <a:r>
              <a:rPr lang="ru-RU" dirty="0" smtClean="0"/>
              <a:t>- общее </a:t>
            </a:r>
            <a:r>
              <a:rPr lang="ru-RU" dirty="0"/>
              <a:t>здоровье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smtClean="0"/>
              <a:t>Позволяет ребенку </a:t>
            </a:r>
          </a:p>
          <a:p>
            <a:pPr fontAlgn="base"/>
            <a:r>
              <a:rPr lang="ru-RU" dirty="0"/>
              <a:t>-</a:t>
            </a:r>
            <a:r>
              <a:rPr lang="ru-RU" dirty="0" smtClean="0"/>
              <a:t>приобрести новые двигательные навыки;</a:t>
            </a:r>
          </a:p>
          <a:p>
            <a:pPr fontAlgn="base"/>
            <a:r>
              <a:rPr lang="ru-RU" dirty="0" smtClean="0"/>
              <a:t>- оптимизировать и </a:t>
            </a:r>
            <a:r>
              <a:rPr lang="ru-RU" dirty="0"/>
              <a:t>закрепить  </a:t>
            </a:r>
            <a:r>
              <a:rPr lang="ru-RU" dirty="0" smtClean="0"/>
              <a:t>уже существующие.</a:t>
            </a:r>
          </a:p>
          <a:p>
            <a:pPr fontAlgn="base"/>
            <a:r>
              <a:rPr lang="ru-RU" dirty="0" smtClean="0"/>
              <a:t>- подобрать необходимые технические устройства, облегчающие ребенку движение и делающие его более безопасным.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121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Лечебная физкультура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72816"/>
            <a:ext cx="3888432" cy="352839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олжна проводиться регулярно</a:t>
            </a:r>
            <a:r>
              <a:rPr lang="ru-RU" sz="1600" dirty="0"/>
              <a:t> </a:t>
            </a:r>
            <a:r>
              <a:rPr lang="ru-RU" sz="1600" dirty="0" smtClean="0"/>
              <a:t>и целенаправленно, способствуя приобретению ребенком новых двигательных навыков, препятствуя формированию патологических двигательных стереотипов, развивая мышечную силу и ловкость ребенка, тренируя  навыки повседневной жизни, которые необходимы ребенку в данный момент, помогая ему решать его трудности с движением.</a:t>
            </a:r>
          </a:p>
          <a:p>
            <a:r>
              <a:rPr lang="ru-RU" sz="1600" dirty="0" smtClean="0"/>
              <a:t>Поддерживающая терапия проводится на протяжении всей жизни ребенка, а затем и взрослого с ДЦП.</a:t>
            </a:r>
          </a:p>
          <a:p>
            <a:r>
              <a:rPr lang="ru-RU" sz="1600" dirty="0" smtClean="0"/>
              <a:t>Это длинная дистанция, поэтому надо грамотно рассчитывать ресурсы и возможности ребенка.</a:t>
            </a:r>
          </a:p>
          <a:p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3892393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Оптимально, если физическая активность станет постоянной частью жизни ребенка, будет добровольной и приносящей ему удовольствие. 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571" y="2015562"/>
            <a:ext cx="4942857" cy="3695238"/>
          </a:xfrm>
        </p:spPr>
      </p:pic>
    </p:spTree>
    <p:extLst>
      <p:ext uri="{BB962C8B-B14F-4D97-AF65-F5344CB8AC3E}">
        <p14:creationId xmlns:p14="http://schemas.microsoft.com/office/powerpoint/2010/main" val="2323588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 моторики рук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465019"/>
            <a:ext cx="5111750" cy="34691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Отдельное внимание необходимо уделять развитию моторики рук детей с ДЦП, с самого раннего возраста поощряя и стимулируя тактильную чувствительность, опору </a:t>
            </a:r>
            <a:r>
              <a:rPr lang="ru-RU" dirty="0"/>
              <a:t>на руки, </a:t>
            </a:r>
            <a:r>
              <a:rPr lang="ru-RU" dirty="0" smtClean="0"/>
              <a:t>самостоятельные движения кисти и пальцев, захват, удержание и различные манипуляции с предметами разного размера, их перемещение. </a:t>
            </a:r>
          </a:p>
          <a:p>
            <a:r>
              <a:rPr lang="ru-RU" dirty="0" smtClean="0"/>
              <a:t>Это позволит развивать и совершенствовать навыки самообслуживания, бытовые и школьные навыки в будущем.</a:t>
            </a:r>
          </a:p>
        </p:txBody>
      </p:sp>
    </p:spTree>
    <p:extLst>
      <p:ext uri="{BB962C8B-B14F-4D97-AF65-F5344CB8AC3E}">
        <p14:creationId xmlns:p14="http://schemas.microsoft.com/office/powerpoint/2010/main" val="3129658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/>
              <a:t>Эрготерапия</a:t>
            </a:r>
            <a:r>
              <a:rPr lang="ru-RU" sz="2800" dirty="0"/>
              <a:t>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терапия, основанная на </a:t>
            </a:r>
            <a:r>
              <a:rPr lang="ru-RU" dirty="0" smtClean="0"/>
              <a:t>вовлечении пациента  </a:t>
            </a:r>
            <a:r>
              <a:rPr lang="ru-RU" dirty="0"/>
              <a:t>в значимые действия повседневной жизни (такие как </a:t>
            </a:r>
            <a:r>
              <a:rPr lang="ru-RU" dirty="0" smtClean="0"/>
              <a:t>мобильность, навыки </a:t>
            </a:r>
            <a:r>
              <a:rPr lang="ru-RU" dirty="0"/>
              <a:t>самообслуживания, </a:t>
            </a:r>
            <a:r>
              <a:rPr lang="ru-RU" dirty="0" smtClean="0"/>
              <a:t>игра, образование</a:t>
            </a:r>
            <a:r>
              <a:rPr lang="ru-RU" dirty="0"/>
              <a:t>, </a:t>
            </a:r>
            <a:r>
              <a:rPr lang="ru-RU" dirty="0" smtClean="0"/>
              <a:t>и социальное </a:t>
            </a:r>
            <a:r>
              <a:rPr lang="ru-RU" dirty="0"/>
              <a:t>взаимодействие), </a:t>
            </a:r>
            <a:r>
              <a:rPr lang="ru-RU" dirty="0" smtClean="0"/>
              <a:t>а также для </a:t>
            </a:r>
            <a:r>
              <a:rPr lang="ru-RU" dirty="0"/>
              <a:t>обеспечения </a:t>
            </a:r>
            <a:r>
              <a:rPr lang="ru-RU" dirty="0" smtClean="0"/>
              <a:t>условий и поощрения </a:t>
            </a:r>
            <a:r>
              <a:rPr lang="ru-RU" dirty="0"/>
              <a:t>участия в такой деятельности, несмотря на нарушения или ограничения в физическом или умственном </a:t>
            </a:r>
            <a:r>
              <a:rPr lang="ru-RU" dirty="0" smtClean="0"/>
              <a:t>функционировании.</a:t>
            </a:r>
          </a:p>
          <a:p>
            <a:r>
              <a:rPr lang="ru-RU" dirty="0" smtClean="0"/>
              <a:t>ЭТ уделяет большое внимание адаптации среды к нуждам клиента, а также применению специального оборудования, облегчающего выполнение различных задач.</a:t>
            </a:r>
          </a:p>
          <a:p>
            <a:r>
              <a:rPr lang="ru-RU" dirty="0" smtClean="0"/>
              <a:t>В функции ЭТ </a:t>
            </a:r>
            <a:r>
              <a:rPr lang="ru-RU" dirty="0"/>
              <a:t>в</a:t>
            </a:r>
            <a:r>
              <a:rPr lang="ru-RU" dirty="0" smtClean="0"/>
              <a:t>ходит  также подбор или изготовление </a:t>
            </a:r>
            <a:r>
              <a:rPr lang="ru-RU" dirty="0" err="1" smtClean="0"/>
              <a:t>ортезов</a:t>
            </a:r>
            <a:r>
              <a:rPr lang="ru-RU" dirty="0" smtClean="0"/>
              <a:t> на кисть, для улучшения её функционирования.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887" y="273050"/>
            <a:ext cx="3902075" cy="5853113"/>
          </a:xfrm>
        </p:spPr>
      </p:pic>
    </p:spTree>
    <p:extLst>
      <p:ext uri="{BB962C8B-B14F-4D97-AF65-F5344CB8AC3E}">
        <p14:creationId xmlns:p14="http://schemas.microsoft.com/office/powerpoint/2010/main" val="397103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Психолого-педагогическая реабилитация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206024"/>
            <a:ext cx="5111750" cy="398716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Обязательная часть программы медико-социальной реабилитации.</a:t>
            </a:r>
          </a:p>
          <a:p>
            <a:r>
              <a:rPr lang="ru-RU" dirty="0" smtClean="0"/>
              <a:t>Помощь </a:t>
            </a:r>
            <a:r>
              <a:rPr lang="ru-RU" b="1" dirty="0" smtClean="0"/>
              <a:t>логопеда </a:t>
            </a:r>
            <a:r>
              <a:rPr lang="ru-RU" dirty="0" smtClean="0"/>
              <a:t>необходима ребенку с ДЦП для: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Диагностики и коррекции речевых нарушений;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Развития речи как средства коммуникации;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При необходимости обучение ребенка и семьи методикам альтернативной, невербальной коммуникации;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Выявления и коррекции проблем с кормлением.</a:t>
            </a:r>
          </a:p>
          <a:p>
            <a:r>
              <a:rPr lang="ru-RU" dirty="0" smtClean="0"/>
              <a:t>Занятия с </a:t>
            </a:r>
            <a:r>
              <a:rPr lang="ru-RU" b="1" dirty="0" smtClean="0"/>
              <a:t>психологом, дефектологом, </a:t>
            </a:r>
            <a:r>
              <a:rPr lang="ru-RU" b="1" dirty="0" err="1" smtClean="0"/>
              <a:t>нейропсихологом</a:t>
            </a:r>
            <a:r>
              <a:rPr lang="ru-RU" b="1" dirty="0" smtClean="0"/>
              <a:t> </a:t>
            </a:r>
            <a:r>
              <a:rPr lang="ru-RU" dirty="0" smtClean="0"/>
              <a:t>необходимы для развития и коррекции психического развития ребенка с ДЦП.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959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Социально-бытовая адаптация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84784"/>
            <a:ext cx="3096344" cy="381642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</a:t>
            </a:r>
            <a:r>
              <a:rPr lang="ru-RU" dirty="0" smtClean="0"/>
              <a:t>ебенка с ДЦП направлена на выработку навыков самообслуживания, бытовых навыков, навыков социального участия.</a:t>
            </a:r>
          </a:p>
          <a:p>
            <a:r>
              <a:rPr lang="ru-RU" dirty="0" smtClean="0"/>
              <a:t>Прогресса в этой области можно добиться только в результате длительных, грамотно организованных занятий со специалистами, а также постоянного использования выработанных новых навыков дома, в быту. </a:t>
            </a:r>
          </a:p>
          <a:p>
            <a:r>
              <a:rPr lang="ru-RU" dirty="0" smtClean="0"/>
              <a:t>Ребенку необходимо предоставлять максимум доступной ему активности по самообслуживанию, не спешить на помощь с теми действиями, которые он способен выполнить самостоятельно.</a:t>
            </a:r>
          </a:p>
          <a:p>
            <a:r>
              <a:rPr lang="ru-RU" dirty="0" smtClean="0"/>
              <a:t>Специалисты могут рекомендовать различные приспособления, которые облегчат задачи ребенка.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771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Обучение родителей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762208"/>
            <a:ext cx="5111750" cy="287479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Большую часть своего времени ребенок проводит дома, а не в реабилитационных центрах.</a:t>
            </a:r>
          </a:p>
          <a:p>
            <a:r>
              <a:rPr lang="ru-RU" dirty="0" smtClean="0"/>
              <a:t>Очень важно, как именно он сидит, стоит, ходит, играет, ест, </a:t>
            </a:r>
            <a:r>
              <a:rPr lang="ru-RU" dirty="0" smtClean="0"/>
              <a:t>отдыхает - дома. </a:t>
            </a:r>
            <a:endParaRPr lang="ru-RU" dirty="0" smtClean="0"/>
          </a:p>
          <a:p>
            <a:r>
              <a:rPr lang="ru-RU" dirty="0" smtClean="0"/>
              <a:t>В большей степени от качества выполнения повседневной активности зависит, насколько успешным будет освоение новых навыков, насколько правильными будут движения ребенка, насколько успешно они будут выполняться. </a:t>
            </a:r>
          </a:p>
          <a:p>
            <a:r>
              <a:rPr lang="ru-RU" dirty="0" smtClean="0"/>
              <a:t>Поэтому специалистам очень важно дать родителям необходимые знания  о том, как правильно должен быть организован быт ребенка, какие средства должны для этого использоваться, каких поз и положений ребенка надо избегать, какие поддерживать, и как это делать.</a:t>
            </a:r>
          </a:p>
          <a:p>
            <a:r>
              <a:rPr lang="ru-RU" dirty="0" smtClean="0"/>
              <a:t>Ещё очень важно научить родителей правильно перемещать ребенка, чтобы не навредить ни своему, ни его здоровью.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85579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Технические </a:t>
            </a:r>
            <a:r>
              <a:rPr lang="ru-RU" b="1" dirty="0"/>
              <a:t>средства реабилитации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Необходимы для поддержания ребенком правильной позы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92351"/>
            <a:ext cx="4040188" cy="3833812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 профилактики деформаций скелета и вывихов суставов.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288" y="2174875"/>
            <a:ext cx="3137249" cy="3951288"/>
          </a:xfrm>
        </p:spPr>
      </p:pic>
    </p:spTree>
    <p:extLst>
      <p:ext uri="{BB962C8B-B14F-4D97-AF65-F5344CB8AC3E}">
        <p14:creationId xmlns:p14="http://schemas.microsoft.com/office/powerpoint/2010/main" val="2771848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Технические средства реабилитации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У</a:t>
            </a:r>
            <a:r>
              <a:rPr lang="ru-RU" dirty="0" smtClean="0"/>
              <a:t>стройства</a:t>
            </a:r>
            <a:r>
              <a:rPr lang="ru-RU" dirty="0"/>
              <a:t>, содержащие технические решения, в том числе специальные, используемые для компенсации или устранения стойких ограничений жизнедеятельности</a:t>
            </a:r>
            <a:r>
              <a:rPr lang="ru-RU" dirty="0" smtClean="0"/>
              <a:t>.</a:t>
            </a:r>
          </a:p>
          <a:p>
            <a:r>
              <a:rPr lang="ru-RU" dirty="0"/>
              <a:t>К ним отнесены:</a:t>
            </a:r>
            <a:br>
              <a:rPr lang="ru-RU" dirty="0"/>
            </a:br>
            <a:r>
              <a:rPr lang="ru-RU" dirty="0"/>
              <a:t>- специальные средства для самообслуживания;</a:t>
            </a:r>
            <a:br>
              <a:rPr lang="ru-RU" dirty="0"/>
            </a:br>
            <a:r>
              <a:rPr lang="ru-RU" dirty="0"/>
              <a:t>- специальные средства для ухода;</a:t>
            </a:r>
            <a:br>
              <a:rPr lang="ru-RU" dirty="0"/>
            </a:br>
            <a:r>
              <a:rPr lang="ru-RU" dirty="0"/>
              <a:t>- специальные средства для ориентирования, общения и обмена информацией;</a:t>
            </a:r>
            <a:br>
              <a:rPr lang="ru-RU" dirty="0"/>
            </a:br>
            <a:r>
              <a:rPr lang="ru-RU" dirty="0"/>
              <a:t>- специальные средства для обучения, образования и занятий трудовой деятельностью;</a:t>
            </a:r>
            <a:br>
              <a:rPr lang="ru-RU" dirty="0"/>
            </a:br>
            <a:r>
              <a:rPr lang="ru-RU" dirty="0"/>
              <a:t>- протезные изделия;</a:t>
            </a:r>
            <a:br>
              <a:rPr lang="ru-RU" dirty="0"/>
            </a:br>
            <a:r>
              <a:rPr lang="ru-RU" dirty="0"/>
              <a:t>- специальное тренажерное и спортивное оборудование, инвентарь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b="1" dirty="0" smtClean="0"/>
              <a:t>При ДЦП используются:</a:t>
            </a:r>
          </a:p>
          <a:p>
            <a:pPr marL="0" indent="0">
              <a:buNone/>
            </a:pPr>
            <a:r>
              <a:rPr lang="ru-RU" b="1" dirty="0" smtClean="0"/>
              <a:t>-      </a:t>
            </a:r>
            <a:r>
              <a:rPr lang="ru-RU" dirty="0" smtClean="0"/>
              <a:t>Кресла адаптированные;</a:t>
            </a:r>
          </a:p>
          <a:p>
            <a:pPr>
              <a:buFontTx/>
              <a:buChar char="-"/>
            </a:pPr>
            <a:r>
              <a:rPr lang="ru-RU" dirty="0" smtClean="0"/>
              <a:t>Опоры для стояния и </a:t>
            </a:r>
            <a:r>
              <a:rPr lang="ru-RU" dirty="0" err="1" smtClean="0"/>
              <a:t>вертикализаторы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Кресла-коляски, активные кресла  и </a:t>
            </a:r>
            <a:r>
              <a:rPr lang="ru-RU" dirty="0"/>
              <a:t> </a:t>
            </a:r>
            <a:r>
              <a:rPr lang="ru-RU" dirty="0" smtClean="0"/>
              <a:t>кресла с электроприводом;</a:t>
            </a:r>
          </a:p>
          <a:p>
            <a:pPr>
              <a:buFontTx/>
              <a:buChar char="-"/>
            </a:pPr>
            <a:r>
              <a:rPr lang="ru-RU" dirty="0" smtClean="0"/>
              <a:t>Ходунки и трости медицинские опорные; </a:t>
            </a:r>
          </a:p>
          <a:p>
            <a:pPr>
              <a:buFontTx/>
              <a:buChar char="-"/>
            </a:pPr>
            <a:r>
              <a:rPr lang="ru-RU" dirty="0" smtClean="0"/>
              <a:t>Различные приспособления для облегчения ухода за ребенком, такие как подъемное устройство, в том числе в ванную комнату, кресло для купания, </a:t>
            </a:r>
          </a:p>
          <a:p>
            <a:pPr>
              <a:buFontTx/>
              <a:buChar char="-"/>
            </a:pPr>
            <a:r>
              <a:rPr lang="ru-RU" dirty="0" smtClean="0"/>
              <a:t>Различные спортивные тренажеры.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6408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Технические </a:t>
            </a:r>
            <a:r>
              <a:rPr lang="ru-RU" b="1" dirty="0"/>
              <a:t>средства реабилитации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Позволяют компенсировать ограничения активности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92350"/>
            <a:ext cx="3898776" cy="372893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Максимально используя доступные возможности ребенка.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268" y="2174875"/>
            <a:ext cx="3951288" cy="3951287"/>
          </a:xfrm>
        </p:spPr>
      </p:pic>
    </p:spTree>
    <p:extLst>
      <p:ext uri="{BB962C8B-B14F-4D97-AF65-F5344CB8AC3E}">
        <p14:creationId xmlns:p14="http://schemas.microsoft.com/office/powerpoint/2010/main" val="1630164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Вспомогательные устройства.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282700"/>
            <a:ext cx="5111750" cy="383381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С целью компенсации </a:t>
            </a:r>
            <a:r>
              <a:rPr lang="ru-RU" dirty="0" err="1"/>
              <a:t>дефицитарных</a:t>
            </a:r>
            <a:r>
              <a:rPr lang="ru-RU" dirty="0"/>
              <a:t> функций при церебральном параличе могут использоваться различные приспособления и технические устройства, такие как устройства для коммуникации, слуховые аппараты, адаптированные посуда и столовые приборы для самостоятельного приёма пищи, адаптивные технологии письма и печати, различные приспособления, используемые в повседневной жизни для облегчения выполнения бытовых рутин (таких, как одевание, застёгивание пуговиц, мытьё, и т. п.).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8238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Адаптация среды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75" y="1606790"/>
            <a:ext cx="4762500" cy="405445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606791"/>
            <a:ext cx="3008313" cy="4691063"/>
          </a:xfrm>
        </p:spPr>
        <p:txBody>
          <a:bodyPr/>
          <a:lstStyle/>
          <a:p>
            <a:r>
              <a:rPr lang="ru-RU" sz="1600" dirty="0"/>
              <a:t>позволяет приспособить её к нуждам ребёнка с двигательными нарушениями и этим расширить его возможности. В специально оборудованной среде, учитывающей потребности и ограничения ребёнка, и предлагающей ему те двигательные задачи, решить которые он в состоянии, происходит ежедневная тренировка его двигательных навыков без постоянного обращения за помощью </a:t>
            </a:r>
            <a:r>
              <a:rPr lang="ru-RU" sz="1600" dirty="0" smtClean="0"/>
              <a:t>к </a:t>
            </a:r>
            <a:r>
              <a:rPr lang="ru-RU" sz="1600" dirty="0"/>
              <a:t>родителям, что позволяет ему расти и развиваться.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3369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Приоритеты в реабилитации меняются с возрастом ребёнка.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25508"/>
            <a:ext cx="5111750" cy="334819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1900" b="1" dirty="0"/>
              <a:t>В младенчестве </a:t>
            </a:r>
            <a:endParaRPr lang="ru-RU" sz="1900" b="1" dirty="0" smtClean="0"/>
          </a:p>
          <a:p>
            <a:r>
              <a:rPr lang="ru-RU" sz="1700" dirty="0" smtClean="0"/>
              <a:t>Помимо медицинского наблюдения и лечения текущих заболеваний в случае необходимости, а также курсов медицинского массажа, </a:t>
            </a:r>
            <a:endParaRPr lang="ru-RU" sz="1700" dirty="0"/>
          </a:p>
          <a:p>
            <a:r>
              <a:rPr lang="ru-RU" dirty="0" smtClean="0"/>
              <a:t>Помощь должна быть направлена </a:t>
            </a:r>
            <a:r>
              <a:rPr lang="ru-RU" dirty="0"/>
              <a:t>на обучение родителей правильному позиционированию ребёнка, стимуляции его развития посредством исследования окружающей среды и физических упражнений, уходу и кормлению. </a:t>
            </a:r>
            <a:endParaRPr lang="ru-RU" dirty="0" smtClean="0"/>
          </a:p>
          <a:p>
            <a:r>
              <a:rPr lang="ru-RU" dirty="0" smtClean="0"/>
              <a:t>Программы </a:t>
            </a:r>
            <a:r>
              <a:rPr lang="ru-RU" dirty="0"/>
              <a:t>ранней помощи могут уменьшить повреждение нервной системы, приводящее к развитию церебрального паралича, и таким образом, предотвратить или минимизировать задержку психомоторного развития.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16135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/>
              <a:t>В отношении детей младшего возраста усилия специалистов будут фокусироваться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на </a:t>
            </a:r>
            <a:r>
              <a:rPr lang="ru-RU" dirty="0"/>
              <a:t>развитии мобильности ребёнка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И формировании навыков игры и самообслуживания.</a:t>
            </a:r>
            <a:endParaRPr lang="ru-RU" sz="1800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48" y="2420887"/>
            <a:ext cx="2996892" cy="3705275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64904"/>
            <a:ext cx="3456384" cy="3096344"/>
          </a:xfrm>
        </p:spPr>
      </p:pic>
    </p:spTree>
    <p:extLst>
      <p:ext uri="{BB962C8B-B14F-4D97-AF65-F5344CB8AC3E}">
        <p14:creationId xmlns:p14="http://schemas.microsoft.com/office/powerpoint/2010/main" val="25268049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79686"/>
          </a:xfrm>
        </p:spPr>
        <p:txBody>
          <a:bodyPr>
            <a:noAutofit/>
          </a:bodyPr>
          <a:lstStyle/>
          <a:p>
            <a:r>
              <a:rPr lang="ru-RU" sz="2400" dirty="0"/>
              <a:t>в дошкольном периоде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68760"/>
            <a:ext cx="3008313" cy="4857403"/>
          </a:xfrm>
        </p:spPr>
        <p:txBody>
          <a:bodyPr>
            <a:normAutofit/>
          </a:bodyPr>
          <a:lstStyle/>
          <a:p>
            <a:r>
              <a:rPr lang="ru-RU" dirty="0"/>
              <a:t>Главной целью реабилитации будет </a:t>
            </a:r>
            <a:r>
              <a:rPr lang="ru-RU" b="1" dirty="0"/>
              <a:t>достижение независимой мобильности. </a:t>
            </a:r>
            <a:r>
              <a:rPr lang="ru-RU" dirty="0"/>
              <a:t>Занятия </a:t>
            </a:r>
            <a:r>
              <a:rPr lang="ru-RU" dirty="0" smtClean="0"/>
              <a:t>лечебной физкультурой в </a:t>
            </a:r>
            <a:r>
              <a:rPr lang="ru-RU" dirty="0"/>
              <a:t>этом возрасте должны проводиться регулярно и целенаправленно, важна их правильная организация.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этом возрасте дети получают максимальное количество курсов </a:t>
            </a:r>
            <a:r>
              <a:rPr lang="ru-RU" dirty="0" smtClean="0"/>
              <a:t>реабилитации, однако их частота и интенсивность не должны быть чрезмерными.</a:t>
            </a:r>
            <a:endParaRPr lang="ru-RU" dirty="0"/>
          </a:p>
          <a:p>
            <a:r>
              <a:rPr lang="ru-RU" dirty="0"/>
              <a:t>Если самостоятельной ходьбы или ходьбы с приспособлениями не удаётся добиться, до момента начала обучения в школе ребёнок должен быть обучен использованию активного кресла или кресла с электроприводом, и такое кресло должно быть в его распоряжении. 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674" y="1294606"/>
            <a:ext cx="3372693" cy="4222626"/>
          </a:xfrm>
        </p:spPr>
      </p:pic>
    </p:spTree>
    <p:extLst>
      <p:ext uri="{BB962C8B-B14F-4D97-AF65-F5344CB8AC3E}">
        <p14:creationId xmlns:p14="http://schemas.microsoft.com/office/powerpoint/2010/main" val="27863132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Соответствуя потребностям подростков,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95778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sz="4000" dirty="0" smtClean="0"/>
          </a:p>
          <a:p>
            <a:r>
              <a:rPr lang="ru-RU" sz="5600" dirty="0"/>
              <a:t>А</a:t>
            </a:r>
            <a:r>
              <a:rPr lang="ru-RU" sz="5600" dirty="0" smtClean="0"/>
              <a:t>кцент в их реабилитации должен </a:t>
            </a:r>
            <a:r>
              <a:rPr lang="ru-RU" sz="5600" dirty="0"/>
              <a:t>смещаться в сторону коммуникации с окружающим миром и совершенствования навыков повседневной </a:t>
            </a:r>
            <a:r>
              <a:rPr lang="ru-RU" sz="5600" dirty="0" smtClean="0"/>
              <a:t>жизни, </a:t>
            </a:r>
            <a:endParaRPr lang="ru-RU" sz="5600" dirty="0"/>
          </a:p>
          <a:p>
            <a:endParaRPr lang="ru-RU" sz="5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а</a:t>
            </a:r>
            <a:r>
              <a:rPr lang="ru-RU" dirty="0" smtClean="0"/>
              <a:t> также на необходимую помощь в получении образования.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10372"/>
            <a:ext cx="4040188" cy="3091763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598901"/>
            <a:ext cx="4041775" cy="3103235"/>
          </a:xfrm>
        </p:spPr>
      </p:pic>
    </p:spTree>
    <p:extLst>
      <p:ext uri="{BB962C8B-B14F-4D97-AF65-F5344CB8AC3E}">
        <p14:creationId xmlns:p14="http://schemas.microsoft.com/office/powerpoint/2010/main" val="22241498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школьном возрасте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Нужда </a:t>
            </a:r>
            <a:r>
              <a:rPr lang="ru-RU" dirty="0"/>
              <a:t>в интенсивной физической реабилитации </a:t>
            </a:r>
            <a:r>
              <a:rPr lang="ru-RU" dirty="0" smtClean="0"/>
              <a:t>возникает </a:t>
            </a:r>
            <a:r>
              <a:rPr lang="ru-RU" dirty="0"/>
              <a:t>в период скачков роста и после ортопедических хирургических </a:t>
            </a:r>
            <a:r>
              <a:rPr lang="ru-RU" dirty="0" smtClean="0"/>
              <a:t>вмешательств. </a:t>
            </a:r>
          </a:p>
          <a:p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остальное время </a:t>
            </a:r>
            <a:r>
              <a:rPr lang="ru-RU" dirty="0" smtClean="0"/>
              <a:t>физическая активность должна постоянно присутствовать в жизни ребенка в любом виде, который ему нравится, лучше, если он выберет его сам. </a:t>
            </a:r>
          </a:p>
          <a:p>
            <a:r>
              <a:rPr lang="ru-RU" dirty="0" smtClean="0"/>
              <a:t>Это может быть плавание, </a:t>
            </a:r>
            <a:r>
              <a:rPr lang="ru-RU" dirty="0" err="1" smtClean="0"/>
              <a:t>иппотерапия</a:t>
            </a:r>
            <a:r>
              <a:rPr lang="ru-RU" dirty="0" smtClean="0"/>
              <a:t>, </a:t>
            </a:r>
            <a:r>
              <a:rPr lang="ru-RU" dirty="0" err="1" smtClean="0"/>
              <a:t>слэдж</a:t>
            </a:r>
            <a:r>
              <a:rPr lang="ru-RU" dirty="0" smtClean="0"/>
              <a:t>-хоккей, «Лыжи мечты» и т.п.</a:t>
            </a:r>
          </a:p>
          <a:p>
            <a:r>
              <a:rPr lang="ru-RU" dirty="0"/>
              <a:t>Н</a:t>
            </a:r>
            <a:r>
              <a:rPr lang="ru-RU" dirty="0" smtClean="0"/>
              <a:t>еобходима регулярная тренировка </a:t>
            </a:r>
            <a:r>
              <a:rPr lang="ru-RU" dirty="0"/>
              <a:t>мышечной силы </a:t>
            </a:r>
            <a:r>
              <a:rPr lang="ru-RU" dirty="0" smtClean="0"/>
              <a:t>и подвижности суставов для </a:t>
            </a:r>
            <a:r>
              <a:rPr lang="ru-RU" dirty="0"/>
              <a:t>сохранения текущего уровня активности. </a:t>
            </a:r>
          </a:p>
          <a:p>
            <a:endParaRPr lang="ru-RU" dirty="0"/>
          </a:p>
        </p:txBody>
      </p:sp>
      <p:pic>
        <p:nvPicPr>
          <p:cNvPr id="5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828455"/>
            <a:ext cx="5111750" cy="2742303"/>
          </a:xfrm>
        </p:spPr>
      </p:pic>
    </p:spTree>
    <p:extLst>
      <p:ext uri="{BB962C8B-B14F-4D97-AF65-F5344CB8AC3E}">
        <p14:creationId xmlns:p14="http://schemas.microsoft.com/office/powerpoint/2010/main" val="2917413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Реабилитация не должна быть для ребенка отбыванием повинности!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Истощая силы ребенка чередой непрерывных интенсивных курсов реабилитации, родители рискуют привить ему отвращение к физической нагрузке как таковой;</a:t>
            </a:r>
          </a:p>
          <a:p>
            <a:r>
              <a:rPr lang="ru-RU" dirty="0" smtClean="0"/>
              <a:t>Ставя перед ребенком невыполнимые задачи и принуждая его к чрезмерным усилиям, можно сделать его апатичным, не верящим в свои силы;</a:t>
            </a:r>
          </a:p>
          <a:p>
            <a:r>
              <a:rPr lang="ru-RU" dirty="0" smtClean="0"/>
              <a:t>Делая ребенка пассивным объектом манипуляций, его лишают понимания, зачем реабилитация нужна именно ему, и чего он может достичь, развивая свои движения.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136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643782"/>
          </a:xfrm>
        </p:spPr>
        <p:txBody>
          <a:bodyPr>
            <a:normAutofit/>
          </a:bodyPr>
          <a:lstStyle/>
          <a:p>
            <a:r>
              <a:rPr lang="en-US" dirty="0"/>
              <a:t>GMFCS</a:t>
            </a:r>
            <a:r>
              <a:rPr lang="ru-RU" dirty="0"/>
              <a:t> – </a:t>
            </a:r>
            <a:r>
              <a:rPr lang="en-US" dirty="0"/>
              <a:t>Gross Motor Functions Classification System</a:t>
            </a:r>
            <a:r>
              <a:rPr lang="ru-RU" dirty="0"/>
              <a:t>, система классификации крупных моторных функций.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132856"/>
            <a:ext cx="3008313" cy="3993307"/>
          </a:xfrm>
        </p:spPr>
        <p:txBody>
          <a:bodyPr/>
          <a:lstStyle/>
          <a:p>
            <a:r>
              <a:rPr lang="ru-RU" sz="2000" dirty="0"/>
              <a:t>Выбор целей </a:t>
            </a:r>
            <a:r>
              <a:rPr lang="ru-RU" sz="2000" dirty="0" smtClean="0"/>
              <a:t>и тактики реабилитации </a:t>
            </a:r>
            <a:endParaRPr lang="ru-RU" sz="2000" dirty="0" smtClean="0"/>
          </a:p>
          <a:p>
            <a:r>
              <a:rPr lang="ru-RU" sz="2000" dirty="0" smtClean="0"/>
              <a:t>Должен быть </a:t>
            </a:r>
            <a:r>
              <a:rPr lang="ru-RU" sz="2000" dirty="0" smtClean="0"/>
              <a:t>основан </a:t>
            </a:r>
            <a:r>
              <a:rPr lang="ru-RU" sz="2000" dirty="0"/>
              <a:t>на степени тяжести двигательных нарушений ребёнка по шкале </a:t>
            </a:r>
            <a:r>
              <a:rPr lang="en-US" sz="2000" dirty="0"/>
              <a:t>GMFCS </a:t>
            </a:r>
            <a:r>
              <a:rPr lang="ru-RU" sz="2000" dirty="0"/>
              <a:t>и возрасте ребёнка. </a:t>
            </a:r>
          </a:p>
          <a:p>
            <a:r>
              <a:rPr lang="ru-RU" sz="2000" dirty="0" smtClean="0"/>
              <a:t>Выделяют 5 </a:t>
            </a:r>
            <a:r>
              <a:rPr lang="ru-RU" sz="2000" dirty="0"/>
              <a:t>уровней степени функциональной активности ребёнка с ДЦП.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307016"/>
            <a:ext cx="5111750" cy="5785181"/>
          </a:xfrm>
        </p:spPr>
      </p:pic>
    </p:spTree>
    <p:extLst>
      <p:ext uri="{BB962C8B-B14F-4D97-AF65-F5344CB8AC3E}">
        <p14:creationId xmlns:p14="http://schemas.microsoft.com/office/powerpoint/2010/main" val="34981525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Уровни крупной моторики по </a:t>
            </a:r>
            <a:r>
              <a:rPr lang="en-US" b="1" dirty="0"/>
              <a:t>GMFCS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/>
              <a:t>I </a:t>
            </a:r>
            <a:r>
              <a:rPr lang="ru-RU" b="1" dirty="0" smtClean="0"/>
              <a:t>уровень </a:t>
            </a:r>
            <a:r>
              <a:rPr lang="ru-RU" dirty="0" smtClean="0"/>
              <a:t>– дети начинают ходить самостоятельно в возрасте до 2-х лет, в дальнейшем им доступна ходьба без ограничений, бег и прыжки;</a:t>
            </a:r>
          </a:p>
          <a:p>
            <a:r>
              <a:rPr lang="en-US" b="1" dirty="0" smtClean="0"/>
              <a:t>II</a:t>
            </a:r>
            <a:r>
              <a:rPr lang="ru-RU" b="1" dirty="0" smtClean="0"/>
              <a:t> уровень </a:t>
            </a:r>
            <a:r>
              <a:rPr lang="ru-RU" dirty="0" smtClean="0"/>
              <a:t>– к 2 годам ребенок ползает на четвереньках, ходит вдоль опоры, самостоятельно ходит к 4 годам, при ходьбе есть ограничения – плохо бегает и прыгает, неуверенно ходит по лестнице, по неровным поверхностям, в толпе;</a:t>
            </a:r>
          </a:p>
          <a:p>
            <a:r>
              <a:rPr lang="en-US" b="1" dirty="0" smtClean="0"/>
              <a:t>III</a:t>
            </a:r>
            <a:r>
              <a:rPr lang="ru-RU" b="1" dirty="0" smtClean="0"/>
              <a:t> уровень </a:t>
            </a:r>
            <a:r>
              <a:rPr lang="ru-RU" dirty="0" smtClean="0"/>
              <a:t>– к 2 годам ребенок переворачивается и ползает на животе, к 4 годам ползает на четвереньках или ходит с поддержкой на короткие расстояния, к 6 годам ходит с использованием ручных средств передвижения (трости, ходунки). Для передвижения на большие расстояния ребенку необходима коляска.</a:t>
            </a:r>
            <a:endParaRPr lang="en-US" dirty="0" smtClean="0"/>
          </a:p>
          <a:p>
            <a:r>
              <a:rPr lang="en-US" b="1" dirty="0" smtClean="0"/>
              <a:t>IV</a:t>
            </a:r>
            <a:r>
              <a:rPr lang="ru-RU" b="1" dirty="0" smtClean="0"/>
              <a:t> уровень </a:t>
            </a:r>
            <a:r>
              <a:rPr lang="ru-RU" dirty="0" smtClean="0"/>
              <a:t>– к 4 годам сидит с опорой, ползает на животе, в лучшем случае может ходить на короткие расстояния с использованием различных приспособлений (ходунки с фиксацией корпуса), в основном самостоятельное передвижение возможно только при использовании моторизированных средств.</a:t>
            </a:r>
            <a:endParaRPr lang="en-US" dirty="0" smtClean="0"/>
          </a:p>
          <a:p>
            <a:r>
              <a:rPr lang="en-US" b="1" dirty="0" smtClean="0"/>
              <a:t>V</a:t>
            </a:r>
            <a:r>
              <a:rPr lang="ru-RU" b="1" dirty="0" smtClean="0"/>
              <a:t> уровень </a:t>
            </a:r>
            <a:r>
              <a:rPr lang="ru-RU" dirty="0" smtClean="0"/>
              <a:t>– ребёнок самостоятельно не передвигается.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1514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Динамика развития моторики ребенка в соответствии с уровнем </a:t>
            </a:r>
            <a:r>
              <a:rPr lang="ru-RU" sz="2400" b="1" dirty="0"/>
              <a:t>крупной моторики по </a:t>
            </a:r>
            <a:r>
              <a:rPr lang="en-US" sz="2400" b="1" dirty="0"/>
              <a:t>GMFCS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00200"/>
            <a:ext cx="5256584" cy="4525963"/>
          </a:xfrm>
        </p:spPr>
      </p:pic>
    </p:spTree>
    <p:extLst>
      <p:ext uri="{BB962C8B-B14F-4D97-AF65-F5344CB8AC3E}">
        <p14:creationId xmlns:p14="http://schemas.microsoft.com/office/powerpoint/2010/main" val="20888647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GMFCS I-II</a:t>
            </a:r>
            <a:r>
              <a:rPr lang="ru-RU" dirty="0"/>
              <a:t> (самостоятельно ходит без ограничений или с ограничениями)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192" y="273050"/>
            <a:ext cx="3905465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Локальные двигательные проблемы при хорошем общем уровне моторного развития.</a:t>
            </a:r>
          </a:p>
          <a:p>
            <a:r>
              <a:rPr lang="ru-RU" b="1" dirty="0"/>
              <a:t>Цели реабилитации: </a:t>
            </a:r>
          </a:p>
          <a:p>
            <a:r>
              <a:rPr lang="ru-RU" dirty="0">
                <a:solidFill>
                  <a:srgbClr val="FF0000"/>
                </a:solidFill>
              </a:rPr>
              <a:t>Сохранение свободы передвижения.</a:t>
            </a:r>
          </a:p>
          <a:p>
            <a:r>
              <a:rPr lang="ru-RU" dirty="0"/>
              <a:t>Улучшение двигательной функции, в том числе рук. </a:t>
            </a:r>
          </a:p>
          <a:p>
            <a:r>
              <a:rPr lang="ru-RU" dirty="0"/>
              <a:t>Профилактика контрактур, минимизация оперативных вмешательств. </a:t>
            </a:r>
          </a:p>
          <a:p>
            <a:r>
              <a:rPr lang="ru-RU" dirty="0"/>
              <a:t>Развитие речи, </a:t>
            </a:r>
            <a:r>
              <a:rPr lang="ru-RU" dirty="0" smtClean="0"/>
              <a:t>интеллектуальное развитие.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Полноценная </a:t>
            </a:r>
            <a:r>
              <a:rPr lang="ru-RU" dirty="0">
                <a:solidFill>
                  <a:srgbClr val="FF0000"/>
                </a:solidFill>
              </a:rPr>
              <a:t>социализация.</a:t>
            </a:r>
          </a:p>
          <a:p>
            <a:r>
              <a:rPr lang="ru-RU" dirty="0"/>
              <a:t>Высокая самооценка ребёнка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Тактика: </a:t>
            </a:r>
            <a:r>
              <a:rPr lang="ru-RU" dirty="0"/>
              <a:t>Важна регулярность реабилитации при сохранении обычного ритма жизни (минимальная «больничная изоляция» ребёнка)</a:t>
            </a:r>
          </a:p>
          <a:p>
            <a:endParaRPr lang="ru-RU" dirty="0"/>
          </a:p>
          <a:p>
            <a:endParaRPr lang="ru-RU" dirty="0"/>
          </a:p>
          <a:p>
            <a:r>
              <a:rPr lang="ru-RU" sz="1100" dirty="0"/>
              <a:t>А.Л. Куренков, О.А. </a:t>
            </a:r>
            <a:r>
              <a:rPr lang="ru-RU" sz="1100" dirty="0" err="1"/>
              <a:t>Клочкова</a:t>
            </a:r>
            <a:r>
              <a:rPr lang="ru-RU" sz="1100" dirty="0"/>
              <a:t>, НЦЗД РАМН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4640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51694"/>
          </a:xfrm>
        </p:spPr>
        <p:txBody>
          <a:bodyPr/>
          <a:lstStyle/>
          <a:p>
            <a:r>
              <a:rPr lang="en-US" dirty="0"/>
              <a:t>GMFCS III</a:t>
            </a:r>
            <a:r>
              <a:rPr lang="ru-RU" dirty="0"/>
              <a:t> (стоит и ходит с опорой)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84784"/>
            <a:ext cx="3240360" cy="424847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196752"/>
            <a:ext cx="3008313" cy="4929411"/>
          </a:xfrm>
        </p:spPr>
        <p:txBody>
          <a:bodyPr>
            <a:normAutofit fontScale="55000" lnSpcReduction="20000"/>
          </a:bodyPr>
          <a:lstStyle/>
          <a:p>
            <a:r>
              <a:rPr lang="ru-RU" sz="2200" b="1" dirty="0"/>
              <a:t>Цели реабилитации:</a:t>
            </a:r>
          </a:p>
          <a:p>
            <a:r>
              <a:rPr lang="ru-RU" sz="2200" dirty="0">
                <a:solidFill>
                  <a:srgbClr val="FF0000"/>
                </a:solidFill>
              </a:rPr>
              <a:t>Сохранение возможности </a:t>
            </a:r>
            <a:r>
              <a:rPr lang="ru-RU" sz="2200" dirty="0" err="1">
                <a:solidFill>
                  <a:srgbClr val="FF0000"/>
                </a:solidFill>
              </a:rPr>
              <a:t>вертикализации</a:t>
            </a:r>
            <a:r>
              <a:rPr lang="ru-RU" sz="2200" dirty="0">
                <a:solidFill>
                  <a:srgbClr val="FF0000"/>
                </a:solidFill>
              </a:rPr>
              <a:t> и передвижения.</a:t>
            </a:r>
          </a:p>
          <a:p>
            <a:r>
              <a:rPr lang="ru-RU" sz="2200" dirty="0"/>
              <a:t>Улучшение и поддержание двигательной функции.</a:t>
            </a:r>
          </a:p>
          <a:p>
            <a:r>
              <a:rPr lang="ru-RU" sz="2200" dirty="0"/>
              <a:t>Выработка оптимального двигательного паттерна, максимальной независимости при передвижении и самообслуживании.</a:t>
            </a:r>
          </a:p>
          <a:p>
            <a:r>
              <a:rPr lang="ru-RU" sz="2200" dirty="0"/>
              <a:t>Коррекция позы.</a:t>
            </a:r>
          </a:p>
          <a:p>
            <a:r>
              <a:rPr lang="ru-RU" sz="2200" dirty="0"/>
              <a:t>Профилактика контрактур (включая лечение </a:t>
            </a:r>
            <a:r>
              <a:rPr lang="ru-RU" sz="2200" dirty="0" err="1"/>
              <a:t>спастичности</a:t>
            </a:r>
            <a:r>
              <a:rPr lang="ru-RU" sz="2200" dirty="0"/>
              <a:t> и </a:t>
            </a:r>
            <a:r>
              <a:rPr lang="ru-RU" sz="2200" dirty="0" err="1"/>
              <a:t>ортезирование</a:t>
            </a:r>
            <a:r>
              <a:rPr lang="ru-RU" sz="2200" dirty="0"/>
              <a:t>), минимизация операций.</a:t>
            </a:r>
          </a:p>
          <a:p>
            <a:r>
              <a:rPr lang="ru-RU" sz="2200" dirty="0"/>
              <a:t>Облегчение использования ТСР</a:t>
            </a:r>
          </a:p>
          <a:p>
            <a:r>
              <a:rPr lang="ru-RU" sz="2200" dirty="0"/>
              <a:t>Развитие речи, познавательное развитие.</a:t>
            </a:r>
          </a:p>
          <a:p>
            <a:r>
              <a:rPr lang="ru-RU" sz="2200" dirty="0">
                <a:solidFill>
                  <a:srgbClr val="FF0000"/>
                </a:solidFill>
              </a:rPr>
              <a:t>Максимально возможная социализация, с привлечением различных технических средств</a:t>
            </a:r>
            <a:r>
              <a:rPr lang="ru-RU" sz="2200" dirty="0" smtClean="0">
                <a:solidFill>
                  <a:srgbClr val="FF0000"/>
                </a:solidFill>
              </a:rPr>
              <a:t>.</a:t>
            </a:r>
          </a:p>
          <a:p>
            <a:endParaRPr lang="ru-RU" sz="2200" dirty="0">
              <a:solidFill>
                <a:srgbClr val="FF0000"/>
              </a:solidFill>
            </a:endParaRPr>
          </a:p>
          <a:p>
            <a:r>
              <a:rPr lang="ru-RU" sz="2200" b="1" dirty="0"/>
              <a:t>Тактика: </a:t>
            </a:r>
            <a:r>
              <a:rPr lang="ru-RU" sz="2200" dirty="0"/>
              <a:t>раннее начало реабилитации, регулярность и физическая доступность (возрастает роль учреждений круглосуточного пребывания), психологическая работа со всеми членами семьи, регулярность </a:t>
            </a:r>
            <a:r>
              <a:rPr lang="ru-RU" sz="2200" dirty="0" err="1"/>
              <a:t>мультидисциплинарного</a:t>
            </a:r>
            <a:r>
              <a:rPr lang="ru-RU" sz="2200" dirty="0"/>
              <a:t> наблюдения ребёнка, </a:t>
            </a:r>
            <a:r>
              <a:rPr lang="ru-RU" sz="2200" dirty="0" smtClean="0">
                <a:solidFill>
                  <a:srgbClr val="FF0000"/>
                </a:solidFill>
              </a:rPr>
              <a:t>адекватные ожидания в отношении результатов реабилитации со стороны родителей и специалистов.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sz="1000" dirty="0"/>
              <a:t>А.Л. Куренков, О.А. </a:t>
            </a:r>
            <a:r>
              <a:rPr lang="ru-RU" sz="1000" dirty="0" err="1" smtClean="0"/>
              <a:t>Клочкова</a:t>
            </a:r>
            <a:r>
              <a:rPr lang="ru-RU" sz="1000" dirty="0" smtClean="0"/>
              <a:t>, НЦЗД РАМН</a:t>
            </a:r>
            <a:endParaRPr lang="ru-RU" sz="1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593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91654"/>
          </a:xfrm>
        </p:spPr>
        <p:txBody>
          <a:bodyPr/>
          <a:lstStyle/>
          <a:p>
            <a:r>
              <a:rPr lang="en-US" dirty="0"/>
              <a:t>GMFCS IV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786559"/>
            <a:ext cx="5111750" cy="482609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3008313" cy="5217443"/>
          </a:xfrm>
        </p:spPr>
        <p:txBody>
          <a:bodyPr>
            <a:noAutofit/>
          </a:bodyPr>
          <a:lstStyle/>
          <a:p>
            <a:r>
              <a:rPr lang="ru-RU" sz="1100" b="1" dirty="0" smtClean="0"/>
              <a:t>Цель </a:t>
            </a:r>
            <a:r>
              <a:rPr lang="ru-RU" sz="1100" b="1" dirty="0"/>
              <a:t>реабилитации :</a:t>
            </a:r>
          </a:p>
          <a:p>
            <a:r>
              <a:rPr lang="ru-RU" sz="1100" dirty="0"/>
              <a:t>Сохранение возможности пассивной </a:t>
            </a:r>
            <a:r>
              <a:rPr lang="ru-RU" sz="1100" dirty="0" err="1"/>
              <a:t>вертикализации</a:t>
            </a:r>
            <a:r>
              <a:rPr lang="ru-RU" sz="1100" dirty="0"/>
              <a:t>, устойчивого положения в кресле, функции рук.</a:t>
            </a:r>
          </a:p>
          <a:p>
            <a:r>
              <a:rPr lang="ru-RU" sz="1100" dirty="0"/>
              <a:t>Максимальная независимость, социализация.</a:t>
            </a:r>
          </a:p>
          <a:p>
            <a:r>
              <a:rPr lang="ru-RU" sz="1100" dirty="0"/>
              <a:t>Коррекция позы, профилактика контрактур.</a:t>
            </a:r>
          </a:p>
          <a:p>
            <a:r>
              <a:rPr lang="ru-RU" sz="1100" dirty="0"/>
              <a:t>Минимизация операций.</a:t>
            </a:r>
          </a:p>
          <a:p>
            <a:r>
              <a:rPr lang="ru-RU" sz="1100" dirty="0"/>
              <a:t>Развитие речи, познавательное развитие.</a:t>
            </a:r>
          </a:p>
          <a:p>
            <a:r>
              <a:rPr lang="ru-RU" sz="1100" dirty="0"/>
              <a:t>Устранение болей, облегчение ухода</a:t>
            </a:r>
            <a:r>
              <a:rPr lang="ru-RU" sz="1100" dirty="0" smtClean="0"/>
              <a:t>.</a:t>
            </a:r>
          </a:p>
          <a:p>
            <a:endParaRPr lang="ru-RU" sz="1100" dirty="0" smtClean="0"/>
          </a:p>
          <a:p>
            <a:r>
              <a:rPr lang="ru-RU" sz="1100" b="1" dirty="0"/>
              <a:t>Тактика реабилитации:</a:t>
            </a:r>
          </a:p>
          <a:p>
            <a:r>
              <a:rPr lang="ru-RU" sz="1100" dirty="0"/>
              <a:t>Регулярность и физическая доступность реабилитации - учреждения круглосуточного пребывания (стационары) и интернаты.</a:t>
            </a:r>
          </a:p>
          <a:p>
            <a:r>
              <a:rPr lang="ru-RU" sz="1100" dirty="0" smtClean="0"/>
              <a:t>Адекватное </a:t>
            </a:r>
            <a:r>
              <a:rPr lang="ru-RU" sz="1100" dirty="0" err="1"/>
              <a:t>ортезирование</a:t>
            </a:r>
            <a:r>
              <a:rPr lang="ru-RU" sz="1100" dirty="0"/>
              <a:t> для профилактики развития контрактур суставов.</a:t>
            </a:r>
            <a:endParaRPr lang="en-US" sz="1100" dirty="0"/>
          </a:p>
          <a:p>
            <a:r>
              <a:rPr lang="ru-RU" sz="1100" dirty="0"/>
              <a:t>Часто необходимо оперативное вмешательство как для снижения мышечной </a:t>
            </a:r>
            <a:r>
              <a:rPr lang="ru-RU" sz="1100" dirty="0" err="1"/>
              <a:t>спастичности</a:t>
            </a:r>
            <a:r>
              <a:rPr lang="ru-RU" sz="1100" dirty="0"/>
              <a:t>, так и для устранения контрактур или вывихов суставов.</a:t>
            </a:r>
          </a:p>
          <a:p>
            <a:r>
              <a:rPr lang="ru-RU" sz="1100" dirty="0"/>
              <a:t>Адекватный подбор ТСР.</a:t>
            </a:r>
          </a:p>
          <a:p>
            <a:r>
              <a:rPr lang="ru-RU" sz="1100" dirty="0" smtClean="0"/>
              <a:t>Лечение сопутствующей </a:t>
            </a:r>
            <a:r>
              <a:rPr lang="ru-RU" sz="1100" dirty="0"/>
              <a:t>патологии.</a:t>
            </a:r>
          </a:p>
          <a:p>
            <a:r>
              <a:rPr lang="ru-RU" sz="1100" dirty="0" smtClean="0"/>
              <a:t>Развитие речи и коммуникации.</a:t>
            </a:r>
            <a:endParaRPr lang="ru-RU" sz="1100" dirty="0"/>
          </a:p>
          <a:p>
            <a:endParaRPr lang="ru-RU" sz="1100" dirty="0"/>
          </a:p>
          <a:p>
            <a:r>
              <a:rPr lang="ru-RU" sz="1100" dirty="0"/>
              <a:t>А.Л. Куренков, О.А. </a:t>
            </a:r>
            <a:r>
              <a:rPr lang="ru-RU" sz="1100" dirty="0" err="1"/>
              <a:t>Клочкова</a:t>
            </a:r>
            <a:r>
              <a:rPr lang="ru-RU" sz="1100" dirty="0"/>
              <a:t>, НЦЗД РАМН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9001334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GMFCS V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80" y="1556792"/>
            <a:ext cx="3586812" cy="345638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Цель</a:t>
            </a:r>
            <a:r>
              <a:rPr lang="ru-RU" b="1" dirty="0"/>
              <a:t>:</a:t>
            </a:r>
          </a:p>
          <a:p>
            <a:r>
              <a:rPr lang="ru-RU" dirty="0"/>
              <a:t>Возможность комфортного позиционирования, </a:t>
            </a:r>
          </a:p>
          <a:p>
            <a:r>
              <a:rPr lang="ru-RU" dirty="0"/>
              <a:t>Уменьшение боли, облегчение ухода.</a:t>
            </a:r>
          </a:p>
          <a:p>
            <a:r>
              <a:rPr lang="ru-RU" dirty="0"/>
              <a:t>Налаживание кормления, подбор адекватного питания.</a:t>
            </a:r>
          </a:p>
          <a:p>
            <a:r>
              <a:rPr lang="ru-RU" dirty="0"/>
              <a:t>При возможности – налаживание контакта, коммуникации с помощью невербальных методов. Обучение родственников способам коммуникации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Тактика:</a:t>
            </a:r>
          </a:p>
          <a:p>
            <a:r>
              <a:rPr lang="ru-RU" dirty="0"/>
              <a:t>Включение реабилитации в процесс повседневного ухода за ребёнком, при возможности осуществляется на дому.</a:t>
            </a:r>
          </a:p>
          <a:p>
            <a:r>
              <a:rPr lang="ru-RU" dirty="0"/>
              <a:t>Оперативное лечение с целью уменьшения боли, облегчения </a:t>
            </a:r>
            <a:r>
              <a:rPr lang="ru-RU" dirty="0" smtClean="0"/>
              <a:t>ухода.</a:t>
            </a:r>
          </a:p>
          <a:p>
            <a:r>
              <a:rPr lang="ru-RU" dirty="0" smtClean="0"/>
              <a:t>Паллиативная </a:t>
            </a:r>
            <a:r>
              <a:rPr lang="ru-RU" dirty="0"/>
              <a:t>помощь.</a:t>
            </a:r>
          </a:p>
          <a:p>
            <a:r>
              <a:rPr lang="ru-RU" dirty="0"/>
              <a:t>Наблюдение специалистами различного профиля.</a:t>
            </a:r>
          </a:p>
          <a:p>
            <a:r>
              <a:rPr lang="ru-RU" dirty="0"/>
              <a:t>Психологическая работа со всеми членами семьи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r>
              <a:rPr lang="ru-RU" sz="1000" dirty="0"/>
              <a:t>А.Л. Куренков, О.А. </a:t>
            </a:r>
            <a:r>
              <a:rPr lang="ru-RU" sz="1000" dirty="0" err="1"/>
              <a:t>Клочкова</a:t>
            </a:r>
            <a:r>
              <a:rPr lang="ru-RU" sz="1000" dirty="0"/>
              <a:t>, НЦЗД РАМН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4036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физической терапии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12776"/>
            <a:ext cx="4906888" cy="367240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Необходимо выбирать в соответствии с текущими двигательными  проблемами ребенка. </a:t>
            </a:r>
          </a:p>
          <a:p>
            <a:r>
              <a:rPr lang="ru-RU" dirty="0" smtClean="0"/>
              <a:t>Есть методы с доказанной эффективностью и методы, эффективность которых не доказана.</a:t>
            </a:r>
          </a:p>
          <a:p>
            <a:r>
              <a:rPr lang="ru-RU" dirty="0" smtClean="0"/>
              <a:t>Общим требованием ко всем методам физической терапии может быть тщательная оценка возможностей ребенка, определение ключевых проблем, постановка конкретной цели занятий, оценка результата вмешательства.</a:t>
            </a:r>
          </a:p>
          <a:p>
            <a:r>
              <a:rPr lang="ru-RU" b="1" dirty="0"/>
              <a:t>Цель </a:t>
            </a:r>
            <a:r>
              <a:rPr lang="ru-RU" b="1" dirty="0" smtClean="0"/>
              <a:t>реабилитации</a:t>
            </a:r>
          </a:p>
          <a:p>
            <a:r>
              <a:rPr lang="ru-RU" dirty="0"/>
              <a:t>Выбирается с учетом</a:t>
            </a:r>
          </a:p>
          <a:p>
            <a:r>
              <a:rPr lang="ru-RU" dirty="0"/>
              <a:t>Возраста ребёнка;</a:t>
            </a:r>
          </a:p>
          <a:p>
            <a:r>
              <a:rPr lang="ru-RU" dirty="0"/>
              <a:t>Степени двигательных нарушений, т.е. потенциальных возможностей ребёнка;</a:t>
            </a:r>
          </a:p>
          <a:p>
            <a:r>
              <a:rPr lang="ru-RU" dirty="0"/>
              <a:t>Актуальности тех или иных задач для самого ребёнка и его семьи;</a:t>
            </a:r>
          </a:p>
          <a:p>
            <a:r>
              <a:rPr lang="ru-RU" dirty="0"/>
              <a:t>Наличия необходимых условий для тренировки определённого навыка;</a:t>
            </a:r>
          </a:p>
          <a:p>
            <a:r>
              <a:rPr lang="ru-RU" dirty="0"/>
              <a:t>Личностных факторов ребёнка.</a:t>
            </a:r>
          </a:p>
          <a:p>
            <a:endParaRPr lang="ru-RU" dirty="0"/>
          </a:p>
          <a:p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34861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реабилитации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Должна быть направлена на АКТИВНОСТЬ ребёнка!</a:t>
            </a:r>
          </a:p>
          <a:p>
            <a:r>
              <a:rPr lang="ru-RU" dirty="0" smtClean="0"/>
              <a:t>В случае физической реабилитации – на его мобильность, которая включает:</a:t>
            </a:r>
          </a:p>
          <a:p>
            <a:pPr lvl="0"/>
            <a:r>
              <a:rPr lang="ru-RU" dirty="0"/>
              <a:t>изменение позы;</a:t>
            </a:r>
          </a:p>
          <a:p>
            <a:pPr lvl="0"/>
            <a:r>
              <a:rPr lang="ru-RU" dirty="0"/>
              <a:t>поддержание позы;</a:t>
            </a:r>
          </a:p>
          <a:p>
            <a:pPr lvl="0"/>
            <a:r>
              <a:rPr lang="en-US" dirty="0" err="1"/>
              <a:t>перемещение</a:t>
            </a:r>
            <a:r>
              <a:rPr lang="en-US" dirty="0"/>
              <a:t> </a:t>
            </a:r>
            <a:r>
              <a:rPr lang="en-US" dirty="0" err="1"/>
              <a:t>тела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перенос, перемещение объектов и манипуляции ими;</a:t>
            </a:r>
          </a:p>
          <a:p>
            <a:pPr lvl="0"/>
            <a:r>
              <a:rPr lang="ru-RU" dirty="0"/>
              <a:t>ходьба и перемещение, включая передвижение с помощью вспомогательных средств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Мы можем увеличить активность ребёнка, повлияв как на функции его организма (например, мышечную силу и подвижность суставов), так и на внешнюю среду (например, подобрав нужные ТСР для </a:t>
            </a:r>
            <a:r>
              <a:rPr lang="ru-RU" dirty="0" smtClean="0"/>
              <a:t>ходьбы и обучив ребенка их использованию).</a:t>
            </a:r>
          </a:p>
          <a:p>
            <a:r>
              <a:rPr lang="ru-RU" dirty="0"/>
              <a:t>Цель реабилитации должна быть сформулирована максимально конкретно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3015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цели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Определяется повседневной активностью ребёнка и проблемами, которые возникают в связи с ней.</a:t>
            </a:r>
          </a:p>
          <a:p>
            <a:r>
              <a:rPr lang="ru-RU" dirty="0" smtClean="0"/>
              <a:t>Это должен быть новый навык или новое качество выполнения навыка, который облегчит ребёнку выполнение его повседневных задач, а его семье-уход за ним.</a:t>
            </a:r>
          </a:p>
          <a:p>
            <a:r>
              <a:rPr lang="ru-RU" dirty="0" smtClean="0"/>
              <a:t>Определяется с учётом мнения родителей.</a:t>
            </a:r>
          </a:p>
          <a:p>
            <a:r>
              <a:rPr lang="ru-RU" dirty="0" smtClean="0"/>
              <a:t>Специалисты могут провести коррекцию запроса родителей с учётом его достижимости.</a:t>
            </a:r>
          </a:p>
          <a:p>
            <a:r>
              <a:rPr lang="ru-RU" dirty="0" smtClean="0"/>
              <a:t>Родители должны быть согласны с целью реабилитации и заинтересованы в её достижении.</a:t>
            </a:r>
          </a:p>
          <a:p>
            <a:r>
              <a:rPr lang="ru-RU" dirty="0" smtClean="0"/>
              <a:t>Для закрепления нового навыка им понадобится отрабатывать его дома с ребёнком самим, поэтому они должны получить необходимые для этого навыки и информацию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28296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Формирование нового навыка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Происходит только при его выполнении. </a:t>
            </a:r>
            <a:r>
              <a:rPr lang="ru-RU" b="1" dirty="0" smtClean="0"/>
              <a:t>Никакие пассивные воздействия не способствуют выработке новых навыков и их закреплению.</a:t>
            </a:r>
          </a:p>
          <a:p>
            <a:r>
              <a:rPr lang="ru-RU" dirty="0" smtClean="0"/>
              <a:t>Повторение пассивных движений не помогает их освоить. </a:t>
            </a:r>
          </a:p>
          <a:p>
            <a:r>
              <a:rPr lang="ru-RU" dirty="0" smtClean="0"/>
              <a:t>Только то, что ребёнок делает на занятии сам, активно, может стать частью его повседневной активности.</a:t>
            </a:r>
          </a:p>
          <a:p>
            <a:r>
              <a:rPr lang="ru-RU" b="1" dirty="0"/>
              <a:t>Р</a:t>
            </a:r>
            <a:r>
              <a:rPr lang="ru-RU" b="1" dirty="0" smtClean="0"/>
              <a:t>ебенка </a:t>
            </a:r>
            <a:r>
              <a:rPr lang="ru-RU" b="1" dirty="0"/>
              <a:t>надо научить не просто выполнять определенное движение, а использовать это движение для выполнения какой-либо задачи.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Закреплению движения способствует выполнение его в меняющихся внешних условиях.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2972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считается достигнутой,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Когда ребёнок усваивает самостоятельное выполнение нового навыка в повседневной жизни.</a:t>
            </a:r>
          </a:p>
          <a:p>
            <a:r>
              <a:rPr lang="ru-RU" dirty="0" smtClean="0"/>
              <a:t>Если поставленная цель не достигнута, необходимо проанализировать, почему это произошло, и учесть этот опыт в будущем, при выборе методов и средств реабилитации.</a:t>
            </a:r>
          </a:p>
        </p:txBody>
      </p:sp>
    </p:spTree>
    <p:extLst>
      <p:ext uri="{BB962C8B-B14F-4D97-AF65-F5344CB8AC3E}">
        <p14:creationId xmlns:p14="http://schemas.microsoft.com/office/powerpoint/2010/main" val="10550763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Ценность детства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447655"/>
            <a:ext cx="5111750" cy="550390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800" dirty="0"/>
              <a:t>Важно понимать, что жизнь ребёнка, а затем и подростка с ЦП не может состоять из непрерывных усилий по реабилитации. Как и у любого здорового ребёнка, подростка, у него должно быть время просто жить – общаться со сверстниками, играть, познавать окружающий мир, обучаться, участвовать в жизни </a:t>
            </a:r>
            <a:r>
              <a:rPr lang="ru-RU" sz="1800" dirty="0" smtClean="0"/>
              <a:t>общества</a:t>
            </a:r>
            <a:r>
              <a:rPr lang="ru-RU" sz="1800" dirty="0"/>
              <a:t> </a:t>
            </a:r>
            <a:r>
              <a:rPr lang="ru-RU" sz="1800" dirty="0" smtClean="0"/>
              <a:t>– расти и развиваться как личность.</a:t>
            </a:r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8174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Актер с ДЦП Ар </a:t>
            </a:r>
            <a:r>
              <a:rPr lang="ru-RU" dirty="0" err="1" smtClean="0"/>
              <a:t>Джей</a:t>
            </a:r>
            <a:r>
              <a:rPr lang="ru-RU" dirty="0" smtClean="0"/>
              <a:t> </a:t>
            </a:r>
            <a:r>
              <a:rPr lang="ru-RU" dirty="0" err="1" smtClean="0"/>
              <a:t>Митт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624806"/>
            <a:ext cx="6286500" cy="4476750"/>
          </a:xfrm>
        </p:spPr>
      </p:pic>
    </p:spTree>
    <p:extLst>
      <p:ext uri="{BB962C8B-B14F-4D97-AF65-F5344CB8AC3E}">
        <p14:creationId xmlns:p14="http://schemas.microsoft.com/office/powerpoint/2010/main" val="41852271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Актриса с ДЦП </a:t>
            </a:r>
            <a:r>
              <a:rPr lang="ru-RU" sz="3600" dirty="0" err="1" smtClean="0"/>
              <a:t>Мэйсун</a:t>
            </a:r>
            <a:r>
              <a:rPr lang="ru-RU" sz="3600" dirty="0" smtClean="0"/>
              <a:t> </a:t>
            </a:r>
            <a:r>
              <a:rPr lang="ru-RU" sz="3600" dirty="0" err="1" smtClean="0"/>
              <a:t>Зайид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931827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Российская модель с ДЦП Анастасия </a:t>
            </a:r>
            <a:r>
              <a:rPr lang="ru-RU" sz="2800" dirty="0" err="1" smtClean="0"/>
              <a:t>Абро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72816"/>
            <a:ext cx="3024336" cy="4536504"/>
          </a:xfrm>
        </p:spPr>
      </p:pic>
    </p:spTree>
    <p:extLst>
      <p:ext uri="{BB962C8B-B14F-4D97-AF65-F5344CB8AC3E}">
        <p14:creationId xmlns:p14="http://schemas.microsoft.com/office/powerpoint/2010/main" val="5865044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Российский программист с ДЦП</a:t>
            </a:r>
            <a:br>
              <a:rPr lang="ru-RU" dirty="0" smtClean="0"/>
            </a:br>
            <a:r>
              <a:rPr lang="ru-RU" dirty="0" smtClean="0"/>
              <a:t>Иван </a:t>
            </a:r>
            <a:r>
              <a:rPr lang="ru-RU" dirty="0" err="1" smtClean="0"/>
              <a:t>Бакаидов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78" y="1600200"/>
            <a:ext cx="6783644" cy="4525963"/>
          </a:xfrm>
        </p:spPr>
      </p:pic>
    </p:spTree>
    <p:extLst>
      <p:ext uri="{BB962C8B-B14F-4D97-AF65-F5344CB8AC3E}">
        <p14:creationId xmlns:p14="http://schemas.microsoft.com/office/powerpoint/2010/main" val="40170077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Поэт и философ с ДЦП </a:t>
            </a:r>
            <a:br>
              <a:rPr lang="ru-RU" dirty="0" smtClean="0"/>
            </a:br>
            <a:r>
              <a:rPr lang="ru-RU" dirty="0" smtClean="0"/>
              <a:t>Григорий </a:t>
            </a:r>
            <a:r>
              <a:rPr lang="ru-RU" dirty="0" err="1" smtClean="0"/>
              <a:t>Хубулава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600200"/>
            <a:ext cx="3240360" cy="4709120"/>
          </a:xfrm>
        </p:spPr>
      </p:pic>
    </p:spTree>
    <p:extLst>
      <p:ext uri="{BB962C8B-B14F-4D97-AF65-F5344CB8AC3E}">
        <p14:creationId xmlns:p14="http://schemas.microsoft.com/office/powerpoint/2010/main" val="21725697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839119"/>
            <a:ext cx="6477000" cy="4048125"/>
          </a:xfrm>
        </p:spPr>
      </p:pic>
    </p:spTree>
    <p:extLst>
      <p:ext uri="{BB962C8B-B14F-4D97-AF65-F5344CB8AC3E}">
        <p14:creationId xmlns:p14="http://schemas.microsoft.com/office/powerpoint/2010/main" val="9939694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2672</TotalTime>
  <Words>3999</Words>
  <Application>Microsoft Office PowerPoint</Application>
  <PresentationFormat>Экран (4:3)</PresentationFormat>
  <Paragraphs>343</Paragraphs>
  <Slides>60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Тема Office</vt:lpstr>
      <vt:lpstr>Детский церебральный паралич</vt:lpstr>
      <vt:lpstr>Детский церебральный паралич (ДЦП) </vt:lpstr>
      <vt:lpstr>Семье, столкнувшейся с болезнью и нарушением развития  своего ребенка, приходится нелегко.</vt:lpstr>
      <vt:lpstr>Необходимые этапы</vt:lpstr>
      <vt:lpstr>Основные законы, обеспечивающие права детей-инвалидов на территории РФ</vt:lpstr>
      <vt:lpstr>Проблемы пациентов с ДЦП</vt:lpstr>
      <vt:lpstr>Виды помощи при ДЦП</vt:lpstr>
      <vt:lpstr>Оптимально, если в оказании помощи участвует мультидисциплинарная команда специалистов.</vt:lpstr>
      <vt:lpstr>Внимание специалистов при составлении программ помощи ребенку с церебральным параличом</vt:lpstr>
      <vt:lpstr>Современная модель реабилитации</vt:lpstr>
      <vt:lpstr>Наша глобальная цель - </vt:lpstr>
      <vt:lpstr>Компоненты реабилитации</vt:lpstr>
      <vt:lpstr>Для чего ребенку с ДЦП нужно медицинское наблюдение?</vt:lpstr>
      <vt:lpstr>Для чего ребенку с ДЦП нужно медицинское наблюдение?</vt:lpstr>
      <vt:lpstr>Для чего ребенку с ДЦП нужно медицинское наблюдение?</vt:lpstr>
      <vt:lpstr>Невролог  </vt:lpstr>
      <vt:lpstr>Регулярные осмотры невролога и ортопеда необходимы, </vt:lpstr>
      <vt:lpstr>Стандартизированное медицинское наблюдение включает:</vt:lpstr>
      <vt:lpstr>Регулярность осмотра невролога, ортопеда у детей с ДЦП</vt:lpstr>
      <vt:lpstr>Ортезирование. </vt:lpstr>
      <vt:lpstr>Как мы можем предотвратить формирование контрактур суставов и деформаций скелета при ДЦП?</vt:lpstr>
      <vt:lpstr>Физическая терапия</vt:lpstr>
      <vt:lpstr>Физическая терапия</vt:lpstr>
      <vt:lpstr>Лечебная физкультура</vt:lpstr>
      <vt:lpstr>Оптимально, если физическая активность станет постоянной частью жизни ребенка, будет добровольной и приносящей ему удовольствие. </vt:lpstr>
      <vt:lpstr>Развитие моторики рук</vt:lpstr>
      <vt:lpstr>Эрготерапия </vt:lpstr>
      <vt:lpstr>Психолого-педагогическая реабилитация</vt:lpstr>
      <vt:lpstr>Социально-бытовая адаптация</vt:lpstr>
      <vt:lpstr>Обучение родителей</vt:lpstr>
      <vt:lpstr>Технические средства реабилитации </vt:lpstr>
      <vt:lpstr>Технические средства реабилитации </vt:lpstr>
      <vt:lpstr>Технические средства реабилитации </vt:lpstr>
      <vt:lpstr>Вспомогательные устройства.</vt:lpstr>
      <vt:lpstr>Адаптация среды </vt:lpstr>
      <vt:lpstr>Приоритеты в реабилитации меняются с возрастом ребёнка.</vt:lpstr>
      <vt:lpstr>В отношении детей младшего возраста усилия специалистов будут фокусироваться</vt:lpstr>
      <vt:lpstr>в дошкольном периоде </vt:lpstr>
      <vt:lpstr>Соответствуя потребностям подростков, </vt:lpstr>
      <vt:lpstr>В школьном возрасте</vt:lpstr>
      <vt:lpstr>Реабилитация не должна быть для ребенка отбыванием повинности!</vt:lpstr>
      <vt:lpstr>GMFCS – Gross Motor Functions Classification System, система классификации крупных моторных функций. </vt:lpstr>
      <vt:lpstr>Уровни крупной моторики по GMFCS</vt:lpstr>
      <vt:lpstr>Динамика развития моторики ребенка в соответствии с уровнем крупной моторики по GMFCS</vt:lpstr>
      <vt:lpstr>GMFCS I-II (самостоятельно ходит без ограничений или с ограничениями)</vt:lpstr>
      <vt:lpstr>GMFCS III (стоит и ходит с опорой)</vt:lpstr>
      <vt:lpstr>GMFCS IV</vt:lpstr>
      <vt:lpstr>GMFCS V</vt:lpstr>
      <vt:lpstr>Методы физической терапии</vt:lpstr>
      <vt:lpstr>Цель реабилитации</vt:lpstr>
      <vt:lpstr>Актуальность цели</vt:lpstr>
      <vt:lpstr>Формирование нового навыка</vt:lpstr>
      <vt:lpstr>Цель считается достигнутой,</vt:lpstr>
      <vt:lpstr>Ценность детства</vt:lpstr>
      <vt:lpstr>Актер с ДЦП Ар Джей Митт</vt:lpstr>
      <vt:lpstr>Актриса с ДЦП Мэйсун Зайид</vt:lpstr>
      <vt:lpstr>Российская модель с ДЦП Анастасия Абро</vt:lpstr>
      <vt:lpstr>Российский программист с ДЦП Иван Бакаидов</vt:lpstr>
      <vt:lpstr>Поэт и философ с ДЦП  Григорий Хубулава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149</cp:revision>
  <dcterms:created xsi:type="dcterms:W3CDTF">2018-01-23T07:03:29Z</dcterms:created>
  <dcterms:modified xsi:type="dcterms:W3CDTF">2018-01-31T07:50:32Z</dcterms:modified>
</cp:coreProperties>
</file>