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6"/>
  </p:notesMasterIdLst>
  <p:sldIdLst>
    <p:sldId id="358" r:id="rId2"/>
    <p:sldId id="391" r:id="rId3"/>
    <p:sldId id="347" r:id="rId4"/>
    <p:sldId id="382" r:id="rId5"/>
    <p:sldId id="373" r:id="rId6"/>
    <p:sldId id="393" r:id="rId7"/>
    <p:sldId id="395" r:id="rId8"/>
    <p:sldId id="392" r:id="rId9"/>
    <p:sldId id="396" r:id="rId10"/>
    <p:sldId id="397" r:id="rId11"/>
    <p:sldId id="398" r:id="rId12"/>
    <p:sldId id="399" r:id="rId13"/>
    <p:sldId id="401" r:id="rId14"/>
    <p:sldId id="400" r:id="rId15"/>
    <p:sldId id="383" r:id="rId16"/>
    <p:sldId id="302" r:id="rId17"/>
    <p:sldId id="384" r:id="rId18"/>
    <p:sldId id="385" r:id="rId19"/>
    <p:sldId id="386" r:id="rId20"/>
    <p:sldId id="387" r:id="rId21"/>
    <p:sldId id="323" r:id="rId22"/>
    <p:sldId id="308" r:id="rId23"/>
    <p:sldId id="389" r:id="rId24"/>
    <p:sldId id="372" r:id="rId25"/>
  </p:sldIdLst>
  <p:sldSz cx="10691813" cy="7559675"/>
  <p:notesSz cx="10233025" cy="71008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97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9550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4932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9910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488768" algn="l" defTabSz="995507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986522" algn="l" defTabSz="995507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484275" algn="l" defTabSz="995507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982029" algn="l" defTabSz="995507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5A"/>
    <a:srgbClr val="78B75A"/>
    <a:srgbClr val="70AD5A"/>
    <a:srgbClr val="5A8B5A"/>
    <a:srgbClr val="5A8B43"/>
    <a:srgbClr val="78B751"/>
    <a:srgbClr val="71A6DB"/>
    <a:srgbClr val="D4E9F8"/>
    <a:srgbClr val="E3E8F3"/>
    <a:srgbClr val="E7E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95" autoAdjust="0"/>
    <p:restoredTop sz="97483" autoAdjust="0"/>
  </p:normalViewPr>
  <p:slideViewPr>
    <p:cSldViewPr>
      <p:cViewPr varScale="1">
        <p:scale>
          <a:sx n="81" d="100"/>
          <a:sy n="81" d="100"/>
        </p:scale>
        <p:origin x="60" y="66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48461E-0366-4468-AB70-617D7B9F3F73}" type="doc">
      <dgm:prSet loTypeId="urn:microsoft.com/office/officeart/2005/8/layout/hierarchy2" loCatId="hierarchy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8FAE5C63-7254-4962-AACA-DE4199C7F0D4}">
      <dgm:prSet phldrT="[Текст]" custT="1"/>
      <dgm:spPr/>
      <dgm:t>
        <a:bodyPr/>
        <a:lstStyle/>
        <a:p>
          <a:pPr algn="ctr"/>
          <a:r>
            <a:rPr lang="ru-RU" sz="2200" dirty="0">
              <a:latin typeface="Ametist " panose="02000503020000020003" pitchFamily="2" charset="0"/>
            </a:rPr>
            <a:t>Марфо-Мариинский центр для детей </a:t>
          </a:r>
          <a:r>
            <a:rPr lang="en-US" sz="2200" dirty="0">
              <a:latin typeface="Ametist " panose="02000503020000020003" pitchFamily="2" charset="0"/>
            </a:rPr>
            <a:t>   </a:t>
          </a:r>
          <a:r>
            <a:rPr lang="ru-RU" sz="2200" dirty="0">
              <a:latin typeface="Ametist " panose="02000503020000020003" pitchFamily="2" charset="0"/>
            </a:rPr>
            <a:t>с ОВЗ</a:t>
          </a:r>
        </a:p>
      </dgm:t>
    </dgm:pt>
    <dgm:pt modelId="{7F72B997-DAEC-4D75-AA2C-3B82A95B1A1D}" type="parTrans" cxnId="{CA6107DD-6FD5-4002-92BA-B120B5BE6751}">
      <dgm:prSet/>
      <dgm:spPr/>
      <dgm:t>
        <a:bodyPr/>
        <a:lstStyle/>
        <a:p>
          <a:pPr algn="ctr"/>
          <a:endParaRPr lang="ru-RU"/>
        </a:p>
      </dgm:t>
    </dgm:pt>
    <dgm:pt modelId="{01CB1D98-F1CA-4166-9444-246B0263874A}" type="sibTrans" cxnId="{CA6107DD-6FD5-4002-92BA-B120B5BE6751}">
      <dgm:prSet/>
      <dgm:spPr/>
      <dgm:t>
        <a:bodyPr/>
        <a:lstStyle/>
        <a:p>
          <a:pPr algn="ctr"/>
          <a:endParaRPr lang="ru-RU"/>
        </a:p>
      </dgm:t>
    </dgm:pt>
    <dgm:pt modelId="{F9024102-BC7D-49DF-B740-EDAFDAC0EC85}" type="asst">
      <dgm:prSet custT="1"/>
      <dgm:spPr/>
      <dgm:t>
        <a:bodyPr/>
        <a:lstStyle/>
        <a:p>
          <a:pPr algn="ctr"/>
          <a:r>
            <a:rPr lang="ru-RU" sz="1600" dirty="0">
              <a:latin typeface="Ametist " panose="02000503020000020003" pitchFamily="2" charset="0"/>
            </a:rPr>
            <a:t>Индивидуальные и групповые занятия с психологом</a:t>
          </a:r>
        </a:p>
      </dgm:t>
    </dgm:pt>
    <dgm:pt modelId="{64495ADF-8DE7-41CE-9EE1-FC11D1F13B22}" type="parTrans" cxnId="{22E233A5-502B-40DE-975E-7F3F65B7EF09}">
      <dgm:prSet/>
      <dgm:spPr/>
      <dgm:t>
        <a:bodyPr/>
        <a:lstStyle/>
        <a:p>
          <a:pPr algn="ctr"/>
          <a:endParaRPr lang="ru-RU"/>
        </a:p>
      </dgm:t>
    </dgm:pt>
    <dgm:pt modelId="{2C9165E6-665E-4A7B-9897-F0C7A60056DF}" type="sibTrans" cxnId="{22E233A5-502B-40DE-975E-7F3F65B7EF09}">
      <dgm:prSet/>
      <dgm:spPr/>
      <dgm:t>
        <a:bodyPr/>
        <a:lstStyle/>
        <a:p>
          <a:pPr algn="ctr"/>
          <a:endParaRPr lang="ru-RU"/>
        </a:p>
      </dgm:t>
    </dgm:pt>
    <dgm:pt modelId="{799D284D-286B-4A2D-A73C-7667E6366288}" type="asst">
      <dgm:prSet custT="1"/>
      <dgm:spPr>
        <a:gradFill flip="none" rotWithShape="1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800" dirty="0">
              <a:latin typeface="Ametist " panose="02000503020000020003" pitchFamily="2" charset="0"/>
              <a:ea typeface="Adobe Song Std L" panose="02020300000000000000" pitchFamily="18" charset="-128"/>
            </a:rPr>
            <a:t>Комплексная помощь семьям с </a:t>
          </a:r>
          <a:r>
            <a:rPr lang="ru-RU" sz="1800" dirty="0" smtClean="0">
              <a:latin typeface="Ametist " panose="02000503020000020003" pitchFamily="2" charset="0"/>
              <a:ea typeface="Adobe Song Std L" panose="02020300000000000000" pitchFamily="18" charset="-128"/>
            </a:rPr>
            <a:t>детьми-инвалидами</a:t>
          </a:r>
          <a:endParaRPr lang="ru-RU" sz="1800" dirty="0">
            <a:latin typeface="Ametist " panose="02000503020000020003" pitchFamily="2" charset="0"/>
            <a:ea typeface="Adobe Song Std L" panose="02020300000000000000" pitchFamily="18" charset="-128"/>
          </a:endParaRPr>
        </a:p>
      </dgm:t>
    </dgm:pt>
    <dgm:pt modelId="{5890BFE8-09D8-4A02-888B-5015D825B32E}" type="sibTrans" cxnId="{63BADAFC-54FC-4B84-9E38-2F2DED96E50B}">
      <dgm:prSet/>
      <dgm:spPr/>
      <dgm:t>
        <a:bodyPr/>
        <a:lstStyle/>
        <a:p>
          <a:pPr algn="ctr"/>
          <a:endParaRPr lang="ru-RU"/>
        </a:p>
      </dgm:t>
    </dgm:pt>
    <dgm:pt modelId="{BC9EE8FB-ABAF-4F54-825D-520FC875232C}" type="parTrans" cxnId="{63BADAFC-54FC-4B84-9E38-2F2DED96E50B}">
      <dgm:prSet/>
      <dgm:spPr/>
      <dgm:t>
        <a:bodyPr/>
        <a:lstStyle/>
        <a:p>
          <a:pPr algn="ctr"/>
          <a:endParaRPr lang="ru-RU"/>
        </a:p>
      </dgm:t>
    </dgm:pt>
    <dgm:pt modelId="{B69E2947-230B-4B01-BA40-051D3FD8E2F5}" type="asst">
      <dgm:prSet custT="1"/>
      <dgm:spPr/>
      <dgm:t>
        <a:bodyPr/>
        <a:lstStyle/>
        <a:p>
          <a:pPr algn="ctr"/>
          <a:r>
            <a:rPr lang="ru-RU" sz="1600" dirty="0">
              <a:latin typeface="Ametist " panose="02000503020000020003" pitchFamily="2" charset="0"/>
            </a:rPr>
            <a:t>Мастер-классы и занятия в «Родительском клубе»</a:t>
          </a:r>
        </a:p>
      </dgm:t>
    </dgm:pt>
    <dgm:pt modelId="{8FA42DCA-763C-4242-AC50-46CAAC04D551}" type="parTrans" cxnId="{FDE479E4-3EE7-4D07-96ED-803CE7894B96}">
      <dgm:prSet/>
      <dgm:spPr/>
      <dgm:t>
        <a:bodyPr/>
        <a:lstStyle/>
        <a:p>
          <a:pPr algn="ctr"/>
          <a:endParaRPr lang="ru-RU"/>
        </a:p>
      </dgm:t>
    </dgm:pt>
    <dgm:pt modelId="{C4FEA70A-70E2-4D86-8175-F94FDFA1121A}" type="sibTrans" cxnId="{FDE479E4-3EE7-4D07-96ED-803CE7894B96}">
      <dgm:prSet/>
      <dgm:spPr/>
      <dgm:t>
        <a:bodyPr/>
        <a:lstStyle/>
        <a:p>
          <a:pPr algn="ctr"/>
          <a:endParaRPr lang="ru-RU"/>
        </a:p>
      </dgm:t>
    </dgm:pt>
    <dgm:pt modelId="{8EABBE1B-6CDD-4344-92D1-A59EF3830AB3}" type="asst">
      <dgm:prSet custT="1"/>
      <dgm:spPr/>
      <dgm:t>
        <a:bodyPr/>
        <a:lstStyle/>
        <a:p>
          <a:pPr algn="ctr"/>
          <a:r>
            <a:rPr lang="ru-RU" sz="1600" dirty="0">
              <a:latin typeface="Ametist " panose="02000503020000020003" pitchFamily="2" charset="0"/>
            </a:rPr>
            <a:t>Семейные </a:t>
          </a:r>
          <a:r>
            <a:rPr lang="en-US" sz="1600" dirty="0">
              <a:latin typeface="Ametist " panose="02000503020000020003" pitchFamily="2" charset="0"/>
            </a:rPr>
            <a:t>   </a:t>
          </a:r>
          <a:r>
            <a:rPr lang="ru-RU" sz="1600" dirty="0">
              <a:latin typeface="Ametist " panose="02000503020000020003" pitchFamily="2" charset="0"/>
            </a:rPr>
            <a:t>праздники</a:t>
          </a:r>
        </a:p>
      </dgm:t>
    </dgm:pt>
    <dgm:pt modelId="{3F632ED9-A1E6-463E-B832-5F4830469D22}" type="parTrans" cxnId="{724CE76D-D91C-4A47-B9D5-C798C6C799AB}">
      <dgm:prSet/>
      <dgm:spPr/>
      <dgm:t>
        <a:bodyPr/>
        <a:lstStyle/>
        <a:p>
          <a:pPr algn="ctr"/>
          <a:endParaRPr lang="ru-RU"/>
        </a:p>
      </dgm:t>
    </dgm:pt>
    <dgm:pt modelId="{D16FCD8F-DACC-4752-811C-FAE9FC9F9FB9}" type="sibTrans" cxnId="{724CE76D-D91C-4A47-B9D5-C798C6C799AB}">
      <dgm:prSet/>
      <dgm:spPr/>
      <dgm:t>
        <a:bodyPr/>
        <a:lstStyle/>
        <a:p>
          <a:pPr algn="ctr"/>
          <a:endParaRPr lang="ru-RU"/>
        </a:p>
      </dgm:t>
    </dgm:pt>
    <dgm:pt modelId="{9216BDCA-8E46-4D27-BB15-CC0A41C703F6}">
      <dgm:prSet custT="1"/>
      <dgm:spPr>
        <a:gradFill flip="none" rotWithShape="1">
          <a:gsLst>
            <a:gs pos="0">
              <a:srgbClr val="71A6DB">
                <a:lumMod val="98000"/>
                <a:lumOff val="2000"/>
                <a:alpha val="90000"/>
              </a:srgbClr>
            </a:gs>
            <a:gs pos="50000">
              <a:schemeClr val="accent1">
                <a:hueOff val="0"/>
                <a:satOff val="0"/>
                <a:lumOff val="0"/>
                <a:satMod val="110000"/>
                <a:lumMod val="100000"/>
                <a:shade val="100000"/>
                <a:alpha val="90000"/>
              </a:schemeClr>
            </a:gs>
            <a:gs pos="100000">
              <a:schemeClr val="accent1">
                <a:hueOff val="0"/>
                <a:satOff val="0"/>
                <a:lumOff val="0"/>
                <a:lumMod val="99000"/>
                <a:satMod val="120000"/>
                <a:shade val="78000"/>
                <a:alpha val="9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800" dirty="0">
              <a:ln/>
              <a:latin typeface="Ametist " panose="02000503020000020003" pitchFamily="2" charset="0"/>
            </a:rPr>
            <a:t>Социальная реабилитация и </a:t>
          </a:r>
          <a:r>
            <a:rPr lang="ru-RU" sz="1800" dirty="0" err="1">
              <a:ln/>
              <a:latin typeface="Ametist " panose="02000503020000020003" pitchFamily="2" charset="0"/>
            </a:rPr>
            <a:t>абилитация</a:t>
          </a:r>
          <a:r>
            <a:rPr lang="ru-RU" sz="1800" dirty="0">
              <a:ln/>
              <a:latin typeface="Ametist " panose="02000503020000020003" pitchFamily="2" charset="0"/>
            </a:rPr>
            <a:t> детей</a:t>
          </a:r>
          <a:r>
            <a:rPr lang="en-US" sz="1800" dirty="0">
              <a:ln/>
              <a:latin typeface="Ametist " panose="02000503020000020003" pitchFamily="2" charset="0"/>
            </a:rPr>
            <a:t>            </a:t>
          </a:r>
          <a:r>
            <a:rPr lang="ru-RU" sz="1800" dirty="0">
              <a:ln/>
              <a:latin typeface="Ametist " panose="02000503020000020003" pitchFamily="2" charset="0"/>
            </a:rPr>
            <a:t> с ДЦП</a:t>
          </a:r>
        </a:p>
      </dgm:t>
    </dgm:pt>
    <dgm:pt modelId="{C3B4E67C-ABEF-425C-A854-0FA5F9D20F8F}" type="sibTrans" cxnId="{03A0589E-2EF9-471B-8D06-3C456F2E3C4C}">
      <dgm:prSet/>
      <dgm:spPr/>
      <dgm:t>
        <a:bodyPr/>
        <a:lstStyle/>
        <a:p>
          <a:pPr algn="ctr"/>
          <a:endParaRPr lang="ru-RU"/>
        </a:p>
      </dgm:t>
    </dgm:pt>
    <dgm:pt modelId="{267EE092-323D-4E16-B215-4696CDEE888C}" type="parTrans" cxnId="{03A0589E-2EF9-471B-8D06-3C456F2E3C4C}">
      <dgm:prSet/>
      <dgm:spPr/>
      <dgm:t>
        <a:bodyPr/>
        <a:lstStyle/>
        <a:p>
          <a:pPr algn="ctr"/>
          <a:endParaRPr lang="ru-RU"/>
        </a:p>
      </dgm:t>
    </dgm:pt>
    <dgm:pt modelId="{3647B1A8-4C23-4216-9B7A-399C34EC2D04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satMod val="103000"/>
                <a:lumMod val="102000"/>
                <a:tint val="94000"/>
                <a:alpha val="90000"/>
              </a:schemeClr>
            </a:gs>
            <a:gs pos="50000">
              <a:schemeClr val="accent1">
                <a:hueOff val="0"/>
                <a:satOff val="0"/>
                <a:lumOff val="0"/>
                <a:satMod val="110000"/>
                <a:lumMod val="100000"/>
                <a:shade val="100000"/>
                <a:alpha val="90000"/>
              </a:schemeClr>
            </a:gs>
            <a:gs pos="100000">
              <a:schemeClr val="accent1">
                <a:hueOff val="0"/>
                <a:satOff val="0"/>
                <a:lumOff val="0"/>
                <a:lumMod val="99000"/>
                <a:satMod val="120000"/>
                <a:shade val="78000"/>
                <a:alpha val="90000"/>
              </a:schemeClr>
            </a:gs>
          </a:gsLst>
        </a:gradFill>
      </dgm:spPr>
      <dgm:t>
        <a:bodyPr/>
        <a:lstStyle/>
        <a:p>
          <a:pPr algn="ctr"/>
          <a:r>
            <a:rPr lang="ru-RU" sz="1800" b="0" dirty="0">
              <a:latin typeface="Ametist " panose="02000503020000020003" pitchFamily="2" charset="0"/>
            </a:rPr>
            <a:t>Группа дневного пребывания</a:t>
          </a:r>
        </a:p>
      </dgm:t>
    </dgm:pt>
    <dgm:pt modelId="{9EE99467-D0FF-43EA-88DB-1D22D22BCCCD}" type="parTrans" cxnId="{BBB44614-1DBA-4B39-B085-61874786B51F}">
      <dgm:prSet/>
      <dgm:spPr/>
      <dgm:t>
        <a:bodyPr/>
        <a:lstStyle/>
        <a:p>
          <a:pPr algn="ctr"/>
          <a:endParaRPr lang="ru-RU"/>
        </a:p>
      </dgm:t>
    </dgm:pt>
    <dgm:pt modelId="{74434776-CB9D-4C75-A25D-2160CAC6BF49}" type="sibTrans" cxnId="{BBB44614-1DBA-4B39-B085-61874786B51F}">
      <dgm:prSet/>
      <dgm:spPr/>
      <dgm:t>
        <a:bodyPr/>
        <a:lstStyle/>
        <a:p>
          <a:pPr algn="ctr"/>
          <a:endParaRPr lang="ru-RU"/>
        </a:p>
      </dgm:t>
    </dgm:pt>
    <dgm:pt modelId="{70726837-1560-4FAF-8BD1-A4DF6C8CFA30}" type="asst">
      <dgm:prSet custT="1"/>
      <dgm:spPr>
        <a:gradFill flip="none" rotWithShape="1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800" dirty="0" smtClean="0">
              <a:latin typeface="Ametist " panose="02000503020000020003" pitchFamily="2" charset="0"/>
              <a:ea typeface="Adobe Song Std L" panose="02020300000000000000" pitchFamily="18" charset="-128"/>
            </a:rPr>
            <a:t>Программа помощи детям до 3-х лет «Уверенное начало»</a:t>
          </a:r>
          <a:endParaRPr lang="ru-RU" sz="1800" dirty="0">
            <a:latin typeface="Ametist " panose="02000503020000020003" pitchFamily="2" charset="0"/>
            <a:ea typeface="Adobe Song Std L" panose="02020300000000000000" pitchFamily="18" charset="-128"/>
          </a:endParaRPr>
        </a:p>
      </dgm:t>
    </dgm:pt>
    <dgm:pt modelId="{084C92E7-BFC4-4809-990C-1419960852D2}" type="parTrans" cxnId="{9409F07A-FB78-42D8-8681-5E8F51C2AA6B}">
      <dgm:prSet/>
      <dgm:spPr/>
      <dgm:t>
        <a:bodyPr/>
        <a:lstStyle/>
        <a:p>
          <a:endParaRPr lang="ru-RU"/>
        </a:p>
      </dgm:t>
    </dgm:pt>
    <dgm:pt modelId="{314DBFAC-B1E8-41B1-827B-4B60307DE729}" type="sibTrans" cxnId="{9409F07A-FB78-42D8-8681-5E8F51C2AA6B}">
      <dgm:prSet/>
      <dgm:spPr/>
      <dgm:t>
        <a:bodyPr/>
        <a:lstStyle/>
        <a:p>
          <a:endParaRPr lang="ru-RU"/>
        </a:p>
      </dgm:t>
    </dgm:pt>
    <dgm:pt modelId="{0D3C6BD0-3999-4A5C-A77F-8CA1374D64EF}" type="asst">
      <dgm:prSet custT="1"/>
      <dgm:spPr>
        <a:gradFill flip="none" rotWithShape="1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800" dirty="0" smtClean="0">
              <a:latin typeface="Ametist " panose="02000503020000020003" pitchFamily="2" charset="0"/>
              <a:ea typeface="Adobe Song Std L" panose="02020300000000000000" pitchFamily="18" charset="-128"/>
            </a:rPr>
            <a:t>Летний оздоровительный лагерь «Солнышко в ладошках»</a:t>
          </a:r>
          <a:endParaRPr lang="ru-RU" sz="1800" dirty="0">
            <a:latin typeface="Ametist " panose="02000503020000020003" pitchFamily="2" charset="0"/>
            <a:ea typeface="Adobe Song Std L" panose="02020300000000000000" pitchFamily="18" charset="-128"/>
          </a:endParaRPr>
        </a:p>
      </dgm:t>
    </dgm:pt>
    <dgm:pt modelId="{7D9D642A-2176-41E8-8341-309908DA2902}" type="parTrans" cxnId="{C77D18B2-435B-4697-998D-0D634A0E92EE}">
      <dgm:prSet/>
      <dgm:spPr/>
      <dgm:t>
        <a:bodyPr/>
        <a:lstStyle/>
        <a:p>
          <a:endParaRPr lang="ru-RU"/>
        </a:p>
      </dgm:t>
    </dgm:pt>
    <dgm:pt modelId="{07E8F3FF-6EFC-4A96-B5B3-810D8C0FED40}" type="sibTrans" cxnId="{C77D18B2-435B-4697-998D-0D634A0E92EE}">
      <dgm:prSet/>
      <dgm:spPr/>
      <dgm:t>
        <a:bodyPr/>
        <a:lstStyle/>
        <a:p>
          <a:endParaRPr lang="ru-RU"/>
        </a:p>
      </dgm:t>
    </dgm:pt>
    <dgm:pt modelId="{3D85AEE1-0ECF-4FC7-9C3C-3B1DCB4D2984}" type="pres">
      <dgm:prSet presAssocID="{6F48461E-0366-4468-AB70-617D7B9F3F7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282FE9-85D7-40BA-AB93-EAFFC1D6F0CE}" type="pres">
      <dgm:prSet presAssocID="{8FAE5C63-7254-4962-AACA-DE4199C7F0D4}" presName="root1" presStyleCnt="0"/>
      <dgm:spPr/>
    </dgm:pt>
    <dgm:pt modelId="{906FC878-505F-4CBB-A2BB-5541597D0E7E}" type="pres">
      <dgm:prSet presAssocID="{8FAE5C63-7254-4962-AACA-DE4199C7F0D4}" presName="LevelOneTextNode" presStyleLbl="node0" presStyleIdx="0" presStyleCnt="1" custScaleX="128312" custScaleY="1580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81F6AE-A84D-4D6F-967E-4D27E0759FEA}" type="pres">
      <dgm:prSet presAssocID="{8FAE5C63-7254-4962-AACA-DE4199C7F0D4}" presName="level2hierChild" presStyleCnt="0"/>
      <dgm:spPr/>
    </dgm:pt>
    <dgm:pt modelId="{7DDB5CFE-3965-41A9-B65F-3997352FFE45}" type="pres">
      <dgm:prSet presAssocID="{7D9D642A-2176-41E8-8341-309908DA2902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31708175-A2BD-44D6-8D17-C9515E7BB744}" type="pres">
      <dgm:prSet presAssocID="{7D9D642A-2176-41E8-8341-309908DA2902}" presName="connTx" presStyleLbl="parChTrans1D2" presStyleIdx="0" presStyleCnt="4"/>
      <dgm:spPr/>
      <dgm:t>
        <a:bodyPr/>
        <a:lstStyle/>
        <a:p>
          <a:endParaRPr lang="ru-RU"/>
        </a:p>
      </dgm:t>
    </dgm:pt>
    <dgm:pt modelId="{3FC44CF5-E3FB-480A-9E92-07FDD3C27018}" type="pres">
      <dgm:prSet presAssocID="{0D3C6BD0-3999-4A5C-A77F-8CA1374D64EF}" presName="root2" presStyleCnt="0"/>
      <dgm:spPr/>
    </dgm:pt>
    <dgm:pt modelId="{7E73C877-846A-489E-AE15-B35EEE6C0803}" type="pres">
      <dgm:prSet presAssocID="{0D3C6BD0-3999-4A5C-A77F-8CA1374D64EF}" presName="LevelTwoTextNode" presStyleLbl="asst1" presStyleIdx="0" presStyleCnt="6" custScaleX="131855" custLinFactNeighborX="-807" custLinFactNeighborY="215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651E06-E9A1-46F1-A159-F517FB509A4B}" type="pres">
      <dgm:prSet presAssocID="{0D3C6BD0-3999-4A5C-A77F-8CA1374D64EF}" presName="level3hierChild" presStyleCnt="0"/>
      <dgm:spPr/>
    </dgm:pt>
    <dgm:pt modelId="{C59CBF0D-46ED-47B7-AD11-940E65F176BC}" type="pres">
      <dgm:prSet presAssocID="{084C92E7-BFC4-4809-990C-1419960852D2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3BF3488F-B54F-4C35-A907-3E21A33B9D15}" type="pres">
      <dgm:prSet presAssocID="{084C92E7-BFC4-4809-990C-1419960852D2}" presName="connTx" presStyleLbl="parChTrans1D2" presStyleIdx="1" presStyleCnt="4"/>
      <dgm:spPr/>
      <dgm:t>
        <a:bodyPr/>
        <a:lstStyle/>
        <a:p>
          <a:endParaRPr lang="ru-RU"/>
        </a:p>
      </dgm:t>
    </dgm:pt>
    <dgm:pt modelId="{91304BB1-34C7-47FB-9CA2-8A9099A897ED}" type="pres">
      <dgm:prSet presAssocID="{70726837-1560-4FAF-8BD1-A4DF6C8CFA30}" presName="root2" presStyleCnt="0"/>
      <dgm:spPr/>
    </dgm:pt>
    <dgm:pt modelId="{D62E3CEE-49E5-4746-B2A9-EB557FB8D8DA}" type="pres">
      <dgm:prSet presAssocID="{70726837-1560-4FAF-8BD1-A4DF6C8CFA30}" presName="LevelTwoTextNode" presStyleLbl="asst1" presStyleIdx="1" presStyleCnt="6" custScaleX="126173" custScaleY="129184" custLinFactNeighborX="13785" custLinFactNeighborY="451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093D03-5DB9-4A45-9C57-F1141D2F71DB}" type="pres">
      <dgm:prSet presAssocID="{70726837-1560-4FAF-8BD1-A4DF6C8CFA30}" presName="level3hierChild" presStyleCnt="0"/>
      <dgm:spPr/>
    </dgm:pt>
    <dgm:pt modelId="{9F6D6EBD-1729-4C2F-9095-B55AE52D04DE}" type="pres">
      <dgm:prSet presAssocID="{BC9EE8FB-ABAF-4F54-825D-520FC875232C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D3031C16-4EB7-4BD9-9175-072FA9220DA2}" type="pres">
      <dgm:prSet presAssocID="{BC9EE8FB-ABAF-4F54-825D-520FC875232C}" presName="connTx" presStyleLbl="parChTrans1D2" presStyleIdx="2" presStyleCnt="4"/>
      <dgm:spPr/>
      <dgm:t>
        <a:bodyPr/>
        <a:lstStyle/>
        <a:p>
          <a:endParaRPr lang="ru-RU"/>
        </a:p>
      </dgm:t>
    </dgm:pt>
    <dgm:pt modelId="{01FCF002-8E18-4953-8D44-D68D7F05F067}" type="pres">
      <dgm:prSet presAssocID="{799D284D-286B-4A2D-A73C-7667E6366288}" presName="root2" presStyleCnt="0"/>
      <dgm:spPr/>
    </dgm:pt>
    <dgm:pt modelId="{5BFE770E-2A14-4EC3-BD7A-1CB800C27932}" type="pres">
      <dgm:prSet presAssocID="{799D284D-286B-4A2D-A73C-7667E6366288}" presName="LevelTwoTextNode" presStyleLbl="asst1" presStyleIdx="2" presStyleCnt="6" custScaleX="132489" custScaleY="121963" custLinFactNeighborX="2841" custLinFactNeighborY="687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AB150F-8834-4C9A-8AED-99301D9ECDE9}" type="pres">
      <dgm:prSet presAssocID="{799D284D-286B-4A2D-A73C-7667E6366288}" presName="level3hierChild" presStyleCnt="0"/>
      <dgm:spPr/>
    </dgm:pt>
    <dgm:pt modelId="{EB1550E5-E7A3-4C73-B0C5-5B97838FC049}" type="pres">
      <dgm:prSet presAssocID="{64495ADF-8DE7-41CE-9EE1-FC11D1F13B22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55B688A4-BA95-4BF6-81D1-9A232E39E546}" type="pres">
      <dgm:prSet presAssocID="{64495ADF-8DE7-41CE-9EE1-FC11D1F13B22}" presName="connTx" presStyleLbl="parChTrans1D3" presStyleIdx="0" presStyleCnt="4"/>
      <dgm:spPr/>
      <dgm:t>
        <a:bodyPr/>
        <a:lstStyle/>
        <a:p>
          <a:endParaRPr lang="ru-RU"/>
        </a:p>
      </dgm:t>
    </dgm:pt>
    <dgm:pt modelId="{DD06E014-85FE-485E-9530-8A49E55A7888}" type="pres">
      <dgm:prSet presAssocID="{F9024102-BC7D-49DF-B740-EDAFDAC0EC85}" presName="root2" presStyleCnt="0"/>
      <dgm:spPr/>
    </dgm:pt>
    <dgm:pt modelId="{223612C6-D4F8-4C27-A1EA-C017C98BFEC0}" type="pres">
      <dgm:prSet presAssocID="{F9024102-BC7D-49DF-B740-EDAFDAC0EC85}" presName="LevelTwoTextNode" presStyleLbl="asst1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A604DB-7CF3-46F3-AB93-5CD887EB2F1F}" type="pres">
      <dgm:prSet presAssocID="{F9024102-BC7D-49DF-B740-EDAFDAC0EC85}" presName="level3hierChild" presStyleCnt="0"/>
      <dgm:spPr/>
    </dgm:pt>
    <dgm:pt modelId="{F85FB918-5D05-404F-8AF0-62CD1EA6BFB0}" type="pres">
      <dgm:prSet presAssocID="{8FA42DCA-763C-4242-AC50-46CAAC04D551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28F9219F-D259-4DB4-96C9-F3BE612516F6}" type="pres">
      <dgm:prSet presAssocID="{8FA42DCA-763C-4242-AC50-46CAAC04D551}" presName="connTx" presStyleLbl="parChTrans1D3" presStyleIdx="1" presStyleCnt="4"/>
      <dgm:spPr/>
      <dgm:t>
        <a:bodyPr/>
        <a:lstStyle/>
        <a:p>
          <a:endParaRPr lang="ru-RU"/>
        </a:p>
      </dgm:t>
    </dgm:pt>
    <dgm:pt modelId="{7731C42F-314A-41D0-BFD9-DF0CE3B8F9EB}" type="pres">
      <dgm:prSet presAssocID="{B69E2947-230B-4B01-BA40-051D3FD8E2F5}" presName="root2" presStyleCnt="0"/>
      <dgm:spPr/>
    </dgm:pt>
    <dgm:pt modelId="{39EB659C-DD28-409B-9C37-3EC15B1F9D31}" type="pres">
      <dgm:prSet presAssocID="{B69E2947-230B-4B01-BA40-051D3FD8E2F5}" presName="LevelTwoTextNode" presStyleLbl="asst1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CB9646-9BBD-4473-9DD0-D43D03F5C392}" type="pres">
      <dgm:prSet presAssocID="{B69E2947-230B-4B01-BA40-051D3FD8E2F5}" presName="level3hierChild" presStyleCnt="0"/>
      <dgm:spPr/>
    </dgm:pt>
    <dgm:pt modelId="{D2B0A4C3-2868-4C78-8F9F-A6CA66516DB7}" type="pres">
      <dgm:prSet presAssocID="{3F632ED9-A1E6-463E-B832-5F4830469D22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56C8E574-D10F-4863-9B51-6C019F04550C}" type="pres">
      <dgm:prSet presAssocID="{3F632ED9-A1E6-463E-B832-5F4830469D22}" presName="connTx" presStyleLbl="parChTrans1D3" presStyleIdx="2" presStyleCnt="4"/>
      <dgm:spPr/>
      <dgm:t>
        <a:bodyPr/>
        <a:lstStyle/>
        <a:p>
          <a:endParaRPr lang="ru-RU"/>
        </a:p>
      </dgm:t>
    </dgm:pt>
    <dgm:pt modelId="{F3AC3634-C342-48E9-8FFB-BB71C9BD07B0}" type="pres">
      <dgm:prSet presAssocID="{8EABBE1B-6CDD-4344-92D1-A59EF3830AB3}" presName="root2" presStyleCnt="0"/>
      <dgm:spPr/>
    </dgm:pt>
    <dgm:pt modelId="{FD52EC20-267F-4232-90EA-D7B712C5C43D}" type="pres">
      <dgm:prSet presAssocID="{8EABBE1B-6CDD-4344-92D1-A59EF3830AB3}" presName="LevelTwoTextNode" presStyleLbl="asst1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013E1A-990E-45D1-AEEC-6A435E1D7E2F}" type="pres">
      <dgm:prSet presAssocID="{8EABBE1B-6CDD-4344-92D1-A59EF3830AB3}" presName="level3hierChild" presStyleCnt="0"/>
      <dgm:spPr/>
    </dgm:pt>
    <dgm:pt modelId="{8E469DD5-E9A2-4D66-B5EB-30151C4DC096}" type="pres">
      <dgm:prSet presAssocID="{267EE092-323D-4E16-B215-4696CDEE888C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CC45680A-FA07-4888-94CE-445DF2CC5F13}" type="pres">
      <dgm:prSet presAssocID="{267EE092-323D-4E16-B215-4696CDEE888C}" presName="connTx" presStyleLbl="parChTrans1D2" presStyleIdx="3" presStyleCnt="4"/>
      <dgm:spPr/>
      <dgm:t>
        <a:bodyPr/>
        <a:lstStyle/>
        <a:p>
          <a:endParaRPr lang="ru-RU"/>
        </a:p>
      </dgm:t>
    </dgm:pt>
    <dgm:pt modelId="{393CDE2A-4D3D-47EF-83A0-CBDA39AF3D7A}" type="pres">
      <dgm:prSet presAssocID="{9216BDCA-8E46-4D27-BB15-CC0A41C703F6}" presName="root2" presStyleCnt="0"/>
      <dgm:spPr/>
    </dgm:pt>
    <dgm:pt modelId="{C4D62ACE-FF58-4CEC-A6BA-718E77813DB9}" type="pres">
      <dgm:prSet presAssocID="{9216BDCA-8E46-4D27-BB15-CC0A41C703F6}" presName="LevelTwoTextNode" presStyleLbl="node2" presStyleIdx="0" presStyleCnt="1" custScaleX="131255" custScaleY="123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065E74-389D-4CAA-BF9B-16CC86C32ECE}" type="pres">
      <dgm:prSet presAssocID="{9216BDCA-8E46-4D27-BB15-CC0A41C703F6}" presName="level3hierChild" presStyleCnt="0"/>
      <dgm:spPr/>
    </dgm:pt>
    <dgm:pt modelId="{6F92DDD6-01DA-47B2-9B04-D691E3A55E77}" type="pres">
      <dgm:prSet presAssocID="{9EE99467-D0FF-43EA-88DB-1D22D22BCCCD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EBB487C9-192A-475E-8536-28AD20199230}" type="pres">
      <dgm:prSet presAssocID="{9EE99467-D0FF-43EA-88DB-1D22D22BCCCD}" presName="connTx" presStyleLbl="parChTrans1D3" presStyleIdx="3" presStyleCnt="4"/>
      <dgm:spPr/>
      <dgm:t>
        <a:bodyPr/>
        <a:lstStyle/>
        <a:p>
          <a:endParaRPr lang="ru-RU"/>
        </a:p>
      </dgm:t>
    </dgm:pt>
    <dgm:pt modelId="{703648D9-9670-4A20-B2D5-FCEE51F03A50}" type="pres">
      <dgm:prSet presAssocID="{3647B1A8-4C23-4216-9B7A-399C34EC2D04}" presName="root2" presStyleCnt="0"/>
      <dgm:spPr/>
    </dgm:pt>
    <dgm:pt modelId="{2231B1FE-616D-4290-AE98-6347437F8306}" type="pres">
      <dgm:prSet presAssocID="{3647B1A8-4C23-4216-9B7A-399C34EC2D04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63440B-DBC7-430C-B1EF-A77BD0B14FB9}" type="pres">
      <dgm:prSet presAssocID="{3647B1A8-4C23-4216-9B7A-399C34EC2D04}" presName="level3hierChild" presStyleCnt="0"/>
      <dgm:spPr/>
    </dgm:pt>
  </dgm:ptLst>
  <dgm:cxnLst>
    <dgm:cxn modelId="{9C7724CA-AF61-4CF6-B509-A0ACE91D6CD1}" type="presOf" srcId="{267EE092-323D-4E16-B215-4696CDEE888C}" destId="{8E469DD5-E9A2-4D66-B5EB-30151C4DC096}" srcOrd="0" destOrd="0" presId="urn:microsoft.com/office/officeart/2005/8/layout/hierarchy2"/>
    <dgm:cxn modelId="{03A0589E-2EF9-471B-8D06-3C456F2E3C4C}" srcId="{8FAE5C63-7254-4962-AACA-DE4199C7F0D4}" destId="{9216BDCA-8E46-4D27-BB15-CC0A41C703F6}" srcOrd="3" destOrd="0" parTransId="{267EE092-323D-4E16-B215-4696CDEE888C}" sibTransId="{C3B4E67C-ABEF-425C-A854-0FA5F9D20F8F}"/>
    <dgm:cxn modelId="{CA6107DD-6FD5-4002-92BA-B120B5BE6751}" srcId="{6F48461E-0366-4468-AB70-617D7B9F3F73}" destId="{8FAE5C63-7254-4962-AACA-DE4199C7F0D4}" srcOrd="0" destOrd="0" parTransId="{7F72B997-DAEC-4D75-AA2C-3B82A95B1A1D}" sibTransId="{01CB1D98-F1CA-4166-9444-246B0263874A}"/>
    <dgm:cxn modelId="{63BADAFC-54FC-4B84-9E38-2F2DED96E50B}" srcId="{8FAE5C63-7254-4962-AACA-DE4199C7F0D4}" destId="{799D284D-286B-4A2D-A73C-7667E6366288}" srcOrd="2" destOrd="0" parTransId="{BC9EE8FB-ABAF-4F54-825D-520FC875232C}" sibTransId="{5890BFE8-09D8-4A02-888B-5015D825B32E}"/>
    <dgm:cxn modelId="{BBB44614-1DBA-4B39-B085-61874786B51F}" srcId="{9216BDCA-8E46-4D27-BB15-CC0A41C703F6}" destId="{3647B1A8-4C23-4216-9B7A-399C34EC2D04}" srcOrd="0" destOrd="0" parTransId="{9EE99467-D0FF-43EA-88DB-1D22D22BCCCD}" sibTransId="{74434776-CB9D-4C75-A25D-2160CAC6BF49}"/>
    <dgm:cxn modelId="{71896D17-54ED-4EA1-BB73-18483D92772C}" type="presOf" srcId="{3F632ED9-A1E6-463E-B832-5F4830469D22}" destId="{56C8E574-D10F-4863-9B51-6C019F04550C}" srcOrd="1" destOrd="0" presId="urn:microsoft.com/office/officeart/2005/8/layout/hierarchy2"/>
    <dgm:cxn modelId="{89FFD00F-10C5-44C9-9F81-A41C63620DB3}" type="presOf" srcId="{9EE99467-D0FF-43EA-88DB-1D22D22BCCCD}" destId="{EBB487C9-192A-475E-8536-28AD20199230}" srcOrd="1" destOrd="0" presId="urn:microsoft.com/office/officeart/2005/8/layout/hierarchy2"/>
    <dgm:cxn modelId="{0AD8DBD7-6DA7-407A-A509-697D1BB3DF8F}" type="presOf" srcId="{BC9EE8FB-ABAF-4F54-825D-520FC875232C}" destId="{D3031C16-4EB7-4BD9-9175-072FA9220DA2}" srcOrd="1" destOrd="0" presId="urn:microsoft.com/office/officeart/2005/8/layout/hierarchy2"/>
    <dgm:cxn modelId="{AEF8F771-C85C-457D-87A6-5E3F2BBEE426}" type="presOf" srcId="{8FAE5C63-7254-4962-AACA-DE4199C7F0D4}" destId="{906FC878-505F-4CBB-A2BB-5541597D0E7E}" srcOrd="0" destOrd="0" presId="urn:microsoft.com/office/officeart/2005/8/layout/hierarchy2"/>
    <dgm:cxn modelId="{6B92F13B-0975-4612-9497-C1E6CEEFFFC1}" type="presOf" srcId="{70726837-1560-4FAF-8BD1-A4DF6C8CFA30}" destId="{D62E3CEE-49E5-4746-B2A9-EB557FB8D8DA}" srcOrd="0" destOrd="0" presId="urn:microsoft.com/office/officeart/2005/8/layout/hierarchy2"/>
    <dgm:cxn modelId="{D58FBA75-F596-4C2F-8DC9-5979BA133190}" type="presOf" srcId="{9216BDCA-8E46-4D27-BB15-CC0A41C703F6}" destId="{C4D62ACE-FF58-4CEC-A6BA-718E77813DB9}" srcOrd="0" destOrd="0" presId="urn:microsoft.com/office/officeart/2005/8/layout/hierarchy2"/>
    <dgm:cxn modelId="{0444ABFF-888C-4F2F-9800-76A49094658B}" type="presOf" srcId="{084C92E7-BFC4-4809-990C-1419960852D2}" destId="{C59CBF0D-46ED-47B7-AD11-940E65F176BC}" srcOrd="0" destOrd="0" presId="urn:microsoft.com/office/officeart/2005/8/layout/hierarchy2"/>
    <dgm:cxn modelId="{5FE06258-29A2-4044-9DA9-6AC9E68E87E7}" type="presOf" srcId="{64495ADF-8DE7-41CE-9EE1-FC11D1F13B22}" destId="{EB1550E5-E7A3-4C73-B0C5-5B97838FC049}" srcOrd="0" destOrd="0" presId="urn:microsoft.com/office/officeart/2005/8/layout/hierarchy2"/>
    <dgm:cxn modelId="{577347C1-40FA-46CF-ACCA-40B69FFF2CD7}" type="presOf" srcId="{6F48461E-0366-4468-AB70-617D7B9F3F73}" destId="{3D85AEE1-0ECF-4FC7-9C3C-3B1DCB4D2984}" srcOrd="0" destOrd="0" presId="urn:microsoft.com/office/officeart/2005/8/layout/hierarchy2"/>
    <dgm:cxn modelId="{7562DA70-1795-4340-81BB-A5C1458B3810}" type="presOf" srcId="{BC9EE8FB-ABAF-4F54-825D-520FC875232C}" destId="{9F6D6EBD-1729-4C2F-9095-B55AE52D04DE}" srcOrd="0" destOrd="0" presId="urn:microsoft.com/office/officeart/2005/8/layout/hierarchy2"/>
    <dgm:cxn modelId="{1C87A8F6-91A5-4B7D-820E-1A73080385D6}" type="presOf" srcId="{7D9D642A-2176-41E8-8341-309908DA2902}" destId="{31708175-A2BD-44D6-8D17-C9515E7BB744}" srcOrd="1" destOrd="0" presId="urn:microsoft.com/office/officeart/2005/8/layout/hierarchy2"/>
    <dgm:cxn modelId="{22E233A5-502B-40DE-975E-7F3F65B7EF09}" srcId="{799D284D-286B-4A2D-A73C-7667E6366288}" destId="{F9024102-BC7D-49DF-B740-EDAFDAC0EC85}" srcOrd="0" destOrd="0" parTransId="{64495ADF-8DE7-41CE-9EE1-FC11D1F13B22}" sibTransId="{2C9165E6-665E-4A7B-9897-F0C7A60056DF}"/>
    <dgm:cxn modelId="{0E5481EB-377A-48F7-8043-717DD63AF9A8}" type="presOf" srcId="{3F632ED9-A1E6-463E-B832-5F4830469D22}" destId="{D2B0A4C3-2868-4C78-8F9F-A6CA66516DB7}" srcOrd="0" destOrd="0" presId="urn:microsoft.com/office/officeart/2005/8/layout/hierarchy2"/>
    <dgm:cxn modelId="{C36CBF53-39D5-43A5-AB24-12CF63733804}" type="presOf" srcId="{8FA42DCA-763C-4242-AC50-46CAAC04D551}" destId="{28F9219F-D259-4DB4-96C9-F3BE612516F6}" srcOrd="1" destOrd="0" presId="urn:microsoft.com/office/officeart/2005/8/layout/hierarchy2"/>
    <dgm:cxn modelId="{EC66BC6D-CB06-48FD-96A9-498453B8330A}" type="presOf" srcId="{267EE092-323D-4E16-B215-4696CDEE888C}" destId="{CC45680A-FA07-4888-94CE-445DF2CC5F13}" srcOrd="1" destOrd="0" presId="urn:microsoft.com/office/officeart/2005/8/layout/hierarchy2"/>
    <dgm:cxn modelId="{D11E4847-A250-4F42-BA2C-B84CC960E812}" type="presOf" srcId="{F9024102-BC7D-49DF-B740-EDAFDAC0EC85}" destId="{223612C6-D4F8-4C27-A1EA-C017C98BFEC0}" srcOrd="0" destOrd="0" presId="urn:microsoft.com/office/officeart/2005/8/layout/hierarchy2"/>
    <dgm:cxn modelId="{6805297E-7E48-43D6-8C0D-DA265A68BB73}" type="presOf" srcId="{8FA42DCA-763C-4242-AC50-46CAAC04D551}" destId="{F85FB918-5D05-404F-8AF0-62CD1EA6BFB0}" srcOrd="0" destOrd="0" presId="urn:microsoft.com/office/officeart/2005/8/layout/hierarchy2"/>
    <dgm:cxn modelId="{FDE479E4-3EE7-4D07-96ED-803CE7894B96}" srcId="{799D284D-286B-4A2D-A73C-7667E6366288}" destId="{B69E2947-230B-4B01-BA40-051D3FD8E2F5}" srcOrd="1" destOrd="0" parTransId="{8FA42DCA-763C-4242-AC50-46CAAC04D551}" sibTransId="{C4FEA70A-70E2-4D86-8175-F94FDFA1121A}"/>
    <dgm:cxn modelId="{FDA7849E-6E41-4067-AC0A-D331C428C982}" type="presOf" srcId="{B69E2947-230B-4B01-BA40-051D3FD8E2F5}" destId="{39EB659C-DD28-409B-9C37-3EC15B1F9D31}" srcOrd="0" destOrd="0" presId="urn:microsoft.com/office/officeart/2005/8/layout/hierarchy2"/>
    <dgm:cxn modelId="{724CE76D-D91C-4A47-B9D5-C798C6C799AB}" srcId="{799D284D-286B-4A2D-A73C-7667E6366288}" destId="{8EABBE1B-6CDD-4344-92D1-A59EF3830AB3}" srcOrd="2" destOrd="0" parTransId="{3F632ED9-A1E6-463E-B832-5F4830469D22}" sibTransId="{D16FCD8F-DACC-4752-811C-FAE9FC9F9FB9}"/>
    <dgm:cxn modelId="{7ADD099D-F8C7-484A-8B10-DC7BB2E5AD5B}" type="presOf" srcId="{0D3C6BD0-3999-4A5C-A77F-8CA1374D64EF}" destId="{7E73C877-846A-489E-AE15-B35EEE6C0803}" srcOrd="0" destOrd="0" presId="urn:microsoft.com/office/officeart/2005/8/layout/hierarchy2"/>
    <dgm:cxn modelId="{9409F07A-FB78-42D8-8681-5E8F51C2AA6B}" srcId="{8FAE5C63-7254-4962-AACA-DE4199C7F0D4}" destId="{70726837-1560-4FAF-8BD1-A4DF6C8CFA30}" srcOrd="1" destOrd="0" parTransId="{084C92E7-BFC4-4809-990C-1419960852D2}" sibTransId="{314DBFAC-B1E8-41B1-827B-4B60307DE729}"/>
    <dgm:cxn modelId="{2B7CE9EC-EBFE-41A6-9C89-674197D3361A}" type="presOf" srcId="{64495ADF-8DE7-41CE-9EE1-FC11D1F13B22}" destId="{55B688A4-BA95-4BF6-81D1-9A232E39E546}" srcOrd="1" destOrd="0" presId="urn:microsoft.com/office/officeart/2005/8/layout/hierarchy2"/>
    <dgm:cxn modelId="{2E4A994A-20D3-49C7-A836-6325276E6461}" type="presOf" srcId="{3647B1A8-4C23-4216-9B7A-399C34EC2D04}" destId="{2231B1FE-616D-4290-AE98-6347437F8306}" srcOrd="0" destOrd="0" presId="urn:microsoft.com/office/officeart/2005/8/layout/hierarchy2"/>
    <dgm:cxn modelId="{C77D18B2-435B-4697-998D-0D634A0E92EE}" srcId="{8FAE5C63-7254-4962-AACA-DE4199C7F0D4}" destId="{0D3C6BD0-3999-4A5C-A77F-8CA1374D64EF}" srcOrd="0" destOrd="0" parTransId="{7D9D642A-2176-41E8-8341-309908DA2902}" sibTransId="{07E8F3FF-6EFC-4A96-B5B3-810D8C0FED40}"/>
    <dgm:cxn modelId="{38070387-3683-45BD-953A-0FADF1B4E9FB}" type="presOf" srcId="{9EE99467-D0FF-43EA-88DB-1D22D22BCCCD}" destId="{6F92DDD6-01DA-47B2-9B04-D691E3A55E77}" srcOrd="0" destOrd="0" presId="urn:microsoft.com/office/officeart/2005/8/layout/hierarchy2"/>
    <dgm:cxn modelId="{A7B5080C-BE26-4FF1-A903-FD25711A369C}" type="presOf" srcId="{8EABBE1B-6CDD-4344-92D1-A59EF3830AB3}" destId="{FD52EC20-267F-4232-90EA-D7B712C5C43D}" srcOrd="0" destOrd="0" presId="urn:microsoft.com/office/officeart/2005/8/layout/hierarchy2"/>
    <dgm:cxn modelId="{C8042C9C-864F-42E4-AB9B-5C9A81E4966D}" type="presOf" srcId="{084C92E7-BFC4-4809-990C-1419960852D2}" destId="{3BF3488F-B54F-4C35-A907-3E21A33B9D15}" srcOrd="1" destOrd="0" presId="urn:microsoft.com/office/officeart/2005/8/layout/hierarchy2"/>
    <dgm:cxn modelId="{9C1C1FD9-96DC-49C7-8938-14717B98800C}" type="presOf" srcId="{799D284D-286B-4A2D-A73C-7667E6366288}" destId="{5BFE770E-2A14-4EC3-BD7A-1CB800C27932}" srcOrd="0" destOrd="0" presId="urn:microsoft.com/office/officeart/2005/8/layout/hierarchy2"/>
    <dgm:cxn modelId="{0B1A3F73-5EB7-4CA0-B67D-9E75495F7999}" type="presOf" srcId="{7D9D642A-2176-41E8-8341-309908DA2902}" destId="{7DDB5CFE-3965-41A9-B65F-3997352FFE45}" srcOrd="0" destOrd="0" presId="urn:microsoft.com/office/officeart/2005/8/layout/hierarchy2"/>
    <dgm:cxn modelId="{A1F84643-AE69-4192-8F2A-054B0710284D}" type="presParOf" srcId="{3D85AEE1-0ECF-4FC7-9C3C-3B1DCB4D2984}" destId="{C2282FE9-85D7-40BA-AB93-EAFFC1D6F0CE}" srcOrd="0" destOrd="0" presId="urn:microsoft.com/office/officeart/2005/8/layout/hierarchy2"/>
    <dgm:cxn modelId="{875CDE0E-1EBD-4310-A8AA-B3F120FF877C}" type="presParOf" srcId="{C2282FE9-85D7-40BA-AB93-EAFFC1D6F0CE}" destId="{906FC878-505F-4CBB-A2BB-5541597D0E7E}" srcOrd="0" destOrd="0" presId="urn:microsoft.com/office/officeart/2005/8/layout/hierarchy2"/>
    <dgm:cxn modelId="{6D6D2842-CD7B-46A1-9EA3-E9342DEAB72E}" type="presParOf" srcId="{C2282FE9-85D7-40BA-AB93-EAFFC1D6F0CE}" destId="{6481F6AE-A84D-4D6F-967E-4D27E0759FEA}" srcOrd="1" destOrd="0" presId="urn:microsoft.com/office/officeart/2005/8/layout/hierarchy2"/>
    <dgm:cxn modelId="{0733202A-E20F-4298-BEE7-9717465186E9}" type="presParOf" srcId="{6481F6AE-A84D-4D6F-967E-4D27E0759FEA}" destId="{7DDB5CFE-3965-41A9-B65F-3997352FFE45}" srcOrd="0" destOrd="0" presId="urn:microsoft.com/office/officeart/2005/8/layout/hierarchy2"/>
    <dgm:cxn modelId="{58040C8F-B9C9-44BD-83EB-2827AA21B74D}" type="presParOf" srcId="{7DDB5CFE-3965-41A9-B65F-3997352FFE45}" destId="{31708175-A2BD-44D6-8D17-C9515E7BB744}" srcOrd="0" destOrd="0" presId="urn:microsoft.com/office/officeart/2005/8/layout/hierarchy2"/>
    <dgm:cxn modelId="{C45A2AC2-CD2E-496C-9FEF-A677D0358572}" type="presParOf" srcId="{6481F6AE-A84D-4D6F-967E-4D27E0759FEA}" destId="{3FC44CF5-E3FB-480A-9E92-07FDD3C27018}" srcOrd="1" destOrd="0" presId="urn:microsoft.com/office/officeart/2005/8/layout/hierarchy2"/>
    <dgm:cxn modelId="{86E96A31-B196-4D9E-A738-3ABB8B73A2F6}" type="presParOf" srcId="{3FC44CF5-E3FB-480A-9E92-07FDD3C27018}" destId="{7E73C877-846A-489E-AE15-B35EEE6C0803}" srcOrd="0" destOrd="0" presId="urn:microsoft.com/office/officeart/2005/8/layout/hierarchy2"/>
    <dgm:cxn modelId="{1945C830-07B8-4CCA-AABD-BFCD331BE6A0}" type="presParOf" srcId="{3FC44CF5-E3FB-480A-9E92-07FDD3C27018}" destId="{FF651E06-E9A1-46F1-A159-F517FB509A4B}" srcOrd="1" destOrd="0" presId="urn:microsoft.com/office/officeart/2005/8/layout/hierarchy2"/>
    <dgm:cxn modelId="{FAFE8089-095B-4208-9B7B-AD49115011FB}" type="presParOf" srcId="{6481F6AE-A84D-4D6F-967E-4D27E0759FEA}" destId="{C59CBF0D-46ED-47B7-AD11-940E65F176BC}" srcOrd="2" destOrd="0" presId="urn:microsoft.com/office/officeart/2005/8/layout/hierarchy2"/>
    <dgm:cxn modelId="{36B03289-5893-4DD6-8DFB-20D4BC3763D0}" type="presParOf" srcId="{C59CBF0D-46ED-47B7-AD11-940E65F176BC}" destId="{3BF3488F-B54F-4C35-A907-3E21A33B9D15}" srcOrd="0" destOrd="0" presId="urn:microsoft.com/office/officeart/2005/8/layout/hierarchy2"/>
    <dgm:cxn modelId="{02A58D3F-3A69-4920-BC17-9304EDD5FFC5}" type="presParOf" srcId="{6481F6AE-A84D-4D6F-967E-4D27E0759FEA}" destId="{91304BB1-34C7-47FB-9CA2-8A9099A897ED}" srcOrd="3" destOrd="0" presId="urn:microsoft.com/office/officeart/2005/8/layout/hierarchy2"/>
    <dgm:cxn modelId="{455BA7E5-0A62-459D-AE89-63FD7A6745E0}" type="presParOf" srcId="{91304BB1-34C7-47FB-9CA2-8A9099A897ED}" destId="{D62E3CEE-49E5-4746-B2A9-EB557FB8D8DA}" srcOrd="0" destOrd="0" presId="urn:microsoft.com/office/officeart/2005/8/layout/hierarchy2"/>
    <dgm:cxn modelId="{971720E9-172B-465A-9177-315FEB4E881D}" type="presParOf" srcId="{91304BB1-34C7-47FB-9CA2-8A9099A897ED}" destId="{7D093D03-5DB9-4A45-9C57-F1141D2F71DB}" srcOrd="1" destOrd="0" presId="urn:microsoft.com/office/officeart/2005/8/layout/hierarchy2"/>
    <dgm:cxn modelId="{F2F224B6-E74F-4187-87C2-2B9D9F4BE9C0}" type="presParOf" srcId="{6481F6AE-A84D-4D6F-967E-4D27E0759FEA}" destId="{9F6D6EBD-1729-4C2F-9095-B55AE52D04DE}" srcOrd="4" destOrd="0" presId="urn:microsoft.com/office/officeart/2005/8/layout/hierarchy2"/>
    <dgm:cxn modelId="{4D6CEA24-C9FD-448A-BF22-031BBEF7E1F0}" type="presParOf" srcId="{9F6D6EBD-1729-4C2F-9095-B55AE52D04DE}" destId="{D3031C16-4EB7-4BD9-9175-072FA9220DA2}" srcOrd="0" destOrd="0" presId="urn:microsoft.com/office/officeart/2005/8/layout/hierarchy2"/>
    <dgm:cxn modelId="{ACD08306-CFE7-454B-AB45-C75BA313B345}" type="presParOf" srcId="{6481F6AE-A84D-4D6F-967E-4D27E0759FEA}" destId="{01FCF002-8E18-4953-8D44-D68D7F05F067}" srcOrd="5" destOrd="0" presId="urn:microsoft.com/office/officeart/2005/8/layout/hierarchy2"/>
    <dgm:cxn modelId="{B57B629D-D31E-4019-B95A-8D41570A8873}" type="presParOf" srcId="{01FCF002-8E18-4953-8D44-D68D7F05F067}" destId="{5BFE770E-2A14-4EC3-BD7A-1CB800C27932}" srcOrd="0" destOrd="0" presId="urn:microsoft.com/office/officeart/2005/8/layout/hierarchy2"/>
    <dgm:cxn modelId="{AC46B325-9D16-4733-B5AD-0C93F72D36E6}" type="presParOf" srcId="{01FCF002-8E18-4953-8D44-D68D7F05F067}" destId="{DFAB150F-8834-4C9A-8AED-99301D9ECDE9}" srcOrd="1" destOrd="0" presId="urn:microsoft.com/office/officeart/2005/8/layout/hierarchy2"/>
    <dgm:cxn modelId="{A83D2DAF-5ADF-4DF1-9027-AC2E98B55EA2}" type="presParOf" srcId="{DFAB150F-8834-4C9A-8AED-99301D9ECDE9}" destId="{EB1550E5-E7A3-4C73-B0C5-5B97838FC049}" srcOrd="0" destOrd="0" presId="urn:microsoft.com/office/officeart/2005/8/layout/hierarchy2"/>
    <dgm:cxn modelId="{E2E78E96-F097-4718-A51C-9829B0F414A6}" type="presParOf" srcId="{EB1550E5-E7A3-4C73-B0C5-5B97838FC049}" destId="{55B688A4-BA95-4BF6-81D1-9A232E39E546}" srcOrd="0" destOrd="0" presId="urn:microsoft.com/office/officeart/2005/8/layout/hierarchy2"/>
    <dgm:cxn modelId="{596893BC-BEBD-4739-BA8E-10CE60E31C3C}" type="presParOf" srcId="{DFAB150F-8834-4C9A-8AED-99301D9ECDE9}" destId="{DD06E014-85FE-485E-9530-8A49E55A7888}" srcOrd="1" destOrd="0" presId="urn:microsoft.com/office/officeart/2005/8/layout/hierarchy2"/>
    <dgm:cxn modelId="{AA46BD4D-5958-44B5-A533-115B18F49DE3}" type="presParOf" srcId="{DD06E014-85FE-485E-9530-8A49E55A7888}" destId="{223612C6-D4F8-4C27-A1EA-C017C98BFEC0}" srcOrd="0" destOrd="0" presId="urn:microsoft.com/office/officeart/2005/8/layout/hierarchy2"/>
    <dgm:cxn modelId="{BE34A1DD-1F8B-4DD8-A536-47702BBF28B0}" type="presParOf" srcId="{DD06E014-85FE-485E-9530-8A49E55A7888}" destId="{22A604DB-7CF3-46F3-AB93-5CD887EB2F1F}" srcOrd="1" destOrd="0" presId="urn:microsoft.com/office/officeart/2005/8/layout/hierarchy2"/>
    <dgm:cxn modelId="{05441BAB-CE13-4F4C-AAE2-58915358A2BD}" type="presParOf" srcId="{DFAB150F-8834-4C9A-8AED-99301D9ECDE9}" destId="{F85FB918-5D05-404F-8AF0-62CD1EA6BFB0}" srcOrd="2" destOrd="0" presId="urn:microsoft.com/office/officeart/2005/8/layout/hierarchy2"/>
    <dgm:cxn modelId="{B1321345-C4C5-4C52-B065-24227FE118B1}" type="presParOf" srcId="{F85FB918-5D05-404F-8AF0-62CD1EA6BFB0}" destId="{28F9219F-D259-4DB4-96C9-F3BE612516F6}" srcOrd="0" destOrd="0" presId="urn:microsoft.com/office/officeart/2005/8/layout/hierarchy2"/>
    <dgm:cxn modelId="{AB6E6EEC-410D-44D8-AB77-933FB54719A8}" type="presParOf" srcId="{DFAB150F-8834-4C9A-8AED-99301D9ECDE9}" destId="{7731C42F-314A-41D0-BFD9-DF0CE3B8F9EB}" srcOrd="3" destOrd="0" presId="urn:microsoft.com/office/officeart/2005/8/layout/hierarchy2"/>
    <dgm:cxn modelId="{DE66F9EE-AA0C-4340-B5F4-2AC9F5533227}" type="presParOf" srcId="{7731C42F-314A-41D0-BFD9-DF0CE3B8F9EB}" destId="{39EB659C-DD28-409B-9C37-3EC15B1F9D31}" srcOrd="0" destOrd="0" presId="urn:microsoft.com/office/officeart/2005/8/layout/hierarchy2"/>
    <dgm:cxn modelId="{AAE922D6-78DE-4B48-B8B5-1A6D4A8E02E0}" type="presParOf" srcId="{7731C42F-314A-41D0-BFD9-DF0CE3B8F9EB}" destId="{5ECB9646-9BBD-4473-9DD0-D43D03F5C392}" srcOrd="1" destOrd="0" presId="urn:microsoft.com/office/officeart/2005/8/layout/hierarchy2"/>
    <dgm:cxn modelId="{CFA37439-66B2-4DA8-8838-E204DB522A9D}" type="presParOf" srcId="{DFAB150F-8834-4C9A-8AED-99301D9ECDE9}" destId="{D2B0A4C3-2868-4C78-8F9F-A6CA66516DB7}" srcOrd="4" destOrd="0" presId="urn:microsoft.com/office/officeart/2005/8/layout/hierarchy2"/>
    <dgm:cxn modelId="{8B64C99C-E007-440F-8127-E63B6FAE3F94}" type="presParOf" srcId="{D2B0A4C3-2868-4C78-8F9F-A6CA66516DB7}" destId="{56C8E574-D10F-4863-9B51-6C019F04550C}" srcOrd="0" destOrd="0" presId="urn:microsoft.com/office/officeart/2005/8/layout/hierarchy2"/>
    <dgm:cxn modelId="{C5C68137-FFD3-4C83-A8CB-232D63B27CE3}" type="presParOf" srcId="{DFAB150F-8834-4C9A-8AED-99301D9ECDE9}" destId="{F3AC3634-C342-48E9-8FFB-BB71C9BD07B0}" srcOrd="5" destOrd="0" presId="urn:microsoft.com/office/officeart/2005/8/layout/hierarchy2"/>
    <dgm:cxn modelId="{3E0F41EB-524F-44F4-94AA-CE0CC26E99B5}" type="presParOf" srcId="{F3AC3634-C342-48E9-8FFB-BB71C9BD07B0}" destId="{FD52EC20-267F-4232-90EA-D7B712C5C43D}" srcOrd="0" destOrd="0" presId="urn:microsoft.com/office/officeart/2005/8/layout/hierarchy2"/>
    <dgm:cxn modelId="{267522E5-141D-4412-A9F1-E0659549E5F0}" type="presParOf" srcId="{F3AC3634-C342-48E9-8FFB-BB71C9BD07B0}" destId="{0F013E1A-990E-45D1-AEEC-6A435E1D7E2F}" srcOrd="1" destOrd="0" presId="urn:microsoft.com/office/officeart/2005/8/layout/hierarchy2"/>
    <dgm:cxn modelId="{6DAAAD94-3B7A-4A63-AC8F-94C6336A563F}" type="presParOf" srcId="{6481F6AE-A84D-4D6F-967E-4D27E0759FEA}" destId="{8E469DD5-E9A2-4D66-B5EB-30151C4DC096}" srcOrd="6" destOrd="0" presId="urn:microsoft.com/office/officeart/2005/8/layout/hierarchy2"/>
    <dgm:cxn modelId="{95773A1B-584D-4293-824E-68DB3F01CF63}" type="presParOf" srcId="{8E469DD5-E9A2-4D66-B5EB-30151C4DC096}" destId="{CC45680A-FA07-4888-94CE-445DF2CC5F13}" srcOrd="0" destOrd="0" presId="urn:microsoft.com/office/officeart/2005/8/layout/hierarchy2"/>
    <dgm:cxn modelId="{6874E7CD-A523-48E3-BCC4-450A517F9E6B}" type="presParOf" srcId="{6481F6AE-A84D-4D6F-967E-4D27E0759FEA}" destId="{393CDE2A-4D3D-47EF-83A0-CBDA39AF3D7A}" srcOrd="7" destOrd="0" presId="urn:microsoft.com/office/officeart/2005/8/layout/hierarchy2"/>
    <dgm:cxn modelId="{739C1754-DE8F-4BB5-9DAE-5D14E99A1832}" type="presParOf" srcId="{393CDE2A-4D3D-47EF-83A0-CBDA39AF3D7A}" destId="{C4D62ACE-FF58-4CEC-A6BA-718E77813DB9}" srcOrd="0" destOrd="0" presId="urn:microsoft.com/office/officeart/2005/8/layout/hierarchy2"/>
    <dgm:cxn modelId="{A265CE21-000C-4A37-B428-117F6BD2DCEE}" type="presParOf" srcId="{393CDE2A-4D3D-47EF-83A0-CBDA39AF3D7A}" destId="{4C065E74-389D-4CAA-BF9B-16CC86C32ECE}" srcOrd="1" destOrd="0" presId="urn:microsoft.com/office/officeart/2005/8/layout/hierarchy2"/>
    <dgm:cxn modelId="{5B979B70-0A06-4304-B829-4A195BA550CB}" type="presParOf" srcId="{4C065E74-389D-4CAA-BF9B-16CC86C32ECE}" destId="{6F92DDD6-01DA-47B2-9B04-D691E3A55E77}" srcOrd="0" destOrd="0" presId="urn:microsoft.com/office/officeart/2005/8/layout/hierarchy2"/>
    <dgm:cxn modelId="{CC0DAA77-8AF3-4D88-BAA1-DB26077DC21D}" type="presParOf" srcId="{6F92DDD6-01DA-47B2-9B04-D691E3A55E77}" destId="{EBB487C9-192A-475E-8536-28AD20199230}" srcOrd="0" destOrd="0" presId="urn:microsoft.com/office/officeart/2005/8/layout/hierarchy2"/>
    <dgm:cxn modelId="{7469B207-0200-4E9B-B708-8B3CD5349E11}" type="presParOf" srcId="{4C065E74-389D-4CAA-BF9B-16CC86C32ECE}" destId="{703648D9-9670-4A20-B2D5-FCEE51F03A50}" srcOrd="1" destOrd="0" presId="urn:microsoft.com/office/officeart/2005/8/layout/hierarchy2"/>
    <dgm:cxn modelId="{9464F3C0-BFDC-4B55-B82B-49BD28992941}" type="presParOf" srcId="{703648D9-9670-4A20-B2D5-FCEE51F03A50}" destId="{2231B1FE-616D-4290-AE98-6347437F8306}" srcOrd="0" destOrd="0" presId="urn:microsoft.com/office/officeart/2005/8/layout/hierarchy2"/>
    <dgm:cxn modelId="{A95D912D-9BC8-4558-BBDC-218AD06DB0D7}" type="presParOf" srcId="{703648D9-9670-4A20-B2D5-FCEE51F03A50}" destId="{8A63440B-DBC7-430C-B1EF-A77BD0B14FB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FC878-505F-4CBB-A2BB-5541597D0E7E}">
      <dsp:nvSpPr>
        <dsp:cNvPr id="0" name=""/>
        <dsp:cNvSpPr/>
      </dsp:nvSpPr>
      <dsp:spPr>
        <a:xfrm>
          <a:off x="5931" y="2244574"/>
          <a:ext cx="2532789" cy="15595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Ametist " panose="02000503020000020003" pitchFamily="2" charset="0"/>
            </a:rPr>
            <a:t>Марфо-Мариинский центр для детей </a:t>
          </a:r>
          <a:r>
            <a:rPr lang="en-US" sz="2200" kern="1200" dirty="0">
              <a:latin typeface="Ametist " panose="02000503020000020003" pitchFamily="2" charset="0"/>
            </a:rPr>
            <a:t>   </a:t>
          </a:r>
          <a:r>
            <a:rPr lang="ru-RU" sz="2200" kern="1200" dirty="0">
              <a:latin typeface="Ametist " panose="02000503020000020003" pitchFamily="2" charset="0"/>
            </a:rPr>
            <a:t>с ОВЗ</a:t>
          </a:r>
        </a:p>
      </dsp:txBody>
      <dsp:txXfrm>
        <a:off x="51608" y="2290251"/>
        <a:ext cx="2441435" cy="1468169"/>
      </dsp:txXfrm>
    </dsp:sp>
    <dsp:sp modelId="{7DDB5CFE-3965-41A9-B65F-3997352FFE45}">
      <dsp:nvSpPr>
        <dsp:cNvPr id="0" name=""/>
        <dsp:cNvSpPr/>
      </dsp:nvSpPr>
      <dsp:spPr>
        <a:xfrm rot="17308816">
          <a:off x="1705201" y="1852238"/>
          <a:ext cx="2440682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2440682" y="1468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864525" y="1805907"/>
        <a:ext cx="122034" cy="122034"/>
      </dsp:txXfrm>
    </dsp:sp>
    <dsp:sp modelId="{7E73C877-846A-489E-AE15-B35EEE6C0803}">
      <dsp:nvSpPr>
        <dsp:cNvPr id="0" name=""/>
        <dsp:cNvSpPr/>
      </dsp:nvSpPr>
      <dsp:spPr>
        <a:xfrm>
          <a:off x="3312363" y="216029"/>
          <a:ext cx="2602726" cy="986965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metist " panose="02000503020000020003" pitchFamily="2" charset="0"/>
              <a:ea typeface="Adobe Song Std L" panose="02020300000000000000" pitchFamily="18" charset="-128"/>
            </a:rPr>
            <a:t>Летний оздоровительный лагерь «Солнышко в ладошках»</a:t>
          </a:r>
          <a:endParaRPr lang="ru-RU" sz="1800" kern="1200" dirty="0">
            <a:latin typeface="Ametist " panose="02000503020000020003" pitchFamily="2" charset="0"/>
            <a:ea typeface="Adobe Song Std L" panose="02020300000000000000" pitchFamily="18" charset="-128"/>
          </a:endParaRPr>
        </a:p>
      </dsp:txBody>
      <dsp:txXfrm>
        <a:off x="3341270" y="244936"/>
        <a:ext cx="2544912" cy="929151"/>
      </dsp:txXfrm>
    </dsp:sp>
    <dsp:sp modelId="{C59CBF0D-46ED-47B7-AD11-940E65F176BC}">
      <dsp:nvSpPr>
        <dsp:cNvPr id="0" name=""/>
        <dsp:cNvSpPr/>
      </dsp:nvSpPr>
      <dsp:spPr>
        <a:xfrm rot="19374591">
          <a:off x="2404087" y="2608323"/>
          <a:ext cx="1330945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1330945" y="1468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36286" y="2589735"/>
        <a:ext cx="66547" cy="66547"/>
      </dsp:txXfrm>
    </dsp:sp>
    <dsp:sp modelId="{D62E3CEE-49E5-4746-B2A9-EB557FB8D8DA}">
      <dsp:nvSpPr>
        <dsp:cNvPr id="0" name=""/>
        <dsp:cNvSpPr/>
      </dsp:nvSpPr>
      <dsp:spPr>
        <a:xfrm>
          <a:off x="3600399" y="1584180"/>
          <a:ext cx="2490567" cy="1275001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metist " panose="02000503020000020003" pitchFamily="2" charset="0"/>
              <a:ea typeface="Adobe Song Std L" panose="02020300000000000000" pitchFamily="18" charset="-128"/>
            </a:rPr>
            <a:t>Программа помощи детям до 3-х лет «Уверенное начало»</a:t>
          </a:r>
          <a:endParaRPr lang="ru-RU" sz="1800" kern="1200" dirty="0">
            <a:latin typeface="Ametist " panose="02000503020000020003" pitchFamily="2" charset="0"/>
            <a:ea typeface="Adobe Song Std L" panose="02020300000000000000" pitchFamily="18" charset="-128"/>
          </a:endParaRPr>
        </a:p>
      </dsp:txBody>
      <dsp:txXfrm>
        <a:off x="3637743" y="1621524"/>
        <a:ext cx="2415879" cy="1200313"/>
      </dsp:txXfrm>
    </dsp:sp>
    <dsp:sp modelId="{9F6D6EBD-1729-4C2F-9095-B55AE52D04DE}">
      <dsp:nvSpPr>
        <dsp:cNvPr id="0" name=""/>
        <dsp:cNvSpPr/>
      </dsp:nvSpPr>
      <dsp:spPr>
        <a:xfrm rot="2642632">
          <a:off x="2373314" y="3418594"/>
          <a:ext cx="1176464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1176464" y="1468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932135" y="3403868"/>
        <a:ext cx="58823" cy="58823"/>
      </dsp:txXfrm>
    </dsp:sp>
    <dsp:sp modelId="{5BFE770E-2A14-4EC3-BD7A-1CB800C27932}">
      <dsp:nvSpPr>
        <dsp:cNvPr id="0" name=""/>
        <dsp:cNvSpPr/>
      </dsp:nvSpPr>
      <dsp:spPr>
        <a:xfrm>
          <a:off x="3384372" y="3240358"/>
          <a:ext cx="2615240" cy="1203732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metist " panose="02000503020000020003" pitchFamily="2" charset="0"/>
              <a:ea typeface="Adobe Song Std L" panose="02020300000000000000" pitchFamily="18" charset="-128"/>
            </a:rPr>
            <a:t>Комплексная помощь семьям с </a:t>
          </a:r>
          <a:r>
            <a:rPr lang="ru-RU" sz="1800" kern="1200" dirty="0" smtClean="0">
              <a:latin typeface="Ametist " panose="02000503020000020003" pitchFamily="2" charset="0"/>
              <a:ea typeface="Adobe Song Std L" panose="02020300000000000000" pitchFamily="18" charset="-128"/>
            </a:rPr>
            <a:t>детьми-инвалидами</a:t>
          </a:r>
          <a:endParaRPr lang="ru-RU" sz="1800" kern="1200" dirty="0">
            <a:latin typeface="Ametist " panose="02000503020000020003" pitchFamily="2" charset="0"/>
            <a:ea typeface="Adobe Song Std L" panose="02020300000000000000" pitchFamily="18" charset="-128"/>
          </a:endParaRPr>
        </a:p>
      </dsp:txBody>
      <dsp:txXfrm>
        <a:off x="3419628" y="3275614"/>
        <a:ext cx="2544728" cy="1133220"/>
      </dsp:txXfrm>
    </dsp:sp>
    <dsp:sp modelId="{EB1550E5-E7A3-4C73-B0C5-5B97838FC049}">
      <dsp:nvSpPr>
        <dsp:cNvPr id="0" name=""/>
        <dsp:cNvSpPr/>
      </dsp:nvSpPr>
      <dsp:spPr>
        <a:xfrm rot="17521023">
          <a:off x="5388062" y="2920586"/>
          <a:ext cx="1956593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1956593" y="14685"/>
              </a:lnTo>
            </a:path>
          </a:pathLst>
        </a:custGeom>
        <a:noFill/>
        <a:ln w="635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6317445" y="2886357"/>
        <a:ext cx="97829" cy="97829"/>
      </dsp:txXfrm>
    </dsp:sp>
    <dsp:sp modelId="{223612C6-D4F8-4C27-A1EA-C017C98BFEC0}">
      <dsp:nvSpPr>
        <dsp:cNvPr id="0" name=""/>
        <dsp:cNvSpPr/>
      </dsp:nvSpPr>
      <dsp:spPr>
        <a:xfrm>
          <a:off x="6733106" y="1534837"/>
          <a:ext cx="1973930" cy="9869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metist " panose="02000503020000020003" pitchFamily="2" charset="0"/>
            </a:rPr>
            <a:t>Индивидуальные и групповые занятия с психологом</a:t>
          </a:r>
        </a:p>
      </dsp:txBody>
      <dsp:txXfrm>
        <a:off x="6762013" y="1563744"/>
        <a:ext cx="1916116" cy="929151"/>
      </dsp:txXfrm>
    </dsp:sp>
    <dsp:sp modelId="{F85FB918-5D05-404F-8AF0-62CD1EA6BFB0}">
      <dsp:nvSpPr>
        <dsp:cNvPr id="0" name=""/>
        <dsp:cNvSpPr/>
      </dsp:nvSpPr>
      <dsp:spPr>
        <a:xfrm rot="19032828">
          <a:off x="5866632" y="3488091"/>
          <a:ext cx="999454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999454" y="14685"/>
              </a:lnTo>
            </a:path>
          </a:pathLst>
        </a:custGeom>
        <a:noFill/>
        <a:ln w="635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341373" y="3477790"/>
        <a:ext cx="49972" cy="49972"/>
      </dsp:txXfrm>
    </dsp:sp>
    <dsp:sp modelId="{39EB659C-DD28-409B-9C37-3EC15B1F9D31}">
      <dsp:nvSpPr>
        <dsp:cNvPr id="0" name=""/>
        <dsp:cNvSpPr/>
      </dsp:nvSpPr>
      <dsp:spPr>
        <a:xfrm>
          <a:off x="6733106" y="2669847"/>
          <a:ext cx="1973930" cy="9869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metist " panose="02000503020000020003" pitchFamily="2" charset="0"/>
            </a:rPr>
            <a:t>Мастер-классы и занятия в «Родительском клубе»</a:t>
          </a:r>
        </a:p>
      </dsp:txBody>
      <dsp:txXfrm>
        <a:off x="6762013" y="2698754"/>
        <a:ext cx="1916116" cy="929151"/>
      </dsp:txXfrm>
    </dsp:sp>
    <dsp:sp modelId="{D2B0A4C3-2868-4C78-8F9F-A6CA66516DB7}">
      <dsp:nvSpPr>
        <dsp:cNvPr id="0" name=""/>
        <dsp:cNvSpPr/>
      </dsp:nvSpPr>
      <dsp:spPr>
        <a:xfrm rot="1912503">
          <a:off x="5934487" y="4055596"/>
          <a:ext cx="863744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863744" y="14685"/>
              </a:lnTo>
            </a:path>
          </a:pathLst>
        </a:custGeom>
        <a:noFill/>
        <a:ln w="635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344766" y="4048688"/>
        <a:ext cx="43187" cy="43187"/>
      </dsp:txXfrm>
    </dsp:sp>
    <dsp:sp modelId="{FD52EC20-267F-4232-90EA-D7B712C5C43D}">
      <dsp:nvSpPr>
        <dsp:cNvPr id="0" name=""/>
        <dsp:cNvSpPr/>
      </dsp:nvSpPr>
      <dsp:spPr>
        <a:xfrm>
          <a:off x="6733106" y="3804857"/>
          <a:ext cx="1973930" cy="9869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metist " panose="02000503020000020003" pitchFamily="2" charset="0"/>
            </a:rPr>
            <a:t>Семейные </a:t>
          </a:r>
          <a:r>
            <a:rPr lang="en-US" sz="1600" kern="1200" dirty="0">
              <a:latin typeface="Ametist " panose="02000503020000020003" pitchFamily="2" charset="0"/>
            </a:rPr>
            <a:t>   </a:t>
          </a:r>
          <a:r>
            <a:rPr lang="ru-RU" sz="1600" kern="1200" dirty="0">
              <a:latin typeface="Ametist " panose="02000503020000020003" pitchFamily="2" charset="0"/>
            </a:rPr>
            <a:t>праздники</a:t>
          </a:r>
        </a:p>
      </dsp:txBody>
      <dsp:txXfrm>
        <a:off x="6762013" y="3833764"/>
        <a:ext cx="1916116" cy="929151"/>
      </dsp:txXfrm>
    </dsp:sp>
    <dsp:sp modelId="{8E469DD5-E9A2-4D66-B5EB-30151C4DC096}">
      <dsp:nvSpPr>
        <dsp:cNvPr id="0" name=""/>
        <dsp:cNvSpPr/>
      </dsp:nvSpPr>
      <dsp:spPr>
        <a:xfrm rot="4311184">
          <a:off x="1665952" y="4214157"/>
          <a:ext cx="2535108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2535108" y="1468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870129" y="4165465"/>
        <a:ext cx="126755" cy="126755"/>
      </dsp:txXfrm>
    </dsp:sp>
    <dsp:sp modelId="{C4D62ACE-FF58-4CEC-A6BA-718E77813DB9}">
      <dsp:nvSpPr>
        <dsp:cNvPr id="0" name=""/>
        <dsp:cNvSpPr/>
      </dsp:nvSpPr>
      <dsp:spPr>
        <a:xfrm>
          <a:off x="3328293" y="4821436"/>
          <a:ext cx="2590882" cy="1223827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71A6DB">
                <a:lumMod val="98000"/>
                <a:lumOff val="2000"/>
                <a:alpha val="90000"/>
              </a:srgbClr>
            </a:gs>
            <a:gs pos="50000">
              <a:schemeClr val="accent1">
                <a:hueOff val="0"/>
                <a:satOff val="0"/>
                <a:lumOff val="0"/>
                <a:satMod val="110000"/>
                <a:lumMod val="100000"/>
                <a:shade val="100000"/>
                <a:alpha val="90000"/>
              </a:schemeClr>
            </a:gs>
            <a:gs pos="100000">
              <a:schemeClr val="accent1">
                <a:hueOff val="0"/>
                <a:satOff val="0"/>
                <a:lumOff val="0"/>
                <a:lumMod val="99000"/>
                <a:satMod val="120000"/>
                <a:shade val="78000"/>
                <a:alpha val="90000"/>
              </a:schemeClr>
            </a:gs>
          </a:gsLst>
          <a:lin ang="54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n/>
              <a:latin typeface="Ametist " panose="02000503020000020003" pitchFamily="2" charset="0"/>
            </a:rPr>
            <a:t>Социальная реабилитация и </a:t>
          </a:r>
          <a:r>
            <a:rPr lang="ru-RU" sz="1800" kern="1200" dirty="0" err="1">
              <a:ln/>
              <a:latin typeface="Ametist " panose="02000503020000020003" pitchFamily="2" charset="0"/>
            </a:rPr>
            <a:t>абилитация</a:t>
          </a:r>
          <a:r>
            <a:rPr lang="ru-RU" sz="1800" kern="1200" dirty="0">
              <a:ln/>
              <a:latin typeface="Ametist " panose="02000503020000020003" pitchFamily="2" charset="0"/>
            </a:rPr>
            <a:t> детей</a:t>
          </a:r>
          <a:r>
            <a:rPr lang="en-US" sz="1800" kern="1200" dirty="0">
              <a:ln/>
              <a:latin typeface="Ametist " panose="02000503020000020003" pitchFamily="2" charset="0"/>
            </a:rPr>
            <a:t>            </a:t>
          </a:r>
          <a:r>
            <a:rPr lang="ru-RU" sz="1800" kern="1200" dirty="0">
              <a:ln/>
              <a:latin typeface="Ametist " panose="02000503020000020003" pitchFamily="2" charset="0"/>
            </a:rPr>
            <a:t> с ДЦП</a:t>
          </a:r>
        </a:p>
      </dsp:txBody>
      <dsp:txXfrm>
        <a:off x="3364138" y="4857281"/>
        <a:ext cx="2519192" cy="1152137"/>
      </dsp:txXfrm>
    </dsp:sp>
    <dsp:sp modelId="{6F92DDD6-01DA-47B2-9B04-D691E3A55E77}">
      <dsp:nvSpPr>
        <dsp:cNvPr id="0" name=""/>
        <dsp:cNvSpPr/>
      </dsp:nvSpPr>
      <dsp:spPr>
        <a:xfrm>
          <a:off x="5919175" y="5418665"/>
          <a:ext cx="789572" cy="29370"/>
        </a:xfrm>
        <a:custGeom>
          <a:avLst/>
          <a:gdLst/>
          <a:ahLst/>
          <a:cxnLst/>
          <a:rect l="0" t="0" r="0" b="0"/>
          <a:pathLst>
            <a:path>
              <a:moveTo>
                <a:pt x="0" y="14685"/>
              </a:moveTo>
              <a:lnTo>
                <a:pt x="789572" y="14685"/>
              </a:lnTo>
            </a:path>
          </a:pathLst>
        </a:custGeom>
        <a:noFill/>
        <a:ln w="635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94222" y="5413611"/>
        <a:ext cx="39478" cy="39478"/>
      </dsp:txXfrm>
    </dsp:sp>
    <dsp:sp modelId="{2231B1FE-616D-4290-AE98-6347437F8306}">
      <dsp:nvSpPr>
        <dsp:cNvPr id="0" name=""/>
        <dsp:cNvSpPr/>
      </dsp:nvSpPr>
      <dsp:spPr>
        <a:xfrm>
          <a:off x="6708747" y="4939867"/>
          <a:ext cx="1973930" cy="9869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satMod val="103000"/>
                <a:lumMod val="102000"/>
                <a:tint val="94000"/>
                <a:alpha val="90000"/>
              </a:schemeClr>
            </a:gs>
            <a:gs pos="50000">
              <a:schemeClr val="accent1">
                <a:hueOff val="0"/>
                <a:satOff val="0"/>
                <a:lumOff val="0"/>
                <a:satMod val="110000"/>
                <a:lumMod val="100000"/>
                <a:shade val="100000"/>
                <a:alpha val="90000"/>
              </a:schemeClr>
            </a:gs>
            <a:gs pos="100000">
              <a:schemeClr val="accent1">
                <a:hueOff val="0"/>
                <a:satOff val="0"/>
                <a:lumOff val="0"/>
                <a:lumMod val="99000"/>
                <a:satMod val="120000"/>
                <a:shade val="78000"/>
                <a:alpha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latin typeface="Ametist " panose="02000503020000020003" pitchFamily="2" charset="0"/>
            </a:rPr>
            <a:t>Группа дневного пребывания</a:t>
          </a:r>
        </a:p>
      </dsp:txBody>
      <dsp:txXfrm>
        <a:off x="6737654" y="4968774"/>
        <a:ext cx="1916116" cy="929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3888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95963" y="0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05294-7DC1-4499-A229-499C00DE48C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32150" y="531813"/>
            <a:ext cx="3768725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23938" y="3373438"/>
            <a:ext cx="8185150" cy="319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745288"/>
            <a:ext cx="4433888" cy="354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95963" y="6745288"/>
            <a:ext cx="4435475" cy="354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E5B12-911E-44A2-B306-F2C690383C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766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BB41C8-E2FD-4B0E-9481-3CEAAF0D3255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6B92A0-2882-4BDF-904A-430595AC28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21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DA0259-BBCA-4749-8F0E-AA7A5617C394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23B0C-6954-47F6-A268-EE466D8264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2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183F85-F601-47EF-860B-E8551E9A3B0F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571666-5323-4B1C-BE14-BE47288AB7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27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7774D8-1247-4717-A410-425284A6F551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AE54B5-490A-4C00-AC41-2F18203082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22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BB61E6-AACA-4987-BCE8-C1D8DBF9F694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87EA22-9EF7-4C20-9C2E-EF00F72D0C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891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A5E9-11DF-4023-A466-A0656BE7CB42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EE71-BFF0-4636-B894-030BDC772C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20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DB4A3C-1DE6-4F54-B084-170428D7D03B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80846-0A13-496A-A584-4F7614B8F4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25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B192B-10DE-4873-9A3D-1CC23DF8A197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A9337-7914-4C8D-9352-A42C1933DF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572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B26B55-3BC0-4670-B566-4B325A78D90D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8A038A-E224-4D88-AF37-1C3BF87917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92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585107-FB93-429B-9EBA-620FB5E978A8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CD6C9-573B-4B8A-941D-F1C809B145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84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543E65-7F35-407A-A213-0DF7B4B42D39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2FE96D-8C9C-4B41-B27D-D12DAAAEBA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3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9F47AE-0FEA-4F9B-A795-D4A47B0FCD71}" type="datetimeFigureOut">
              <a:rPr lang="ru-RU" smtClean="0"/>
              <a:pPr>
                <a:defRPr/>
              </a:pPr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F1899E-C3CC-47EF-846C-9E9E7F383C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03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mcentor@gmail.com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13458" y="1043533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Автономная Некоммерческая Организация </a:t>
            </a:r>
          </a:p>
          <a:p>
            <a:pPr algn="ctr"/>
            <a:r>
              <a:rPr lang="ru-RU" sz="3200" b="1" dirty="0" smtClean="0">
                <a:latin typeface="Azbuka03_D" panose="02000605000000020002" pitchFamily="2" charset="0"/>
              </a:rPr>
              <a:t>Марфо-Мариинский Детский Центр для детей с ОВЗ</a:t>
            </a:r>
            <a:endParaRPr lang="ru-RU" sz="3200" b="1" dirty="0">
              <a:latin typeface="Azbuka03_D" panose="02000605000000020002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066" y="2982525"/>
            <a:ext cx="4538377" cy="338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8" r="8398"/>
          <a:stretch>
            <a:fillRect/>
          </a:stretch>
        </p:blipFill>
        <p:spPr>
          <a:xfrm>
            <a:off x="2249562" y="2982525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b="1" dirty="0" smtClean="0"/>
              <a:t>Куда Вы пришли?</a:t>
            </a:r>
            <a:endParaRPr lang="ru-RU" b="1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 smtClean="0"/>
              <a:t>В Марфо-Мариинский Центр для детей с ОВЗ «Елизаветинский сад» - один из благотворительных проектов ММОМ.</a:t>
            </a:r>
          </a:p>
          <a:p>
            <a:pPr fontAlgn="auto">
              <a:spcAft>
                <a:spcPts val="0"/>
              </a:spcAft>
            </a:pPr>
            <a:r>
              <a:rPr lang="ru-RU" dirty="0" smtClean="0"/>
              <a:t>Это специализированный детский сад для детей-инвалидов с ДЦП (детским церебральным параличом) и нарушениями опорно-двигательного аппарата (НОДА). Здесь с детьми занимаются специалисты</a:t>
            </a:r>
            <a:r>
              <a:rPr lang="en-US" dirty="0" smtClean="0"/>
              <a:t>, </a:t>
            </a:r>
            <a:r>
              <a:rPr lang="ru-RU" dirty="0" smtClean="0"/>
              <a:t>а для родителей таких детей – это возможность посвятить свободное время решению бытовых проблем.</a:t>
            </a:r>
          </a:p>
          <a:p>
            <a:pPr fontAlgn="auto"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06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3378" y="4182268"/>
            <a:ext cx="797143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36000">
                <a:schemeClr val="accent1">
                  <a:tint val="44500"/>
                  <a:satMod val="160000"/>
                </a:schemeClr>
              </a:gs>
              <a:gs pos="68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B1C03"/>
                </a:solidFill>
                <a:latin typeface="Ametist " panose="02000503020000020003" pitchFamily="2" charset="0"/>
                <a:cs typeface="Times New Roman" panose="02020603050405020304" pitchFamily="18" charset="0"/>
              </a:rPr>
              <a:t>Мы помогаем</a:t>
            </a:r>
            <a:endParaRPr lang="en-US" sz="2400" b="1" dirty="0">
              <a:solidFill>
                <a:srgbClr val="3B1C03"/>
              </a:solidFill>
              <a:latin typeface="Ametist " panose="0200050302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338" y="4787949"/>
            <a:ext cx="48861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  <a:cs typeface="Times New Roman" panose="02020603050405020304" pitchFamily="18" charset="0"/>
              </a:rPr>
              <a:t>Детям с ДЦП от 3х до 10-ти лет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  <a:cs typeface="Times New Roman" panose="02020603050405020304" pitchFamily="18" charset="0"/>
              </a:rPr>
              <a:t>Ближайшему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окружению ребенка (родителям, родственникам)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 </a:t>
            </a:r>
            <a:endParaRPr lang="ru-RU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1028" y="1115541"/>
            <a:ext cx="48168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latin typeface="+mn-lt"/>
                <a:cs typeface="Times New Roman" panose="02020603050405020304" pitchFamily="18" charset="0"/>
              </a:rPr>
              <a:t>Бесплатный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центр дневного пребывания для детей со средней и тяжелой степенью ДЦП и сопутствующими нарушениями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  <a:cs typeface="Times New Roman" panose="02020603050405020304" pitchFamily="18" charset="0"/>
              </a:rPr>
              <a:t>Комплексный подход -  помощь оказывается всей семье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  <a:cs typeface="Times New Roman" panose="02020603050405020304" pitchFamily="18" charset="0"/>
              </a:rPr>
              <a:t>Индивидуальный профессиональный подход к каждому </a:t>
            </a:r>
            <a:r>
              <a:rPr lang="ru-RU" dirty="0" smtClean="0">
                <a:latin typeface="+mn-lt"/>
                <a:cs typeface="Times New Roman" panose="02020603050405020304" pitchFamily="18" charset="0"/>
              </a:rPr>
              <a:t>ребенк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у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  <a:cs typeface="Times New Roman" panose="02020603050405020304" pitchFamily="18" charset="0"/>
              </a:rPr>
              <a:t>Использование передовых педагогических технологий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61530" y="323453"/>
            <a:ext cx="66967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>
                <a:latin typeface="Ametist " panose="02000503020000020003" pitchFamily="2" charset="0"/>
              </a:rPr>
              <a:t>Уникальность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526" y="4848338"/>
            <a:ext cx="3847805" cy="24598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53" y="1175355"/>
            <a:ext cx="4042878" cy="287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29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33661586"/>
              </p:ext>
            </p:extLst>
          </p:nvPr>
        </p:nvGraphicFramePr>
        <p:xfrm>
          <a:off x="305346" y="1331565"/>
          <a:ext cx="871296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3338" y="469210"/>
            <a:ext cx="7720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51361B"/>
                </a:solidFill>
                <a:latin typeface="Ametist " panose="02000503020000020003" pitchFamily="2" charset="0"/>
              </a:rPr>
              <a:t>Структура работы центра с 2011 -</a:t>
            </a:r>
            <a:r>
              <a:rPr lang="ru-RU" sz="3600" b="1" dirty="0" smtClean="0">
                <a:solidFill>
                  <a:srgbClr val="51361B"/>
                </a:solidFill>
                <a:latin typeface="Ametist " panose="02000503020000020003" pitchFamily="2" charset="0"/>
              </a:rPr>
              <a:t>2017гг</a:t>
            </a:r>
            <a:r>
              <a:rPr lang="ru-RU" sz="3600" b="1" dirty="0">
                <a:solidFill>
                  <a:srgbClr val="51361B"/>
                </a:solidFill>
                <a:latin typeface="Ametist " panose="02000503020000020003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1966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346" y="3851845"/>
            <a:ext cx="6552728" cy="328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3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Проведение комплекса мероприятий по обучению детей </a:t>
            </a:r>
            <a:endParaRPr lang="en-US" dirty="0">
              <a:latin typeface="+mn-lt"/>
            </a:endParaRPr>
          </a:p>
          <a:p>
            <a:pPr marL="108000">
              <a:buClr>
                <a:schemeClr val="accent1">
                  <a:lumMod val="75000"/>
                </a:schemeClr>
              </a:buClr>
            </a:pPr>
            <a:r>
              <a:rPr lang="en-US" dirty="0">
                <a:latin typeface="+mn-lt"/>
              </a:rPr>
              <a:t>      </a:t>
            </a:r>
            <a:r>
              <a:rPr lang="ru-RU" dirty="0">
                <a:latin typeface="+mn-lt"/>
              </a:rPr>
              <a:t>с ДЦП   практическим навыкам для самостоятельной жизни </a:t>
            </a:r>
            <a:r>
              <a:rPr lang="en-US" dirty="0">
                <a:latin typeface="+mn-lt"/>
              </a:rPr>
              <a:t>    </a:t>
            </a:r>
          </a:p>
          <a:p>
            <a:pPr marL="108000">
              <a:buClr>
                <a:schemeClr val="accent1">
                  <a:lumMod val="75000"/>
                </a:schemeClr>
              </a:buClr>
            </a:pPr>
            <a:r>
              <a:rPr lang="en-US" dirty="0">
                <a:latin typeface="+mn-lt"/>
              </a:rPr>
              <a:t>      </a:t>
            </a:r>
            <a:r>
              <a:rPr lang="ru-RU" dirty="0">
                <a:latin typeface="+mn-lt"/>
              </a:rPr>
              <a:t>в быту, семье и обществе</a:t>
            </a:r>
          </a:p>
          <a:p>
            <a:pPr marL="393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Коррекция речи, устранение психофизических недостатков</a:t>
            </a:r>
          </a:p>
          <a:p>
            <a:pPr marL="393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Обучение детей методике альтернативной коммуникации. </a:t>
            </a:r>
          </a:p>
          <a:p>
            <a:pPr marL="393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Стимулирование слухового аппарата  посредством музыкальных занятий</a:t>
            </a:r>
          </a:p>
          <a:p>
            <a:pPr marL="393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Предоставление родителям социальной передышки, они могут отдохнуть или заняться своими делами</a:t>
            </a:r>
          </a:p>
          <a:p>
            <a:pPr marL="393750" indent="-285750">
              <a:lnSpc>
                <a:spcPct val="20000"/>
              </a:lnSpc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ru-RU" dirty="0">
              <a:latin typeface="+mn-lt"/>
            </a:endParaRPr>
          </a:p>
          <a:p>
            <a:pPr marL="393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Оказание индивидуальной психологической помощи</a:t>
            </a:r>
            <a:r>
              <a:rPr lang="en-US" dirty="0">
                <a:latin typeface="+mn-lt"/>
              </a:rPr>
              <a:t> </a:t>
            </a:r>
            <a:r>
              <a:rPr lang="ru-RU" dirty="0">
                <a:latin typeface="+mn-lt"/>
              </a:rPr>
              <a:t>родителям детей с ДЦП</a:t>
            </a:r>
            <a:endParaRPr lang="ru-RU" sz="24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48" y="3308996"/>
            <a:ext cx="7791206" cy="4708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txBody>
          <a:bodyPr wrap="square" rtlCol="0" anchor="ctr" anchorCtr="0">
            <a:no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3B1C03"/>
                </a:solidFill>
                <a:latin typeface="Ametist " panose="02000503020000020003" pitchFamily="2" charset="0"/>
                <a:cs typeface="Times New Roman" pitchFamily="18" charset="0"/>
              </a:rPr>
              <a:t>Задачи проекта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519" y="1259557"/>
            <a:ext cx="7784335" cy="43204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txBody>
          <a:bodyPr wrap="square" rtlCol="0" anchor="ctr" anchorCtr="0">
            <a:no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3B1C03"/>
                </a:solidFill>
                <a:latin typeface="Ametist " panose="02000503020000020003" pitchFamily="2" charset="0"/>
                <a:cs typeface="Times New Roman" pitchFamily="18" charset="0"/>
              </a:rPr>
              <a:t>Цель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1410" y="1691605"/>
            <a:ext cx="598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dirty="0" smtClean="0">
                <a:latin typeface="+mn-lt"/>
                <a:cs typeface="Times New Roman" panose="02020603050405020304" pitchFamily="18" charset="0"/>
              </a:rPr>
              <a:t>**</a:t>
            </a:r>
            <a:r>
              <a:rPr lang="ru-RU" altLang="ru-RU" dirty="0">
                <a:latin typeface="+mn-lt"/>
                <a:cs typeface="Times New Roman" panose="02020603050405020304" pitchFamily="18" charset="0"/>
              </a:rPr>
              <a:t>Комплексная помощь семьям с  детьми-инвалидами</a:t>
            </a:r>
          </a:p>
          <a:p>
            <a:pPr algn="just"/>
            <a:r>
              <a:rPr lang="ru-RU" altLang="ru-RU" dirty="0">
                <a:latin typeface="+mn-lt"/>
                <a:cs typeface="Times New Roman" panose="02020603050405020304" pitchFamily="18" charset="0"/>
              </a:rPr>
              <a:t>     с диагнозом ДЦП </a:t>
            </a:r>
            <a:r>
              <a:rPr lang="ru-RU" altLang="ru-RU" dirty="0" smtClean="0">
                <a:latin typeface="+mn-lt"/>
                <a:cs typeface="Times New Roman" panose="02020603050405020304" pitchFamily="18" charset="0"/>
              </a:rPr>
              <a:t>средней </a:t>
            </a:r>
            <a:r>
              <a:rPr lang="ru-RU" altLang="ru-RU" dirty="0">
                <a:latin typeface="+mn-lt"/>
                <a:cs typeface="Times New Roman" panose="02020603050405020304" pitchFamily="18" charset="0"/>
              </a:rPr>
              <a:t>и тяжелой степени</a:t>
            </a:r>
          </a:p>
          <a:p>
            <a:r>
              <a:rPr lang="ru-RU" altLang="ru-RU" dirty="0" smtClean="0">
                <a:latin typeface="+mn-lt"/>
                <a:cs typeface="Times New Roman" panose="02020603050405020304" pitchFamily="18" charset="0"/>
              </a:rPr>
              <a:t>       **</a:t>
            </a:r>
            <a:r>
              <a:rPr lang="ru-RU" altLang="ru-RU" dirty="0">
                <a:latin typeface="+mn-lt"/>
                <a:cs typeface="Times New Roman" panose="02020603050405020304" pitchFamily="18" charset="0"/>
              </a:rPr>
              <a:t>Обеспечение современной социальной адаптации к жизни в обществе , семье, к обучению детей с </a:t>
            </a:r>
            <a:r>
              <a:rPr lang="ru-RU" altLang="ru-RU" dirty="0" smtClean="0">
                <a:latin typeface="+mn-lt"/>
                <a:cs typeface="Times New Roman" panose="02020603050405020304" pitchFamily="18" charset="0"/>
              </a:rPr>
              <a:t>ДЦП</a:t>
            </a:r>
            <a:endParaRPr lang="ru-RU" altLang="ru-RU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844" y="1799618"/>
            <a:ext cx="1583010" cy="140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1260" y="323451"/>
            <a:ext cx="7907014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>
                <a:latin typeface="Ametist " panose="02000503020000020003" pitchFamily="2" charset="0"/>
              </a:rPr>
              <a:t>Цель</a:t>
            </a:r>
            <a:r>
              <a:rPr lang="en-US" sz="4000" b="1" dirty="0">
                <a:latin typeface="Ametist " panose="02000503020000020003" pitchFamily="2" charset="0"/>
              </a:rPr>
              <a:t> </a:t>
            </a:r>
            <a:r>
              <a:rPr lang="ru-RU" sz="4000" b="1" dirty="0">
                <a:latin typeface="Ametist " panose="02000503020000020003" pitchFamily="2" charset="0"/>
              </a:rPr>
              <a:t>и задачи проекта</a:t>
            </a:r>
            <a:r>
              <a:rPr lang="ru-RU" sz="4000" b="1" dirty="0">
                <a:latin typeface="Arkhive" panose="020B0603050302020204" pitchFamily="34" charset="0"/>
              </a:rPr>
              <a:t>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805" y="3923853"/>
            <a:ext cx="1605591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" r="14696"/>
          <a:stretch/>
        </p:blipFill>
        <p:spPr bwMode="auto">
          <a:xfrm>
            <a:off x="6979721" y="5602535"/>
            <a:ext cx="1605591" cy="1328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719" y="1796828"/>
            <a:ext cx="2118322" cy="14069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938719" y="3811313"/>
            <a:ext cx="2118322" cy="15815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470" y="5572003"/>
            <a:ext cx="2092571" cy="138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11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04800" y="304800"/>
            <a:ext cx="8229600" cy="1143000"/>
          </a:xfrm>
          <a:prstGeom prst="rect">
            <a:avLst/>
          </a:prstGeom>
        </p:spPr>
        <p:txBody>
          <a:bodyPr/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b="1" dirty="0" smtClean="0"/>
              <a:t>Структура организации</a:t>
            </a:r>
            <a:endParaRPr lang="ru-RU" b="1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mtClean="0"/>
              <a:t>Ставропигиальный женский монастырь - Мафо-Мариинская обитель милосердия Русской Православной Церкви (Московский Патриархат) во главе с игуменией Елисаветой (Позднякова Е.В.) является учредителем Автономной некоммерческой организации </a:t>
            </a:r>
            <a:r>
              <a:rPr lang="en-US" smtClean="0"/>
              <a:t>“</a:t>
            </a:r>
            <a:r>
              <a:rPr lang="ru-RU" smtClean="0"/>
              <a:t>Марфо - Мариинский Центр для детей с ограниченными возможностями здоровья </a:t>
            </a:r>
            <a:r>
              <a:rPr lang="en-US" smtClean="0"/>
              <a:t>“</a:t>
            </a:r>
            <a:r>
              <a:rPr lang="ru-RU" smtClean="0"/>
              <a:t>Елизаветинский сад</a:t>
            </a:r>
            <a:r>
              <a:rPr lang="en-US" smtClean="0"/>
              <a:t>””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363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4043" y="1511935"/>
            <a:ext cx="6047740" cy="4535805"/>
          </a:xfrm>
        </p:spPr>
      </p:pic>
    </p:spTree>
    <p:extLst>
      <p:ext uri="{BB962C8B-B14F-4D97-AF65-F5344CB8AC3E}">
        <p14:creationId xmlns:p14="http://schemas.microsoft.com/office/powerpoint/2010/main" val="221313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b="1" dirty="0" smtClean="0"/>
              <a:t>Наши специалисты</a:t>
            </a:r>
            <a:endParaRPr lang="ru-RU" b="1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smtClean="0"/>
              <a:t>С  2011 года ежедневно с подопечными работали  наши специалисты по соц. адаптации (воспитатели), психологи, логопеды, музыкальные терапевты, арт-терапевты. Наши сотрудники используют в своей работе практический опыт как российских, так и зарубежных специалистов, регулярно повышая свою квалификацию.</a:t>
            </a:r>
          </a:p>
          <a:p>
            <a:pPr fontAlgn="auto">
              <a:spcAft>
                <a:spcPts val="0"/>
              </a:spcAft>
            </a:pPr>
            <a:r>
              <a:rPr lang="ru-RU" smtClean="0"/>
              <a:t>Также в нашей программе регулярно принимают участие добровольцы, которые приходят 1-2 раза в неделю и помогают нашим сотрудникам в их работе.</a:t>
            </a:r>
          </a:p>
          <a:p>
            <a:pPr fontAlgn="auto"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313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06" y="1713293"/>
            <a:ext cx="6400800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Расстройства, которые могут возникать при ДЦП</a:t>
            </a:r>
            <a:r>
              <a:rPr lang="ru-RU" b="1" dirty="0" smtClean="0"/>
              <a:t>:</a:t>
            </a:r>
          </a:p>
          <a:p>
            <a:pPr lvl="0"/>
            <a:r>
              <a:rPr lang="ru-RU" dirty="0" smtClean="0"/>
              <a:t>Двигательные нарушения (</a:t>
            </a:r>
            <a:r>
              <a:rPr lang="ru-RU" dirty="0" err="1" smtClean="0"/>
              <a:t>спастичность</a:t>
            </a:r>
            <a:r>
              <a:rPr lang="ru-RU" dirty="0" smtClean="0"/>
              <a:t>, гипотония – низкий тонус мышц</a:t>
            </a:r>
            <a:r>
              <a:rPr lang="en-US" dirty="0" smtClean="0"/>
              <a:t>,</a:t>
            </a:r>
            <a:r>
              <a:rPr lang="ru-RU" dirty="0" smtClean="0"/>
              <a:t> атаксия);</a:t>
            </a:r>
          </a:p>
          <a:p>
            <a:pPr lvl="0"/>
            <a:r>
              <a:rPr lang="ru-RU" dirty="0" smtClean="0"/>
              <a:t>Речевые расстройства (задержка речевого развития, нарушение произношения);</a:t>
            </a:r>
          </a:p>
          <a:p>
            <a:pPr lvl="0"/>
            <a:r>
              <a:rPr lang="ru-RU" dirty="0" smtClean="0"/>
              <a:t>Зрительные и слуховые расстройства;</a:t>
            </a:r>
          </a:p>
          <a:p>
            <a:pPr lvl="0"/>
            <a:r>
              <a:rPr lang="ru-RU" dirty="0" err="1" smtClean="0"/>
              <a:t>Психоэмоциональные</a:t>
            </a:r>
            <a:r>
              <a:rPr lang="ru-RU" dirty="0" smtClean="0"/>
              <a:t> и когнитивные нарушения;</a:t>
            </a:r>
          </a:p>
          <a:p>
            <a:pPr lvl="0"/>
            <a:r>
              <a:rPr lang="ru-RU" dirty="0" smtClean="0"/>
              <a:t>Симптоматическая эпилепсия или судороги;</a:t>
            </a:r>
          </a:p>
          <a:p>
            <a:pPr lvl="0"/>
            <a:r>
              <a:rPr lang="ru-RU" dirty="0" smtClean="0"/>
              <a:t>Сложности в приёме пищи.</a:t>
            </a:r>
          </a:p>
          <a:p>
            <a:pPr lvl="0"/>
            <a:r>
              <a:rPr lang="ru-RU" dirty="0" smtClean="0"/>
              <a:t>Слюнотечение</a:t>
            </a:r>
          </a:p>
          <a:p>
            <a:pPr lvl="0"/>
            <a:r>
              <a:rPr lang="ru-RU" dirty="0" smtClean="0"/>
              <a:t>Частые запоры (трудности в кормлении и общая обездвиженность)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49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" r="3893"/>
          <a:stretch>
            <a:fillRect/>
          </a:stretch>
        </p:blipFill>
        <p:spPr>
          <a:xfrm>
            <a:off x="1398076" y="671971"/>
            <a:ext cx="7895661" cy="5708255"/>
          </a:xfrm>
        </p:spPr>
      </p:pic>
    </p:spTree>
    <p:extLst>
      <p:ext uri="{BB962C8B-B14F-4D97-AF65-F5344CB8AC3E}">
        <p14:creationId xmlns:p14="http://schemas.microsoft.com/office/powerpoint/2010/main" val="4289204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дня в группе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 9.30-10.00 - прием детей</a:t>
            </a:r>
          </a:p>
          <a:p>
            <a:r>
              <a:rPr lang="ru-RU" dirty="0" smtClean="0"/>
              <a:t>10.00-10.30 -  занятие </a:t>
            </a:r>
            <a:r>
              <a:rPr lang="en-US" dirty="0" smtClean="0"/>
              <a:t>“</a:t>
            </a:r>
            <a:r>
              <a:rPr lang="ru-RU" dirty="0" smtClean="0"/>
              <a:t>Круг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 smtClean="0"/>
              <a:t>10.30-11.00 – туалет</a:t>
            </a:r>
            <a:r>
              <a:rPr lang="en-US" dirty="0" smtClean="0"/>
              <a:t>, </a:t>
            </a:r>
            <a:r>
              <a:rPr lang="ru-RU" dirty="0" smtClean="0"/>
              <a:t>игра</a:t>
            </a:r>
            <a:r>
              <a:rPr lang="en-US" dirty="0" smtClean="0"/>
              <a:t>,</a:t>
            </a:r>
            <a:r>
              <a:rPr lang="ru-RU" dirty="0" smtClean="0"/>
              <a:t> занятие со специалистом</a:t>
            </a:r>
          </a:p>
          <a:p>
            <a:r>
              <a:rPr lang="ru-RU" dirty="0" smtClean="0"/>
              <a:t>11.00-11.30 – музыкальное занятие в группе</a:t>
            </a:r>
          </a:p>
          <a:p>
            <a:r>
              <a:rPr lang="ru-RU" dirty="0" smtClean="0"/>
              <a:t>11.30-11.45 - подготовка к прогулке</a:t>
            </a:r>
          </a:p>
          <a:p>
            <a:r>
              <a:rPr lang="ru-RU" dirty="0" smtClean="0"/>
              <a:t>11.45-12.30 – прогулка</a:t>
            </a:r>
          </a:p>
          <a:p>
            <a:r>
              <a:rPr lang="ru-RU" dirty="0" smtClean="0"/>
              <a:t>12.30-12.45 –приход с прогулки, раздевание</a:t>
            </a:r>
          </a:p>
          <a:p>
            <a:r>
              <a:rPr lang="ru-RU" dirty="0" smtClean="0"/>
              <a:t>12.45-13.00 - сказка</a:t>
            </a:r>
          </a:p>
          <a:p>
            <a:r>
              <a:rPr lang="ru-RU" dirty="0" smtClean="0"/>
              <a:t>13.00-13.30 – обед</a:t>
            </a:r>
          </a:p>
          <a:p>
            <a:r>
              <a:rPr lang="ru-RU" dirty="0" smtClean="0"/>
              <a:t>13.30-15.00 – сон</a:t>
            </a:r>
          </a:p>
          <a:p>
            <a:r>
              <a:rPr lang="ru-RU" dirty="0" smtClean="0"/>
              <a:t>15.30-15.30 – полдник</a:t>
            </a:r>
          </a:p>
          <a:p>
            <a:r>
              <a:rPr lang="ru-RU" dirty="0" smtClean="0"/>
              <a:t>15.30-16.00 - домой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27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Расписание для Васи</a:t>
            </a:r>
            <a:endParaRPr lang="ru-RU" dirty="0"/>
          </a:p>
        </p:txBody>
      </p:sp>
      <p:pic>
        <p:nvPicPr>
          <p:cNvPr id="1026" name="Picture 2" descr="C:\Users\hfjyf\Desktop\20160916_1233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" y="2092899"/>
            <a:ext cx="9071610" cy="4331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2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Расписание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" y="2698401"/>
            <a:ext cx="9071610" cy="312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19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454" y="503978"/>
            <a:ext cx="7633787" cy="1115619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УСПЕХИ НАПРАВЛЕНИЯ В ТЕКУЩЕМ ГОДУ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13" y="1745059"/>
            <a:ext cx="5413375" cy="406003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455" y="1763613"/>
            <a:ext cx="3448388" cy="4705859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ct val="0"/>
              </a:spcBef>
            </a:pPr>
            <a:r>
              <a:rPr lang="ru-RU" altLang="ru-RU" sz="1800" b="1" dirty="0"/>
              <a:t>*Центр награжден Московской городской премией «Крылья Аиста»</a:t>
            </a:r>
          </a:p>
          <a:p>
            <a:pPr algn="just">
              <a:spcBef>
                <a:spcPct val="0"/>
              </a:spcBef>
            </a:pPr>
            <a:endParaRPr lang="ru-RU" altLang="ru-RU" sz="1800" b="1" dirty="0"/>
          </a:p>
          <a:p>
            <a:pPr algn="just">
              <a:spcBef>
                <a:spcPct val="0"/>
              </a:spcBef>
            </a:pPr>
            <a:r>
              <a:rPr lang="ru-RU" altLang="ru-RU" sz="1800" b="1" dirty="0"/>
              <a:t>*Выиграли открытый конкурс на получение субсидии ДСЗН </a:t>
            </a:r>
            <a:r>
              <a:rPr lang="ru-RU" altLang="ru-RU" sz="1800" b="1" dirty="0" err="1"/>
              <a:t>г.Москвы</a:t>
            </a:r>
            <a:r>
              <a:rPr lang="ru-RU" altLang="ru-RU" sz="1800" b="1" dirty="0"/>
              <a:t> – 4 400 000 р.</a:t>
            </a:r>
          </a:p>
          <a:p>
            <a:pPr algn="just">
              <a:spcBef>
                <a:spcPct val="0"/>
              </a:spcBef>
            </a:pPr>
            <a:endParaRPr lang="ru-RU" altLang="ru-RU" sz="1800" b="1" dirty="0"/>
          </a:p>
          <a:p>
            <a:pPr algn="just">
              <a:spcBef>
                <a:spcPct val="0"/>
              </a:spcBef>
            </a:pPr>
            <a:r>
              <a:rPr lang="ru-RU" altLang="ru-RU" sz="1800" b="1" dirty="0"/>
              <a:t>*С февраля 2017г. Центр стал участником программы «Уверенное начало» - оказание ранней помощи детям с особенностями развития от 0 до 3 лет</a:t>
            </a:r>
          </a:p>
          <a:p>
            <a:pPr algn="just">
              <a:spcBef>
                <a:spcPct val="0"/>
              </a:spcBef>
            </a:pPr>
            <a:endParaRPr lang="ru-RU" altLang="ru-RU" sz="1800" b="1" dirty="0"/>
          </a:p>
          <a:p>
            <a:pPr algn="just">
              <a:spcBef>
                <a:spcPct val="0"/>
              </a:spcBef>
            </a:pPr>
            <a:r>
              <a:rPr lang="ru-RU" altLang="ru-RU" sz="1800" b="1" dirty="0"/>
              <a:t>*Проведена благотворительная ярмарка «Белый</a:t>
            </a:r>
          </a:p>
          <a:p>
            <a:pPr algn="just">
              <a:spcBef>
                <a:spcPct val="0"/>
              </a:spcBef>
            </a:pPr>
            <a:r>
              <a:rPr lang="ru-RU" altLang="ru-RU" sz="1800" b="1" dirty="0"/>
              <a:t> цветок» по сбору средств для </a:t>
            </a:r>
            <a:r>
              <a:rPr lang="ru-RU" altLang="ru-RU" sz="1800" b="1" dirty="0" smtClean="0"/>
              <a:t>ММДЦ</a:t>
            </a:r>
          </a:p>
          <a:p>
            <a:pPr algn="just">
              <a:spcBef>
                <a:spcPct val="0"/>
              </a:spcBef>
            </a:pPr>
            <a:endParaRPr lang="ru-RU" altLang="ru-RU" sz="1800" b="1" dirty="0"/>
          </a:p>
          <a:p>
            <a:pPr algn="just">
              <a:spcBef>
                <a:spcPct val="0"/>
              </a:spcBef>
            </a:pPr>
            <a:r>
              <a:rPr lang="ru-RU" altLang="ru-RU" sz="1800" b="1" dirty="0" smtClean="0"/>
              <a:t>*Выиграли президентский грант на развитие психологической помощи семьям в рамках родительского клуба</a:t>
            </a:r>
            <a:endParaRPr lang="ru-RU" altLang="ru-RU" sz="1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265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TextBox 21"/>
          <p:cNvSpPr txBox="1"/>
          <p:nvPr/>
        </p:nvSpPr>
        <p:spPr>
          <a:xfrm>
            <a:off x="2177554" y="346100"/>
            <a:ext cx="7821161" cy="769441"/>
          </a:xfrm>
          <a:prstGeom prst="rect">
            <a:avLst/>
          </a:prstGeom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4000" b="1" dirty="0">
                <a:solidFill>
                  <a:srgbClr val="262626"/>
                </a:solidFill>
                <a:latin typeface="Ametist " pitchFamily="2" charset="0"/>
                <a:cs typeface="Times New Roman" pitchFamily="18" charset="0"/>
              </a:rPr>
              <a:t>        </a:t>
            </a:r>
            <a:r>
              <a:rPr lang="ru-RU" sz="4000" b="1" dirty="0">
                <a:solidFill>
                  <a:srgbClr val="3B1C03"/>
                </a:solidFill>
                <a:latin typeface="Ametist " pitchFamily="2" charset="0"/>
                <a:cs typeface="Times New Roman" pitchFamily="18" charset="0"/>
              </a:rPr>
              <a:t>Наши достижения</a:t>
            </a:r>
            <a:endParaRPr lang="ru-RU" sz="4000" b="1" dirty="0">
              <a:solidFill>
                <a:srgbClr val="3B1C03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9360" y="2257733"/>
            <a:ext cx="3979983" cy="460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30000"/>
              </a:lnSpc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Times New Roman" pitchFamily="18" charset="0"/>
            </a:endParaRP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*За прошедший год Центр посетили 43 ребенка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*За 6 лет  работы Центр принял 122 ребенка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*В Центре трудятся 28 сотрудников, 6 из них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  в  программе «Уверенное начало»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*В течение года помогали 9 добровольцев, 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  на сегодняшний день на постоянной основе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  помогают 3 добровольца 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*Повысили свою квалификацию на курсах</a:t>
            </a:r>
          </a:p>
          <a:p>
            <a:pPr algn="just">
              <a:defRPr/>
            </a:pPr>
            <a:r>
              <a:rPr lang="ru-RU" altLang="ru-RU" sz="1600" dirty="0">
                <a:latin typeface="+mn-lt"/>
              </a:rPr>
              <a:t>  и обучающих семинарах 16 сотрудников</a:t>
            </a:r>
          </a:p>
          <a:p>
            <a:pPr>
              <a:defRPr/>
            </a:pPr>
            <a:r>
              <a:rPr lang="ru-RU" altLang="ru-RU" sz="1600" dirty="0">
                <a:latin typeface="+mn-lt"/>
              </a:rPr>
              <a:t>*Летний лагерь в Севастополе 2017 г.:</a:t>
            </a:r>
          </a:p>
          <a:p>
            <a:pPr>
              <a:defRPr/>
            </a:pPr>
            <a:r>
              <a:rPr lang="ru-RU" altLang="ru-RU" sz="1600" dirty="0">
                <a:latin typeface="+mn-lt"/>
              </a:rPr>
              <a:t>  по программе «Солнышко в ладошках»  </a:t>
            </a:r>
          </a:p>
          <a:p>
            <a:pPr>
              <a:defRPr/>
            </a:pPr>
            <a:r>
              <a:rPr lang="ru-RU" altLang="ru-RU" sz="1600" dirty="0">
                <a:latin typeface="+mn-lt"/>
              </a:rPr>
              <a:t>  отдохнули 28 семей с детьми с ДЦП,</a:t>
            </a:r>
          </a:p>
          <a:p>
            <a:pPr>
              <a:defRPr/>
            </a:pPr>
            <a:r>
              <a:rPr lang="ru-RU" altLang="ru-RU" sz="1600" dirty="0">
                <a:latin typeface="+mn-lt"/>
              </a:rPr>
              <a:t>  работали 5 сотрудников Центра,</a:t>
            </a:r>
          </a:p>
          <a:p>
            <a:pPr>
              <a:defRPr/>
            </a:pPr>
            <a:r>
              <a:rPr lang="ru-RU" altLang="ru-RU" sz="1600" dirty="0">
                <a:latin typeface="+mn-lt"/>
              </a:rPr>
              <a:t>  8 волонтеров</a:t>
            </a:r>
            <a:endParaRPr lang="ru-RU" sz="1600" dirty="0">
              <a:latin typeface="+mn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1370" y="1684054"/>
            <a:ext cx="885698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metist " panose="02000503020000020003" pitchFamily="2" charset="0"/>
                <a:cs typeface="Times New Roman" pitchFamily="18" charset="0"/>
              </a:rPr>
              <a:t>За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metist " panose="02000503020000020003" pitchFamily="2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metist " panose="02000503020000020003" pitchFamily="2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metist " panose="02000503020000020003" pitchFamily="2" charset="0"/>
                <a:cs typeface="Times New Roman" pitchFamily="18" charset="0"/>
              </a:rPr>
              <a:t>лет работы центра дневного пребывания для детей-инвалидов: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56" y="2411685"/>
            <a:ext cx="5529244" cy="43204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025426" y="323453"/>
            <a:ext cx="794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2017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3498" y="1103062"/>
            <a:ext cx="87392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latin typeface="+mn-lt"/>
              </a:rPr>
              <a:t>*Экскурсии с детьми в музеи транспорта и космонавтики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latin typeface="+mn-lt"/>
              </a:rPr>
              <a:t>*Посещение театров:</a:t>
            </a:r>
          </a:p>
          <a:p>
            <a:pPr>
              <a:buFontTx/>
              <a:buChar char="-"/>
              <a:defRPr/>
            </a:pPr>
            <a:r>
              <a:rPr lang="ru-RU" dirty="0">
                <a:latin typeface="+mn-lt"/>
              </a:rPr>
              <a:t>ТЮЗ п/у Нонны Гришаевой – спектакль «Мери </a:t>
            </a:r>
            <a:r>
              <a:rPr lang="ru-RU" dirty="0" err="1">
                <a:latin typeface="+mn-lt"/>
              </a:rPr>
              <a:t>Поппинс</a:t>
            </a:r>
            <a:r>
              <a:rPr lang="ru-RU" dirty="0">
                <a:latin typeface="+mn-lt"/>
              </a:rPr>
              <a:t>»</a:t>
            </a:r>
          </a:p>
          <a:p>
            <a:pPr>
              <a:buFontTx/>
              <a:buChar char="-"/>
              <a:defRPr/>
            </a:pPr>
            <a:r>
              <a:rPr lang="ru-RU" dirty="0">
                <a:latin typeface="+mn-lt"/>
              </a:rPr>
              <a:t>Московский губернский театр п/у </a:t>
            </a:r>
            <a:r>
              <a:rPr lang="ru-RU" dirty="0" err="1">
                <a:latin typeface="+mn-lt"/>
              </a:rPr>
              <a:t>С.Безрукова</a:t>
            </a:r>
            <a:r>
              <a:rPr lang="ru-RU" dirty="0">
                <a:latin typeface="+mn-lt"/>
              </a:rPr>
              <a:t> «Маленький Принц»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latin typeface="+mn-lt"/>
              </a:rPr>
              <a:t>*Цирковое шоу Дарьи Костюк «Калейдоскоп   фантазий»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latin typeface="+mn-lt"/>
              </a:rPr>
              <a:t>*Регулярные мастер-классы для детей  художницы Натальи Пушкиной 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22" y="3321167"/>
            <a:ext cx="4547997" cy="34109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04" y="3321168"/>
            <a:ext cx="4661106" cy="341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79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7394" y="539477"/>
            <a:ext cx="748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Съемки на Первом канале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Сергеем Безруковым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программы «Идеальный ремонт»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4" y="1892567"/>
            <a:ext cx="7164288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43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Поход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Красную площадь со своим «Бессмертным полком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Посиделки»: Масленичная неделя,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защитника Отечества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Победы,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Осенний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54" y="1887080"/>
            <a:ext cx="4594845" cy="259848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970" y="1873953"/>
            <a:ext cx="3535313" cy="2611611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672" y="4643933"/>
            <a:ext cx="421246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98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*Проведение сотрудниками Центра семинара для приглашенных специалистов «Групповые занятия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разноуровневых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группах. Опыт работы «Елизаветинского сада»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706" y="2012950"/>
            <a:ext cx="7250400" cy="4795838"/>
          </a:xfrm>
        </p:spPr>
      </p:pic>
    </p:spTree>
    <p:extLst>
      <p:ext uri="{BB962C8B-B14F-4D97-AF65-F5344CB8AC3E}">
        <p14:creationId xmlns:p14="http://schemas.microsoft.com/office/powerpoint/2010/main" val="710953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9012" y="1187549"/>
            <a:ext cx="6109022" cy="3667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txBody>
          <a:bodyPr wrap="square" rtlCol="0" anchor="ctr" anchorCtr="0">
            <a:noAutofit/>
          </a:bodyPr>
          <a:lstStyle/>
          <a:p>
            <a:pPr>
              <a:defRPr/>
            </a:pPr>
            <a:r>
              <a:rPr lang="ru-RU" sz="2000" b="1" dirty="0" smtClean="0">
                <a:latin typeface="Ametist " panose="02000503020000020003" pitchFamily="2" charset="0"/>
              </a:rPr>
              <a:t>Наталья Исаева, </a:t>
            </a:r>
            <a:r>
              <a:rPr lang="ru-RU" sz="2000" b="1" dirty="0">
                <a:latin typeface="Ametist " panose="02000503020000020003" pitchFamily="2" charset="0"/>
              </a:rPr>
              <a:t>мама </a:t>
            </a:r>
            <a:r>
              <a:rPr lang="ru-RU" sz="2000" b="1" dirty="0" smtClean="0">
                <a:latin typeface="Ametist " panose="02000503020000020003" pitchFamily="2" charset="0"/>
              </a:rPr>
              <a:t>Егора</a:t>
            </a:r>
            <a:endParaRPr lang="ru-RU" sz="2000" b="1" dirty="0">
              <a:latin typeface="Ametist " panose="02000503020000020003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33502" y="407655"/>
            <a:ext cx="5796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Ametist " panose="02000503020000020003" pitchFamily="2" charset="0"/>
              </a:rPr>
              <a:t>Отзывы о нашей работе</a:t>
            </a:r>
            <a:endParaRPr lang="ru-RU" sz="4000" b="1" dirty="0">
              <a:latin typeface="Arkhive" panose="020B06030503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5911" y="4257186"/>
            <a:ext cx="10057804" cy="3667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txBody>
          <a:bodyPr wrap="square" rtlCol="0" anchor="ctr" anchorCtr="0">
            <a:noAutofit/>
          </a:bodyPr>
          <a:lstStyle/>
          <a:p>
            <a:pPr>
              <a:defRPr/>
            </a:pPr>
            <a:r>
              <a:rPr lang="ru-RU" b="1" dirty="0" smtClean="0">
                <a:latin typeface="Ametist " panose="02000503020000020003" pitchFamily="2" charset="0"/>
              </a:rPr>
              <a:t>Прокопий Корда, папа Васи</a:t>
            </a:r>
            <a:endParaRPr lang="ru-RU" b="1" dirty="0">
              <a:latin typeface="Ametist " panose="02000503020000020003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050" y="1331565"/>
            <a:ext cx="2984864" cy="27892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26" y="4787949"/>
            <a:ext cx="3552395" cy="26642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4566" y="1655081"/>
            <a:ext cx="5959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zbuka03_D" panose="02000605000000020002" pitchFamily="2" charset="0"/>
              </a:rPr>
              <a:t>       Егоза ходит в садик уже больше года. Это самое замечательное место, в котором можно оставить ребёнка с особыми потребностями. Я абсолютно спокойна, когда Егор в садике. Здесь и чудесные занятия, во время которых сын развивается, и очень веселый досуг.</a:t>
            </a:r>
            <a:endParaRPr lang="ru-RU" sz="2000" dirty="0">
              <a:latin typeface="Azbuka03_D" panose="02000605000000020002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49762" y="4917685"/>
            <a:ext cx="5760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zbuka03_D" panose="02000605000000020002" pitchFamily="2" charset="0"/>
              </a:rPr>
              <a:t>Ходим в садик практически с открытия. Нравится всё!!! Мы безумно счастливы, что в нашей жизни появился такой сад, ставший для нас родным местом, отдушиной. Очень жаль, что садик до 10-ти лет. Было бы здорово, если бы в Москве открылась подобная школа</a:t>
            </a:r>
            <a:endParaRPr lang="ru-RU" sz="2000" dirty="0">
              <a:latin typeface="Azbuka03_D" panose="02000605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34473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Grechushkina\Pictures\Ассоциация сестр-в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5379" y="0"/>
            <a:ext cx="10690225" cy="75596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29482" y="4630437"/>
            <a:ext cx="85725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ru-RU" sz="4400" b="1" dirty="0">
              <a:solidFill>
                <a:srgbClr val="3B1C0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4400" b="1" dirty="0">
              <a:solidFill>
                <a:srgbClr val="3B1C0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4400" b="1" dirty="0">
              <a:solidFill>
                <a:srgbClr val="3B1C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2264" y="1864652"/>
            <a:ext cx="415954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solidFill>
                  <a:srgbClr val="51361B"/>
                </a:solidFill>
                <a:latin typeface="+mn-lt"/>
              </a:rPr>
              <a:t>В 2013 году Департамент городского имущества г. Москвы выделил Марфо-Мариинской обители здание пустующего детского сада общей площадью 990 </a:t>
            </a:r>
            <a:r>
              <a:rPr lang="ru-RU" sz="2000" dirty="0" err="1">
                <a:solidFill>
                  <a:srgbClr val="51361B"/>
                </a:solidFill>
                <a:latin typeface="+mn-lt"/>
              </a:rPr>
              <a:t>кв.м</a:t>
            </a:r>
            <a:r>
              <a:rPr lang="ru-RU" sz="2000" dirty="0">
                <a:solidFill>
                  <a:srgbClr val="51361B"/>
                </a:solidFill>
                <a:latin typeface="+mn-lt"/>
              </a:rPr>
              <a:t>. </a:t>
            </a:r>
          </a:p>
          <a:p>
            <a:pPr marL="342900" indent="-342900" algn="r">
              <a:lnSpc>
                <a:spcPct val="50000"/>
              </a:lnSpc>
              <a:buFont typeface="Wingdings" panose="05000000000000000000" pitchFamily="2" charset="2"/>
              <a:buChar char="v"/>
            </a:pPr>
            <a:endParaRPr lang="ru-RU" sz="2000" dirty="0">
              <a:solidFill>
                <a:srgbClr val="51361B"/>
              </a:solidFill>
              <a:latin typeface="+mn-lt"/>
            </a:endParaRPr>
          </a:p>
          <a:p>
            <a:pPr algn="r"/>
            <a:r>
              <a:rPr lang="ru-RU" sz="2000" dirty="0">
                <a:solidFill>
                  <a:srgbClr val="51361B"/>
                </a:solidFill>
                <a:latin typeface="+mn-lt"/>
              </a:rPr>
              <a:t>В </a:t>
            </a:r>
            <a:r>
              <a:rPr lang="ru-RU" sz="2000" dirty="0" smtClean="0">
                <a:solidFill>
                  <a:srgbClr val="51361B"/>
                </a:solidFill>
                <a:latin typeface="+mn-lt"/>
              </a:rPr>
              <a:t>декабре 2017 года </a:t>
            </a:r>
            <a:r>
              <a:rPr lang="ru-RU" sz="2000" dirty="0">
                <a:solidFill>
                  <a:srgbClr val="51361B"/>
                </a:solidFill>
                <a:latin typeface="+mn-lt"/>
              </a:rPr>
              <a:t>планируется завершение ремонтных работ</a:t>
            </a:r>
          </a:p>
          <a:p>
            <a:pPr algn="r"/>
            <a:endParaRPr lang="ru-RU" sz="2400" dirty="0">
              <a:solidFill>
                <a:srgbClr val="51361B"/>
              </a:solidFill>
              <a:latin typeface="Arkhive" panose="020B06030503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dirty="0">
              <a:solidFill>
                <a:srgbClr val="51361B"/>
              </a:solidFill>
              <a:latin typeface="Arkhive" panose="020B06030503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317" y="1990960"/>
            <a:ext cx="409497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98293" y="561543"/>
            <a:ext cx="83599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>
                <a:latin typeface="Ametist " panose="02000503020000020003" pitchFamily="2" charset="0"/>
              </a:rPr>
              <a:t>Новое помещение Марфо-Мариинского центра</a:t>
            </a:r>
            <a:endParaRPr lang="ru-RU" sz="3000" b="1" dirty="0">
              <a:latin typeface="Arkhive" panose="020B06030503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034" y="5838452"/>
            <a:ext cx="8223256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1361B"/>
                </a:solidFill>
                <a:latin typeface="Ametist " panose="02000503020000020003" pitchFamily="2" charset="0"/>
              </a:rPr>
              <a:t>Наш новый адрес: ул. Смирновская, дом </a:t>
            </a:r>
            <a:r>
              <a:rPr lang="ru-RU" sz="2400" b="1" dirty="0">
                <a:solidFill>
                  <a:srgbClr val="51361B"/>
                </a:solidFill>
                <a:latin typeface="Ametist " panose="02000503020000020003" pitchFamily="2" charset="0"/>
                <a:cs typeface="Times New Roman" pitchFamily="18" charset="0"/>
              </a:rPr>
              <a:t>3</a:t>
            </a:r>
            <a:r>
              <a:rPr lang="en-US" sz="2400" b="1" dirty="0">
                <a:solidFill>
                  <a:srgbClr val="51361B"/>
                </a:solidFill>
                <a:latin typeface="Ametist " panose="02000503020000020003" pitchFamily="2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51361B"/>
                </a:solidFill>
                <a:latin typeface="Ametist " panose="02000503020000020003" pitchFamily="2" charset="0"/>
                <a:cs typeface="Times New Roman" pitchFamily="18" charset="0"/>
              </a:rPr>
              <a:t>к.1</a:t>
            </a:r>
            <a:r>
              <a:rPr lang="ru-RU" sz="2400" b="1" dirty="0">
                <a:solidFill>
                  <a:srgbClr val="3B1C03"/>
                </a:solidFill>
                <a:latin typeface="Ametist " panose="02000503020000020003" pitchFamily="2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Наши планы на следующий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Начать выполнение очередного контракта департамента социальной защиты населения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Открыть новый проект «Группа подготовки к школе для детей с диагнозом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дцп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Организовать летний оздоровительный лагерь «Солнышко в ладошках» для большего количества семей с детьми с диагнозом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дцп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Открыть дополнительно две группы для дошкольников, увеличив количество подопечных семей с 30-ти до 90.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174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626" y="1164902"/>
            <a:ext cx="4619689" cy="5567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609602" y="395461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Azbuka03_D" panose="02000605000000020002" pitchFamily="2" charset="0"/>
              </a:rPr>
              <a:t>Спасибо за внимание!</a:t>
            </a:r>
            <a:endParaRPr lang="ru-RU" sz="4400" dirty="0">
              <a:latin typeface="Azbuka03_D" panose="02000605000000020002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6026" y="6635042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тел.: 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8(915)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008-78-87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mmcentor@gmail.com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3277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11518</TotalTime>
  <Words>1047</Words>
  <Application>Microsoft Office PowerPoint</Application>
  <PresentationFormat>Произвольный</PresentationFormat>
  <Paragraphs>124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Adobe Song Std L</vt:lpstr>
      <vt:lpstr>Ametist </vt:lpstr>
      <vt:lpstr>Arial</vt:lpstr>
      <vt:lpstr>Arial Black</vt:lpstr>
      <vt:lpstr>Arkhive</vt:lpstr>
      <vt:lpstr>Azbuka03_D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Режим дня в группе</vt:lpstr>
      <vt:lpstr>Расписание для Васи</vt:lpstr>
      <vt:lpstr>Расписание</vt:lpstr>
      <vt:lpstr>ОСНОВНЫЕ УСПЕХИ НАПРАВЛЕНИЯ В ТЕКУЩЕМ ГОДУ</vt:lpstr>
      <vt:lpstr>Презентация PowerPoint</vt:lpstr>
      <vt:lpstr>Презентация PowerPoint</vt:lpstr>
      <vt:lpstr>Презентация PowerPoint</vt:lpstr>
      <vt:lpstr>     Поход на Красную площадь со своим «Бессмертным полком», Посиделки»: Масленичная неделя, День защитника Отечества,  День матери, День Победы, Осенний бал</vt:lpstr>
      <vt:lpstr>*Проведение сотрудниками Центра семинара для приглашенных специалистов «Групповые занятия в разноуровневых группах. Опыт работы «Елизаветинского сада» </vt:lpstr>
      <vt:lpstr>Презентация PowerPoint</vt:lpstr>
      <vt:lpstr>Презентация PowerPoint</vt:lpstr>
      <vt:lpstr>Наши планы на следующий год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user</cp:lastModifiedBy>
  <cp:revision>958</cp:revision>
  <cp:lastPrinted>2016-08-18T07:38:17Z</cp:lastPrinted>
  <dcterms:created xsi:type="dcterms:W3CDTF">2012-12-04T08:08:23Z</dcterms:created>
  <dcterms:modified xsi:type="dcterms:W3CDTF">2017-12-26T05:38:26Z</dcterms:modified>
</cp:coreProperties>
</file>