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1" r:id="rId1"/>
  </p:sldMasterIdLst>
  <p:sldIdLst>
    <p:sldId id="256" r:id="rId2"/>
    <p:sldId id="274" r:id="rId3"/>
    <p:sldId id="260" r:id="rId4"/>
    <p:sldId id="261" r:id="rId5"/>
    <p:sldId id="264" r:id="rId6"/>
    <p:sldId id="265" r:id="rId7"/>
    <p:sldId id="273" r:id="rId8"/>
    <p:sldId id="275" r:id="rId9"/>
    <p:sldId id="267" r:id="rId10"/>
    <p:sldId id="270" r:id="rId11"/>
    <p:sldId id="271" r:id="rId12"/>
    <p:sldId id="269" r:id="rId13"/>
    <p:sldId id="276" r:id="rId14"/>
    <p:sldId id="277" r:id="rId15"/>
    <p:sldId id="280" r:id="rId16"/>
    <p:sldId id="281" r:id="rId17"/>
    <p:sldId id="282" r:id="rId18"/>
    <p:sldId id="283" r:id="rId19"/>
    <p:sldId id="279" r:id="rId20"/>
    <p:sldId id="263" r:id="rId21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0C0C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3" autoAdjust="0"/>
    <p:restoredTop sz="94591" autoAdjust="0"/>
  </p:normalViewPr>
  <p:slideViewPr>
    <p:cSldViewPr>
      <p:cViewPr>
        <p:scale>
          <a:sx n="90" d="100"/>
          <a:sy n="90" d="100"/>
        </p:scale>
        <p:origin x="-1234" y="-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96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2396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anose="05000000000000000000" pitchFamily="2" charset="2"/>
              <a:buNone/>
              <a:defRPr sz="3200"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3EECBA-391F-4B1B-8B7A-743E91E8820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613323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F4A20-5114-4F78-9B8C-15A53E1DCF21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072286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A64A96-873F-491B-B49C-C53CD91E432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729842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CDF93E-42E1-488A-A956-7B6616D7DB8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786859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6D75D3-4264-4CCD-86E7-9932261B431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243562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35E91B-6C6E-48A3-BAB1-6B4C21BC304D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302716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265586-3D3B-4E0E-A7EB-558B4C71A15F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991622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2C78E6-FD7B-4C20-83CA-A0C85454E22E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043993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4928BF-C720-4C56-ABBD-02DA9D1773B2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351568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F0BB31-FA2F-4E80-AA9A-D32D5257E73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686028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1E9AD3-8C50-4EBB-9BB5-4DAD61ED4EE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815401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23859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23859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23859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8FD68E63-CAEE-4121-BD8B-80BCF69ACC98}" type="slidenum">
              <a:rPr lang="ru-RU" altLang="en-US"/>
              <a:pPr/>
              <a:t>‹#›</a:t>
            </a:fld>
            <a:endParaRPr lang="ru-RU" alt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3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3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3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3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3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3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4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4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4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4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4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4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4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5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5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5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5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5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5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5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5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6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6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6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6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1476375" y="-674688"/>
            <a:ext cx="5688013" cy="2565401"/>
          </a:xfrm>
        </p:spPr>
        <p:txBody>
          <a:bodyPr/>
          <a:lstStyle/>
          <a:p>
            <a:pPr algn="ctr" eaLnBrk="1" hangingPunct="1"/>
            <a:r>
              <a:rPr lang="ru-RU" altLang="ru-RU" sz="2000" smtClean="0">
                <a:solidFill>
                  <a:srgbClr val="990000"/>
                </a:solidFill>
              </a:rPr>
              <a:t>ОТДЕЛ ЦЕРКОВНОЙ БЛАГОТВОРИТЕЛЬНОСТИ</a:t>
            </a:r>
            <a:br>
              <a:rPr lang="ru-RU" altLang="ru-RU" sz="2000" smtClean="0">
                <a:solidFill>
                  <a:srgbClr val="990000"/>
                </a:solidFill>
              </a:rPr>
            </a:br>
            <a:r>
              <a:rPr lang="ru-RU" altLang="ru-RU" sz="2000" smtClean="0">
                <a:solidFill>
                  <a:srgbClr val="990000"/>
                </a:solidFill>
              </a:rPr>
              <a:t> И СОЦИАЛЬНОГО СЛУЖЕНИЯ</a:t>
            </a:r>
            <a:br>
              <a:rPr lang="ru-RU" altLang="ru-RU" sz="2000" smtClean="0">
                <a:solidFill>
                  <a:srgbClr val="990000"/>
                </a:solidFill>
              </a:rPr>
            </a:br>
            <a:r>
              <a:rPr lang="ru-RU" altLang="ru-RU" sz="2000" smtClean="0">
                <a:solidFill>
                  <a:srgbClr val="990000"/>
                </a:solidFill>
              </a:rPr>
              <a:t>САНКТ-ПЕТЕРБУРГСКАЯ ЕПАРХИЯ</a:t>
            </a:r>
          </a:p>
        </p:txBody>
      </p:sp>
      <p:sp>
        <p:nvSpPr>
          <p:cNvPr id="3075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827088" y="3500438"/>
            <a:ext cx="6248400" cy="2362200"/>
          </a:xfrm>
        </p:spPr>
        <p:txBody>
          <a:bodyPr/>
          <a:lstStyle/>
          <a:p>
            <a:pPr algn="ctr" eaLnBrk="1" hangingPunct="1"/>
            <a:r>
              <a:rPr lang="ru-RU" altLang="ru-RU" sz="3600" b="1" smtClean="0">
                <a:solidFill>
                  <a:srgbClr val="990000"/>
                </a:solidFill>
              </a:rPr>
              <a:t>Координационный Центр </a:t>
            </a:r>
            <a:br>
              <a:rPr lang="ru-RU" altLang="ru-RU" sz="3600" b="1" smtClean="0">
                <a:solidFill>
                  <a:srgbClr val="990000"/>
                </a:solidFill>
              </a:rPr>
            </a:br>
            <a:r>
              <a:rPr lang="ru-RU" altLang="ru-RU" sz="3600" b="1" smtClean="0">
                <a:solidFill>
                  <a:srgbClr val="990000"/>
                </a:solidFill>
              </a:rPr>
              <a:t>по противодействию наркомании и алкоголизму</a:t>
            </a:r>
          </a:p>
        </p:txBody>
      </p:sp>
      <p:pic>
        <p:nvPicPr>
          <p:cNvPr id="3076" name="Picture 13" descr="logo_color_shadow"/>
          <p:cNvPicPr>
            <a:picLocks noChangeAspect="1" noChangeArrowheads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579563" cy="18161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122238"/>
            <a:ext cx="6453187" cy="1295400"/>
          </a:xfrm>
        </p:spPr>
        <p:txBody>
          <a:bodyPr/>
          <a:lstStyle/>
          <a:p>
            <a:pPr algn="ctr"/>
            <a:r>
              <a:rPr lang="ru-RU" altLang="ru-RU" smtClean="0"/>
              <a:t>   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4319588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ru-RU" altLang="ru-RU" smtClean="0"/>
          </a:p>
        </p:txBody>
      </p:sp>
      <p:pic>
        <p:nvPicPr>
          <p:cNvPr id="25604" name="Picture 4" descr="logo_color_shadow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7956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5" descr="DSC0871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122238"/>
            <a:ext cx="6381750" cy="1295400"/>
          </a:xfrm>
        </p:spPr>
        <p:txBody>
          <a:bodyPr/>
          <a:lstStyle/>
          <a:p>
            <a:pPr algn="ctr" eaLnBrk="1" hangingPunct="1"/>
            <a:r>
              <a:rPr lang="ru-RU" altLang="ru-RU" sz="3000" smtClean="0"/>
              <a:t>Основные направления работы Координационного Центра</a:t>
            </a:r>
            <a:r>
              <a:rPr lang="ru-RU" altLang="ru-RU" sz="3500" smtClean="0"/>
              <a:t>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060575"/>
            <a:ext cx="8229600" cy="4411663"/>
          </a:xfrm>
        </p:spPr>
        <p:txBody>
          <a:bodyPr/>
          <a:lstStyle/>
          <a:p>
            <a:pPr eaLnBrk="1" hangingPunct="1"/>
            <a:r>
              <a:rPr lang="ru-RU" altLang="ru-RU" smtClean="0"/>
              <a:t>Наркозависимые</a:t>
            </a:r>
          </a:p>
          <a:p>
            <a:pPr eaLnBrk="1" hangingPunct="1"/>
            <a:r>
              <a:rPr lang="ru-RU" altLang="ru-RU" smtClean="0"/>
              <a:t>Алкоголезависимые </a:t>
            </a:r>
          </a:p>
          <a:p>
            <a:pPr eaLnBrk="1" hangingPunct="1"/>
            <a:r>
              <a:rPr lang="ru-RU" altLang="ru-RU" smtClean="0"/>
              <a:t>Созависимые</a:t>
            </a:r>
          </a:p>
          <a:p>
            <a:pPr eaLnBrk="1" hangingPunct="1"/>
            <a:r>
              <a:rPr lang="ru-RU" altLang="ru-RU" smtClean="0"/>
              <a:t>ЛЖВ</a:t>
            </a:r>
          </a:p>
          <a:p>
            <a:pPr eaLnBrk="1" hangingPunct="1"/>
            <a:r>
              <a:rPr lang="ru-RU" altLang="ru-RU" smtClean="0"/>
              <a:t>АА АН</a:t>
            </a:r>
          </a:p>
          <a:p>
            <a:pPr eaLnBrk="1" hangingPunct="1"/>
            <a:r>
              <a:rPr lang="ru-RU" altLang="ru-RU" smtClean="0"/>
              <a:t>Обучающие программы </a:t>
            </a:r>
          </a:p>
          <a:p>
            <a:pPr eaLnBrk="1" hangingPunct="1"/>
            <a:r>
              <a:rPr lang="ru-RU" altLang="ru-RU" smtClean="0"/>
              <a:t>Сотрудничество с государственными учереждениям </a:t>
            </a:r>
          </a:p>
          <a:p>
            <a:pPr eaLnBrk="1" hangingPunct="1">
              <a:buFont typeface="Wingdings" pitchFamily="2" charset="2"/>
              <a:buNone/>
            </a:pPr>
            <a:endParaRPr lang="ru-RU" altLang="ru-RU" smtClean="0"/>
          </a:p>
        </p:txBody>
      </p:sp>
      <p:pic>
        <p:nvPicPr>
          <p:cNvPr id="7172" name="Picture 4" descr="logo_color_shadow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7956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115888"/>
            <a:ext cx="6381750" cy="1295400"/>
          </a:xfrm>
        </p:spPr>
        <p:txBody>
          <a:bodyPr/>
          <a:lstStyle/>
          <a:p>
            <a:pPr algn="ctr" eaLnBrk="1" hangingPunct="1"/>
            <a:r>
              <a:rPr lang="ru-RU" altLang="ru-RU" smtClean="0"/>
              <a:t>Структурные подразделения Центра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916113"/>
            <a:ext cx="8229600" cy="4411662"/>
          </a:xfrm>
        </p:spPr>
        <p:txBody>
          <a:bodyPr/>
          <a:lstStyle/>
          <a:p>
            <a:pPr eaLnBrk="1" hangingPunct="1"/>
            <a:endParaRPr lang="ru-RU" altLang="ru-RU" smtClean="0"/>
          </a:p>
          <a:p>
            <a:pPr eaLnBrk="1" hangingPunct="1"/>
            <a:r>
              <a:rPr lang="ru-RU" altLang="ru-RU" sz="2400" smtClean="0"/>
              <a:t>Реабилитационный Центр  «ЛАВРА», работающий в формате дневного стационара</a:t>
            </a:r>
          </a:p>
          <a:p>
            <a:pPr eaLnBrk="1" hangingPunct="1"/>
            <a:r>
              <a:rPr lang="ru-RU" altLang="ru-RU" sz="2400" smtClean="0"/>
              <a:t>«Братский Совет» - объединение братств и обществ трезвости СПб митрополии. </a:t>
            </a:r>
          </a:p>
          <a:p>
            <a:pPr eaLnBrk="1" hangingPunct="1"/>
            <a:r>
              <a:rPr lang="ru-RU" altLang="ru-RU" sz="2400" smtClean="0"/>
              <a:t>Центр трезвости и духовного просвещения «Аметист»</a:t>
            </a:r>
          </a:p>
          <a:p>
            <a:pPr eaLnBrk="1" hangingPunct="1"/>
            <a:r>
              <a:rPr lang="ru-RU" altLang="ru-RU" sz="2400" smtClean="0"/>
              <a:t>Санкт-Петербургская Благотворительная общественная организация «ФАВОР»</a:t>
            </a:r>
          </a:p>
          <a:p>
            <a:pPr eaLnBrk="1" hangingPunct="1"/>
            <a:r>
              <a:rPr lang="ru-RU" altLang="ru-RU" sz="2400" smtClean="0"/>
              <a:t>Клуб «ОРТОДОКС»</a:t>
            </a:r>
          </a:p>
          <a:p>
            <a:pPr eaLnBrk="1" hangingPunct="1">
              <a:buFont typeface="Wingdings" pitchFamily="2" charset="2"/>
              <a:buNone/>
            </a:pPr>
            <a:endParaRPr lang="ru-RU" altLang="ru-RU" sz="2400" smtClean="0"/>
          </a:p>
          <a:p>
            <a:pPr eaLnBrk="1" hangingPunct="1"/>
            <a:endParaRPr lang="ru-RU" altLang="ru-RU" smtClean="0"/>
          </a:p>
          <a:p>
            <a:pPr eaLnBrk="1" hangingPunct="1"/>
            <a:endParaRPr lang="ru-RU" altLang="ru-RU" smtClean="0"/>
          </a:p>
        </p:txBody>
      </p:sp>
      <p:pic>
        <p:nvPicPr>
          <p:cNvPr id="8196" name="Picture 4" descr="logo_color_shadow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7956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5"/>
          <p:cNvSpPr>
            <a:spLocks noGrp="1" noChangeArrowheads="1"/>
          </p:cNvSpPr>
          <p:nvPr>
            <p:ph type="title"/>
          </p:nvPr>
        </p:nvSpPr>
        <p:spPr>
          <a:xfrm>
            <a:off x="1547813" y="122238"/>
            <a:ext cx="6453187" cy="1295400"/>
          </a:xfrm>
        </p:spPr>
        <p:txBody>
          <a:bodyPr/>
          <a:lstStyle/>
          <a:p>
            <a:pPr algn="ctr"/>
            <a:r>
              <a:rPr lang="ru-RU" altLang="ru-RU" sz="3200" smtClean="0"/>
              <a:t>Реабилитационный Центр  «ЛАВРА»,</a:t>
            </a:r>
          </a:p>
        </p:txBody>
      </p:sp>
      <p:pic>
        <p:nvPicPr>
          <p:cNvPr id="12294" name="Picture 4" descr="logo_color_shadow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7956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Содержимое 3"/>
          <p:cNvPicPr>
            <a:picLocks noGrp="1" noChangeArrowheads="1"/>
          </p:cNvPicPr>
          <p:nvPr>
            <p:ph type="body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87450" y="1412875"/>
            <a:ext cx="7056438" cy="53006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115888"/>
            <a:ext cx="6308725" cy="1295400"/>
          </a:xfrm>
        </p:spPr>
        <p:txBody>
          <a:bodyPr/>
          <a:lstStyle/>
          <a:p>
            <a:pPr algn="ctr"/>
            <a:r>
              <a:rPr lang="ru-RU" altLang="ru-RU" smtClean="0"/>
              <a:t> </a:t>
            </a:r>
            <a:r>
              <a:rPr lang="ru-RU" altLang="ru-RU" sz="3200" smtClean="0"/>
              <a:t>Реабилитационный Центр  «ЛАВРА»,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73238"/>
            <a:ext cx="8229600" cy="43576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600" smtClean="0"/>
              <a:t>Амбулаторная  программа </a:t>
            </a:r>
            <a:r>
              <a:rPr lang="ru-RU" altLang="ru-RU" sz="2600" b="1" smtClean="0"/>
              <a:t>«Городской Буксиръ»</a:t>
            </a:r>
            <a:r>
              <a:rPr lang="ru-RU" altLang="ru-RU" sz="2600" smtClean="0"/>
              <a:t> открыта в январе 2015 г., для реабилитации зависимых и созависимых граждан, основана на христианском понимании зависимости,  как страсти и болезни. </a:t>
            </a:r>
          </a:p>
          <a:p>
            <a:pPr>
              <a:lnSpc>
                <a:spcPct val="90000"/>
              </a:lnSpc>
            </a:pPr>
            <a:r>
              <a:rPr lang="ru-RU" altLang="ru-RU" sz="2600" smtClean="0"/>
              <a:t>Мы постарались создать симфонию из святоотеческого опыта борьбы со страстями. </a:t>
            </a:r>
          </a:p>
          <a:p>
            <a:pPr>
              <a:lnSpc>
                <a:spcPct val="90000"/>
              </a:lnSpc>
            </a:pPr>
            <a:r>
              <a:rPr lang="ru-RU" altLang="ru-RU" sz="2600" smtClean="0"/>
              <a:t>наиболее эффективных направлений психотерапии.</a:t>
            </a:r>
          </a:p>
          <a:p>
            <a:pPr>
              <a:lnSpc>
                <a:spcPct val="90000"/>
              </a:lnSpc>
            </a:pPr>
            <a:r>
              <a:rPr lang="ru-RU" altLang="ru-RU" sz="2600" smtClean="0"/>
              <a:t>опыта выздоровления, созданного зависимыми людьми. </a:t>
            </a:r>
          </a:p>
        </p:txBody>
      </p:sp>
      <p:pic>
        <p:nvPicPr>
          <p:cNvPr id="13316" name="Picture 4" descr="logo_color_shadow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7956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122238"/>
            <a:ext cx="6453187" cy="1295400"/>
          </a:xfrm>
        </p:spPr>
        <p:txBody>
          <a:bodyPr/>
          <a:lstStyle/>
          <a:p>
            <a:pPr algn="ctr"/>
            <a:r>
              <a:rPr lang="ru-RU" altLang="ru-RU" smtClean="0"/>
              <a:t> </a:t>
            </a:r>
            <a:r>
              <a:rPr lang="ru-RU" altLang="ru-RU" sz="3200" smtClean="0"/>
              <a:t>Реабилитационный Центр  «ЛАВРА»,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4319588"/>
          </a:xfrm>
        </p:spPr>
        <p:txBody>
          <a:bodyPr/>
          <a:lstStyle/>
          <a:p>
            <a:r>
              <a:rPr lang="ru-RU" altLang="ru-RU" smtClean="0"/>
              <a:t>Программа  работает семь дней в неделю. С 14.00 до 19.00. </a:t>
            </a:r>
          </a:p>
          <a:p>
            <a:r>
              <a:rPr lang="ru-RU" altLang="ru-RU" smtClean="0"/>
              <a:t>Помощь  предоставляется бесплатно и конфиденциально. </a:t>
            </a:r>
          </a:p>
          <a:p>
            <a:r>
              <a:rPr lang="ru-RU" altLang="ru-RU" smtClean="0"/>
              <a:t>ВИЧ-статус не является препятствием для прохождения реабилитации.</a:t>
            </a:r>
            <a:br>
              <a:rPr lang="ru-RU" altLang="ru-RU" smtClean="0"/>
            </a:br>
            <a:endParaRPr lang="ru-RU" altLang="ru-RU" smtClean="0"/>
          </a:p>
        </p:txBody>
      </p:sp>
      <p:pic>
        <p:nvPicPr>
          <p:cNvPr id="24580" name="Picture 4" descr="logo_color_shadow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7956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DSC0749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41338" y="0"/>
            <a:ext cx="10393363" cy="690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589588"/>
            <a:ext cx="8229600" cy="1268412"/>
          </a:xfrm>
        </p:spPr>
        <p:txBody>
          <a:bodyPr/>
          <a:lstStyle/>
          <a:p>
            <a:r>
              <a:rPr lang="ru-RU" altLang="ru-RU" smtClean="0">
                <a:solidFill>
                  <a:schemeClr val="bg1"/>
                </a:solidFill>
              </a:rPr>
              <a:t>В программе участвуют наркозависимые  акозависимые и их близкие.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0"/>
            <a:ext cx="6453188" cy="1435100"/>
          </a:xfrm>
        </p:spPr>
        <p:txBody>
          <a:bodyPr/>
          <a:lstStyle/>
          <a:p>
            <a:pPr algn="ctr"/>
            <a:r>
              <a:rPr lang="ru-RU" altLang="ru-RU" sz="3200" smtClean="0"/>
              <a:t>В Реабилитационный Центр  «ЛАВРА», занятия ведут: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5113337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ru-RU" altLang="ru-RU" sz="2700" smtClean="0"/>
          </a:p>
          <a:p>
            <a:pPr>
              <a:lnSpc>
                <a:spcPct val="80000"/>
              </a:lnSpc>
            </a:pPr>
            <a:r>
              <a:rPr lang="ru-RU" altLang="ru-RU" sz="2700" smtClean="0"/>
              <a:t>пять священнослужителей РПЦ.</a:t>
            </a:r>
          </a:p>
          <a:p>
            <a:pPr>
              <a:lnSpc>
                <a:spcPct val="80000"/>
              </a:lnSpc>
            </a:pPr>
            <a:r>
              <a:rPr lang="ru-RU" altLang="ru-RU" sz="2700" smtClean="0"/>
              <a:t>четыре преподавателя с  психологическим образованием(арт-терапия, гештальт-терапия, позитивная терапия, христианская групповая терапия) ,они же, как консультанты по хим.зависимости ведут приём письменных заданий.</a:t>
            </a:r>
          </a:p>
          <a:p>
            <a:pPr>
              <a:lnSpc>
                <a:spcPct val="80000"/>
              </a:lnSpc>
            </a:pPr>
            <a:r>
              <a:rPr lang="ru-RU" altLang="ru-RU" sz="2700" smtClean="0"/>
              <a:t>специалист по изящным искусствам.  </a:t>
            </a:r>
          </a:p>
          <a:p>
            <a:pPr>
              <a:lnSpc>
                <a:spcPct val="80000"/>
              </a:lnSpc>
            </a:pPr>
            <a:r>
              <a:rPr lang="ru-RU" altLang="ru-RU" sz="2700" smtClean="0"/>
              <a:t>ведущий группы по исследованию православных святынь и культурного наследия С-Пб.</a:t>
            </a:r>
            <a:br>
              <a:rPr lang="ru-RU" altLang="ru-RU" sz="2700" smtClean="0"/>
            </a:br>
            <a:endParaRPr lang="ru-RU" altLang="ru-RU" sz="2700" smtClean="0"/>
          </a:p>
        </p:txBody>
      </p:sp>
      <p:pic>
        <p:nvPicPr>
          <p:cNvPr id="15364" name="Picture 4" descr="logo_color_shad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7956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6" name="Picture 6" descr="DSC0757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6375" y="-242888"/>
            <a:ext cx="11233150" cy="7464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0"/>
            <a:ext cx="6453188" cy="1435100"/>
          </a:xfrm>
        </p:spPr>
        <p:txBody>
          <a:bodyPr/>
          <a:lstStyle/>
          <a:p>
            <a:pPr algn="ctr"/>
            <a:endParaRPr lang="ru-RU" altLang="ru-RU" smtClean="0"/>
          </a:p>
        </p:txBody>
      </p:sp>
      <p:pic>
        <p:nvPicPr>
          <p:cNvPr id="20484" name="Picture 4" descr="logo_color_shad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7956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116013" y="4868863"/>
            <a:ext cx="8229600" cy="1800225"/>
          </a:xfrm>
        </p:spPr>
        <p:txBody>
          <a:bodyPr/>
          <a:lstStyle/>
          <a:p>
            <a:endParaRPr lang="ru-RU" altLang="ru-RU" smtClean="0">
              <a:solidFill>
                <a:srgbClr val="FFFFFF"/>
              </a:solidFill>
            </a:endParaRPr>
          </a:p>
        </p:txBody>
      </p:sp>
      <p:sp>
        <p:nvSpPr>
          <p:cNvPr id="20490" name="WordArt 10"/>
          <p:cNvSpPr>
            <a:spLocks noChangeArrowheads="1" noChangeShapeType="1" noTextEdit="1"/>
          </p:cNvSpPr>
          <p:nvPr/>
        </p:nvSpPr>
        <p:spPr bwMode="auto">
          <a:xfrm>
            <a:off x="468313" y="5445125"/>
            <a:ext cx="8424862" cy="3429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С 14:00 до 17:00 занятия с психологами и специалистами ДС "ЛАВРА"</a:t>
            </a:r>
          </a:p>
        </p:txBody>
      </p:sp>
      <p:sp>
        <p:nvSpPr>
          <p:cNvPr id="20491" name="WordArt 11"/>
          <p:cNvSpPr>
            <a:spLocks noChangeArrowheads="1" noChangeShapeType="1" noTextEdit="1"/>
          </p:cNvSpPr>
          <p:nvPr/>
        </p:nvSpPr>
        <p:spPr bwMode="auto">
          <a:xfrm>
            <a:off x="323850" y="6092825"/>
            <a:ext cx="8569325" cy="3429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С 17:00 до 19- 20 часов вечера занятие со священником: Молебен и беседа.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122238"/>
            <a:ext cx="6911975" cy="858837"/>
          </a:xfrm>
        </p:spPr>
        <p:txBody>
          <a:bodyPr/>
          <a:lstStyle/>
          <a:p>
            <a:pPr algn="ctr"/>
            <a:r>
              <a:rPr lang="ru-RU" altLang="ru-RU" sz="2000" smtClean="0"/>
              <a:t>Одна  из важнейших задач, это работа зависимого над своей зависимостью. Самостоятельно и в группе.</a:t>
            </a:r>
          </a:p>
        </p:txBody>
      </p:sp>
      <p:pic>
        <p:nvPicPr>
          <p:cNvPr id="21508" name="Picture 4" descr="logo_color_shad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7956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6" name="Picture 12" descr="Page_0000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27313" y="1071563"/>
            <a:ext cx="4092575" cy="5786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0"/>
            <a:ext cx="6453188" cy="1435100"/>
          </a:xfrm>
        </p:spPr>
        <p:txBody>
          <a:bodyPr/>
          <a:lstStyle/>
          <a:p>
            <a:pPr algn="ctr"/>
            <a:r>
              <a:rPr lang="ru-RU" altLang="ru-RU" smtClean="0"/>
              <a:t>Созависимые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8888" y="1773238"/>
            <a:ext cx="7885112" cy="25193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 smtClean="0"/>
              <a:t>Параллельно с работой с зависимыми идет процесс выздоровления созависимых родственников и близких: </a:t>
            </a:r>
          </a:p>
          <a:p>
            <a:pPr>
              <a:lnSpc>
                <a:spcPct val="90000"/>
              </a:lnSpc>
            </a:pPr>
            <a:r>
              <a:rPr lang="ru-RU" altLang="ru-RU" sz="2400" smtClean="0"/>
              <a:t>Группы для родственников нарозависимых и алкоголезависимых проходят 2 раза в неделю.</a:t>
            </a:r>
            <a:r>
              <a:rPr lang="ru-RU" altLang="ru-RU" sz="2100" smtClean="0"/>
              <a:t/>
            </a:r>
            <a:br>
              <a:rPr lang="ru-RU" altLang="ru-RU" sz="2100" smtClean="0"/>
            </a:br>
            <a:endParaRPr lang="ru-RU" altLang="ru-RU" sz="2100" smtClean="0"/>
          </a:p>
        </p:txBody>
      </p:sp>
      <p:pic>
        <p:nvPicPr>
          <p:cNvPr id="19460" name="Picture 4" descr="logo_color_shad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7956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8" descr="C:\Users\User\Desktop\КЦПАН\зависька\соз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3716338"/>
            <a:ext cx="5372100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122238"/>
            <a:ext cx="6408737" cy="1793875"/>
          </a:xfrm>
        </p:spPr>
        <p:txBody>
          <a:bodyPr/>
          <a:lstStyle/>
          <a:p>
            <a:pPr algn="ctr"/>
            <a:r>
              <a:rPr lang="ru-RU" altLang="ru-RU" sz="3500" smtClean="0"/>
              <a:t>    </a:t>
            </a:r>
            <a:r>
              <a:rPr lang="ru-RU" altLang="ru-RU" sz="2400" smtClean="0"/>
              <a:t>Фаза закрепления, адаптации или ресоциализации проходит в церковных   общинах СПб епархии и на площадках самопомощи, в клубах</a:t>
            </a:r>
            <a:r>
              <a:rPr lang="ru-RU" altLang="ru-RU" sz="3500" smtClean="0"/>
              <a:t> 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468313" y="2133600"/>
            <a:ext cx="9504363" cy="4319588"/>
          </a:xfrm>
        </p:spPr>
        <p:txBody>
          <a:bodyPr/>
          <a:lstStyle/>
          <a:p>
            <a:pPr lvl="4">
              <a:buFont typeface="Wingdings" pitchFamily="2" charset="2"/>
              <a:buNone/>
            </a:pPr>
            <a:r>
              <a:rPr lang="ru-RU" altLang="ru-RU" sz="2400" smtClean="0">
                <a:solidFill>
                  <a:srgbClr val="000000"/>
                </a:solidFill>
                <a:latin typeface="Comic Sans MS" pitchFamily="66" charset="0"/>
              </a:rPr>
              <a:t>Культурно-оздоровительный  арт-клуб «Бодрый мельник и товарищи»</a:t>
            </a:r>
            <a:r>
              <a:rPr lang="ru-RU" altLang="ru-RU" sz="2400" smtClean="0">
                <a:solidFill>
                  <a:srgbClr val="000000"/>
                </a:solidFill>
              </a:rPr>
              <a:t>.</a:t>
            </a:r>
            <a:r>
              <a:rPr lang="ru-RU" altLang="ru-RU" sz="240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endParaRPr lang="ru-RU" altLang="ru-RU" sz="2400" smtClean="0">
              <a:solidFill>
                <a:srgbClr val="000000"/>
              </a:solidFill>
            </a:endParaRPr>
          </a:p>
          <a:p>
            <a:pPr lvl="4">
              <a:buFont typeface="Wingdings" pitchFamily="2" charset="2"/>
              <a:buNone/>
            </a:pPr>
            <a:r>
              <a:rPr lang="ru-RU" altLang="ru-RU" sz="2400" smtClean="0">
                <a:solidFill>
                  <a:srgbClr val="000000"/>
                </a:solidFill>
                <a:latin typeface="Comic Sans MS" pitchFamily="66" charset="0"/>
              </a:rPr>
              <a:t>Вечерняя группа </a:t>
            </a:r>
            <a:r>
              <a:rPr lang="ru-RU" altLang="ru-RU" sz="2400" smtClean="0">
                <a:solidFill>
                  <a:srgbClr val="000000"/>
                </a:solidFill>
              </a:rPr>
              <a:t>прот</a:t>
            </a:r>
            <a:r>
              <a:rPr lang="ru-RU" altLang="ru-RU" sz="2400" smtClean="0">
                <a:solidFill>
                  <a:srgbClr val="000000"/>
                </a:solidFill>
                <a:latin typeface="Comic Sans MS" pitchFamily="66" charset="0"/>
              </a:rPr>
              <a:t>.</a:t>
            </a:r>
            <a:r>
              <a:rPr lang="ru-RU" altLang="ru-RU" sz="2400" smtClean="0">
                <a:solidFill>
                  <a:srgbClr val="000000"/>
                </a:solidFill>
              </a:rPr>
              <a:t> </a:t>
            </a:r>
            <a:r>
              <a:rPr lang="ru-RU" altLang="ru-RU" sz="2400" smtClean="0">
                <a:solidFill>
                  <a:srgbClr val="000000"/>
                </a:solidFill>
                <a:latin typeface="Comic Sans MS" pitchFamily="66" charset="0"/>
              </a:rPr>
              <a:t>Максима   Плетнева</a:t>
            </a:r>
            <a:r>
              <a:rPr lang="ru-RU" altLang="ru-RU" sz="2400" smtClean="0">
                <a:solidFill>
                  <a:srgbClr val="000000"/>
                </a:solidFill>
              </a:rPr>
              <a:t>.</a:t>
            </a:r>
            <a:r>
              <a:rPr lang="ru-RU" altLang="ru-RU" sz="240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</a:p>
          <a:p>
            <a:pPr lvl="4">
              <a:buFont typeface="Wingdings" pitchFamily="2" charset="2"/>
              <a:buNone/>
            </a:pPr>
            <a:r>
              <a:rPr lang="ru-RU" altLang="ru-RU" sz="2400" smtClean="0">
                <a:solidFill>
                  <a:srgbClr val="000000"/>
                </a:solidFill>
                <a:latin typeface="Comic Sans MS" pitchFamily="66" charset="0"/>
              </a:rPr>
              <a:t>Клуб «Аметист» </a:t>
            </a:r>
            <a:r>
              <a:rPr lang="ru-RU" altLang="ru-RU" sz="2400" smtClean="0">
                <a:solidFill>
                  <a:srgbClr val="000000"/>
                </a:solidFill>
              </a:rPr>
              <a:t>прот</a:t>
            </a:r>
            <a:r>
              <a:rPr lang="ru-RU" altLang="ru-RU" sz="2400" smtClean="0">
                <a:solidFill>
                  <a:srgbClr val="000000"/>
                </a:solidFill>
                <a:latin typeface="Comic Sans MS" pitchFamily="66" charset="0"/>
              </a:rPr>
              <a:t>.</a:t>
            </a:r>
            <a:r>
              <a:rPr lang="ru-RU" altLang="ru-RU" sz="2400" smtClean="0">
                <a:solidFill>
                  <a:srgbClr val="000000"/>
                </a:solidFill>
              </a:rPr>
              <a:t> </a:t>
            </a:r>
            <a:r>
              <a:rPr lang="ru-RU" altLang="ru-RU" sz="2400" smtClean="0">
                <a:solidFill>
                  <a:srgbClr val="000000"/>
                </a:solidFill>
                <a:latin typeface="Comic Sans MS" pitchFamily="66" charset="0"/>
              </a:rPr>
              <a:t>Евгения Горянчика</a:t>
            </a:r>
            <a:r>
              <a:rPr lang="ru-RU" altLang="ru-RU" sz="2400" smtClean="0">
                <a:solidFill>
                  <a:srgbClr val="000000"/>
                </a:solidFill>
              </a:rPr>
              <a:t>.</a:t>
            </a:r>
          </a:p>
          <a:p>
            <a:pPr lvl="4">
              <a:buFont typeface="Wingdings" pitchFamily="2" charset="2"/>
              <a:buNone/>
            </a:pPr>
            <a:r>
              <a:rPr lang="ru-RU" altLang="ru-RU" sz="2400" smtClean="0">
                <a:solidFill>
                  <a:srgbClr val="000000"/>
                </a:solidFill>
                <a:latin typeface="Comic Sans MS" pitchFamily="66" charset="0"/>
              </a:rPr>
              <a:t>Церковные общины</a:t>
            </a:r>
            <a:r>
              <a:rPr lang="ru-RU" altLang="ru-RU" sz="2400" smtClean="0">
                <a:solidFill>
                  <a:srgbClr val="000000"/>
                </a:solidFill>
              </a:rPr>
              <a:t>:Храма Спаса Нерукотворного Образа,</a:t>
            </a:r>
            <a:r>
              <a:rPr lang="ru-RU" altLang="ru-RU" sz="2400" smtClean="0">
                <a:solidFill>
                  <a:srgbClr val="000000"/>
                </a:solidFill>
                <a:latin typeface="Comic Sans MS" pitchFamily="66" charset="0"/>
              </a:rPr>
              <a:t>Феодоровского собора</a:t>
            </a:r>
            <a:r>
              <a:rPr lang="ru-RU" altLang="ru-RU" sz="2400" smtClean="0">
                <a:solidFill>
                  <a:srgbClr val="000000"/>
                </a:solidFill>
              </a:rPr>
              <a:t> и д.р.</a:t>
            </a:r>
          </a:p>
          <a:p>
            <a:pPr lvl="4">
              <a:buFont typeface="Wingdings" pitchFamily="2" charset="2"/>
              <a:buNone/>
            </a:pPr>
            <a:r>
              <a:rPr lang="ru-RU" altLang="ru-RU" sz="2400" smtClean="0">
                <a:solidFill>
                  <a:srgbClr val="000000"/>
                </a:solidFill>
              </a:rPr>
              <a:t>В общинах и братствах трезвости СПб епархии</a:t>
            </a:r>
          </a:p>
        </p:txBody>
      </p:sp>
      <p:pic>
        <p:nvPicPr>
          <p:cNvPr id="35844" name="Picture 4" descr="logo_color_shad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7956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0"/>
            <a:ext cx="6453188" cy="836613"/>
          </a:xfrm>
        </p:spPr>
        <p:txBody>
          <a:bodyPr/>
          <a:lstStyle/>
          <a:p>
            <a:pPr algn="ctr"/>
            <a:r>
              <a:rPr lang="ru-RU" altLang="ru-RU" sz="4800" smtClean="0"/>
              <a:t>цифры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472112"/>
          </a:xfrm>
        </p:spPr>
        <p:txBody>
          <a:bodyPr/>
          <a:lstStyle/>
          <a:p>
            <a:endParaRPr lang="ru-RU" altLang="ru-RU" sz="3700" smtClean="0"/>
          </a:p>
          <a:p>
            <a:r>
              <a:rPr lang="ru-RU" altLang="ru-RU" sz="2400" smtClean="0"/>
              <a:t>Всего воспитанников за 2015 год - 53</a:t>
            </a:r>
          </a:p>
          <a:p>
            <a:r>
              <a:rPr lang="ru-RU" altLang="ru-RU" sz="2400" smtClean="0"/>
              <a:t>(из них направлены в РЦ – 20)</a:t>
            </a:r>
          </a:p>
          <a:p>
            <a:r>
              <a:rPr lang="ru-RU" altLang="ru-RU" sz="2400" smtClean="0"/>
              <a:t>воспитанников в ремиссии - 28</a:t>
            </a:r>
          </a:p>
          <a:p>
            <a:r>
              <a:rPr lang="ru-RU" altLang="ru-RU" sz="2400" smtClean="0"/>
              <a:t>в состоянии срыва - 8</a:t>
            </a:r>
          </a:p>
          <a:p>
            <a:r>
              <a:rPr lang="ru-RU" altLang="ru-RU" sz="2400" smtClean="0"/>
              <a:t>не удалось связаться - 16</a:t>
            </a:r>
          </a:p>
          <a:p>
            <a:r>
              <a:rPr lang="ru-RU" altLang="ru-RU" sz="2400" smtClean="0"/>
              <a:t>проходит реабилитацию – 1</a:t>
            </a:r>
          </a:p>
          <a:p>
            <a:r>
              <a:rPr lang="ru-RU" altLang="ru-RU" sz="2400" smtClean="0"/>
              <a:t>итог: 54% ремиссия, 16% в срыве, 30% не удалось связаться</a:t>
            </a:r>
          </a:p>
          <a:p>
            <a:r>
              <a:rPr lang="ru-RU" altLang="ru-RU" sz="1700" smtClean="0"/>
              <a:t>(</a:t>
            </a:r>
            <a:r>
              <a:rPr lang="ru-RU" altLang="ru-RU" sz="1700" i="1" smtClean="0"/>
              <a:t>исследование проводилось силами работников КЦ ПНА, путем проактивных звонков и личных контактов с пациентами и их родственниками)</a:t>
            </a:r>
            <a:r>
              <a:rPr lang="ru-RU" altLang="ru-RU" sz="3400" smtClean="0"/>
              <a:t/>
            </a:r>
            <a:br>
              <a:rPr lang="ru-RU" altLang="ru-RU" sz="3400" smtClean="0"/>
            </a:br>
            <a:r>
              <a:rPr lang="ru-RU" altLang="ru-RU" sz="2400" smtClean="0"/>
              <a:t> </a:t>
            </a:r>
          </a:p>
          <a:p>
            <a:endParaRPr lang="ru-RU" altLang="ru-RU" sz="2400" smtClean="0"/>
          </a:p>
          <a:p>
            <a:pPr>
              <a:buFont typeface="Wingdings" pitchFamily="2" charset="2"/>
              <a:buNone/>
            </a:pPr>
            <a:endParaRPr lang="ru-RU" altLang="ru-RU" sz="2400" smtClean="0"/>
          </a:p>
        </p:txBody>
      </p:sp>
      <p:pic>
        <p:nvPicPr>
          <p:cNvPr id="36868" name="Picture 4" descr="logo_color_shad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7956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0"/>
            <a:ext cx="6453188" cy="836613"/>
          </a:xfrm>
        </p:spPr>
        <p:txBody>
          <a:bodyPr/>
          <a:lstStyle/>
          <a:p>
            <a:pPr algn="ctr"/>
            <a:r>
              <a:rPr lang="ru-RU" altLang="ru-RU" sz="4800" smtClean="0"/>
              <a:t>цифры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472112"/>
          </a:xfrm>
        </p:spPr>
        <p:txBody>
          <a:bodyPr/>
          <a:lstStyle/>
          <a:p>
            <a:endParaRPr lang="ru-RU" altLang="ru-RU" sz="4500" smtClean="0"/>
          </a:p>
          <a:p>
            <a:r>
              <a:rPr lang="ru-RU" altLang="ru-RU" sz="2400" smtClean="0"/>
              <a:t>Всего воспитанников за 2016 год - 50</a:t>
            </a:r>
          </a:p>
          <a:p>
            <a:r>
              <a:rPr lang="ru-RU" altLang="ru-RU" sz="2400" smtClean="0"/>
              <a:t>воспитанников в ремиссии - 25</a:t>
            </a:r>
          </a:p>
          <a:p>
            <a:r>
              <a:rPr lang="ru-RU" altLang="ru-RU" sz="2400" smtClean="0"/>
              <a:t>в состоянии срыва - 9</a:t>
            </a:r>
          </a:p>
          <a:p>
            <a:r>
              <a:rPr lang="ru-RU" altLang="ru-RU" sz="2400" smtClean="0"/>
              <a:t>не удалось связаться - 16</a:t>
            </a:r>
          </a:p>
          <a:p>
            <a:r>
              <a:rPr lang="ru-RU" altLang="ru-RU" sz="2400" smtClean="0"/>
              <a:t>итог: 50% ремиссия, 19% в срыве, 31% не удалось связаться</a:t>
            </a:r>
          </a:p>
          <a:p>
            <a:r>
              <a:rPr lang="ru-RU" altLang="ru-RU" sz="2100" smtClean="0"/>
              <a:t>(</a:t>
            </a:r>
            <a:r>
              <a:rPr lang="ru-RU" altLang="ru-RU" sz="2100" i="1" smtClean="0"/>
              <a:t>исследование проводилось силами работников КЦ ПНА, путем проактивных звонков и личных контактов с пациентами и их родственниками)</a:t>
            </a:r>
            <a:r>
              <a:rPr lang="ru-RU" altLang="ru-RU" sz="4300" smtClean="0"/>
              <a:t/>
            </a:r>
            <a:br>
              <a:rPr lang="ru-RU" altLang="ru-RU" sz="4300" smtClean="0"/>
            </a:br>
            <a:r>
              <a:rPr lang="ru-RU" altLang="ru-RU" sz="3200" smtClean="0"/>
              <a:t> </a:t>
            </a:r>
          </a:p>
          <a:p>
            <a:endParaRPr lang="ru-RU" altLang="ru-RU" sz="3200" smtClean="0"/>
          </a:p>
          <a:p>
            <a:pPr>
              <a:buFont typeface="Wingdings" pitchFamily="2" charset="2"/>
              <a:buNone/>
            </a:pPr>
            <a:endParaRPr lang="ru-RU" altLang="ru-RU" sz="3200" smtClean="0"/>
          </a:p>
        </p:txBody>
      </p:sp>
      <p:pic>
        <p:nvPicPr>
          <p:cNvPr id="40964" name="Picture 4" descr="logo_color_shad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7956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0"/>
            <a:ext cx="6453188" cy="836613"/>
          </a:xfrm>
        </p:spPr>
        <p:txBody>
          <a:bodyPr/>
          <a:lstStyle/>
          <a:p>
            <a:pPr algn="ctr"/>
            <a:r>
              <a:rPr lang="ru-RU" altLang="ru-RU" sz="4800" smtClean="0"/>
              <a:t>цифры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472112"/>
          </a:xfrm>
        </p:spPr>
        <p:txBody>
          <a:bodyPr/>
          <a:lstStyle/>
          <a:p>
            <a:endParaRPr lang="ru-RU" altLang="ru-RU" sz="3700" smtClean="0"/>
          </a:p>
          <a:p>
            <a:r>
              <a:rPr lang="ru-RU" altLang="ru-RU" sz="2400" smtClean="0"/>
              <a:t>Всего воспитанников за 2017 год - 48</a:t>
            </a:r>
          </a:p>
          <a:p>
            <a:r>
              <a:rPr lang="ru-RU" altLang="ru-RU" sz="2400" smtClean="0"/>
              <a:t>(из них направлены в РЦ – 10)</a:t>
            </a:r>
          </a:p>
          <a:p>
            <a:r>
              <a:rPr lang="ru-RU" altLang="ru-RU" sz="2400" smtClean="0"/>
              <a:t>воспитанников в ремиссии - 10</a:t>
            </a:r>
          </a:p>
          <a:p>
            <a:r>
              <a:rPr lang="ru-RU" altLang="ru-RU" sz="2400" smtClean="0"/>
              <a:t>в состоянии срыва - 5</a:t>
            </a:r>
          </a:p>
          <a:p>
            <a:r>
              <a:rPr lang="ru-RU" altLang="ru-RU" sz="2400" smtClean="0"/>
              <a:t>не удалось связаться - 16</a:t>
            </a:r>
          </a:p>
          <a:p>
            <a:r>
              <a:rPr lang="ru-RU" altLang="ru-RU" sz="2400" smtClean="0"/>
              <a:t>проходит реабилитацию – 7</a:t>
            </a:r>
          </a:p>
          <a:p>
            <a:r>
              <a:rPr lang="ru-RU" altLang="ru-RU" sz="2400" smtClean="0"/>
              <a:t>итог: 56% ремиссия, 44% в срыве или не удалось связаться</a:t>
            </a:r>
          </a:p>
          <a:p>
            <a:r>
              <a:rPr lang="ru-RU" altLang="ru-RU" sz="1700" smtClean="0"/>
              <a:t>(</a:t>
            </a:r>
            <a:r>
              <a:rPr lang="ru-RU" altLang="ru-RU" sz="1700" i="1" smtClean="0"/>
              <a:t>исследование проводилось силами работников КЦ ПНА, путем проактивных звонков и личных контактов с пациентами и их родственниками)</a:t>
            </a:r>
            <a:r>
              <a:rPr lang="ru-RU" altLang="ru-RU" sz="3400" smtClean="0"/>
              <a:t/>
            </a:r>
            <a:br>
              <a:rPr lang="ru-RU" altLang="ru-RU" sz="3400" smtClean="0"/>
            </a:br>
            <a:r>
              <a:rPr lang="ru-RU" altLang="ru-RU" sz="2400" smtClean="0"/>
              <a:t> </a:t>
            </a:r>
          </a:p>
          <a:p>
            <a:endParaRPr lang="ru-RU" altLang="ru-RU" sz="2400" smtClean="0"/>
          </a:p>
          <a:p>
            <a:pPr>
              <a:buFont typeface="Wingdings" pitchFamily="2" charset="2"/>
              <a:buNone/>
            </a:pPr>
            <a:endParaRPr lang="ru-RU" altLang="ru-RU" sz="2400" smtClean="0"/>
          </a:p>
        </p:txBody>
      </p:sp>
      <p:pic>
        <p:nvPicPr>
          <p:cNvPr id="41988" name="Picture 4" descr="logo_color_shad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7956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404813"/>
            <a:ext cx="6453187" cy="836612"/>
          </a:xfrm>
        </p:spPr>
        <p:txBody>
          <a:bodyPr/>
          <a:lstStyle/>
          <a:p>
            <a:pPr algn="ctr"/>
            <a:r>
              <a:rPr lang="ru-RU" altLang="ru-RU" sz="3600" smtClean="0"/>
              <a:t>Цифры</a:t>
            </a:r>
            <a:br>
              <a:rPr lang="ru-RU" altLang="ru-RU" sz="3600" smtClean="0"/>
            </a:br>
            <a:r>
              <a:rPr lang="ru-RU" altLang="ru-RU" sz="3600" smtClean="0"/>
              <a:t>2017</a:t>
            </a:r>
            <a:r>
              <a:rPr lang="ru-RU" altLang="ru-RU" sz="4800" smtClean="0"/>
              <a:t> 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16113"/>
            <a:ext cx="8229600" cy="468153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600" smtClean="0"/>
              <a:t>Количество терапевтических групп с зависимыми 230</a:t>
            </a:r>
          </a:p>
          <a:p>
            <a:pPr>
              <a:lnSpc>
                <a:spcPct val="80000"/>
              </a:lnSpc>
            </a:pPr>
            <a:r>
              <a:rPr lang="ru-RU" altLang="ru-RU" sz="2600" smtClean="0"/>
              <a:t>Количество терапевтических групп с родственниками 78</a:t>
            </a:r>
          </a:p>
          <a:p>
            <a:pPr>
              <a:lnSpc>
                <a:spcPct val="80000"/>
              </a:lnSpc>
            </a:pPr>
            <a:r>
              <a:rPr lang="ru-RU" altLang="ru-RU" sz="2600" smtClean="0"/>
              <a:t>Количество катехизаторских занятий, духовных бесед, молебнов 195</a:t>
            </a:r>
          </a:p>
          <a:p>
            <a:pPr>
              <a:lnSpc>
                <a:spcPct val="80000"/>
              </a:lnSpc>
            </a:pPr>
            <a:r>
              <a:rPr lang="ru-RU" altLang="ru-RU" sz="2600" smtClean="0"/>
              <a:t>Количество постреабилитационных групп 41</a:t>
            </a:r>
          </a:p>
          <a:p>
            <a:pPr>
              <a:lnSpc>
                <a:spcPct val="80000"/>
              </a:lnSpc>
            </a:pPr>
            <a:r>
              <a:rPr lang="ru-RU" altLang="ru-RU" sz="2600" smtClean="0"/>
              <a:t>Средняя посещаемость группы, чел 8,6</a:t>
            </a:r>
            <a:endParaRPr lang="ru-RU" altLang="ru-RU" sz="4100" smtClean="0"/>
          </a:p>
          <a:p>
            <a:pPr>
              <a:lnSpc>
                <a:spcPct val="80000"/>
              </a:lnSpc>
            </a:pPr>
            <a:endParaRPr lang="ru-RU" altLang="ru-RU" sz="1900" smtClean="0"/>
          </a:p>
          <a:p>
            <a:pPr>
              <a:lnSpc>
                <a:spcPct val="80000"/>
              </a:lnSpc>
            </a:pPr>
            <a:endParaRPr lang="ru-RU" altLang="ru-RU" sz="1900" smtClean="0"/>
          </a:p>
          <a:p>
            <a:pPr>
              <a:lnSpc>
                <a:spcPct val="80000"/>
              </a:lnSpc>
            </a:pPr>
            <a:r>
              <a:rPr lang="ru-RU" altLang="ru-RU" sz="1900" smtClean="0"/>
              <a:t>(</a:t>
            </a:r>
            <a:r>
              <a:rPr lang="ru-RU" altLang="ru-RU" sz="1900" i="1" smtClean="0"/>
              <a:t>исследование проводилось силами работников КЦ ПНА, путем проактивных звонков и личных контактов с пациентами и их родственниками)</a:t>
            </a:r>
            <a:r>
              <a:rPr lang="ru-RU" altLang="ru-RU" sz="3900" smtClean="0"/>
              <a:t/>
            </a:r>
            <a:br>
              <a:rPr lang="ru-RU" altLang="ru-RU" sz="3900" smtClean="0"/>
            </a:br>
            <a:r>
              <a:rPr lang="ru-RU" altLang="ru-RU" sz="2800" smtClean="0"/>
              <a:t> </a:t>
            </a:r>
          </a:p>
          <a:p>
            <a:pPr>
              <a:lnSpc>
                <a:spcPct val="80000"/>
              </a:lnSpc>
            </a:pPr>
            <a:endParaRPr lang="ru-RU" altLang="ru-RU" sz="280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altLang="ru-RU" sz="2800" smtClean="0"/>
          </a:p>
        </p:txBody>
      </p:sp>
      <p:pic>
        <p:nvPicPr>
          <p:cNvPr id="43012" name="Picture 4" descr="logo_color_shad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7956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404813"/>
            <a:ext cx="6453187" cy="836612"/>
          </a:xfrm>
        </p:spPr>
        <p:txBody>
          <a:bodyPr/>
          <a:lstStyle/>
          <a:p>
            <a:pPr algn="ctr"/>
            <a:r>
              <a:rPr lang="ru-RU" altLang="ru-RU" sz="3600" smtClean="0"/>
              <a:t>Цифры</a:t>
            </a:r>
            <a:br>
              <a:rPr lang="ru-RU" altLang="ru-RU" sz="3600" smtClean="0"/>
            </a:br>
            <a:r>
              <a:rPr lang="ru-RU" altLang="ru-RU" sz="3600" smtClean="0"/>
              <a:t>2017</a:t>
            </a:r>
            <a:r>
              <a:rPr lang="ru-RU" altLang="ru-RU" sz="4800" smtClean="0"/>
              <a:t> 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16113"/>
            <a:ext cx="8229600" cy="468153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000" smtClean="0"/>
              <a:t>Распределение по употреблению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000" smtClean="0"/>
              <a:t>алкоголь - 66%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000" smtClean="0"/>
              <a:t>наркотики - 34%</a:t>
            </a:r>
          </a:p>
          <a:p>
            <a:pPr>
              <a:lnSpc>
                <a:spcPct val="80000"/>
              </a:lnSpc>
            </a:pPr>
            <a:r>
              <a:rPr lang="ru-RU" altLang="ru-RU" sz="2000" smtClean="0"/>
              <a:t>По возрастам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000" smtClean="0"/>
              <a:t>от 20 до 29 лет - 20%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000" smtClean="0"/>
              <a:t>от 30 до 39 лет - 37%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000" smtClean="0"/>
              <a:t>от 40 до 49 лет - 29%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000" smtClean="0"/>
              <a:t>от 50 лет          - 15%</a:t>
            </a:r>
          </a:p>
          <a:p>
            <a:pPr>
              <a:lnSpc>
                <a:spcPct val="80000"/>
              </a:lnSpc>
            </a:pPr>
            <a:r>
              <a:rPr lang="ru-RU" altLang="ru-RU" sz="2000" smtClean="0"/>
              <a:t>По источнику информации о центре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000" smtClean="0"/>
              <a:t>из интернета - 29%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000" smtClean="0"/>
              <a:t>родственники и знакомые - 37%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000" smtClean="0"/>
              <a:t> прочие (не удалось выяснить, в храме -трое, один - град петров) - 34%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altLang="ru-RU" sz="200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altLang="ru-RU" sz="200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800" smtClean="0"/>
              <a:t> </a:t>
            </a:r>
          </a:p>
          <a:p>
            <a:pPr>
              <a:lnSpc>
                <a:spcPct val="80000"/>
              </a:lnSpc>
            </a:pPr>
            <a:endParaRPr lang="ru-RU" altLang="ru-RU" sz="280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altLang="ru-RU" sz="2800" smtClean="0"/>
          </a:p>
        </p:txBody>
      </p:sp>
      <p:pic>
        <p:nvPicPr>
          <p:cNvPr id="44036" name="Picture 4" descr="logo_color_shad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7956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4000" smtClean="0"/>
              <a:t>минусы и плюсы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altLang="ru-RU" sz="3200" b="1" smtClean="0"/>
              <a:t>минусы</a:t>
            </a:r>
          </a:p>
          <a:p>
            <a:r>
              <a:rPr lang="ru-RU" altLang="ru-RU" sz="2800" smtClean="0"/>
              <a:t>Высокопороговая реабилитация – есть те зависимые для которых необходима изоляция</a:t>
            </a:r>
          </a:p>
          <a:p>
            <a:endParaRPr lang="ru-RU" altLang="ru-RU" sz="2800" smtClean="0"/>
          </a:p>
          <a:p>
            <a:pPr>
              <a:buFont typeface="Wingdings" pitchFamily="2" charset="2"/>
              <a:buNone/>
            </a:pPr>
            <a:endParaRPr lang="ru-RU" altLang="ru-RU" sz="2000" smtClean="0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altLang="ru-RU" sz="3200" b="1" smtClean="0"/>
              <a:t>плюсы</a:t>
            </a:r>
          </a:p>
          <a:p>
            <a:r>
              <a:rPr lang="ru-RU" altLang="ru-RU" sz="2800" smtClean="0"/>
              <a:t>Выздоравливаем там, где болеем.</a:t>
            </a:r>
            <a:br>
              <a:rPr lang="ru-RU" altLang="ru-RU" sz="2800" smtClean="0"/>
            </a:br>
            <a:endParaRPr lang="ru-RU" altLang="ru-RU" sz="2800" smtClean="0"/>
          </a:p>
          <a:p>
            <a:r>
              <a:rPr lang="ru-RU" altLang="ru-RU" sz="2800" smtClean="0"/>
              <a:t>Малобюджетная реабилитация</a:t>
            </a:r>
          </a:p>
          <a:p>
            <a:r>
              <a:rPr lang="ru-RU" altLang="ru-RU" sz="2800" smtClean="0"/>
              <a:t>краткосрочная реабилитация</a:t>
            </a:r>
          </a:p>
          <a:p>
            <a:endParaRPr lang="ru-RU" altLang="ru-RU" sz="3200" smtClean="0"/>
          </a:p>
        </p:txBody>
      </p:sp>
      <p:pic>
        <p:nvPicPr>
          <p:cNvPr id="38916" name="Picture 4" descr="logo_color_shad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7956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50" y="-1588"/>
            <a:ext cx="1579563" cy="1816101"/>
          </a:xfrm>
        </p:spPr>
      </p:pic>
      <p:sp>
        <p:nvSpPr>
          <p:cNvPr id="10243" name="Заголовок 4"/>
          <p:cNvSpPr>
            <a:spLocks noGrp="1"/>
          </p:cNvSpPr>
          <p:nvPr>
            <p:ph type="title"/>
          </p:nvPr>
        </p:nvSpPr>
        <p:spPr>
          <a:xfrm>
            <a:off x="684213" y="2420938"/>
            <a:ext cx="7632700" cy="2447925"/>
          </a:xfrm>
        </p:spPr>
        <p:txBody>
          <a:bodyPr/>
          <a:lstStyle/>
          <a:p>
            <a:pPr algn="ctr" eaLnBrk="1" hangingPunct="1"/>
            <a:r>
              <a:rPr lang="ru-RU" altLang="ru-RU" smtClean="0"/>
              <a:t>НАШИ КОНТАКТЫ</a:t>
            </a:r>
            <a:br>
              <a:rPr lang="ru-RU" altLang="ru-RU" smtClean="0"/>
            </a:br>
            <a:r>
              <a:rPr lang="ru-RU" altLang="ru-RU" smtClean="0"/>
              <a:t/>
            </a:r>
            <a:br>
              <a:rPr lang="ru-RU" altLang="ru-RU" smtClean="0"/>
            </a:br>
            <a:r>
              <a:rPr lang="ru-RU" altLang="ru-RU" smtClean="0"/>
              <a:t>+7 911 170 54 04</a:t>
            </a:r>
            <a:br>
              <a:rPr lang="ru-RU" altLang="ru-RU" smtClean="0"/>
            </a:br>
            <a:r>
              <a:rPr lang="en-US" altLang="ru-RU" smtClean="0"/>
              <a:t>www.antinarco.org</a:t>
            </a:r>
            <a:br>
              <a:rPr lang="en-US" altLang="ru-RU" smtClean="0"/>
            </a:br>
            <a:r>
              <a:rPr lang="en-US" altLang="ru-RU" smtClean="0"/>
              <a:t>kc.eparhia@mail.ru</a:t>
            </a:r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ть">
  <a:themeElements>
    <a:clrScheme name="Сеть 11">
      <a:dk1>
        <a:srgbClr val="000000"/>
      </a:dk1>
      <a:lt1>
        <a:srgbClr val="FFFFFF"/>
      </a:lt1>
      <a:dk2>
        <a:srgbClr val="7C1302"/>
      </a:dk2>
      <a:lt2>
        <a:srgbClr val="CCECFF"/>
      </a:lt2>
      <a:accent1>
        <a:srgbClr val="CCECFF"/>
      </a:accent1>
      <a:accent2>
        <a:srgbClr val="336699"/>
      </a:accent2>
      <a:accent3>
        <a:srgbClr val="FFFFFF"/>
      </a:accent3>
      <a:accent4>
        <a:srgbClr val="000000"/>
      </a:accent4>
      <a:accent5>
        <a:srgbClr val="E2F4FF"/>
      </a:accent5>
      <a:accent6>
        <a:srgbClr val="2D5C8A"/>
      </a:accent6>
      <a:hlink>
        <a:srgbClr val="808080"/>
      </a:hlink>
      <a:folHlink>
        <a:srgbClr val="96939F"/>
      </a:folHlink>
    </a:clrScheme>
    <a:fontScheme name="Сеть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Сеть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еть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еть 11">
        <a:dk1>
          <a:srgbClr val="000000"/>
        </a:dk1>
        <a:lt1>
          <a:srgbClr val="FFFFFF"/>
        </a:lt1>
        <a:dk2>
          <a:srgbClr val="7C1302"/>
        </a:dk2>
        <a:lt2>
          <a:srgbClr val="CCECFF"/>
        </a:lt2>
        <a:accent1>
          <a:srgbClr val="CCECFF"/>
        </a:accent1>
        <a:accent2>
          <a:srgbClr val="3366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5C8A"/>
        </a:accent6>
        <a:hlink>
          <a:srgbClr val="808080"/>
        </a:hlink>
        <a:folHlink>
          <a:srgbClr val="96939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686</TotalTime>
  <Words>718</Words>
  <Application>Microsoft Office PowerPoint</Application>
  <PresentationFormat>Экран (4:3)</PresentationFormat>
  <Paragraphs>109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Wingdings</vt:lpstr>
      <vt:lpstr>Calibri</vt:lpstr>
      <vt:lpstr>Comic Sans MS</vt:lpstr>
      <vt:lpstr>Сеть</vt:lpstr>
      <vt:lpstr>ОТДЕЛ ЦЕРКОВНОЙ БЛАГОТВОРИТЕЛЬНОСТИ  И СОЦИАЛЬНОГО СЛУЖЕНИЯ САНКТ-ПЕТЕРБУРГСКАЯ ЕПАРХИЯ</vt:lpstr>
      <vt:lpstr>    </vt:lpstr>
      <vt:lpstr>Основные направления работы Координационного Центра </vt:lpstr>
      <vt:lpstr>Структурные подразделения Центра</vt:lpstr>
      <vt:lpstr>Реабилитационный Центр  «ЛАВРА»,</vt:lpstr>
      <vt:lpstr> Реабилитационный Центр  «ЛАВРА»,</vt:lpstr>
      <vt:lpstr> Реабилитационный Центр  «ЛАВРА»,</vt:lpstr>
      <vt:lpstr>Презентация PowerPoint</vt:lpstr>
      <vt:lpstr>В Реабилитационный Центр  «ЛАВРА», занятия ведут:</vt:lpstr>
      <vt:lpstr>Презентация PowerPoint</vt:lpstr>
      <vt:lpstr>Одна  из важнейших задач, это работа зависимого над своей зависимостью. Самостоятельно и в группе.</vt:lpstr>
      <vt:lpstr>Созависимые</vt:lpstr>
      <vt:lpstr>    Фаза закрепления, адаптации или ресоциализации проходит в церковных   общинах СПб епархии и на площадках самопомощи, в клубах </vt:lpstr>
      <vt:lpstr>цифры</vt:lpstr>
      <vt:lpstr>цифры</vt:lpstr>
      <vt:lpstr>цифры</vt:lpstr>
      <vt:lpstr>Цифры 2017 </vt:lpstr>
      <vt:lpstr>Цифры 2017 </vt:lpstr>
      <vt:lpstr>минусы и плюсы</vt:lpstr>
      <vt:lpstr>НАШИ КОНТАКТЫ  +7 911 170 54 04 www.antinarco.org kc.eparhia@mail.ru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Координационный Центр по противодействию наркомании и алкоголизма</dc:title>
  <dc:creator>Максим</dc:creator>
  <cp:lastModifiedBy>Игорь</cp:lastModifiedBy>
  <cp:revision>13</cp:revision>
  <dcterms:created xsi:type="dcterms:W3CDTF">2014-10-27T16:26:56Z</dcterms:created>
  <dcterms:modified xsi:type="dcterms:W3CDTF">2017-12-05T17:56:09Z</dcterms:modified>
</cp:coreProperties>
</file>