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70" r:id="rId2"/>
    <p:sldId id="281" r:id="rId3"/>
    <p:sldId id="336" r:id="rId4"/>
    <p:sldId id="293" r:id="rId5"/>
    <p:sldId id="284" r:id="rId6"/>
    <p:sldId id="285" r:id="rId7"/>
    <p:sldId id="324" r:id="rId8"/>
    <p:sldId id="306" r:id="rId9"/>
    <p:sldId id="307" r:id="rId10"/>
    <p:sldId id="331" r:id="rId11"/>
    <p:sldId id="332" r:id="rId12"/>
    <p:sldId id="333" r:id="rId13"/>
    <p:sldId id="334" r:id="rId14"/>
    <p:sldId id="308" r:id="rId15"/>
    <p:sldId id="327" r:id="rId16"/>
    <p:sldId id="325" r:id="rId17"/>
    <p:sldId id="335" r:id="rId18"/>
    <p:sldId id="326" r:id="rId19"/>
    <p:sldId id="278" r:id="rId20"/>
    <p:sldId id="268" r:id="rId21"/>
    <p:sldId id="269" r:id="rId2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6186-6D13-4E01-9DB3-818994874B7C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98FA8-8433-462C-BF94-FC3E7CCA19C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343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8FA8-8433-462C-BF94-FC3E7CCA19C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795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8FA8-8433-462C-BF94-FC3E7CCA19C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23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29E7F4-1A44-4C92-87A8-ED0055616734}" type="datetimeFigureOut">
              <a:rPr lang="ru-RU" smtClean="0"/>
              <a:t>05.12.2017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6EF7EA-AB41-487D-9048-5B1F6D353BFC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yandex.ru/yandsearch?source=wiz&amp;uinfo=ww-1226-wh-612-fw-1001-fh-448-pd-1.100000023841858&amp;p=16&amp;text=%D0%B1%D0%B5%D1%80%D0%B5%D0%BC%D0%B5%D0%BD%D0%BD%D0%B0%D1%8F%20%D0%B4%D0%B5%D0%B2%D1%83%D1%88%D0%BA%D0%B0&amp;noreask=1&amp;pos=491&amp;rpt=simage&amp;lr=213&amp;img_url=http://platform.ak.fbcdn.net/www/app_full_proxy.php?app=9953271133&amp;v=1&amp;size=z&amp;cksum=fcc2011e6a9730b70ec7aed5e4ef38d0&amp;src=http://www.healthnowmedical.com/wp-content/uploads/2012/09/pregnant_video.jpg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images.yandex.ru/yandsearch?text=%D0%B1%D0%B5%D1%81%D0%B5%D0%B4%D0%B0%20%D1%81%20%D0%BF%D1%81%D0%B8%D1%85%D0%BE%D0%BB%D0%BE%D0%B3%D0%BE%D0%BC&amp;img_url=http://www.omgpu.ru/projects/career-guidance/pictures/consult.jpg&amp;pos=0&amp;rpt=simage&amp;lr=213&amp;noreask=1&amp;source=wiz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jpeg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524" y="260648"/>
            <a:ext cx="8712968" cy="941463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</a:rPr>
              <a:t>Практическая помощь 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</a:rPr>
              <a:t>кризисным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</a:rPr>
              <a:t>беременным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</a:rPr>
              <a:t>как важный элемент профилактики абортов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effectLst/>
              <a:latin typeface="Comic Sans MS" pitchFamily="66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MStudinikina\Desktop\Наши фото\Паломнические поездки и походы\Сергиев Посад_июль 2014\P10507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17243"/>
            <a:ext cx="7056784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214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2768743" y="260648"/>
            <a:ext cx="4470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>
              <a:buNone/>
            </a:pPr>
            <a:r>
              <a:rPr lang="ru-RU" sz="2400" b="1" kern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Актуальность проблемы</a:t>
            </a:r>
            <a:endParaRPr lang="ru-RU" sz="2400" b="1" kern="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827263"/>
            <a:ext cx="8443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algn="just"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в мире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уровню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абортов на душу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Picture 5" descr="C:\Users\MStudinikina\Desktop\Фото абортов\iNZUQZ6O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542"/>
          <a:stretch/>
        </p:blipFill>
        <p:spPr bwMode="auto">
          <a:xfrm>
            <a:off x="5959426" y="1565856"/>
            <a:ext cx="3184574" cy="22448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87253" y="3933056"/>
            <a:ext cx="59046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Кроме того, Россия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занимает: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первых мест по уровню разводов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количество распадающихся семей в России почти в 2 раза выше, чем в странах Западной Европы. По оценкам российских экспертов, от 60 до 70% браков распадаются.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детей рождены вне брака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 1989 г. доля внебрачных детей более чем удвоилась – с 14 до 30%. При этом у матерей до 20 лет она еще выше – 45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6" y="1649572"/>
            <a:ext cx="55720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Аборт несет в себе серьезные физиологические, психологические и духовные последствия для женщины, для ребенка же – это смерть.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сути, Россия – единственная страна мира, где до недавнего времени количество абортов превышало количество рождений. Многие женщины решаются на аборт, попав в трудную жизненную ситуацию. </a:t>
            </a:r>
          </a:p>
        </p:txBody>
      </p:sp>
      <p:pic>
        <p:nvPicPr>
          <p:cNvPr id="9" name="Picture 6" descr="C:\Users\MStudinikina\Desktop\Фото абортов\1326404246_abort2_novyy-razmer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12" y="4140154"/>
            <a:ext cx="2965441" cy="21012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65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Studinikina.SIN\Desktop\ЗА ЖИЗНЬ\Фото абортов\408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038" y="0"/>
            <a:ext cx="5075086" cy="3518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Studinikina.SIN\Desktop\ЗА ЖИЗНЬ\Фото абортов\170122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038" y="3118638"/>
            <a:ext cx="5636159" cy="3632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Studinikina.SIN\Desktop\ЗА ЖИЗНЬ\Фото абортов\1774147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81" y="0"/>
            <a:ext cx="4395579" cy="67508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41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www.uaua.info/pictures/news/f8/1a87/cropr_300x300/f81a878a1ef1deed3980ae8255b3a54a513709600c73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8" y="2937020"/>
            <a:ext cx="3084267" cy="30842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404664"/>
            <a:ext cx="7560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существует острая социальная потребность в комплексной адресной поддержке беременных женщин и их семей, находящихся в трудной жизненной ситуации и стоящих в связи с этим перед выбором сохранения или прерывания беременности, а также отказа от </a:t>
            </a: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новорожденного. </a:t>
            </a:r>
            <a:endParaRPr lang="ru-RU" sz="22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2804654"/>
            <a:ext cx="51125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 активизация и объединение усилий не только государства, но и Церкви, общественных организаций и простых неравнодушных людей для изменения ситуации в лучшую сторону. </a:t>
            </a:r>
            <a:endParaRPr lang="ru-RU" sz="28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72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ctrTitle"/>
          </p:nvPr>
        </p:nvSpPr>
        <p:spPr>
          <a:xfrm>
            <a:off x="1768223" y="260648"/>
            <a:ext cx="5439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0" algn="ctr">
              <a:buNone/>
            </a:pPr>
            <a:r>
              <a:rPr lang="ru-RU" sz="2400" b="1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целевые группы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5936" y="1010305"/>
            <a:ext cx="4661923" cy="3224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Кризисные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- это беременные женщины, стоящие на грани совершения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аборта;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7675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95250"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Одинокие матери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детьми, то есть женщины, попавшие в тяжелую жизненную ситуацию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(отсутствие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со стороны отца ребенка и родственников, материальная необеспеченность, депрессия и т.п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tabLst>
                <a:tab pos="6100763" algn="l"/>
              </a:tabLst>
            </a:pP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cs413131.vk.me/v413131179/3ad0/yLNABHsqhT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2"/>
          <a:stretch/>
        </p:blipFill>
        <p:spPr bwMode="auto">
          <a:xfrm>
            <a:off x="755576" y="1010305"/>
            <a:ext cx="3120375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Studinikina\Desktop\Помощь беременным\Разное\Помощь семье\ЦЗМ\snapshot20130311135946.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6"/>
          <a:stretch/>
        </p:blipFill>
        <p:spPr bwMode="auto">
          <a:xfrm>
            <a:off x="5508104" y="3857933"/>
            <a:ext cx="3150915" cy="29805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4581128"/>
            <a:ext cx="43815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 и многодетные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одиночки, находящиеся в крайне стесненном материальном положении.</a:t>
            </a:r>
          </a:p>
        </p:txBody>
      </p:sp>
    </p:spTree>
    <p:extLst>
      <p:ext uri="{BB962C8B-B14F-4D97-AF65-F5344CB8AC3E}">
        <p14:creationId xmlns:p14="http://schemas.microsoft.com/office/powerpoint/2010/main" val="267969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908720"/>
            <a:ext cx="84536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Духовная помощь, а также организация молебнов для беременных, молебнов о даровании детей, семейном благополучии, покаянных молебнов</a:t>
            </a:r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5600" indent="-355600" algn="just">
              <a:buFont typeface="Arial" panose="020B0604020202020204" pitchFamily="34" charset="0"/>
              <a:buChar char="•"/>
            </a:pPr>
            <a:endParaRPr lang="ru-RU" b="1" kern="0" dirty="0" smtClean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indent="-355600"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Просветительская , лекционная деятельность и информационная поддержка. </a:t>
            </a:r>
          </a:p>
          <a:p>
            <a:pPr marL="355600" indent="-355600">
              <a:buFont typeface="Arial" panose="020B0604020202020204" pitchFamily="34" charset="0"/>
              <a:buChar char="•"/>
            </a:pPr>
            <a:endParaRPr lang="ru-RU" b="1" kern="0" dirty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lvl="0" indent="-355600"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школы или курсов для </a:t>
            </a:r>
            <a:endParaRPr lang="ru-RU" b="1" kern="0" dirty="0" smtClean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беременных</a:t>
            </a: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занятий по грудному </a:t>
            </a:r>
            <a:endParaRPr lang="ru-RU" b="1" kern="0" dirty="0" smtClean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вскармливанию</a:t>
            </a: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5600" indent="-355600" algn="just">
              <a:buFont typeface="Arial" panose="020B0604020202020204" pitchFamily="34" charset="0"/>
              <a:buChar char="•"/>
            </a:pPr>
            <a:endParaRPr lang="ru-RU" b="1" kern="0" dirty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indent="-355600" algn="just">
              <a:buFont typeface="Arial" panose="020B0604020202020204" pitchFamily="34" charset="0"/>
              <a:buChar char="•"/>
            </a:pPr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Консультационная </a:t>
            </a: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помощь  (оказание </a:t>
            </a:r>
            <a:endParaRPr lang="ru-RU" b="1" kern="0" dirty="0" smtClean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юридической</a:t>
            </a: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психологической  и  </a:t>
            </a:r>
            <a:endParaRPr lang="ru-RU" b="1" kern="0" dirty="0" smtClean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социальной </a:t>
            </a: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помощи).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802111" y="77723"/>
            <a:ext cx="8352928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направления и виды </a:t>
            </a: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помощи кризисным беременным </a:t>
            </a: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</a:t>
            </a: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молодым матерям</a:t>
            </a:r>
          </a:p>
        </p:txBody>
      </p:sp>
      <p:pic>
        <p:nvPicPr>
          <p:cNvPr id="5122" name="Picture 2" descr="C:\Users\MStudinikina\Desktop\Помощь беременным\Разное\Помощь семье\ЦЗМ\помощь-мамам-239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418" y="2455102"/>
            <a:ext cx="3067289" cy="38501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2832" y="4886668"/>
            <a:ext cx="5580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buFont typeface="Arial" panose="020B0604020202020204" pitchFamily="34" charset="0"/>
              <a:buChar char="•"/>
            </a:pPr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материально-вещевой и  продуктовой помощи</a:t>
            </a:r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b="1" kern="0" dirty="0">
              <a:solidFill>
                <a:schemeClr val="bg2">
                  <a:lumMod val="2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1371" y="5655562"/>
            <a:ext cx="7931668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chemeClr val="bg2">
                    <a:lumMod val="2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приюта временного пребывания. </a:t>
            </a:r>
          </a:p>
        </p:txBody>
      </p:sp>
    </p:spTree>
    <p:extLst>
      <p:ext uri="{BB962C8B-B14F-4D97-AF65-F5344CB8AC3E}">
        <p14:creationId xmlns:p14="http://schemas.microsoft.com/office/powerpoint/2010/main" val="171424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44481" y="1181129"/>
            <a:ext cx="74118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b="1" u="sng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необходимы: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Храм, священник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Икона Божией Матери «Помощница в родах», «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Феодоровская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»/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Икона Преп.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Симеона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Мироточивого /икона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«Пояс Пресвятой Богородицы».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 молебнов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496910" y="188640"/>
            <a:ext cx="8352928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молебнов для беременных, молебнов о даровании детей и духовная </a:t>
            </a: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помощь</a:t>
            </a:r>
            <a:endParaRPr lang="ru-RU" sz="2400" kern="0" dirty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www.anbmxzm.pravostok.ru/upload/information_system_28/2/0/7/item_20753/information_items_207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068960"/>
            <a:ext cx="5396745" cy="36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32.babysfera.ru/2/4/a/c/326668684.38105022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73" y="3772157"/>
            <a:ext cx="2448272" cy="3085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umilenienn.ru/sites/default/files/publication-foto/11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113" y="1191044"/>
            <a:ext cx="1436475" cy="1703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41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528" y="836712"/>
            <a:ext cx="84969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вид помощи подразумевает создание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просветительскими материалами об аборте, о радости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материнства и их распространение в медицинских, образовательных, общественных учреждениях.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 акций, митингов, автопробегов с целью привлечения общественного внимания к проблеме абортов.  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611560" y="209430"/>
            <a:ext cx="8352928" cy="46166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Просветительская и </a:t>
            </a: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информационная поддержка</a:t>
            </a:r>
          </a:p>
        </p:txBody>
      </p:sp>
      <p:pic>
        <p:nvPicPr>
          <p:cNvPr id="6146" name="Picture 2" descr="C:\Users\MStudinikina.SIN\Desktop\ЗА ЖИЗНЬ\БП Спаси Жизнь\jpg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14040"/>
            <a:ext cx="3518730" cy="23448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MStudinikina.SIN\Desktop\ЗА ЖИЗНЬ\БП Спаси Жизнь\jpg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078" y="2334869"/>
            <a:ext cx="4359745" cy="2905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Studinikina.SIN\Desktop\ЗА ЖИЗНЬ\БП Спаси Жизнь\jpg\ещё один стен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211" y="4366067"/>
            <a:ext cx="3524813" cy="2348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63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Изображение 1" descr="IMG_463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92402" cy="3644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Изображение 3" descr="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967" y="1"/>
            <a:ext cx="4859229" cy="3644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Изображение 5" descr="i13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5888"/>
            <a:ext cx="5087226" cy="3392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Изображение 6" descr="IMG_0037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096" y="3644900"/>
            <a:ext cx="4356100" cy="3254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760271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Studinikina.SIN\Desktop\ЗА ЖИЗНЬ\Акция Они могли бы пойти в школу\1tYH2j36o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72" y="2771728"/>
            <a:ext cx="5092354" cy="3681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000" y="76022"/>
            <a:ext cx="9001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«Они могли бы пойти в школу»:</a:t>
            </a:r>
          </a:p>
          <a:p>
            <a:pPr algn="ctr"/>
            <a:endParaRPr lang="ru-RU" sz="1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40 городов России и бывшего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СНГ (Москва, Санкт-Петербург, Нижний Новгород, Магадан, Омск, Владивосток, Донецк, Казань, Тула, Тюмень и многие другие)  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городских площадях выставили инсталляции из детской обуви — символ убитых в утробе детей. В зависимости от статистики ежедневно совершаемых абортов по конкретному городу, количество пар обуви варьировалось в среднем от 50 до 100 пар. 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000" y="2780928"/>
            <a:ext cx="3924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столичном парке Сокольники выставили около 1700 пар обуви — именно столько, согласно официальной статистике, совершается абортов по всей стране каждые сутки. По замыслу организаторов, выставленная в публичных местах обувь, призвана визуализировать сухую статистику абортов. </a:t>
            </a:r>
          </a:p>
        </p:txBody>
      </p:sp>
    </p:spTree>
    <p:extLst>
      <p:ext uri="{BB962C8B-B14F-4D97-AF65-F5344CB8AC3E}">
        <p14:creationId xmlns:p14="http://schemas.microsoft.com/office/powerpoint/2010/main" val="23416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Studinikina.SIN\Desktop\ЗА ЖИЗНЬ\Акция Они могли бы пойти в школу\GfMpUFq49q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7" y="0"/>
            <a:ext cx="4929401" cy="3284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Studinikina.SIN\Desktop\ЗА ЖИЗНЬ\Акция Они могли бы пойти в школу\YY0XQDmey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115" y="215060"/>
            <a:ext cx="4283968" cy="2854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pp.userapi.com/c837731/v837731548/6bb66/xZq97PwBLy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" y="3479785"/>
            <a:ext cx="4104456" cy="30783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shuya-eparhia.ru/wp-content/uploads/2017/09/XeSvmKB-4c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222" y="3284982"/>
            <a:ext cx="5174906" cy="3436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31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2441" y="777478"/>
            <a:ext cx="8496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лекций в школах, в Вузах и Сузах, медицинских учреждениях.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родительских клубов взаимопомощи и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иное.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439213" y="209429"/>
            <a:ext cx="8352928" cy="46166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Лекционно-выставочная работа</a:t>
            </a:r>
            <a:endParaRPr lang="ru-RU" sz="2400" kern="0" dirty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170" name="Picture 2" descr="Просвещ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38" y="1622091"/>
            <a:ext cx="5068675" cy="3091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rusprolife.ru/wp-content/uploads/2015/03/prosv-5-855x4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666" y="3534127"/>
            <a:ext cx="5441713" cy="33189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44150" y="1700808"/>
            <a:ext cx="38607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100 выставок в 90 населенных пунктах.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Прослушали лекции в защиту жизни 130 000 человек в 160 городах.</a:t>
            </a:r>
          </a:p>
        </p:txBody>
      </p:sp>
    </p:spTree>
    <p:extLst>
      <p:ext uri="{BB962C8B-B14F-4D97-AF65-F5344CB8AC3E}">
        <p14:creationId xmlns:p14="http://schemas.microsoft.com/office/powerpoint/2010/main" val="290258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rusprolife.ru/wp-content/uploads/2015/03/prosv-18-855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48287" cy="30180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rusprolife.ru/wp-content/uploads/2015/03/prosv-24-855x4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455" y="3284984"/>
            <a:ext cx="5858255" cy="3573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Просвещ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470" y="649875"/>
            <a:ext cx="4320480" cy="26351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11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Изображение 4" descr="P10508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596" y="0"/>
            <a:ext cx="4765404" cy="3573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Изображение 5" descr="image-10-06-14-16-50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7" y="3531955"/>
            <a:ext cx="4476163" cy="3345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Изображение 6" descr="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31955"/>
            <a:ext cx="4427984" cy="33209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Изображение 3" descr="IMG_111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128" y="0"/>
            <a:ext cx="4766144" cy="3573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034846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395536" y="306637"/>
            <a:ext cx="8523256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</a:t>
            </a: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школы или курсов для </a:t>
            </a: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беременных, занятий по естественному грудному вскармливанию</a:t>
            </a:r>
            <a:endParaRPr lang="ru-RU" sz="2400" kern="0" dirty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09" y="4509120"/>
            <a:ext cx="8283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курсах молодые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мамы,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принявшие решение о рождении ребенка в неполной семье,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 том, как правильно заботиться о себе в период беременности, как подготовиться к родам, получат навыки обращения с ребенком. </a:t>
            </a:r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304" y="5709449"/>
            <a:ext cx="804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 курсах ведут акушер — гинеколог, перинатальный психолог, а также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неонатолог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 детский психолог.  </a:t>
            </a:r>
          </a:p>
        </p:txBody>
      </p:sp>
      <p:pic>
        <p:nvPicPr>
          <p:cNvPr id="7" name="Picture 2" descr="C:\Users\MStudinikina\AppData\Local\Microsoft\Windows\Temporary Internet Files\Content.IE5\JTGH1OUB\P106096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6"/>
          <a:stretch/>
        </p:blipFill>
        <p:spPr bwMode="auto">
          <a:xfrm>
            <a:off x="1741633" y="1124700"/>
            <a:ext cx="5832648" cy="3326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96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9329" y="2073915"/>
            <a:ext cx="63074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 прискорбно бы это не звучало, но иногда детская коляска или кроватка, пачка гречки, муки или теплые зимние сапоги помогают спасти жизнь малыша в утробе,  а такие случаи реальны, это то, с чем сталкиваются в работе наши специалисты.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свыше 110 церковных центров гуманитарной помощи, и такие центры должны быть в каждой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епархии, что старается сделать сейчас Русская Православная Церковь!  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395536" y="175756"/>
            <a:ext cx="8352928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материально-вещевой и продуктовой </a:t>
            </a:r>
            <a:r>
              <a:rPr lang="ru-RU" sz="2400" kern="0" dirty="0" smtClean="0">
                <a:solidFill>
                  <a:schemeClr val="bg2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помощи</a:t>
            </a:r>
            <a:endParaRPr lang="ru-RU" sz="2400" kern="0" dirty="0">
              <a:solidFill>
                <a:schemeClr val="bg2">
                  <a:lumMod val="5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148" name="Picture 4" descr="C:\Users\MStudinikina\Desktop\Наши фото\Повседневная жизнь центра\DSC005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31" y="4809187"/>
            <a:ext cx="2948993" cy="1962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Содержимое 12" descr="счастливые дети (1).jpg"/>
          <p:cNvPicPr>
            <a:picLocks noGrp="1" noChangeAspect="1"/>
          </p:cNvPicPr>
          <p:nvPr/>
        </p:nvPicPr>
        <p:blipFill>
          <a:blip r:embed="rId4" cstate="print">
            <a:lum bright="10000"/>
          </a:blip>
          <a:srcRect t="3714" b="7139"/>
          <a:stretch>
            <a:fillRect/>
          </a:stretch>
        </p:blipFill>
        <p:spPr>
          <a:xfrm>
            <a:off x="6447827" y="1542000"/>
            <a:ext cx="2677046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10" descr="IMG_165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72384" y="4413883"/>
            <a:ext cx="3143832" cy="2357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74792" y="941835"/>
            <a:ext cx="6629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помощь беременным женщинам самым необходимым: детскими колясками и кроватками, одеждой, обувью, средствами по уходу за малышами, продуктами питания и многое другое.</a:t>
            </a:r>
          </a:p>
        </p:txBody>
      </p:sp>
    </p:spTree>
    <p:extLst>
      <p:ext uri="{BB962C8B-B14F-4D97-AF65-F5344CB8AC3E}">
        <p14:creationId xmlns:p14="http://schemas.microsoft.com/office/powerpoint/2010/main" val="133221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MSenikova\Desktop\ЦГП\P109055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-131828"/>
            <a:ext cx="4845050" cy="3632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MSenikova\Desktop\ЦГП\P10905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3" y="3429000"/>
            <a:ext cx="4772601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 descr="https://rusprolife.ru/wp-content/uploads/2017/07/image-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044" y="51676"/>
            <a:ext cx="2304256" cy="3332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rusprolife.ru/wp-content/uploads/2017/07/image-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5" y="2557804"/>
            <a:ext cx="2904005" cy="42001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35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4355976" y="404664"/>
            <a:ext cx="4114683" cy="83099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ru-RU" sz="2400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Консультационная помощь 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2483768" y="912788"/>
            <a:ext cx="2362168" cy="4728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732240" y="2155186"/>
            <a:ext cx="1969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kern="0" dirty="0">
                <a:solidFill>
                  <a:schemeClr val="bg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Юриста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868" y="3369132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kern="0" dirty="0">
                <a:solidFill>
                  <a:schemeClr val="bg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endParaRPr lang="ru-RU" sz="2400" b="1" kern="0" dirty="0" smtClean="0">
              <a:solidFill>
                <a:schemeClr val="bg2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kern="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  </a:t>
            </a:r>
            <a:endParaRPr lang="ru-RU" sz="2400" b="1" kern="0" dirty="0">
              <a:solidFill>
                <a:schemeClr val="bg2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924" y="1554410"/>
            <a:ext cx="3132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kern="0" dirty="0">
                <a:solidFill>
                  <a:schemeClr val="bg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Православного психолога 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3473703" y="1241413"/>
            <a:ext cx="2455442" cy="18275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959598" y="1338189"/>
            <a:ext cx="925915" cy="6626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www.adzinstva.by/wp-content/uploads/2011/02/ab-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4446878"/>
            <a:ext cx="3148024" cy="23610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9" descr="консультирование специалистом по социальной работ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33026" y="3068960"/>
            <a:ext cx="4540236" cy="3666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913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5106447" cy="1695269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Приют 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временного пребывания 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ru-RU" sz="18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 рассчитан на единовременное проживание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8-10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8-10 детей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выполняет следующие задачи:</a:t>
            </a:r>
          </a:p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Объект 3"/>
          <p:cNvSpPr>
            <a:spLocks noGrp="1"/>
          </p:cNvSpPr>
          <p:nvPr>
            <p:ph sz="quarter" idx="14"/>
          </p:nvPr>
        </p:nvSpPr>
        <p:spPr>
          <a:xfrm>
            <a:off x="323528" y="2136916"/>
            <a:ext cx="6929530" cy="2232248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endParaRPr lang="ru-RU" sz="1800" b="1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Tx/>
              <a:buFont typeface="Arial" pitchFamily="34" charset="0"/>
              <a:buChar char="•"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редоставление временного места для проживания матери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ребенком или беременной женщине в кризисной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ситуации;</a:t>
            </a:r>
          </a:p>
          <a:p>
            <a:pPr marL="82296" indent="0" algn="just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Tx/>
              <a:buFont typeface="Arial" pitchFamily="34" charset="0"/>
              <a:buChar char="•"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реализация индивидуальной программы помощи для каждой подопечной, в которой описываются весь объем и характер помощи.</a:t>
            </a:r>
          </a:p>
          <a:p>
            <a:pPr algn="just"/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Рисунок 7" descr="F:\DCIM\104_PANA\P10409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758" y="260648"/>
            <a:ext cx="3256200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22-е здание\Desktop\Наши фото\5 поток\P104048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3" t="16015" r="9767" b="4819"/>
          <a:stretch/>
        </p:blipFill>
        <p:spPr bwMode="auto">
          <a:xfrm>
            <a:off x="5260521" y="4105797"/>
            <a:ext cx="3848894" cy="2752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Объект 3"/>
          <p:cNvSpPr txBox="1">
            <a:spLocks/>
          </p:cNvSpPr>
          <p:nvPr/>
        </p:nvSpPr>
        <p:spPr>
          <a:xfrm>
            <a:off x="323528" y="4653136"/>
            <a:ext cx="4680520" cy="1205523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buClrTx/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по уходу за детьми, а также предоставление надомного труда и возможности заработать средства на будущую жизнь. </a:t>
            </a:r>
          </a:p>
          <a:p>
            <a:pPr marL="82296" indent="0" algn="just">
              <a:buFont typeface="Wingdings 2"/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82296" indent="0" algn="just">
              <a:buFont typeface="Wingdings 2"/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40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22-е здание\Desktop\Наши фото\6 поток\P104066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2" t="20804" r="12750"/>
          <a:stretch/>
        </p:blipFill>
        <p:spPr bwMode="auto">
          <a:xfrm>
            <a:off x="0" y="0"/>
            <a:ext cx="438430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22-е здание\Desktop\Наши фото\6 поток\P104058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79"/>
          <a:stretch/>
        </p:blipFill>
        <p:spPr bwMode="auto">
          <a:xfrm>
            <a:off x="5364088" y="3573016"/>
            <a:ext cx="3779912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225850"/>
            <a:ext cx="4298529" cy="28606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" y="3429000"/>
            <a:ext cx="4262593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 descr="F:\DCIM\104_PANA\P104096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732" y="2420888"/>
            <a:ext cx="2399148" cy="3408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63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968" y="404664"/>
            <a:ext cx="7930128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32369" y="1628800"/>
            <a:ext cx="9130746" cy="4538909"/>
            <a:chOff x="714348" y="1142990"/>
            <a:chExt cx="7286676" cy="3432212"/>
          </a:xfrm>
        </p:grpSpPr>
        <p:pic>
          <p:nvPicPr>
            <p:cNvPr id="5" name="Рисунок 4" descr="Старый-Оскол-Александр-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48" y="1142990"/>
              <a:ext cx="1939021" cy="342900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2" descr="F:\презентации\A0\img6\Константин, Партизанск - копия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29057" y="1142990"/>
              <a:ext cx="2062773" cy="3429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3" descr="F:\презентации\A0\img6\Ксения_2, Москва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43174" y="1142990"/>
              <a:ext cx="1285884" cy="171451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4" descr="F:\презентации\A0\img6\Сафново--Лилия2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43174" y="2860690"/>
              <a:ext cx="1285884" cy="17145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6" descr="F:\презентации\A0\img6\Андрей, Дальнереченск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29322" y="1142990"/>
              <a:ext cx="2071702" cy="3429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322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1949</TotalTime>
  <Words>822</Words>
  <Application>Microsoft Office PowerPoint</Application>
  <PresentationFormat>Экран (4:3)</PresentationFormat>
  <Paragraphs>72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Практическая помощь  кризисным беременным как важный элемент профилактики абортов</vt:lpstr>
      <vt:lpstr>Актуальность проблемы</vt:lpstr>
      <vt:lpstr>Презентация PowerPoint</vt:lpstr>
      <vt:lpstr>Презентация PowerPoint</vt:lpstr>
      <vt:lpstr>Основные целевые группы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ПОМОЩИ БЕРЕМЕННЫМ ЖЕНЩИНАМ И МАТЕРЯМ С МЛАДЕНЦАМИ, НАХОДЯЩИМСЯ В ТРУДНОЙ ЖИЗНЕННОЙ СИТУАЦИИ  «ДОМ ДЛЯ МАМЫ»</dc:title>
  <dc:creator>Владлена Калашникова</dc:creator>
  <cp:lastModifiedBy>Мария Студеникина</cp:lastModifiedBy>
  <cp:revision>155</cp:revision>
  <cp:lastPrinted>2015-09-16T03:56:41Z</cp:lastPrinted>
  <dcterms:created xsi:type="dcterms:W3CDTF">2013-01-22T11:33:13Z</dcterms:created>
  <dcterms:modified xsi:type="dcterms:W3CDTF">2017-12-05T04:32:33Z</dcterms:modified>
</cp:coreProperties>
</file>