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53" r:id="rId2"/>
    <p:sldId id="405" r:id="rId3"/>
    <p:sldId id="406" r:id="rId4"/>
    <p:sldId id="407" r:id="rId5"/>
    <p:sldId id="411" r:id="rId6"/>
    <p:sldId id="408" r:id="rId7"/>
    <p:sldId id="409" r:id="rId8"/>
    <p:sldId id="410" r:id="rId9"/>
    <p:sldId id="426" r:id="rId10"/>
    <p:sldId id="424" r:id="rId11"/>
    <p:sldId id="427" r:id="rId12"/>
    <p:sldId id="425" r:id="rId13"/>
    <p:sldId id="423" r:id="rId14"/>
    <p:sldId id="412" r:id="rId15"/>
    <p:sldId id="413" r:id="rId16"/>
    <p:sldId id="414" r:id="rId17"/>
    <p:sldId id="318" r:id="rId18"/>
    <p:sldId id="416" r:id="rId19"/>
    <p:sldId id="419" r:id="rId20"/>
    <p:sldId id="420" r:id="rId21"/>
    <p:sldId id="421" r:id="rId22"/>
    <p:sldId id="422" r:id="rId23"/>
    <p:sldId id="434" r:id="rId24"/>
    <p:sldId id="435" r:id="rId25"/>
    <p:sldId id="436" r:id="rId26"/>
    <p:sldId id="437" r:id="rId27"/>
    <p:sldId id="432" r:id="rId28"/>
    <p:sldId id="433" r:id="rId29"/>
    <p:sldId id="440" r:id="rId30"/>
    <p:sldId id="438" r:id="rId31"/>
    <p:sldId id="444" r:id="rId32"/>
    <p:sldId id="445" r:id="rId33"/>
    <p:sldId id="446" r:id="rId34"/>
    <p:sldId id="439" r:id="rId35"/>
    <p:sldId id="404" r:id="rId36"/>
    <p:sldId id="442" r:id="rId37"/>
    <p:sldId id="443" r:id="rId38"/>
    <p:sldId id="350" r:id="rId39"/>
    <p:sldId id="337" r:id="rId40"/>
    <p:sldId id="354" r:id="rId41"/>
    <p:sldId id="399" r:id="rId42"/>
    <p:sldId id="400" r:id="rId43"/>
    <p:sldId id="376" r:id="rId44"/>
    <p:sldId id="380" r:id="rId45"/>
    <p:sldId id="428" r:id="rId46"/>
    <p:sldId id="402" r:id="rId47"/>
    <p:sldId id="429" r:id="rId48"/>
    <p:sldId id="430" r:id="rId49"/>
    <p:sldId id="377" r:id="rId50"/>
    <p:sldId id="403" r:id="rId51"/>
    <p:sldId id="285"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FFC319"/>
    <a:srgbClr val="800080"/>
    <a:srgbClr val="FDF58D"/>
    <a:srgbClr val="808080"/>
    <a:srgbClr val="E8E8E8"/>
    <a:srgbClr val="FFD84B"/>
    <a:srgbClr val="FF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76208" autoAdjust="0"/>
  </p:normalViewPr>
  <p:slideViewPr>
    <p:cSldViewPr>
      <p:cViewPr varScale="1">
        <p:scale>
          <a:sx n="65" d="100"/>
          <a:sy n="65" d="100"/>
        </p:scale>
        <p:origin x="15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5" d="100"/>
          <a:sy n="65" d="100"/>
        </p:scale>
        <p:origin x="3082"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0A385B-3165-4ECD-85EC-F3F3F19839C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ru-RU"/>
        </a:p>
      </dgm:t>
    </dgm:pt>
    <dgm:pt modelId="{EB69E9A7-AB69-42BA-9181-0E0129C59B96}">
      <dgm:prSet phldrT="[Текст]" custT="1"/>
      <dgm:spPr/>
      <dgm:t>
        <a:bodyPr/>
        <a:lstStyle/>
        <a:p>
          <a:r>
            <a:rPr lang="ru-RU" sz="2000" b="1" dirty="0" smtClean="0"/>
            <a:t>Ожидания общества</a:t>
          </a:r>
          <a:endParaRPr lang="ru-RU" sz="2000" b="1" dirty="0"/>
        </a:p>
      </dgm:t>
    </dgm:pt>
    <dgm:pt modelId="{425CB7E0-5CC4-4178-B95B-92ED40C06C7C}" type="parTrans" cxnId="{D12E2D80-D9DA-4884-80D9-D787168C8B6D}">
      <dgm:prSet/>
      <dgm:spPr/>
      <dgm:t>
        <a:bodyPr/>
        <a:lstStyle/>
        <a:p>
          <a:endParaRPr lang="ru-RU"/>
        </a:p>
      </dgm:t>
    </dgm:pt>
    <dgm:pt modelId="{93A539E1-989B-4A31-AC75-310B447D985B}" type="sibTrans" cxnId="{D12E2D80-D9DA-4884-80D9-D787168C8B6D}">
      <dgm:prSet/>
      <dgm:spPr/>
      <dgm:t>
        <a:bodyPr/>
        <a:lstStyle/>
        <a:p>
          <a:endParaRPr lang="ru-RU"/>
        </a:p>
      </dgm:t>
    </dgm:pt>
    <dgm:pt modelId="{31DE0270-B372-4866-8C2D-38766B18E4BC}">
      <dgm:prSet phldrT="[Текст]" custT="1"/>
      <dgm:spPr/>
      <dgm:t>
        <a:bodyPr/>
        <a:lstStyle/>
        <a:p>
          <a:r>
            <a:rPr lang="ru-RU" sz="2800" b="1" dirty="0" smtClean="0"/>
            <a:t>Требования общества</a:t>
          </a:r>
          <a:endParaRPr lang="ru-RU" sz="2800" b="1" dirty="0"/>
        </a:p>
      </dgm:t>
    </dgm:pt>
    <dgm:pt modelId="{82B8F07D-DA35-4371-B84A-C72F3C7C8A60}" type="parTrans" cxnId="{0DCF62E0-2964-4962-A506-9FAE896C01F7}">
      <dgm:prSet/>
      <dgm:spPr/>
      <dgm:t>
        <a:bodyPr/>
        <a:lstStyle/>
        <a:p>
          <a:endParaRPr lang="ru-RU"/>
        </a:p>
      </dgm:t>
    </dgm:pt>
    <dgm:pt modelId="{AEB987DB-1920-4344-BE9F-391C8B757438}" type="sibTrans" cxnId="{0DCF62E0-2964-4962-A506-9FAE896C01F7}">
      <dgm:prSet/>
      <dgm:spPr/>
      <dgm:t>
        <a:bodyPr/>
        <a:lstStyle/>
        <a:p>
          <a:endParaRPr lang="ru-RU"/>
        </a:p>
      </dgm:t>
    </dgm:pt>
    <dgm:pt modelId="{F04F5FE7-486F-49E4-B9BD-904F1ADFA8F7}">
      <dgm:prSet phldrT="[Текст]" custT="1"/>
      <dgm:spPr>
        <a:solidFill>
          <a:srgbClr val="92D050"/>
        </a:solidFill>
      </dgm:spPr>
      <dgm:t>
        <a:bodyPr/>
        <a:lstStyle/>
        <a:p>
          <a:r>
            <a:rPr lang="ru-RU" sz="2300" b="1" dirty="0" smtClean="0"/>
            <a:t>Собственные представления</a:t>
          </a:r>
          <a:endParaRPr lang="ru-RU" sz="2300" b="1" dirty="0"/>
        </a:p>
      </dgm:t>
    </dgm:pt>
    <dgm:pt modelId="{2F7AB406-A611-47CB-8681-9702E736931B}" type="parTrans" cxnId="{F27C9A6D-D108-4C58-A652-39AEE82EFBF7}">
      <dgm:prSet/>
      <dgm:spPr/>
      <dgm:t>
        <a:bodyPr/>
        <a:lstStyle/>
        <a:p>
          <a:endParaRPr lang="ru-RU"/>
        </a:p>
      </dgm:t>
    </dgm:pt>
    <dgm:pt modelId="{66A9BE77-DDE5-491D-AFE1-0A4AA548E8F1}" type="sibTrans" cxnId="{F27C9A6D-D108-4C58-A652-39AEE82EFBF7}">
      <dgm:prSet/>
      <dgm:spPr/>
      <dgm:t>
        <a:bodyPr/>
        <a:lstStyle/>
        <a:p>
          <a:endParaRPr lang="ru-RU"/>
        </a:p>
      </dgm:t>
    </dgm:pt>
    <dgm:pt modelId="{6842D71A-9CB5-4704-84D8-3034C37DBE0C}">
      <dgm:prSet phldrT="[Текст]"/>
      <dgm:spPr/>
      <dgm:t>
        <a:bodyPr/>
        <a:lstStyle/>
        <a:p>
          <a:r>
            <a:rPr lang="ru-RU" b="1" dirty="0" smtClean="0"/>
            <a:t>Формы и методы социальной работы</a:t>
          </a:r>
          <a:endParaRPr lang="ru-RU" b="1" dirty="0"/>
        </a:p>
      </dgm:t>
    </dgm:pt>
    <dgm:pt modelId="{A40CD892-2F20-4C15-BFDE-9314AD30E7E6}" type="parTrans" cxnId="{974C3353-FA71-4B8F-A64C-1675FB00FC35}">
      <dgm:prSet/>
      <dgm:spPr/>
      <dgm:t>
        <a:bodyPr/>
        <a:lstStyle/>
        <a:p>
          <a:endParaRPr lang="ru-RU"/>
        </a:p>
      </dgm:t>
    </dgm:pt>
    <dgm:pt modelId="{71BD5A7C-D3DA-4455-B971-199CC417BAEE}" type="sibTrans" cxnId="{974C3353-FA71-4B8F-A64C-1675FB00FC35}">
      <dgm:prSet/>
      <dgm:spPr/>
      <dgm:t>
        <a:bodyPr/>
        <a:lstStyle/>
        <a:p>
          <a:endParaRPr lang="ru-RU"/>
        </a:p>
      </dgm:t>
    </dgm:pt>
    <dgm:pt modelId="{435A1863-4A7D-41C3-AE2C-A61A9CE20CFF}">
      <dgm:prSet phldrT="[Текст]"/>
      <dgm:spPr/>
      <dgm:t>
        <a:bodyPr/>
        <a:lstStyle/>
        <a:p>
          <a:r>
            <a:rPr lang="ru-RU" b="1" dirty="0" smtClean="0"/>
            <a:t>Социальные и политические процессы</a:t>
          </a:r>
          <a:endParaRPr lang="ru-RU" b="1" dirty="0"/>
        </a:p>
      </dgm:t>
    </dgm:pt>
    <dgm:pt modelId="{E097C6F9-8939-4913-BBB7-B532A73DB50E}" type="parTrans" cxnId="{A4DE2BAF-168C-4DBD-9D68-418052B0CE3B}">
      <dgm:prSet/>
      <dgm:spPr/>
      <dgm:t>
        <a:bodyPr/>
        <a:lstStyle/>
        <a:p>
          <a:endParaRPr lang="ru-RU"/>
        </a:p>
      </dgm:t>
    </dgm:pt>
    <dgm:pt modelId="{46B2CE18-772E-412F-B037-493888E441E3}" type="sibTrans" cxnId="{A4DE2BAF-168C-4DBD-9D68-418052B0CE3B}">
      <dgm:prSet/>
      <dgm:spPr/>
      <dgm:t>
        <a:bodyPr/>
        <a:lstStyle/>
        <a:p>
          <a:endParaRPr lang="ru-RU"/>
        </a:p>
      </dgm:t>
    </dgm:pt>
    <dgm:pt modelId="{57B950C5-E77F-4B51-A471-5085FCB1F97C}" type="pres">
      <dgm:prSet presAssocID="{210A385B-3165-4ECD-85EC-F3F3F19839C1}" presName="diagram" presStyleCnt="0">
        <dgm:presLayoutVars>
          <dgm:dir/>
          <dgm:resizeHandles val="exact"/>
        </dgm:presLayoutVars>
      </dgm:prSet>
      <dgm:spPr/>
      <dgm:t>
        <a:bodyPr/>
        <a:lstStyle/>
        <a:p>
          <a:endParaRPr lang="ru-RU"/>
        </a:p>
      </dgm:t>
    </dgm:pt>
    <dgm:pt modelId="{815AE674-D857-4B8E-B327-3A39FCECC7A6}" type="pres">
      <dgm:prSet presAssocID="{EB69E9A7-AB69-42BA-9181-0E0129C59B96}" presName="node" presStyleLbl="node1" presStyleIdx="0" presStyleCnt="5" custScaleX="78529">
        <dgm:presLayoutVars>
          <dgm:bulletEnabled val="1"/>
        </dgm:presLayoutVars>
      </dgm:prSet>
      <dgm:spPr/>
      <dgm:t>
        <a:bodyPr/>
        <a:lstStyle/>
        <a:p>
          <a:endParaRPr lang="ru-RU"/>
        </a:p>
      </dgm:t>
    </dgm:pt>
    <dgm:pt modelId="{C8716E2A-C782-43C1-846A-BAA485AA1C20}" type="pres">
      <dgm:prSet presAssocID="{93A539E1-989B-4A31-AC75-310B447D985B}" presName="sibTrans" presStyleLbl="sibTrans2D1" presStyleIdx="0" presStyleCnt="4"/>
      <dgm:spPr/>
      <dgm:t>
        <a:bodyPr/>
        <a:lstStyle/>
        <a:p>
          <a:endParaRPr lang="ru-RU"/>
        </a:p>
      </dgm:t>
    </dgm:pt>
    <dgm:pt modelId="{FF56C41F-D9BA-4BF2-94BB-E54BB453B765}" type="pres">
      <dgm:prSet presAssocID="{93A539E1-989B-4A31-AC75-310B447D985B}" presName="connectorText" presStyleLbl="sibTrans2D1" presStyleIdx="0" presStyleCnt="4"/>
      <dgm:spPr/>
      <dgm:t>
        <a:bodyPr/>
        <a:lstStyle/>
        <a:p>
          <a:endParaRPr lang="ru-RU"/>
        </a:p>
      </dgm:t>
    </dgm:pt>
    <dgm:pt modelId="{FA6ADDD6-9F7F-4A15-9E0D-4BA2B727DF2B}" type="pres">
      <dgm:prSet presAssocID="{31DE0270-B372-4866-8C2D-38766B18E4BC}" presName="node" presStyleLbl="node1" presStyleIdx="1" presStyleCnt="5" custScaleX="117420">
        <dgm:presLayoutVars>
          <dgm:bulletEnabled val="1"/>
        </dgm:presLayoutVars>
      </dgm:prSet>
      <dgm:spPr/>
      <dgm:t>
        <a:bodyPr/>
        <a:lstStyle/>
        <a:p>
          <a:endParaRPr lang="ru-RU"/>
        </a:p>
      </dgm:t>
    </dgm:pt>
    <dgm:pt modelId="{5A9DD8FF-7DF6-427A-B00E-1B3FD7480E07}" type="pres">
      <dgm:prSet presAssocID="{AEB987DB-1920-4344-BE9F-391C8B757438}" presName="sibTrans" presStyleLbl="sibTrans2D1" presStyleIdx="1" presStyleCnt="4" custAng="2920728" custScaleX="401360" custScaleY="63058" custLinFactY="100000" custLinFactNeighborX="-11644" custLinFactNeighborY="163491"/>
      <dgm:spPr/>
      <dgm:t>
        <a:bodyPr/>
        <a:lstStyle/>
        <a:p>
          <a:endParaRPr lang="ru-RU"/>
        </a:p>
      </dgm:t>
    </dgm:pt>
    <dgm:pt modelId="{D029D503-73A2-4214-AADC-3A48B5222B62}" type="pres">
      <dgm:prSet presAssocID="{AEB987DB-1920-4344-BE9F-391C8B757438}" presName="connectorText" presStyleLbl="sibTrans2D1" presStyleIdx="1" presStyleCnt="4"/>
      <dgm:spPr/>
      <dgm:t>
        <a:bodyPr/>
        <a:lstStyle/>
        <a:p>
          <a:endParaRPr lang="ru-RU"/>
        </a:p>
      </dgm:t>
    </dgm:pt>
    <dgm:pt modelId="{7E052C38-7105-4751-AF17-E4D33CE43BDB}" type="pres">
      <dgm:prSet presAssocID="{F04F5FE7-486F-49E4-B9BD-904F1ADFA8F7}" presName="node" presStyleLbl="node1" presStyleIdx="2" presStyleCnt="5" custScaleX="116854">
        <dgm:presLayoutVars>
          <dgm:bulletEnabled val="1"/>
        </dgm:presLayoutVars>
      </dgm:prSet>
      <dgm:spPr/>
      <dgm:t>
        <a:bodyPr/>
        <a:lstStyle/>
        <a:p>
          <a:endParaRPr lang="ru-RU"/>
        </a:p>
      </dgm:t>
    </dgm:pt>
    <dgm:pt modelId="{C36A79F8-C15F-41AB-A872-AADA2CBA6E8D}" type="pres">
      <dgm:prSet presAssocID="{66A9BE77-DDE5-491D-AFE1-0A4AA548E8F1}" presName="sibTrans" presStyleLbl="sibTrans2D1" presStyleIdx="2" presStyleCnt="4" custAng="10308302" custFlipVert="1" custScaleX="159252" custScaleY="73447" custLinFactNeighborX="55838" custLinFactNeighborY="749"/>
      <dgm:spPr/>
      <dgm:t>
        <a:bodyPr/>
        <a:lstStyle/>
        <a:p>
          <a:endParaRPr lang="ru-RU"/>
        </a:p>
      </dgm:t>
    </dgm:pt>
    <dgm:pt modelId="{F5028224-2F6E-433D-975A-EDBC6CF2864C}" type="pres">
      <dgm:prSet presAssocID="{66A9BE77-DDE5-491D-AFE1-0A4AA548E8F1}" presName="connectorText" presStyleLbl="sibTrans2D1" presStyleIdx="2" presStyleCnt="4"/>
      <dgm:spPr/>
      <dgm:t>
        <a:bodyPr/>
        <a:lstStyle/>
        <a:p>
          <a:endParaRPr lang="ru-RU"/>
        </a:p>
      </dgm:t>
    </dgm:pt>
    <dgm:pt modelId="{B8D5512D-DE2E-493B-810F-30B693768C2D}" type="pres">
      <dgm:prSet presAssocID="{6842D71A-9CB5-4704-84D8-3034C37DBE0C}" presName="node" presStyleLbl="node1" presStyleIdx="3" presStyleCnt="5" custScaleX="131413" custLinFactNeighborX="-3780" custLinFactNeighborY="58852">
        <dgm:presLayoutVars>
          <dgm:bulletEnabled val="1"/>
        </dgm:presLayoutVars>
      </dgm:prSet>
      <dgm:spPr/>
      <dgm:t>
        <a:bodyPr/>
        <a:lstStyle/>
        <a:p>
          <a:endParaRPr lang="ru-RU"/>
        </a:p>
      </dgm:t>
    </dgm:pt>
    <dgm:pt modelId="{E0B1EA1D-9048-412B-8724-56FBD8D55C3A}" type="pres">
      <dgm:prSet presAssocID="{71BD5A7C-D3DA-4455-B971-199CC417BAEE}" presName="sibTrans" presStyleLbl="sibTrans2D1" presStyleIdx="3" presStyleCnt="4" custScaleX="156069"/>
      <dgm:spPr/>
      <dgm:t>
        <a:bodyPr/>
        <a:lstStyle/>
        <a:p>
          <a:endParaRPr lang="ru-RU"/>
        </a:p>
      </dgm:t>
    </dgm:pt>
    <dgm:pt modelId="{FB2078DA-7335-44A5-BE72-EF4C4470044D}" type="pres">
      <dgm:prSet presAssocID="{71BD5A7C-D3DA-4455-B971-199CC417BAEE}" presName="connectorText" presStyleLbl="sibTrans2D1" presStyleIdx="3" presStyleCnt="4"/>
      <dgm:spPr/>
      <dgm:t>
        <a:bodyPr/>
        <a:lstStyle/>
        <a:p>
          <a:endParaRPr lang="ru-RU"/>
        </a:p>
      </dgm:t>
    </dgm:pt>
    <dgm:pt modelId="{E851CFF8-CA63-4D96-86CB-440A4AC31954}" type="pres">
      <dgm:prSet presAssocID="{435A1863-4A7D-41C3-AE2C-A61A9CE20CFF}" presName="node" presStyleLbl="node1" presStyleIdx="4" presStyleCnt="5" custScaleX="108229" custLinFactX="-22345" custLinFactNeighborX="-100000" custLinFactNeighborY="64274">
        <dgm:presLayoutVars>
          <dgm:bulletEnabled val="1"/>
        </dgm:presLayoutVars>
      </dgm:prSet>
      <dgm:spPr/>
      <dgm:t>
        <a:bodyPr/>
        <a:lstStyle/>
        <a:p>
          <a:endParaRPr lang="ru-RU"/>
        </a:p>
      </dgm:t>
    </dgm:pt>
  </dgm:ptLst>
  <dgm:cxnLst>
    <dgm:cxn modelId="{539C3899-F535-42A4-B4B3-86B4CC15AC5F}" type="presOf" srcId="{31DE0270-B372-4866-8C2D-38766B18E4BC}" destId="{FA6ADDD6-9F7F-4A15-9E0D-4BA2B727DF2B}" srcOrd="0" destOrd="0" presId="urn:microsoft.com/office/officeart/2005/8/layout/process5"/>
    <dgm:cxn modelId="{74DDFFD6-45FE-4BEE-8935-AAA73F8B4011}" type="presOf" srcId="{210A385B-3165-4ECD-85EC-F3F3F19839C1}" destId="{57B950C5-E77F-4B51-A471-5085FCB1F97C}" srcOrd="0" destOrd="0" presId="urn:microsoft.com/office/officeart/2005/8/layout/process5"/>
    <dgm:cxn modelId="{647CBC53-6A94-400B-AD7A-5812E96937F1}" type="presOf" srcId="{AEB987DB-1920-4344-BE9F-391C8B757438}" destId="{5A9DD8FF-7DF6-427A-B00E-1B3FD7480E07}" srcOrd="0" destOrd="0" presId="urn:microsoft.com/office/officeart/2005/8/layout/process5"/>
    <dgm:cxn modelId="{29C0B712-6A21-4649-9B35-AD7159E81850}" type="presOf" srcId="{71BD5A7C-D3DA-4455-B971-199CC417BAEE}" destId="{FB2078DA-7335-44A5-BE72-EF4C4470044D}" srcOrd="1" destOrd="0" presId="urn:microsoft.com/office/officeart/2005/8/layout/process5"/>
    <dgm:cxn modelId="{8475271D-40F0-44BD-B642-E98FDA0212AD}" type="presOf" srcId="{66A9BE77-DDE5-491D-AFE1-0A4AA548E8F1}" destId="{F5028224-2F6E-433D-975A-EDBC6CF2864C}" srcOrd="1" destOrd="0" presId="urn:microsoft.com/office/officeart/2005/8/layout/process5"/>
    <dgm:cxn modelId="{A4DE2BAF-168C-4DBD-9D68-418052B0CE3B}" srcId="{210A385B-3165-4ECD-85EC-F3F3F19839C1}" destId="{435A1863-4A7D-41C3-AE2C-A61A9CE20CFF}" srcOrd="4" destOrd="0" parTransId="{E097C6F9-8939-4913-BBB7-B532A73DB50E}" sibTransId="{46B2CE18-772E-412F-B037-493888E441E3}"/>
    <dgm:cxn modelId="{D12E2D80-D9DA-4884-80D9-D787168C8B6D}" srcId="{210A385B-3165-4ECD-85EC-F3F3F19839C1}" destId="{EB69E9A7-AB69-42BA-9181-0E0129C59B96}" srcOrd="0" destOrd="0" parTransId="{425CB7E0-5CC4-4178-B95B-92ED40C06C7C}" sibTransId="{93A539E1-989B-4A31-AC75-310B447D985B}"/>
    <dgm:cxn modelId="{712DC794-5DB3-43AC-A0CD-102B12AA188D}" type="presOf" srcId="{6842D71A-9CB5-4704-84D8-3034C37DBE0C}" destId="{B8D5512D-DE2E-493B-810F-30B693768C2D}" srcOrd="0" destOrd="0" presId="urn:microsoft.com/office/officeart/2005/8/layout/process5"/>
    <dgm:cxn modelId="{6D47D6D7-5DB0-4B5A-824F-533A6228ECE9}" type="presOf" srcId="{435A1863-4A7D-41C3-AE2C-A61A9CE20CFF}" destId="{E851CFF8-CA63-4D96-86CB-440A4AC31954}" srcOrd="0" destOrd="0" presId="urn:microsoft.com/office/officeart/2005/8/layout/process5"/>
    <dgm:cxn modelId="{454F7CF4-B449-41C9-AEF6-22890D18118D}" type="presOf" srcId="{93A539E1-989B-4A31-AC75-310B447D985B}" destId="{FF56C41F-D9BA-4BF2-94BB-E54BB453B765}" srcOrd="1" destOrd="0" presId="urn:microsoft.com/office/officeart/2005/8/layout/process5"/>
    <dgm:cxn modelId="{0DCF62E0-2964-4962-A506-9FAE896C01F7}" srcId="{210A385B-3165-4ECD-85EC-F3F3F19839C1}" destId="{31DE0270-B372-4866-8C2D-38766B18E4BC}" srcOrd="1" destOrd="0" parTransId="{82B8F07D-DA35-4371-B84A-C72F3C7C8A60}" sibTransId="{AEB987DB-1920-4344-BE9F-391C8B757438}"/>
    <dgm:cxn modelId="{BF33993D-BEE2-4E26-9F1D-0AC303982DE9}" type="presOf" srcId="{93A539E1-989B-4A31-AC75-310B447D985B}" destId="{C8716E2A-C782-43C1-846A-BAA485AA1C20}" srcOrd="0" destOrd="0" presId="urn:microsoft.com/office/officeart/2005/8/layout/process5"/>
    <dgm:cxn modelId="{974C3353-FA71-4B8F-A64C-1675FB00FC35}" srcId="{210A385B-3165-4ECD-85EC-F3F3F19839C1}" destId="{6842D71A-9CB5-4704-84D8-3034C37DBE0C}" srcOrd="3" destOrd="0" parTransId="{A40CD892-2F20-4C15-BFDE-9314AD30E7E6}" sibTransId="{71BD5A7C-D3DA-4455-B971-199CC417BAEE}"/>
    <dgm:cxn modelId="{F44875CA-ED6E-4CEE-A95C-ACF33B759AAA}" type="presOf" srcId="{AEB987DB-1920-4344-BE9F-391C8B757438}" destId="{D029D503-73A2-4214-AADC-3A48B5222B62}" srcOrd="1" destOrd="0" presId="urn:microsoft.com/office/officeart/2005/8/layout/process5"/>
    <dgm:cxn modelId="{FEECA5F0-742D-4CD7-8DB0-5E49A837245B}" type="presOf" srcId="{71BD5A7C-D3DA-4455-B971-199CC417BAEE}" destId="{E0B1EA1D-9048-412B-8724-56FBD8D55C3A}" srcOrd="0" destOrd="0" presId="urn:microsoft.com/office/officeart/2005/8/layout/process5"/>
    <dgm:cxn modelId="{BCD0E485-5177-41C9-8327-1EEA521C3475}" type="presOf" srcId="{EB69E9A7-AB69-42BA-9181-0E0129C59B96}" destId="{815AE674-D857-4B8E-B327-3A39FCECC7A6}" srcOrd="0" destOrd="0" presId="urn:microsoft.com/office/officeart/2005/8/layout/process5"/>
    <dgm:cxn modelId="{F27C9A6D-D108-4C58-A652-39AEE82EFBF7}" srcId="{210A385B-3165-4ECD-85EC-F3F3F19839C1}" destId="{F04F5FE7-486F-49E4-B9BD-904F1ADFA8F7}" srcOrd="2" destOrd="0" parTransId="{2F7AB406-A611-47CB-8681-9702E736931B}" sibTransId="{66A9BE77-DDE5-491D-AFE1-0A4AA548E8F1}"/>
    <dgm:cxn modelId="{89573D05-C297-4105-B007-F83FE04E8AD4}" type="presOf" srcId="{F04F5FE7-486F-49E4-B9BD-904F1ADFA8F7}" destId="{7E052C38-7105-4751-AF17-E4D33CE43BDB}" srcOrd="0" destOrd="0" presId="urn:microsoft.com/office/officeart/2005/8/layout/process5"/>
    <dgm:cxn modelId="{7B6F084E-B747-429F-99F6-85F0C7314196}" type="presOf" srcId="{66A9BE77-DDE5-491D-AFE1-0A4AA548E8F1}" destId="{C36A79F8-C15F-41AB-A872-AADA2CBA6E8D}" srcOrd="0" destOrd="0" presId="urn:microsoft.com/office/officeart/2005/8/layout/process5"/>
    <dgm:cxn modelId="{D235F629-180C-44C5-8AAC-E059C839E040}" type="presParOf" srcId="{57B950C5-E77F-4B51-A471-5085FCB1F97C}" destId="{815AE674-D857-4B8E-B327-3A39FCECC7A6}" srcOrd="0" destOrd="0" presId="urn:microsoft.com/office/officeart/2005/8/layout/process5"/>
    <dgm:cxn modelId="{20C56B82-79D7-42C2-942D-E6EFBCE63D42}" type="presParOf" srcId="{57B950C5-E77F-4B51-A471-5085FCB1F97C}" destId="{C8716E2A-C782-43C1-846A-BAA485AA1C20}" srcOrd="1" destOrd="0" presId="urn:microsoft.com/office/officeart/2005/8/layout/process5"/>
    <dgm:cxn modelId="{190B0333-361C-46C9-AFD5-277AFB5FFF2B}" type="presParOf" srcId="{C8716E2A-C782-43C1-846A-BAA485AA1C20}" destId="{FF56C41F-D9BA-4BF2-94BB-E54BB453B765}" srcOrd="0" destOrd="0" presId="urn:microsoft.com/office/officeart/2005/8/layout/process5"/>
    <dgm:cxn modelId="{9CBC7404-0893-4888-A3EE-138971A1F564}" type="presParOf" srcId="{57B950C5-E77F-4B51-A471-5085FCB1F97C}" destId="{FA6ADDD6-9F7F-4A15-9E0D-4BA2B727DF2B}" srcOrd="2" destOrd="0" presId="urn:microsoft.com/office/officeart/2005/8/layout/process5"/>
    <dgm:cxn modelId="{4A809B67-3B05-491E-AAAE-E00BA257BC43}" type="presParOf" srcId="{57B950C5-E77F-4B51-A471-5085FCB1F97C}" destId="{5A9DD8FF-7DF6-427A-B00E-1B3FD7480E07}" srcOrd="3" destOrd="0" presId="urn:microsoft.com/office/officeart/2005/8/layout/process5"/>
    <dgm:cxn modelId="{0EBDBBC3-9568-4C70-9F4E-3F4963FE3B0A}" type="presParOf" srcId="{5A9DD8FF-7DF6-427A-B00E-1B3FD7480E07}" destId="{D029D503-73A2-4214-AADC-3A48B5222B62}" srcOrd="0" destOrd="0" presId="urn:microsoft.com/office/officeart/2005/8/layout/process5"/>
    <dgm:cxn modelId="{C26DA6B2-4D1D-415F-9CA8-FFBD96CFF822}" type="presParOf" srcId="{57B950C5-E77F-4B51-A471-5085FCB1F97C}" destId="{7E052C38-7105-4751-AF17-E4D33CE43BDB}" srcOrd="4" destOrd="0" presId="urn:microsoft.com/office/officeart/2005/8/layout/process5"/>
    <dgm:cxn modelId="{04397898-ABBF-4EA3-B942-5496962BA5AF}" type="presParOf" srcId="{57B950C5-E77F-4B51-A471-5085FCB1F97C}" destId="{C36A79F8-C15F-41AB-A872-AADA2CBA6E8D}" srcOrd="5" destOrd="0" presId="urn:microsoft.com/office/officeart/2005/8/layout/process5"/>
    <dgm:cxn modelId="{D94B9B0F-58B7-41E5-9FEA-E47B630D60BF}" type="presParOf" srcId="{C36A79F8-C15F-41AB-A872-AADA2CBA6E8D}" destId="{F5028224-2F6E-433D-975A-EDBC6CF2864C}" srcOrd="0" destOrd="0" presId="urn:microsoft.com/office/officeart/2005/8/layout/process5"/>
    <dgm:cxn modelId="{C222A1C1-6298-43C8-87DB-4E7547BA7CFF}" type="presParOf" srcId="{57B950C5-E77F-4B51-A471-5085FCB1F97C}" destId="{B8D5512D-DE2E-493B-810F-30B693768C2D}" srcOrd="6" destOrd="0" presId="urn:microsoft.com/office/officeart/2005/8/layout/process5"/>
    <dgm:cxn modelId="{81E5AF29-278E-4BDC-A7A5-B69D92E4DE3C}" type="presParOf" srcId="{57B950C5-E77F-4B51-A471-5085FCB1F97C}" destId="{E0B1EA1D-9048-412B-8724-56FBD8D55C3A}" srcOrd="7" destOrd="0" presId="urn:microsoft.com/office/officeart/2005/8/layout/process5"/>
    <dgm:cxn modelId="{BC60F2AF-64FA-4049-BEAD-476D46D9F3A7}" type="presParOf" srcId="{E0B1EA1D-9048-412B-8724-56FBD8D55C3A}" destId="{FB2078DA-7335-44A5-BE72-EF4C4470044D}" srcOrd="0" destOrd="0" presId="urn:microsoft.com/office/officeart/2005/8/layout/process5"/>
    <dgm:cxn modelId="{CF0702B9-AAA1-48CE-9CF5-CF437C7D3EE2}" type="presParOf" srcId="{57B950C5-E77F-4B51-A471-5085FCB1F97C}" destId="{E851CFF8-CA63-4D96-86CB-440A4AC31954}"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37BF98-06E5-4249-A52C-DE20061A2192}" type="doc">
      <dgm:prSet loTypeId="urn:microsoft.com/office/officeart/2005/8/layout/hierarchy4" loCatId="hierarchy" qsTypeId="urn:microsoft.com/office/officeart/2005/8/quickstyle/simple5" qsCatId="simple" csTypeId="urn:microsoft.com/office/officeart/2005/8/colors/accent1_2" csCatId="accent1" phldr="1"/>
      <dgm:spPr/>
      <dgm:t>
        <a:bodyPr/>
        <a:lstStyle/>
        <a:p>
          <a:endParaRPr lang="ru-RU"/>
        </a:p>
      </dgm:t>
    </dgm:pt>
    <dgm:pt modelId="{D14FEAA1-57B0-4D8B-A3F4-213DB02B3023}">
      <dgm:prSet phldrT="[Текст]"/>
      <dgm:spPr/>
      <dgm:t>
        <a:bodyPr/>
        <a:lstStyle/>
        <a:p>
          <a:r>
            <a:rPr lang="ru-RU" dirty="0" smtClean="0"/>
            <a:t>Социальный риск</a:t>
          </a:r>
          <a:endParaRPr lang="ru-RU" dirty="0"/>
        </a:p>
      </dgm:t>
    </dgm:pt>
    <dgm:pt modelId="{35C7801B-7F98-4D24-AAB9-FAF8A55DC06D}" type="parTrans" cxnId="{B1977C18-7251-4CF4-942F-24D8FEEA845F}">
      <dgm:prSet/>
      <dgm:spPr/>
      <dgm:t>
        <a:bodyPr/>
        <a:lstStyle/>
        <a:p>
          <a:endParaRPr lang="ru-RU"/>
        </a:p>
      </dgm:t>
    </dgm:pt>
    <dgm:pt modelId="{D9A28AB1-FBB9-4E27-B111-9743786557A5}" type="sibTrans" cxnId="{B1977C18-7251-4CF4-942F-24D8FEEA845F}">
      <dgm:prSet/>
      <dgm:spPr/>
      <dgm:t>
        <a:bodyPr/>
        <a:lstStyle/>
        <a:p>
          <a:endParaRPr lang="ru-RU"/>
        </a:p>
      </dgm:t>
    </dgm:pt>
    <dgm:pt modelId="{D3BED813-EB0A-4BC4-B361-F9DF577FB005}">
      <dgm:prSet phldrT="[Текст]" custT="1"/>
      <dgm:spPr/>
      <dgm:t>
        <a:bodyPr/>
        <a:lstStyle/>
        <a:p>
          <a:r>
            <a:rPr lang="ru-RU" sz="6000" b="1" dirty="0" smtClean="0"/>
            <a:t>Социальная защита</a:t>
          </a:r>
          <a:endParaRPr lang="ru-RU" sz="6000" b="1" dirty="0"/>
        </a:p>
      </dgm:t>
    </dgm:pt>
    <dgm:pt modelId="{39AC0FBC-F66B-4B2E-8D1B-5CF82917A072}" type="parTrans" cxnId="{185B27F6-0B08-4D3C-9D47-2F1C45787AED}">
      <dgm:prSet/>
      <dgm:spPr/>
      <dgm:t>
        <a:bodyPr/>
        <a:lstStyle/>
        <a:p>
          <a:endParaRPr lang="ru-RU"/>
        </a:p>
      </dgm:t>
    </dgm:pt>
    <dgm:pt modelId="{BC299149-C48A-4743-82AA-81993FC22B4C}" type="sibTrans" cxnId="{185B27F6-0B08-4D3C-9D47-2F1C45787AED}">
      <dgm:prSet/>
      <dgm:spPr/>
      <dgm:t>
        <a:bodyPr/>
        <a:lstStyle/>
        <a:p>
          <a:endParaRPr lang="ru-RU"/>
        </a:p>
      </dgm:t>
    </dgm:pt>
    <dgm:pt modelId="{71C13639-3455-4817-A7F0-B14EDB0477D8}">
      <dgm:prSet phldrT="[Текст]" custT="1"/>
      <dgm:spPr/>
      <dgm:t>
        <a:bodyPr/>
        <a:lstStyle/>
        <a:p>
          <a:r>
            <a:rPr lang="ru-RU" sz="2400" dirty="0" smtClean="0"/>
            <a:t>Социальная поддержка</a:t>
          </a:r>
          <a:endParaRPr lang="ru-RU" sz="2400" dirty="0"/>
        </a:p>
      </dgm:t>
    </dgm:pt>
    <dgm:pt modelId="{89C417DE-0D53-4D91-AB71-84D446D4C512}" type="parTrans" cxnId="{E369CD18-72E0-4853-9395-6708DB0BA0D8}">
      <dgm:prSet/>
      <dgm:spPr/>
      <dgm:t>
        <a:bodyPr/>
        <a:lstStyle/>
        <a:p>
          <a:endParaRPr lang="ru-RU"/>
        </a:p>
      </dgm:t>
    </dgm:pt>
    <dgm:pt modelId="{BB5AEEE4-9A05-416B-90F0-1A2D7D08A115}" type="sibTrans" cxnId="{E369CD18-72E0-4853-9395-6708DB0BA0D8}">
      <dgm:prSet/>
      <dgm:spPr/>
      <dgm:t>
        <a:bodyPr/>
        <a:lstStyle/>
        <a:p>
          <a:endParaRPr lang="ru-RU"/>
        </a:p>
      </dgm:t>
    </dgm:pt>
    <dgm:pt modelId="{A82302F3-4F61-4180-86D9-193243A66EF4}">
      <dgm:prSet phldrT="[Текст]" custT="1"/>
      <dgm:spPr/>
      <dgm:t>
        <a:bodyPr/>
        <a:lstStyle/>
        <a:p>
          <a:r>
            <a:rPr lang="ru-RU" sz="2300" dirty="0" smtClean="0"/>
            <a:t>Социальное страхование</a:t>
          </a:r>
          <a:endParaRPr lang="ru-RU" sz="2300" dirty="0"/>
        </a:p>
      </dgm:t>
    </dgm:pt>
    <dgm:pt modelId="{B5403BC3-B297-42CF-98AC-6E1A59B33AC0}" type="parTrans" cxnId="{D86D5CBD-6ACD-4A94-8CD1-3D4F6FBF145C}">
      <dgm:prSet/>
      <dgm:spPr/>
      <dgm:t>
        <a:bodyPr/>
        <a:lstStyle/>
        <a:p>
          <a:endParaRPr lang="ru-RU"/>
        </a:p>
      </dgm:t>
    </dgm:pt>
    <dgm:pt modelId="{3974EC7D-07C0-4980-903C-D3DF34E74A4A}" type="sibTrans" cxnId="{D86D5CBD-6ACD-4A94-8CD1-3D4F6FBF145C}">
      <dgm:prSet/>
      <dgm:spPr/>
      <dgm:t>
        <a:bodyPr/>
        <a:lstStyle/>
        <a:p>
          <a:endParaRPr lang="ru-RU"/>
        </a:p>
      </dgm:t>
    </dgm:pt>
    <dgm:pt modelId="{4BCD8FC9-AD7D-4BFA-8932-AE25827759DC}">
      <dgm:prSet phldrT="[Текст]" custT="1"/>
      <dgm:spPr/>
      <dgm:t>
        <a:bodyPr/>
        <a:lstStyle/>
        <a:p>
          <a:r>
            <a:rPr lang="ru-RU" sz="2300" dirty="0" smtClean="0"/>
            <a:t>Социальное обеспечение</a:t>
          </a:r>
          <a:endParaRPr lang="ru-RU" sz="2300" dirty="0"/>
        </a:p>
      </dgm:t>
    </dgm:pt>
    <dgm:pt modelId="{C6F08AA9-54F2-4170-86A6-E8A0DE35521D}" type="parTrans" cxnId="{2025D7A8-3D2D-460E-A479-A93E9A445F7E}">
      <dgm:prSet/>
      <dgm:spPr/>
      <dgm:t>
        <a:bodyPr/>
        <a:lstStyle/>
        <a:p>
          <a:endParaRPr lang="ru-RU"/>
        </a:p>
      </dgm:t>
    </dgm:pt>
    <dgm:pt modelId="{415C30E6-3EC3-42A5-AB51-C3319AD09ED8}" type="sibTrans" cxnId="{2025D7A8-3D2D-460E-A479-A93E9A445F7E}">
      <dgm:prSet/>
      <dgm:spPr/>
      <dgm:t>
        <a:bodyPr/>
        <a:lstStyle/>
        <a:p>
          <a:endParaRPr lang="ru-RU"/>
        </a:p>
      </dgm:t>
    </dgm:pt>
    <dgm:pt modelId="{19E167C5-00DF-4317-94C4-665F77EE6CD0}">
      <dgm:prSet phldrT="[Текст]" custT="1"/>
      <dgm:spPr/>
      <dgm:t>
        <a:bodyPr/>
        <a:lstStyle/>
        <a:p>
          <a:r>
            <a:rPr lang="ru-RU" sz="2300" dirty="0" smtClean="0"/>
            <a:t>Социальная самопомощь</a:t>
          </a:r>
          <a:endParaRPr lang="ru-RU" sz="2300" dirty="0"/>
        </a:p>
      </dgm:t>
    </dgm:pt>
    <dgm:pt modelId="{89608A3A-3729-4954-A95B-F350C52E8ED2}" type="parTrans" cxnId="{C685B2FB-0F69-4389-8427-9B80479A4E1A}">
      <dgm:prSet/>
      <dgm:spPr/>
      <dgm:t>
        <a:bodyPr/>
        <a:lstStyle/>
        <a:p>
          <a:endParaRPr lang="ru-RU"/>
        </a:p>
      </dgm:t>
    </dgm:pt>
    <dgm:pt modelId="{21C104B1-650A-4D3F-A22D-D48A56F03E6E}" type="sibTrans" cxnId="{C685B2FB-0F69-4389-8427-9B80479A4E1A}">
      <dgm:prSet/>
      <dgm:spPr/>
      <dgm:t>
        <a:bodyPr/>
        <a:lstStyle/>
        <a:p>
          <a:endParaRPr lang="ru-RU"/>
        </a:p>
      </dgm:t>
    </dgm:pt>
    <dgm:pt modelId="{07AD1F29-D937-4C95-8632-4FA3F38269E7}">
      <dgm:prSet custT="1"/>
      <dgm:spPr/>
      <dgm:t>
        <a:bodyPr/>
        <a:lstStyle/>
        <a:p>
          <a:r>
            <a:rPr lang="ru-RU" sz="2400" dirty="0" smtClean="0"/>
            <a:t>Социальная помощь</a:t>
          </a:r>
          <a:endParaRPr lang="ru-RU" sz="2400" dirty="0"/>
        </a:p>
      </dgm:t>
    </dgm:pt>
    <dgm:pt modelId="{37EDA4CE-A3E0-42B5-B2A3-1FD8ECF5AFCD}" type="parTrans" cxnId="{4DDCAAA0-5D33-4ED3-817B-7F1FF2C590A8}">
      <dgm:prSet/>
      <dgm:spPr/>
      <dgm:t>
        <a:bodyPr/>
        <a:lstStyle/>
        <a:p>
          <a:endParaRPr lang="ru-RU"/>
        </a:p>
      </dgm:t>
    </dgm:pt>
    <dgm:pt modelId="{D5633EBA-4DFF-48C3-9655-1F44BFD7AD63}" type="sibTrans" cxnId="{4DDCAAA0-5D33-4ED3-817B-7F1FF2C590A8}">
      <dgm:prSet/>
      <dgm:spPr/>
      <dgm:t>
        <a:bodyPr/>
        <a:lstStyle/>
        <a:p>
          <a:endParaRPr lang="ru-RU"/>
        </a:p>
      </dgm:t>
    </dgm:pt>
    <dgm:pt modelId="{5B9B1C24-9539-4759-8FED-404739132EFF}">
      <dgm:prSet custT="1"/>
      <dgm:spPr/>
      <dgm:t>
        <a:bodyPr/>
        <a:lstStyle/>
        <a:p>
          <a:r>
            <a:rPr lang="ru-RU" sz="2000" dirty="0" smtClean="0"/>
            <a:t>Социальное обслуживание</a:t>
          </a:r>
          <a:endParaRPr lang="ru-RU" sz="2000" dirty="0"/>
        </a:p>
      </dgm:t>
    </dgm:pt>
    <dgm:pt modelId="{9EF1FF52-FD5C-43C1-93CB-8A10B8DA0BB2}" type="parTrans" cxnId="{2D4DD2AC-2A6F-4759-974A-3A8ACF4CDD48}">
      <dgm:prSet/>
      <dgm:spPr/>
      <dgm:t>
        <a:bodyPr/>
        <a:lstStyle/>
        <a:p>
          <a:endParaRPr lang="ru-RU"/>
        </a:p>
      </dgm:t>
    </dgm:pt>
    <dgm:pt modelId="{E90CCAD9-80E3-41BE-B71C-3319D33A9A1B}" type="sibTrans" cxnId="{2D4DD2AC-2A6F-4759-974A-3A8ACF4CDD48}">
      <dgm:prSet/>
      <dgm:spPr/>
      <dgm:t>
        <a:bodyPr/>
        <a:lstStyle/>
        <a:p>
          <a:endParaRPr lang="ru-RU"/>
        </a:p>
      </dgm:t>
    </dgm:pt>
    <dgm:pt modelId="{E6E85C12-E6AB-4B39-B3F6-00705D283E15}" type="pres">
      <dgm:prSet presAssocID="{6437BF98-06E5-4249-A52C-DE20061A2192}" presName="Name0" presStyleCnt="0">
        <dgm:presLayoutVars>
          <dgm:chPref val="1"/>
          <dgm:dir/>
          <dgm:animOne val="branch"/>
          <dgm:animLvl val="lvl"/>
          <dgm:resizeHandles/>
        </dgm:presLayoutVars>
      </dgm:prSet>
      <dgm:spPr/>
      <dgm:t>
        <a:bodyPr/>
        <a:lstStyle/>
        <a:p>
          <a:endParaRPr lang="ru-RU"/>
        </a:p>
      </dgm:t>
    </dgm:pt>
    <dgm:pt modelId="{5120116D-FAF6-485F-B3B8-ED4512EABFEC}" type="pres">
      <dgm:prSet presAssocID="{D14FEAA1-57B0-4D8B-A3F4-213DB02B3023}" presName="vertOne" presStyleCnt="0"/>
      <dgm:spPr/>
      <dgm:t>
        <a:bodyPr/>
        <a:lstStyle/>
        <a:p>
          <a:endParaRPr lang="ru-RU"/>
        </a:p>
      </dgm:t>
    </dgm:pt>
    <dgm:pt modelId="{B879A7B3-1A5B-4D76-841B-BAAA605DF1E4}" type="pres">
      <dgm:prSet presAssocID="{D14FEAA1-57B0-4D8B-A3F4-213DB02B3023}" presName="txOne" presStyleLbl="node0" presStyleIdx="0" presStyleCnt="1" custScaleY="35113">
        <dgm:presLayoutVars>
          <dgm:chPref val="3"/>
        </dgm:presLayoutVars>
      </dgm:prSet>
      <dgm:spPr/>
      <dgm:t>
        <a:bodyPr/>
        <a:lstStyle/>
        <a:p>
          <a:endParaRPr lang="ru-RU"/>
        </a:p>
      </dgm:t>
    </dgm:pt>
    <dgm:pt modelId="{8E9B0FAD-F16D-4811-A367-53EAF3CDB3B2}" type="pres">
      <dgm:prSet presAssocID="{D14FEAA1-57B0-4D8B-A3F4-213DB02B3023}" presName="parTransOne" presStyleCnt="0"/>
      <dgm:spPr/>
      <dgm:t>
        <a:bodyPr/>
        <a:lstStyle/>
        <a:p>
          <a:endParaRPr lang="ru-RU"/>
        </a:p>
      </dgm:t>
    </dgm:pt>
    <dgm:pt modelId="{A2479545-F1D1-4A08-B320-EB4D1389F6CE}" type="pres">
      <dgm:prSet presAssocID="{D14FEAA1-57B0-4D8B-A3F4-213DB02B3023}" presName="horzOne" presStyleCnt="0"/>
      <dgm:spPr/>
      <dgm:t>
        <a:bodyPr/>
        <a:lstStyle/>
        <a:p>
          <a:endParaRPr lang="ru-RU"/>
        </a:p>
      </dgm:t>
    </dgm:pt>
    <dgm:pt modelId="{2524AE3D-9F71-4BE2-9457-21ED0B1D26FE}" type="pres">
      <dgm:prSet presAssocID="{D3BED813-EB0A-4BC4-B361-F9DF577FB005}" presName="vertTwo" presStyleCnt="0"/>
      <dgm:spPr/>
      <dgm:t>
        <a:bodyPr/>
        <a:lstStyle/>
        <a:p>
          <a:endParaRPr lang="ru-RU"/>
        </a:p>
      </dgm:t>
    </dgm:pt>
    <dgm:pt modelId="{966A58BB-2D87-42DB-B93D-FA57E2ED2EE0}" type="pres">
      <dgm:prSet presAssocID="{D3BED813-EB0A-4BC4-B361-F9DF577FB005}" presName="txTwo" presStyleLbl="node2" presStyleIdx="0" presStyleCnt="1" custScaleY="38114">
        <dgm:presLayoutVars>
          <dgm:chPref val="3"/>
        </dgm:presLayoutVars>
      </dgm:prSet>
      <dgm:spPr/>
      <dgm:t>
        <a:bodyPr/>
        <a:lstStyle/>
        <a:p>
          <a:endParaRPr lang="ru-RU"/>
        </a:p>
      </dgm:t>
    </dgm:pt>
    <dgm:pt modelId="{4C7CFF1C-97B3-4DA1-B8D8-43F28DCFB5E7}" type="pres">
      <dgm:prSet presAssocID="{D3BED813-EB0A-4BC4-B361-F9DF577FB005}" presName="parTransTwo" presStyleCnt="0"/>
      <dgm:spPr/>
      <dgm:t>
        <a:bodyPr/>
        <a:lstStyle/>
        <a:p>
          <a:endParaRPr lang="ru-RU"/>
        </a:p>
      </dgm:t>
    </dgm:pt>
    <dgm:pt modelId="{1190B960-FBEC-445B-B4BF-F66C0B3E62E2}" type="pres">
      <dgm:prSet presAssocID="{D3BED813-EB0A-4BC4-B361-F9DF577FB005}" presName="horzTwo" presStyleCnt="0"/>
      <dgm:spPr/>
      <dgm:t>
        <a:bodyPr/>
        <a:lstStyle/>
        <a:p>
          <a:endParaRPr lang="ru-RU"/>
        </a:p>
      </dgm:t>
    </dgm:pt>
    <dgm:pt modelId="{5DDE2FB4-D73B-4461-AD35-21AF6BD665AC}" type="pres">
      <dgm:prSet presAssocID="{71C13639-3455-4817-A7F0-B14EDB0477D8}" presName="vertThree" presStyleCnt="0"/>
      <dgm:spPr/>
      <dgm:t>
        <a:bodyPr/>
        <a:lstStyle/>
        <a:p>
          <a:endParaRPr lang="ru-RU"/>
        </a:p>
      </dgm:t>
    </dgm:pt>
    <dgm:pt modelId="{6BFBDBEB-7215-4FB8-8515-67080594C584}" type="pres">
      <dgm:prSet presAssocID="{71C13639-3455-4817-A7F0-B14EDB0477D8}" presName="txThree" presStyleLbl="node3" presStyleIdx="0" presStyleCnt="4" custScaleY="59567">
        <dgm:presLayoutVars>
          <dgm:chPref val="3"/>
        </dgm:presLayoutVars>
      </dgm:prSet>
      <dgm:spPr/>
      <dgm:t>
        <a:bodyPr/>
        <a:lstStyle/>
        <a:p>
          <a:endParaRPr lang="ru-RU"/>
        </a:p>
      </dgm:t>
    </dgm:pt>
    <dgm:pt modelId="{4997EA71-9785-47B9-86BC-373107B9DD0C}" type="pres">
      <dgm:prSet presAssocID="{71C13639-3455-4817-A7F0-B14EDB0477D8}" presName="horzThree" presStyleCnt="0"/>
      <dgm:spPr/>
      <dgm:t>
        <a:bodyPr/>
        <a:lstStyle/>
        <a:p>
          <a:endParaRPr lang="ru-RU"/>
        </a:p>
      </dgm:t>
    </dgm:pt>
    <dgm:pt modelId="{8B8C7240-2A80-48C8-83F4-871FC52CFC2A}" type="pres">
      <dgm:prSet presAssocID="{BB5AEEE4-9A05-416B-90F0-1A2D7D08A115}" presName="sibSpaceThree" presStyleCnt="0"/>
      <dgm:spPr/>
      <dgm:t>
        <a:bodyPr/>
        <a:lstStyle/>
        <a:p>
          <a:endParaRPr lang="ru-RU"/>
        </a:p>
      </dgm:t>
    </dgm:pt>
    <dgm:pt modelId="{07766E53-F4F4-47EB-9036-70623964BFA9}" type="pres">
      <dgm:prSet presAssocID="{A82302F3-4F61-4180-86D9-193243A66EF4}" presName="vertThree" presStyleCnt="0"/>
      <dgm:spPr/>
      <dgm:t>
        <a:bodyPr/>
        <a:lstStyle/>
        <a:p>
          <a:endParaRPr lang="ru-RU"/>
        </a:p>
      </dgm:t>
    </dgm:pt>
    <dgm:pt modelId="{BE3F15B7-D434-4EA2-8564-0DD2E5DEA26E}" type="pres">
      <dgm:prSet presAssocID="{A82302F3-4F61-4180-86D9-193243A66EF4}" presName="txThree" presStyleLbl="node3" presStyleIdx="1" presStyleCnt="4" custScaleY="58832">
        <dgm:presLayoutVars>
          <dgm:chPref val="3"/>
        </dgm:presLayoutVars>
      </dgm:prSet>
      <dgm:spPr/>
      <dgm:t>
        <a:bodyPr/>
        <a:lstStyle/>
        <a:p>
          <a:endParaRPr lang="ru-RU"/>
        </a:p>
      </dgm:t>
    </dgm:pt>
    <dgm:pt modelId="{5B3D2040-8702-4CC7-980B-1D833934CCAB}" type="pres">
      <dgm:prSet presAssocID="{A82302F3-4F61-4180-86D9-193243A66EF4}" presName="horzThree" presStyleCnt="0"/>
      <dgm:spPr/>
      <dgm:t>
        <a:bodyPr/>
        <a:lstStyle/>
        <a:p>
          <a:endParaRPr lang="ru-RU"/>
        </a:p>
      </dgm:t>
    </dgm:pt>
    <dgm:pt modelId="{B02C6779-761F-4F10-8F59-65570F88472A}" type="pres">
      <dgm:prSet presAssocID="{3974EC7D-07C0-4980-903C-D3DF34E74A4A}" presName="sibSpaceThree" presStyleCnt="0"/>
      <dgm:spPr/>
      <dgm:t>
        <a:bodyPr/>
        <a:lstStyle/>
        <a:p>
          <a:endParaRPr lang="ru-RU"/>
        </a:p>
      </dgm:t>
    </dgm:pt>
    <dgm:pt modelId="{555DF204-462C-44D5-AAD9-A24B81CD86E3}" type="pres">
      <dgm:prSet presAssocID="{4BCD8FC9-AD7D-4BFA-8932-AE25827759DC}" presName="vertThree" presStyleCnt="0"/>
      <dgm:spPr/>
      <dgm:t>
        <a:bodyPr/>
        <a:lstStyle/>
        <a:p>
          <a:endParaRPr lang="ru-RU"/>
        </a:p>
      </dgm:t>
    </dgm:pt>
    <dgm:pt modelId="{F44B8FE5-F75B-440C-A54E-DF77552594BC}" type="pres">
      <dgm:prSet presAssocID="{4BCD8FC9-AD7D-4BFA-8932-AE25827759DC}" presName="txThree" presStyleLbl="node3" presStyleIdx="2" presStyleCnt="4" custScaleY="58664" custLinFactNeighborX="-301" custLinFactNeighborY="367">
        <dgm:presLayoutVars>
          <dgm:chPref val="3"/>
        </dgm:presLayoutVars>
      </dgm:prSet>
      <dgm:spPr/>
      <dgm:t>
        <a:bodyPr/>
        <a:lstStyle/>
        <a:p>
          <a:endParaRPr lang="ru-RU"/>
        </a:p>
      </dgm:t>
    </dgm:pt>
    <dgm:pt modelId="{7CA9B27A-ED0D-4EED-A855-609957320C40}" type="pres">
      <dgm:prSet presAssocID="{4BCD8FC9-AD7D-4BFA-8932-AE25827759DC}" presName="parTransThree" presStyleCnt="0"/>
      <dgm:spPr/>
      <dgm:t>
        <a:bodyPr/>
        <a:lstStyle/>
        <a:p>
          <a:endParaRPr lang="ru-RU"/>
        </a:p>
      </dgm:t>
    </dgm:pt>
    <dgm:pt modelId="{3D1B71D0-BA5D-4620-9526-BA1B6E822DC7}" type="pres">
      <dgm:prSet presAssocID="{4BCD8FC9-AD7D-4BFA-8932-AE25827759DC}" presName="horzThree" presStyleCnt="0"/>
      <dgm:spPr/>
      <dgm:t>
        <a:bodyPr/>
        <a:lstStyle/>
        <a:p>
          <a:endParaRPr lang="ru-RU"/>
        </a:p>
      </dgm:t>
    </dgm:pt>
    <dgm:pt modelId="{55AAF35A-A0A0-4900-96AE-2073751485FE}" type="pres">
      <dgm:prSet presAssocID="{07AD1F29-D937-4C95-8632-4FA3F38269E7}" presName="vertFour" presStyleCnt="0">
        <dgm:presLayoutVars>
          <dgm:chPref val="3"/>
        </dgm:presLayoutVars>
      </dgm:prSet>
      <dgm:spPr/>
      <dgm:t>
        <a:bodyPr/>
        <a:lstStyle/>
        <a:p>
          <a:endParaRPr lang="ru-RU"/>
        </a:p>
      </dgm:t>
    </dgm:pt>
    <dgm:pt modelId="{F6F8F672-27B7-4F4D-934A-41BC1BC639C1}" type="pres">
      <dgm:prSet presAssocID="{07AD1F29-D937-4C95-8632-4FA3F38269E7}" presName="txFour" presStyleLbl="node4" presStyleIdx="0" presStyleCnt="2" custScaleY="45423" custLinFactNeighborX="-294" custLinFactNeighborY="-4991">
        <dgm:presLayoutVars>
          <dgm:chPref val="3"/>
        </dgm:presLayoutVars>
      </dgm:prSet>
      <dgm:spPr/>
      <dgm:t>
        <a:bodyPr/>
        <a:lstStyle/>
        <a:p>
          <a:endParaRPr lang="ru-RU"/>
        </a:p>
      </dgm:t>
    </dgm:pt>
    <dgm:pt modelId="{359392BB-9B0F-4F98-9EF0-9B21E5099E6D}" type="pres">
      <dgm:prSet presAssocID="{07AD1F29-D937-4C95-8632-4FA3F38269E7}" presName="parTransFour" presStyleCnt="0"/>
      <dgm:spPr/>
      <dgm:t>
        <a:bodyPr/>
        <a:lstStyle/>
        <a:p>
          <a:endParaRPr lang="ru-RU"/>
        </a:p>
      </dgm:t>
    </dgm:pt>
    <dgm:pt modelId="{21F82803-863F-4009-B56D-9E3B5060E5AE}" type="pres">
      <dgm:prSet presAssocID="{07AD1F29-D937-4C95-8632-4FA3F38269E7}" presName="horzFour" presStyleCnt="0"/>
      <dgm:spPr/>
      <dgm:t>
        <a:bodyPr/>
        <a:lstStyle/>
        <a:p>
          <a:endParaRPr lang="ru-RU"/>
        </a:p>
      </dgm:t>
    </dgm:pt>
    <dgm:pt modelId="{A17E3196-3F85-4F41-95AA-5FFC0A158723}" type="pres">
      <dgm:prSet presAssocID="{5B9B1C24-9539-4759-8FED-404739132EFF}" presName="vertFour" presStyleCnt="0">
        <dgm:presLayoutVars>
          <dgm:chPref val="3"/>
        </dgm:presLayoutVars>
      </dgm:prSet>
      <dgm:spPr/>
      <dgm:t>
        <a:bodyPr/>
        <a:lstStyle/>
        <a:p>
          <a:endParaRPr lang="ru-RU"/>
        </a:p>
      </dgm:t>
    </dgm:pt>
    <dgm:pt modelId="{30B8E895-174A-4655-9BB1-C5176E3385FA}" type="pres">
      <dgm:prSet presAssocID="{5B9B1C24-9539-4759-8FED-404739132EFF}" presName="txFour" presStyleLbl="node4" presStyleIdx="1" presStyleCnt="2" custScaleY="44323">
        <dgm:presLayoutVars>
          <dgm:chPref val="3"/>
        </dgm:presLayoutVars>
      </dgm:prSet>
      <dgm:spPr/>
      <dgm:t>
        <a:bodyPr/>
        <a:lstStyle/>
        <a:p>
          <a:endParaRPr lang="ru-RU"/>
        </a:p>
      </dgm:t>
    </dgm:pt>
    <dgm:pt modelId="{CE12695E-5BA4-4071-B2A5-DFF544E0477A}" type="pres">
      <dgm:prSet presAssocID="{5B9B1C24-9539-4759-8FED-404739132EFF}" presName="horzFour" presStyleCnt="0"/>
      <dgm:spPr/>
      <dgm:t>
        <a:bodyPr/>
        <a:lstStyle/>
        <a:p>
          <a:endParaRPr lang="ru-RU"/>
        </a:p>
      </dgm:t>
    </dgm:pt>
    <dgm:pt modelId="{7AA952AF-7421-4735-9107-111A84198A39}" type="pres">
      <dgm:prSet presAssocID="{415C30E6-3EC3-42A5-AB51-C3319AD09ED8}" presName="sibSpaceThree" presStyleCnt="0"/>
      <dgm:spPr/>
      <dgm:t>
        <a:bodyPr/>
        <a:lstStyle/>
        <a:p>
          <a:endParaRPr lang="ru-RU"/>
        </a:p>
      </dgm:t>
    </dgm:pt>
    <dgm:pt modelId="{2B8CADA1-702C-49B6-B218-8EFA0D75793A}" type="pres">
      <dgm:prSet presAssocID="{19E167C5-00DF-4317-94C4-665F77EE6CD0}" presName="vertThree" presStyleCnt="0"/>
      <dgm:spPr/>
      <dgm:t>
        <a:bodyPr/>
        <a:lstStyle/>
        <a:p>
          <a:endParaRPr lang="ru-RU"/>
        </a:p>
      </dgm:t>
    </dgm:pt>
    <dgm:pt modelId="{D16DFF3C-4BB5-44DD-90B1-A17C6188DE05}" type="pres">
      <dgm:prSet presAssocID="{19E167C5-00DF-4317-94C4-665F77EE6CD0}" presName="txThree" presStyleLbl="node3" presStyleIdx="3" presStyleCnt="4" custScaleY="56969">
        <dgm:presLayoutVars>
          <dgm:chPref val="3"/>
        </dgm:presLayoutVars>
      </dgm:prSet>
      <dgm:spPr/>
      <dgm:t>
        <a:bodyPr/>
        <a:lstStyle/>
        <a:p>
          <a:endParaRPr lang="ru-RU"/>
        </a:p>
      </dgm:t>
    </dgm:pt>
    <dgm:pt modelId="{98307B9C-F5DF-4EB2-BE63-A9BBC106250D}" type="pres">
      <dgm:prSet presAssocID="{19E167C5-00DF-4317-94C4-665F77EE6CD0}" presName="horzThree" presStyleCnt="0"/>
      <dgm:spPr/>
      <dgm:t>
        <a:bodyPr/>
        <a:lstStyle/>
        <a:p>
          <a:endParaRPr lang="ru-RU"/>
        </a:p>
      </dgm:t>
    </dgm:pt>
  </dgm:ptLst>
  <dgm:cxnLst>
    <dgm:cxn modelId="{2025D7A8-3D2D-460E-A479-A93E9A445F7E}" srcId="{D3BED813-EB0A-4BC4-B361-F9DF577FB005}" destId="{4BCD8FC9-AD7D-4BFA-8932-AE25827759DC}" srcOrd="2" destOrd="0" parTransId="{C6F08AA9-54F2-4170-86A6-E8A0DE35521D}" sibTransId="{415C30E6-3EC3-42A5-AB51-C3319AD09ED8}"/>
    <dgm:cxn modelId="{762F6F32-4466-4DDC-A875-17581529BF6F}" type="presOf" srcId="{07AD1F29-D937-4C95-8632-4FA3F38269E7}" destId="{F6F8F672-27B7-4F4D-934A-41BC1BC639C1}" srcOrd="0" destOrd="0" presId="urn:microsoft.com/office/officeart/2005/8/layout/hierarchy4"/>
    <dgm:cxn modelId="{8283967E-08D1-4310-B7B8-34F98DB1DBBF}" type="presOf" srcId="{19E167C5-00DF-4317-94C4-665F77EE6CD0}" destId="{D16DFF3C-4BB5-44DD-90B1-A17C6188DE05}" srcOrd="0" destOrd="0" presId="urn:microsoft.com/office/officeart/2005/8/layout/hierarchy4"/>
    <dgm:cxn modelId="{E369CD18-72E0-4853-9395-6708DB0BA0D8}" srcId="{D3BED813-EB0A-4BC4-B361-F9DF577FB005}" destId="{71C13639-3455-4817-A7F0-B14EDB0477D8}" srcOrd="0" destOrd="0" parTransId="{89C417DE-0D53-4D91-AB71-84D446D4C512}" sibTransId="{BB5AEEE4-9A05-416B-90F0-1A2D7D08A115}"/>
    <dgm:cxn modelId="{4DDCAAA0-5D33-4ED3-817B-7F1FF2C590A8}" srcId="{4BCD8FC9-AD7D-4BFA-8932-AE25827759DC}" destId="{07AD1F29-D937-4C95-8632-4FA3F38269E7}" srcOrd="0" destOrd="0" parTransId="{37EDA4CE-A3E0-42B5-B2A3-1FD8ECF5AFCD}" sibTransId="{D5633EBA-4DFF-48C3-9655-1F44BFD7AD63}"/>
    <dgm:cxn modelId="{B1977C18-7251-4CF4-942F-24D8FEEA845F}" srcId="{6437BF98-06E5-4249-A52C-DE20061A2192}" destId="{D14FEAA1-57B0-4D8B-A3F4-213DB02B3023}" srcOrd="0" destOrd="0" parTransId="{35C7801B-7F98-4D24-AAB9-FAF8A55DC06D}" sibTransId="{D9A28AB1-FBB9-4E27-B111-9743786557A5}"/>
    <dgm:cxn modelId="{D86D5CBD-6ACD-4A94-8CD1-3D4F6FBF145C}" srcId="{D3BED813-EB0A-4BC4-B361-F9DF577FB005}" destId="{A82302F3-4F61-4180-86D9-193243A66EF4}" srcOrd="1" destOrd="0" parTransId="{B5403BC3-B297-42CF-98AC-6E1A59B33AC0}" sibTransId="{3974EC7D-07C0-4980-903C-D3DF34E74A4A}"/>
    <dgm:cxn modelId="{03989329-53E2-4645-946B-C8D30D543DF3}" type="presOf" srcId="{6437BF98-06E5-4249-A52C-DE20061A2192}" destId="{E6E85C12-E6AB-4B39-B3F6-00705D283E15}" srcOrd="0" destOrd="0" presId="urn:microsoft.com/office/officeart/2005/8/layout/hierarchy4"/>
    <dgm:cxn modelId="{185B27F6-0B08-4D3C-9D47-2F1C45787AED}" srcId="{D14FEAA1-57B0-4D8B-A3F4-213DB02B3023}" destId="{D3BED813-EB0A-4BC4-B361-F9DF577FB005}" srcOrd="0" destOrd="0" parTransId="{39AC0FBC-F66B-4B2E-8D1B-5CF82917A072}" sibTransId="{BC299149-C48A-4743-82AA-81993FC22B4C}"/>
    <dgm:cxn modelId="{2D4DD2AC-2A6F-4759-974A-3A8ACF4CDD48}" srcId="{07AD1F29-D937-4C95-8632-4FA3F38269E7}" destId="{5B9B1C24-9539-4759-8FED-404739132EFF}" srcOrd="0" destOrd="0" parTransId="{9EF1FF52-FD5C-43C1-93CB-8A10B8DA0BB2}" sibTransId="{E90CCAD9-80E3-41BE-B71C-3319D33A9A1B}"/>
    <dgm:cxn modelId="{23BD1AEB-AE18-4CFE-9C13-65B734DCE422}" type="presOf" srcId="{4BCD8FC9-AD7D-4BFA-8932-AE25827759DC}" destId="{F44B8FE5-F75B-440C-A54E-DF77552594BC}" srcOrd="0" destOrd="0" presId="urn:microsoft.com/office/officeart/2005/8/layout/hierarchy4"/>
    <dgm:cxn modelId="{C685B2FB-0F69-4389-8427-9B80479A4E1A}" srcId="{D3BED813-EB0A-4BC4-B361-F9DF577FB005}" destId="{19E167C5-00DF-4317-94C4-665F77EE6CD0}" srcOrd="3" destOrd="0" parTransId="{89608A3A-3729-4954-A95B-F350C52E8ED2}" sibTransId="{21C104B1-650A-4D3F-A22D-D48A56F03E6E}"/>
    <dgm:cxn modelId="{E349B7F0-4A8E-43DB-86D6-F9C01A75376C}" type="presOf" srcId="{D3BED813-EB0A-4BC4-B361-F9DF577FB005}" destId="{966A58BB-2D87-42DB-B93D-FA57E2ED2EE0}" srcOrd="0" destOrd="0" presId="urn:microsoft.com/office/officeart/2005/8/layout/hierarchy4"/>
    <dgm:cxn modelId="{7C6B688A-6DCA-4112-97C3-580B974CCE00}" type="presOf" srcId="{71C13639-3455-4817-A7F0-B14EDB0477D8}" destId="{6BFBDBEB-7215-4FB8-8515-67080594C584}" srcOrd="0" destOrd="0" presId="urn:microsoft.com/office/officeart/2005/8/layout/hierarchy4"/>
    <dgm:cxn modelId="{DF00A64C-EB19-4E5C-B554-79C8B274931E}" type="presOf" srcId="{D14FEAA1-57B0-4D8B-A3F4-213DB02B3023}" destId="{B879A7B3-1A5B-4D76-841B-BAAA605DF1E4}" srcOrd="0" destOrd="0" presId="urn:microsoft.com/office/officeart/2005/8/layout/hierarchy4"/>
    <dgm:cxn modelId="{E8F35076-2F46-49FF-8A82-B018373DA29F}" type="presOf" srcId="{A82302F3-4F61-4180-86D9-193243A66EF4}" destId="{BE3F15B7-D434-4EA2-8564-0DD2E5DEA26E}" srcOrd="0" destOrd="0" presId="urn:microsoft.com/office/officeart/2005/8/layout/hierarchy4"/>
    <dgm:cxn modelId="{0C89A51F-984C-4483-AF9E-6B2F4EADF418}" type="presOf" srcId="{5B9B1C24-9539-4759-8FED-404739132EFF}" destId="{30B8E895-174A-4655-9BB1-C5176E3385FA}" srcOrd="0" destOrd="0" presId="urn:microsoft.com/office/officeart/2005/8/layout/hierarchy4"/>
    <dgm:cxn modelId="{B8B282CD-89D2-4EAF-AE4E-F24A169DAA64}" type="presParOf" srcId="{E6E85C12-E6AB-4B39-B3F6-00705D283E15}" destId="{5120116D-FAF6-485F-B3B8-ED4512EABFEC}" srcOrd="0" destOrd="0" presId="urn:microsoft.com/office/officeart/2005/8/layout/hierarchy4"/>
    <dgm:cxn modelId="{E718CAEE-3BE0-40F6-A760-979C00D35D8B}" type="presParOf" srcId="{5120116D-FAF6-485F-B3B8-ED4512EABFEC}" destId="{B879A7B3-1A5B-4D76-841B-BAAA605DF1E4}" srcOrd="0" destOrd="0" presId="urn:microsoft.com/office/officeart/2005/8/layout/hierarchy4"/>
    <dgm:cxn modelId="{8A538669-6F0C-49ED-8998-309F7F0FB0B1}" type="presParOf" srcId="{5120116D-FAF6-485F-B3B8-ED4512EABFEC}" destId="{8E9B0FAD-F16D-4811-A367-53EAF3CDB3B2}" srcOrd="1" destOrd="0" presId="urn:microsoft.com/office/officeart/2005/8/layout/hierarchy4"/>
    <dgm:cxn modelId="{5FB67114-427A-44D5-8A5D-9977AFFF5675}" type="presParOf" srcId="{5120116D-FAF6-485F-B3B8-ED4512EABFEC}" destId="{A2479545-F1D1-4A08-B320-EB4D1389F6CE}" srcOrd="2" destOrd="0" presId="urn:microsoft.com/office/officeart/2005/8/layout/hierarchy4"/>
    <dgm:cxn modelId="{6C5543AF-0D0C-4D27-AE7E-D4FC44761607}" type="presParOf" srcId="{A2479545-F1D1-4A08-B320-EB4D1389F6CE}" destId="{2524AE3D-9F71-4BE2-9457-21ED0B1D26FE}" srcOrd="0" destOrd="0" presId="urn:microsoft.com/office/officeart/2005/8/layout/hierarchy4"/>
    <dgm:cxn modelId="{575EB5D3-6C91-4B3B-8FA9-07210743260E}" type="presParOf" srcId="{2524AE3D-9F71-4BE2-9457-21ED0B1D26FE}" destId="{966A58BB-2D87-42DB-B93D-FA57E2ED2EE0}" srcOrd="0" destOrd="0" presId="urn:microsoft.com/office/officeart/2005/8/layout/hierarchy4"/>
    <dgm:cxn modelId="{7CF79C04-0D67-4DC5-B701-E3666817EC35}" type="presParOf" srcId="{2524AE3D-9F71-4BE2-9457-21ED0B1D26FE}" destId="{4C7CFF1C-97B3-4DA1-B8D8-43F28DCFB5E7}" srcOrd="1" destOrd="0" presId="urn:microsoft.com/office/officeart/2005/8/layout/hierarchy4"/>
    <dgm:cxn modelId="{787917FD-1662-433A-85C9-8AF59F3EDFEA}" type="presParOf" srcId="{2524AE3D-9F71-4BE2-9457-21ED0B1D26FE}" destId="{1190B960-FBEC-445B-B4BF-F66C0B3E62E2}" srcOrd="2" destOrd="0" presId="urn:microsoft.com/office/officeart/2005/8/layout/hierarchy4"/>
    <dgm:cxn modelId="{0BB1B58D-9F77-407C-BE08-3CF9DAFD028F}" type="presParOf" srcId="{1190B960-FBEC-445B-B4BF-F66C0B3E62E2}" destId="{5DDE2FB4-D73B-4461-AD35-21AF6BD665AC}" srcOrd="0" destOrd="0" presId="urn:microsoft.com/office/officeart/2005/8/layout/hierarchy4"/>
    <dgm:cxn modelId="{26CEA1CE-DA01-4170-9CC7-2CB0E7EFD150}" type="presParOf" srcId="{5DDE2FB4-D73B-4461-AD35-21AF6BD665AC}" destId="{6BFBDBEB-7215-4FB8-8515-67080594C584}" srcOrd="0" destOrd="0" presId="urn:microsoft.com/office/officeart/2005/8/layout/hierarchy4"/>
    <dgm:cxn modelId="{84530410-D6CD-43B3-9E56-B38A6812B1FB}" type="presParOf" srcId="{5DDE2FB4-D73B-4461-AD35-21AF6BD665AC}" destId="{4997EA71-9785-47B9-86BC-373107B9DD0C}" srcOrd="1" destOrd="0" presId="urn:microsoft.com/office/officeart/2005/8/layout/hierarchy4"/>
    <dgm:cxn modelId="{012B811F-8BBC-4084-8C8E-F7029BE84F4E}" type="presParOf" srcId="{1190B960-FBEC-445B-B4BF-F66C0B3E62E2}" destId="{8B8C7240-2A80-48C8-83F4-871FC52CFC2A}" srcOrd="1" destOrd="0" presId="urn:microsoft.com/office/officeart/2005/8/layout/hierarchy4"/>
    <dgm:cxn modelId="{8966CCBC-E8EE-4C72-9912-69F8B2BF77AF}" type="presParOf" srcId="{1190B960-FBEC-445B-B4BF-F66C0B3E62E2}" destId="{07766E53-F4F4-47EB-9036-70623964BFA9}" srcOrd="2" destOrd="0" presId="urn:microsoft.com/office/officeart/2005/8/layout/hierarchy4"/>
    <dgm:cxn modelId="{289629CD-8890-4F6E-AE4E-6C10F8D87A44}" type="presParOf" srcId="{07766E53-F4F4-47EB-9036-70623964BFA9}" destId="{BE3F15B7-D434-4EA2-8564-0DD2E5DEA26E}" srcOrd="0" destOrd="0" presId="urn:microsoft.com/office/officeart/2005/8/layout/hierarchy4"/>
    <dgm:cxn modelId="{401BCF6E-292A-4A59-902E-39B4657F998B}" type="presParOf" srcId="{07766E53-F4F4-47EB-9036-70623964BFA9}" destId="{5B3D2040-8702-4CC7-980B-1D833934CCAB}" srcOrd="1" destOrd="0" presId="urn:microsoft.com/office/officeart/2005/8/layout/hierarchy4"/>
    <dgm:cxn modelId="{CC22CC35-BB5E-4E2F-A1BD-A141C1CECBDC}" type="presParOf" srcId="{1190B960-FBEC-445B-B4BF-F66C0B3E62E2}" destId="{B02C6779-761F-4F10-8F59-65570F88472A}" srcOrd="3" destOrd="0" presId="urn:microsoft.com/office/officeart/2005/8/layout/hierarchy4"/>
    <dgm:cxn modelId="{13F1D191-BB5E-44D5-8E07-E85D9A6E4963}" type="presParOf" srcId="{1190B960-FBEC-445B-B4BF-F66C0B3E62E2}" destId="{555DF204-462C-44D5-AAD9-A24B81CD86E3}" srcOrd="4" destOrd="0" presId="urn:microsoft.com/office/officeart/2005/8/layout/hierarchy4"/>
    <dgm:cxn modelId="{FFA304BE-A908-495B-852A-202B2D231054}" type="presParOf" srcId="{555DF204-462C-44D5-AAD9-A24B81CD86E3}" destId="{F44B8FE5-F75B-440C-A54E-DF77552594BC}" srcOrd="0" destOrd="0" presId="urn:microsoft.com/office/officeart/2005/8/layout/hierarchy4"/>
    <dgm:cxn modelId="{B4FBBEAB-1DEF-44C5-AC1F-41023389099A}" type="presParOf" srcId="{555DF204-462C-44D5-AAD9-A24B81CD86E3}" destId="{7CA9B27A-ED0D-4EED-A855-609957320C40}" srcOrd="1" destOrd="0" presId="urn:microsoft.com/office/officeart/2005/8/layout/hierarchy4"/>
    <dgm:cxn modelId="{E3F3A9D4-A804-43B8-B379-978BC5AAF07D}" type="presParOf" srcId="{555DF204-462C-44D5-AAD9-A24B81CD86E3}" destId="{3D1B71D0-BA5D-4620-9526-BA1B6E822DC7}" srcOrd="2" destOrd="0" presId="urn:microsoft.com/office/officeart/2005/8/layout/hierarchy4"/>
    <dgm:cxn modelId="{6C2039CB-988D-42C7-B010-B55B68CADBEF}" type="presParOf" srcId="{3D1B71D0-BA5D-4620-9526-BA1B6E822DC7}" destId="{55AAF35A-A0A0-4900-96AE-2073751485FE}" srcOrd="0" destOrd="0" presId="urn:microsoft.com/office/officeart/2005/8/layout/hierarchy4"/>
    <dgm:cxn modelId="{5DDFB8C0-9A7A-467D-826B-88277EC239B4}" type="presParOf" srcId="{55AAF35A-A0A0-4900-96AE-2073751485FE}" destId="{F6F8F672-27B7-4F4D-934A-41BC1BC639C1}" srcOrd="0" destOrd="0" presId="urn:microsoft.com/office/officeart/2005/8/layout/hierarchy4"/>
    <dgm:cxn modelId="{E6C51E0B-43E3-48EF-B111-DCB29F713234}" type="presParOf" srcId="{55AAF35A-A0A0-4900-96AE-2073751485FE}" destId="{359392BB-9B0F-4F98-9EF0-9B21E5099E6D}" srcOrd="1" destOrd="0" presId="urn:microsoft.com/office/officeart/2005/8/layout/hierarchy4"/>
    <dgm:cxn modelId="{9CF4AA96-F9BB-485A-A7FF-F35A94B74E1B}" type="presParOf" srcId="{55AAF35A-A0A0-4900-96AE-2073751485FE}" destId="{21F82803-863F-4009-B56D-9E3B5060E5AE}" srcOrd="2" destOrd="0" presId="urn:microsoft.com/office/officeart/2005/8/layout/hierarchy4"/>
    <dgm:cxn modelId="{1FC50007-0204-4C47-83D0-370BF44235DC}" type="presParOf" srcId="{21F82803-863F-4009-B56D-9E3B5060E5AE}" destId="{A17E3196-3F85-4F41-95AA-5FFC0A158723}" srcOrd="0" destOrd="0" presId="urn:microsoft.com/office/officeart/2005/8/layout/hierarchy4"/>
    <dgm:cxn modelId="{92A26329-A66C-4DF2-9A5C-CD388A1081C0}" type="presParOf" srcId="{A17E3196-3F85-4F41-95AA-5FFC0A158723}" destId="{30B8E895-174A-4655-9BB1-C5176E3385FA}" srcOrd="0" destOrd="0" presId="urn:microsoft.com/office/officeart/2005/8/layout/hierarchy4"/>
    <dgm:cxn modelId="{BF08EF47-2E94-4F96-B79F-7D4252DE1372}" type="presParOf" srcId="{A17E3196-3F85-4F41-95AA-5FFC0A158723}" destId="{CE12695E-5BA4-4071-B2A5-DFF544E0477A}" srcOrd="1" destOrd="0" presId="urn:microsoft.com/office/officeart/2005/8/layout/hierarchy4"/>
    <dgm:cxn modelId="{B576241D-C3AD-41B7-9F6D-01515FC49981}" type="presParOf" srcId="{1190B960-FBEC-445B-B4BF-F66C0B3E62E2}" destId="{7AA952AF-7421-4735-9107-111A84198A39}" srcOrd="5" destOrd="0" presId="urn:microsoft.com/office/officeart/2005/8/layout/hierarchy4"/>
    <dgm:cxn modelId="{4DA8D574-CE96-4AED-A3F5-C4B2E816DCF8}" type="presParOf" srcId="{1190B960-FBEC-445B-B4BF-F66C0B3E62E2}" destId="{2B8CADA1-702C-49B6-B218-8EFA0D75793A}" srcOrd="6" destOrd="0" presId="urn:microsoft.com/office/officeart/2005/8/layout/hierarchy4"/>
    <dgm:cxn modelId="{399DB8BA-F9C7-4529-A2AB-B98D7C5214F3}" type="presParOf" srcId="{2B8CADA1-702C-49B6-B218-8EFA0D75793A}" destId="{D16DFF3C-4BB5-44DD-90B1-A17C6188DE05}" srcOrd="0" destOrd="0" presId="urn:microsoft.com/office/officeart/2005/8/layout/hierarchy4"/>
    <dgm:cxn modelId="{EA1E128D-2877-49EE-9627-F039AB816D49}" type="presParOf" srcId="{2B8CADA1-702C-49B6-B218-8EFA0D75793A}" destId="{98307B9C-F5DF-4EB2-BE63-A9BBC106250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233FD-43DD-47A0-A3BD-11F70300370E}" type="slidenum">
              <a:rPr lang="en-US"/>
              <a:pPr/>
              <a:t>‹#›</a:t>
            </a:fld>
            <a:endParaRPr lang="en-US"/>
          </a:p>
        </p:txBody>
      </p:sp>
    </p:spTree>
    <p:extLst>
      <p:ext uri="{BB962C8B-B14F-4D97-AF65-F5344CB8AC3E}">
        <p14:creationId xmlns:p14="http://schemas.microsoft.com/office/powerpoint/2010/main" val="77677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F3B69C-ADF1-45E0-8F27-2CE3F6E67E18}" type="slidenum">
              <a:rPr lang="en-US"/>
              <a:pPr/>
              <a:t>‹#›</a:t>
            </a:fld>
            <a:endParaRPr lang="en-US"/>
          </a:p>
        </p:txBody>
      </p:sp>
    </p:spTree>
    <p:extLst>
      <p:ext uri="{BB962C8B-B14F-4D97-AF65-F5344CB8AC3E}">
        <p14:creationId xmlns:p14="http://schemas.microsoft.com/office/powerpoint/2010/main" val="32492932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base.garant.ru/71598866/"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ase.garant.ru/71598866/"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ase.garant.ru/71598866/"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http://publication.pravo.gov.ru/Document/View/0001201608080003?index=3&amp;rangeSize=1</a:t>
            </a:r>
            <a:endParaRPr lang="ru-RU"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http://government.ru/media/files/ztBooUfGR6r8AbSOGTAzV1H4RZ9hkvXl.pdf</a:t>
            </a:r>
            <a:endParaRPr lang="ru-RU" dirty="0" smtClean="0"/>
          </a:p>
          <a:p>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19</a:t>
            </a:fld>
            <a:endParaRPr lang="en-US"/>
          </a:p>
        </p:txBody>
      </p:sp>
    </p:spTree>
    <p:extLst>
      <p:ext uri="{BB962C8B-B14F-4D97-AF65-F5344CB8AC3E}">
        <p14:creationId xmlns:p14="http://schemas.microsoft.com/office/powerpoint/2010/main" val="832166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hlinkClick r:id="rId3"/>
              </a:rPr>
              <a:t>http://base.garant.ru/71598866/#ixzz4zz8Lsbhs</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28</a:t>
            </a:fld>
            <a:endParaRPr lang="en-US"/>
          </a:p>
        </p:txBody>
      </p:sp>
    </p:spTree>
    <p:extLst>
      <p:ext uri="{BB962C8B-B14F-4D97-AF65-F5344CB8AC3E}">
        <p14:creationId xmlns:p14="http://schemas.microsoft.com/office/powerpoint/2010/main" val="369846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hlinkClick r:id="rId3"/>
              </a:rPr>
              <a:t>http://base.garant.ru/71598866/#ixzz4zz8Lsbhs</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30</a:t>
            </a:fld>
            <a:endParaRPr lang="en-US"/>
          </a:p>
        </p:txBody>
      </p:sp>
    </p:spTree>
    <p:extLst>
      <p:ext uri="{BB962C8B-B14F-4D97-AF65-F5344CB8AC3E}">
        <p14:creationId xmlns:p14="http://schemas.microsoft.com/office/powerpoint/2010/main" val="2040458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hlinkClick r:id="rId3"/>
              </a:rPr>
              <a:t>http://base.garant.ru/71598866/#ixzz4zz8Lsbhs</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34</a:t>
            </a:fld>
            <a:endParaRPr lang="en-US"/>
          </a:p>
        </p:txBody>
      </p:sp>
    </p:spTree>
    <p:extLst>
      <p:ext uri="{BB962C8B-B14F-4D97-AF65-F5344CB8AC3E}">
        <p14:creationId xmlns:p14="http://schemas.microsoft.com/office/powerpoint/2010/main" val="3216210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3. Патриарх Кирилл призвал готовить приходских молодежных лидеров в системе духовного образования [Электронный документ] [2012] // Патриархия. Официальный сайт Русской Православной Церкви. URL: http://www.pravoslavie.ru/news/58312.htm (дата доступа 9.01.2013). 4. </a:t>
            </a:r>
            <a:r>
              <a:rPr lang="ru-RU" dirty="0" err="1" smtClean="0"/>
              <a:t>Лыгина</a:t>
            </a:r>
            <a:r>
              <a:rPr lang="ru-RU" dirty="0" smtClean="0"/>
              <a:t> М.А. К осмыслению концептуальных основ философии социальной работы // Общество. Среда. Развитие. Научно-теоретический журнал. – 2010. – № 4(17). – С. 92–95</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47</a:t>
            </a:fld>
            <a:endParaRPr lang="en-US"/>
          </a:p>
        </p:txBody>
      </p:sp>
    </p:spTree>
    <p:extLst>
      <p:ext uri="{BB962C8B-B14F-4D97-AF65-F5344CB8AC3E}">
        <p14:creationId xmlns:p14="http://schemas.microsoft.com/office/powerpoint/2010/main" val="18484422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112" name="Freeform 40"/>
          <p:cNvSpPr>
            <a:spLocks/>
          </p:cNvSpPr>
          <p:nvPr/>
        </p:nvSpPr>
        <p:spPr bwMode="gray">
          <a:xfrm>
            <a:off x="0" y="6048375"/>
            <a:ext cx="2762250" cy="809625"/>
          </a:xfrm>
          <a:custGeom>
            <a:avLst/>
            <a:gdLst/>
            <a:ahLst/>
            <a:cxnLst>
              <a:cxn ang="0">
                <a:pos x="0" y="0"/>
              </a:cxn>
              <a:cxn ang="0">
                <a:pos x="0" y="510"/>
              </a:cxn>
              <a:cxn ang="0">
                <a:pos x="1740" y="510"/>
              </a:cxn>
              <a:cxn ang="0">
                <a:pos x="1595" y="30"/>
              </a:cxn>
              <a:cxn ang="0">
                <a:pos x="0" y="0"/>
              </a:cxn>
            </a:cxnLst>
            <a:rect l="0" t="0" r="r" b="b"/>
            <a:pathLst>
              <a:path w="1740" h="510">
                <a:moveTo>
                  <a:pt x="0" y="0"/>
                </a:moveTo>
                <a:lnTo>
                  <a:pt x="0" y="510"/>
                </a:lnTo>
                <a:cubicBezTo>
                  <a:pt x="0" y="510"/>
                  <a:pt x="870" y="510"/>
                  <a:pt x="1740" y="510"/>
                </a:cubicBezTo>
                <a:cubicBezTo>
                  <a:pt x="1650" y="258"/>
                  <a:pt x="1595" y="30"/>
                  <a:pt x="1595" y="30"/>
                </a:cubicBezTo>
                <a:cubicBezTo>
                  <a:pt x="798" y="54"/>
                  <a:pt x="0" y="0"/>
                  <a:pt x="0" y="0"/>
                </a:cubicBezTo>
                <a:close/>
              </a:path>
            </a:pathLst>
          </a:custGeom>
          <a:solidFill>
            <a:schemeClr val="folHlink"/>
          </a:solidFill>
          <a:ln w="9525">
            <a:noFill/>
            <a:round/>
            <a:headEnd/>
            <a:tailEnd/>
          </a:ln>
          <a:effectLst/>
        </p:spPr>
        <p:txBody>
          <a:bodyPr/>
          <a:lstStyle/>
          <a:p>
            <a:endParaRPr lang="ru-RU"/>
          </a:p>
        </p:txBody>
      </p:sp>
      <p:sp>
        <p:nvSpPr>
          <p:cNvPr id="3113" name="Freeform 41"/>
          <p:cNvSpPr>
            <a:spLocks/>
          </p:cNvSpPr>
          <p:nvPr/>
        </p:nvSpPr>
        <p:spPr bwMode="gray">
          <a:xfrm>
            <a:off x="2590800" y="4705350"/>
            <a:ext cx="6400800" cy="2152650"/>
          </a:xfrm>
          <a:custGeom>
            <a:avLst/>
            <a:gdLst/>
            <a:ahLst/>
            <a:cxnLst>
              <a:cxn ang="0">
                <a:pos x="1116" y="0"/>
              </a:cxn>
              <a:cxn ang="0">
                <a:pos x="3840" y="636"/>
              </a:cxn>
              <a:cxn ang="0">
                <a:pos x="4032" y="1356"/>
              </a:cxn>
              <a:cxn ang="0">
                <a:pos x="288" y="1356"/>
              </a:cxn>
              <a:cxn ang="0">
                <a:pos x="0" y="828"/>
              </a:cxn>
              <a:cxn ang="0">
                <a:pos x="1116" y="0"/>
              </a:cxn>
            </a:cxnLst>
            <a:rect l="0" t="0" r="r" b="b"/>
            <a:pathLst>
              <a:path w="4032" h="1356">
                <a:moveTo>
                  <a:pt x="1116" y="0"/>
                </a:moveTo>
                <a:cubicBezTo>
                  <a:pt x="2370" y="1254"/>
                  <a:pt x="3840" y="636"/>
                  <a:pt x="3840" y="636"/>
                </a:cubicBezTo>
                <a:cubicBezTo>
                  <a:pt x="4032" y="966"/>
                  <a:pt x="4032" y="1356"/>
                  <a:pt x="4032" y="1356"/>
                </a:cubicBezTo>
                <a:cubicBezTo>
                  <a:pt x="4032" y="1356"/>
                  <a:pt x="2160" y="1356"/>
                  <a:pt x="288" y="1356"/>
                </a:cubicBezTo>
                <a:cubicBezTo>
                  <a:pt x="120" y="1140"/>
                  <a:pt x="0" y="828"/>
                  <a:pt x="0" y="828"/>
                </a:cubicBezTo>
                <a:lnTo>
                  <a:pt x="1116" y="0"/>
                </a:lnTo>
                <a:close/>
              </a:path>
            </a:pathLst>
          </a:custGeom>
          <a:solidFill>
            <a:schemeClr val="hlink"/>
          </a:solidFill>
          <a:ln w="9525">
            <a:noFill/>
            <a:round/>
            <a:headEnd/>
            <a:tailEnd/>
          </a:ln>
          <a:effectLst/>
        </p:spPr>
        <p:txBody>
          <a:bodyPr/>
          <a:lstStyle/>
          <a:p>
            <a:endParaRPr lang="ru-RU"/>
          </a:p>
        </p:txBody>
      </p:sp>
      <p:sp>
        <p:nvSpPr>
          <p:cNvPr id="3114" name="Freeform 42"/>
          <p:cNvSpPr>
            <a:spLocks/>
          </p:cNvSpPr>
          <p:nvPr/>
        </p:nvSpPr>
        <p:spPr bwMode="gray">
          <a:xfrm>
            <a:off x="4400550" y="781050"/>
            <a:ext cx="4743450" cy="5048250"/>
          </a:xfrm>
          <a:custGeom>
            <a:avLst/>
            <a:gdLst/>
            <a:ahLst/>
            <a:cxnLst>
              <a:cxn ang="0">
                <a:pos x="510" y="1098"/>
              </a:cxn>
              <a:cxn ang="0">
                <a:pos x="2280" y="0"/>
              </a:cxn>
              <a:cxn ang="0">
                <a:pos x="2988" y="342"/>
              </a:cxn>
              <a:cxn ang="0">
                <a:pos x="2988" y="2772"/>
              </a:cxn>
              <a:cxn ang="0">
                <a:pos x="1452" y="3060"/>
              </a:cxn>
              <a:cxn ang="0">
                <a:pos x="0" y="2406"/>
              </a:cxn>
              <a:cxn ang="0">
                <a:pos x="510" y="1098"/>
              </a:cxn>
            </a:cxnLst>
            <a:rect l="0" t="0" r="r" b="b"/>
            <a:pathLst>
              <a:path w="2988" h="3180">
                <a:moveTo>
                  <a:pt x="510" y="1098"/>
                </a:moveTo>
                <a:cubicBezTo>
                  <a:pt x="1710" y="840"/>
                  <a:pt x="2280" y="0"/>
                  <a:pt x="2280" y="0"/>
                </a:cubicBezTo>
                <a:cubicBezTo>
                  <a:pt x="2700" y="96"/>
                  <a:pt x="2988" y="342"/>
                  <a:pt x="2988" y="342"/>
                </a:cubicBezTo>
                <a:lnTo>
                  <a:pt x="2988" y="2772"/>
                </a:lnTo>
                <a:cubicBezTo>
                  <a:pt x="2988" y="2772"/>
                  <a:pt x="2202" y="3180"/>
                  <a:pt x="1452" y="3060"/>
                </a:cubicBezTo>
                <a:cubicBezTo>
                  <a:pt x="636" y="2940"/>
                  <a:pt x="0" y="2406"/>
                  <a:pt x="0" y="2406"/>
                </a:cubicBezTo>
                <a:lnTo>
                  <a:pt x="510" y="1098"/>
                </a:lnTo>
                <a:close/>
              </a:path>
            </a:pathLst>
          </a:custGeom>
          <a:solidFill>
            <a:schemeClr val="accent2"/>
          </a:solidFill>
          <a:ln w="9525">
            <a:noFill/>
            <a:round/>
            <a:headEnd/>
            <a:tailEnd/>
          </a:ln>
          <a:effectLst/>
        </p:spPr>
        <p:txBody>
          <a:bodyPr/>
          <a:lstStyle/>
          <a:p>
            <a:endParaRPr lang="ru-RU"/>
          </a:p>
        </p:txBody>
      </p:sp>
      <p:sp>
        <p:nvSpPr>
          <p:cNvPr id="3115" name="Freeform 43"/>
          <p:cNvSpPr>
            <a:spLocks/>
          </p:cNvSpPr>
          <p:nvPr/>
        </p:nvSpPr>
        <p:spPr bwMode="gray">
          <a:xfrm>
            <a:off x="4800600" y="0"/>
            <a:ext cx="3276600" cy="2409825"/>
          </a:xfrm>
          <a:custGeom>
            <a:avLst/>
            <a:gdLst/>
            <a:ahLst/>
            <a:cxnLst>
              <a:cxn ang="0">
                <a:pos x="0" y="0"/>
              </a:cxn>
              <a:cxn ang="0">
                <a:pos x="276" y="1518"/>
              </a:cxn>
              <a:cxn ang="0">
                <a:pos x="2064" y="0"/>
              </a:cxn>
              <a:cxn ang="0">
                <a:pos x="0" y="0"/>
              </a:cxn>
            </a:cxnLst>
            <a:rect l="0" t="0" r="r" b="b"/>
            <a:pathLst>
              <a:path w="2064" h="1518">
                <a:moveTo>
                  <a:pt x="0" y="0"/>
                </a:moveTo>
                <a:cubicBezTo>
                  <a:pt x="0" y="0"/>
                  <a:pt x="138" y="759"/>
                  <a:pt x="276" y="1518"/>
                </a:cubicBezTo>
                <a:cubicBezTo>
                  <a:pt x="1518" y="1194"/>
                  <a:pt x="2064" y="0"/>
                  <a:pt x="2064" y="0"/>
                </a:cubicBezTo>
                <a:lnTo>
                  <a:pt x="0" y="0"/>
                </a:lnTo>
                <a:close/>
              </a:path>
            </a:pathLst>
          </a:custGeom>
          <a:solidFill>
            <a:schemeClr val="accent1"/>
          </a:solidFill>
          <a:ln w="9525">
            <a:noFill/>
            <a:round/>
            <a:headEnd/>
            <a:tailEnd/>
          </a:ln>
          <a:effectLst/>
        </p:spPr>
        <p:txBody>
          <a:bodyPr/>
          <a:lstStyle/>
          <a:p>
            <a:endParaRPr lang="ru-RU"/>
          </a:p>
        </p:txBody>
      </p:sp>
      <p:sp>
        <p:nvSpPr>
          <p:cNvPr id="3151" name="Freeform 79"/>
          <p:cNvSpPr>
            <a:spLocks/>
          </p:cNvSpPr>
          <p:nvPr/>
        </p:nvSpPr>
        <p:spPr bwMode="gray">
          <a:xfrm>
            <a:off x="0" y="0"/>
            <a:ext cx="6583363" cy="7267575"/>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solidFill>
            <a:srgbClr val="FFFFFF"/>
          </a:solidFill>
          <a:ln w="9525">
            <a:noFill/>
            <a:round/>
            <a:headEnd/>
            <a:tailEnd/>
          </a:ln>
          <a:effectLst/>
        </p:spPr>
        <p:txBody>
          <a:bodyPr/>
          <a:lstStyle/>
          <a:p>
            <a:endParaRPr lang="ru-RU"/>
          </a:p>
        </p:txBody>
      </p:sp>
      <p:sp>
        <p:nvSpPr>
          <p:cNvPr id="3117" name="Freeform 45"/>
          <p:cNvSpPr>
            <a:spLocks/>
          </p:cNvSpPr>
          <p:nvPr/>
        </p:nvSpPr>
        <p:spPr bwMode="gray">
          <a:xfrm>
            <a:off x="0" y="0"/>
            <a:ext cx="6372225" cy="7072313"/>
          </a:xfrm>
          <a:custGeom>
            <a:avLst/>
            <a:gdLst/>
            <a:ahLst/>
            <a:cxnLst>
              <a:cxn ang="0">
                <a:pos x="0" y="0"/>
              </a:cxn>
              <a:cxn ang="0">
                <a:pos x="3612" y="0"/>
              </a:cxn>
              <a:cxn ang="0">
                <a:pos x="3222" y="3042"/>
              </a:cxn>
              <a:cxn ang="0">
                <a:pos x="0" y="3744"/>
              </a:cxn>
              <a:cxn ang="0">
                <a:pos x="0" y="0"/>
              </a:cxn>
            </a:cxnLst>
            <a:rect l="0" t="0" r="r" b="b"/>
            <a:pathLst>
              <a:path w="4014" h="4455">
                <a:moveTo>
                  <a:pt x="0" y="0"/>
                </a:moveTo>
                <a:lnTo>
                  <a:pt x="3612" y="0"/>
                </a:lnTo>
                <a:cubicBezTo>
                  <a:pt x="4014" y="984"/>
                  <a:pt x="3812" y="2307"/>
                  <a:pt x="3222" y="3042"/>
                </a:cubicBezTo>
                <a:cubicBezTo>
                  <a:pt x="1988" y="4455"/>
                  <a:pt x="0" y="3744"/>
                  <a:pt x="0" y="3744"/>
                </a:cubicBezTo>
                <a:lnTo>
                  <a:pt x="0" y="0"/>
                </a:lnTo>
                <a:close/>
              </a:path>
            </a:pathLst>
          </a:custGeom>
          <a:gradFill rotWithShape="1">
            <a:gsLst>
              <a:gs pos="0">
                <a:schemeClr val="bg1">
                  <a:gamma/>
                  <a:tint val="25490"/>
                  <a:invGamma/>
                </a:schemeClr>
              </a:gs>
              <a:gs pos="100000">
                <a:schemeClr val="bg1"/>
              </a:gs>
            </a:gsLst>
            <a:lin ang="2700000" scaled="1"/>
          </a:gradFill>
          <a:ln w="9525">
            <a:noFill/>
            <a:round/>
            <a:headEnd/>
            <a:tailEnd/>
          </a:ln>
          <a:effectLst/>
        </p:spPr>
        <p:txBody>
          <a:bodyPr/>
          <a:lstStyle/>
          <a:p>
            <a:endParaRPr lang="ru-RU"/>
          </a:p>
        </p:txBody>
      </p:sp>
      <p:sp>
        <p:nvSpPr>
          <p:cNvPr id="3119" name="Line 47"/>
          <p:cNvSpPr>
            <a:spLocks noChangeShapeType="1"/>
          </p:cNvSpPr>
          <p:nvPr/>
        </p:nvSpPr>
        <p:spPr bwMode="gray">
          <a:xfrm>
            <a:off x="250825" y="1588"/>
            <a:ext cx="0" cy="601503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0" name="Line 48"/>
          <p:cNvSpPr>
            <a:spLocks noChangeShapeType="1"/>
          </p:cNvSpPr>
          <p:nvPr/>
        </p:nvSpPr>
        <p:spPr bwMode="gray">
          <a:xfrm>
            <a:off x="1293813" y="1588"/>
            <a:ext cx="0" cy="62071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1" name="Line 49"/>
          <p:cNvSpPr>
            <a:spLocks noChangeShapeType="1"/>
          </p:cNvSpPr>
          <p:nvPr/>
        </p:nvSpPr>
        <p:spPr bwMode="gray">
          <a:xfrm>
            <a:off x="2338388" y="1588"/>
            <a:ext cx="0" cy="6183312"/>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2" name="Line 50"/>
          <p:cNvSpPr>
            <a:spLocks noChangeShapeType="1"/>
          </p:cNvSpPr>
          <p:nvPr/>
        </p:nvSpPr>
        <p:spPr bwMode="gray">
          <a:xfrm>
            <a:off x="3382963" y="1588"/>
            <a:ext cx="0" cy="59721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3" name="Line 51"/>
          <p:cNvSpPr>
            <a:spLocks noChangeShapeType="1"/>
          </p:cNvSpPr>
          <p:nvPr/>
        </p:nvSpPr>
        <p:spPr bwMode="gray">
          <a:xfrm>
            <a:off x="4427538" y="1588"/>
            <a:ext cx="0" cy="5449887"/>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5" name="Line 53"/>
          <p:cNvSpPr>
            <a:spLocks noChangeShapeType="1"/>
          </p:cNvSpPr>
          <p:nvPr/>
        </p:nvSpPr>
        <p:spPr bwMode="gray">
          <a:xfrm rot="5400000">
            <a:off x="2913063" y="-2654300"/>
            <a:ext cx="0" cy="58134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6" name="Line 54"/>
          <p:cNvSpPr>
            <a:spLocks noChangeShapeType="1"/>
          </p:cNvSpPr>
          <p:nvPr/>
        </p:nvSpPr>
        <p:spPr bwMode="gray">
          <a:xfrm rot="5400000">
            <a:off x="3006725" y="-1682750"/>
            <a:ext cx="0" cy="6000750"/>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7" name="Line 55"/>
          <p:cNvSpPr>
            <a:spLocks noChangeShapeType="1"/>
          </p:cNvSpPr>
          <p:nvPr/>
        </p:nvSpPr>
        <p:spPr bwMode="gray">
          <a:xfrm rot="5400000">
            <a:off x="3011488" y="-622300"/>
            <a:ext cx="0" cy="601027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8" name="Line 56"/>
          <p:cNvSpPr>
            <a:spLocks noChangeShapeType="1"/>
          </p:cNvSpPr>
          <p:nvPr/>
        </p:nvSpPr>
        <p:spPr bwMode="gray">
          <a:xfrm rot="5400000">
            <a:off x="2907507" y="548481"/>
            <a:ext cx="0" cy="58023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29" name="Line 57"/>
          <p:cNvSpPr>
            <a:spLocks noChangeShapeType="1"/>
          </p:cNvSpPr>
          <p:nvPr/>
        </p:nvSpPr>
        <p:spPr bwMode="gray">
          <a:xfrm rot="5400000">
            <a:off x="2666207" y="1854993"/>
            <a:ext cx="0" cy="5319713"/>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0" name="Line 58"/>
          <p:cNvSpPr>
            <a:spLocks noChangeShapeType="1"/>
          </p:cNvSpPr>
          <p:nvPr/>
        </p:nvSpPr>
        <p:spPr bwMode="gray">
          <a:xfrm rot="5400000">
            <a:off x="2115344" y="3472656"/>
            <a:ext cx="0" cy="4217988"/>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31" name="Rectangle 59"/>
          <p:cNvSpPr>
            <a:spLocks noChangeArrowheads="1"/>
          </p:cNvSpPr>
          <p:nvPr/>
        </p:nvSpPr>
        <p:spPr bwMode="gray">
          <a:xfrm>
            <a:off x="2362200" y="277813"/>
            <a:ext cx="1012825" cy="1025525"/>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2" name="Rectangle 60"/>
          <p:cNvSpPr>
            <a:spLocks noChangeArrowheads="1"/>
          </p:cNvSpPr>
          <p:nvPr/>
        </p:nvSpPr>
        <p:spPr bwMode="gray">
          <a:xfrm>
            <a:off x="285750" y="2427288"/>
            <a:ext cx="1012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3" name="Rectangle 61"/>
          <p:cNvSpPr>
            <a:spLocks noChangeArrowheads="1"/>
          </p:cNvSpPr>
          <p:nvPr/>
        </p:nvSpPr>
        <p:spPr bwMode="gray">
          <a:xfrm>
            <a:off x="0" y="271463"/>
            <a:ext cx="250825"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34" name="Rectangle 62"/>
          <p:cNvSpPr>
            <a:spLocks noChangeArrowheads="1"/>
          </p:cNvSpPr>
          <p:nvPr/>
        </p:nvSpPr>
        <p:spPr bwMode="gray">
          <a:xfrm>
            <a:off x="1331913" y="1588"/>
            <a:ext cx="1012825" cy="234950"/>
          </a:xfrm>
          <a:prstGeom prst="rect">
            <a:avLst/>
          </a:prstGeom>
          <a:solidFill>
            <a:srgbClr val="FFFFFF">
              <a:alpha val="50000"/>
            </a:srgbClr>
          </a:solidFill>
          <a:ln w="9525">
            <a:noFill/>
            <a:miter lim="800000"/>
            <a:headEnd/>
            <a:tailEnd/>
          </a:ln>
          <a:effectLst/>
        </p:spPr>
        <p:txBody>
          <a:bodyPr wrap="none" anchor="ctr"/>
          <a:lstStyle/>
          <a:p>
            <a:endParaRPr lang="ru-RU"/>
          </a:p>
        </p:txBody>
      </p:sp>
      <p:sp>
        <p:nvSpPr>
          <p:cNvPr id="3136" name="Freeform 64"/>
          <p:cNvSpPr>
            <a:spLocks/>
          </p:cNvSpPr>
          <p:nvPr/>
        </p:nvSpPr>
        <p:spPr bwMode="gray">
          <a:xfrm>
            <a:off x="2365375" y="4541838"/>
            <a:ext cx="1009650" cy="1033462"/>
          </a:xfrm>
          <a:custGeom>
            <a:avLst/>
            <a:gdLst/>
            <a:ahLst/>
            <a:cxnLst>
              <a:cxn ang="0">
                <a:pos x="0" y="0"/>
              </a:cxn>
              <a:cxn ang="0">
                <a:pos x="0" y="645"/>
              </a:cxn>
              <a:cxn ang="0">
                <a:pos x="636" y="651"/>
              </a:cxn>
              <a:cxn ang="0">
                <a:pos x="632" y="0"/>
              </a:cxn>
              <a:cxn ang="0">
                <a:pos x="0" y="0"/>
              </a:cxn>
            </a:cxnLst>
            <a:rect l="0" t="0" r="r" b="b"/>
            <a:pathLst>
              <a:path w="636" h="651">
                <a:moveTo>
                  <a:pt x="0" y="0"/>
                </a:moveTo>
                <a:lnTo>
                  <a:pt x="0" y="645"/>
                </a:lnTo>
                <a:lnTo>
                  <a:pt x="636" y="651"/>
                </a:lnTo>
                <a:lnTo>
                  <a:pt x="632" y="0"/>
                </a:lnTo>
                <a:lnTo>
                  <a:pt x="0" y="0"/>
                </a:lnTo>
                <a:close/>
              </a:path>
            </a:pathLst>
          </a:custGeom>
          <a:solidFill>
            <a:srgbClr val="FFFFFF">
              <a:alpha val="39999"/>
            </a:srgbClr>
          </a:solidFill>
          <a:ln w="9525">
            <a:noFill/>
            <a:round/>
            <a:headEnd/>
            <a:tailEnd/>
          </a:ln>
          <a:effectLst/>
        </p:spPr>
        <p:txBody>
          <a:bodyPr/>
          <a:lstStyle/>
          <a:p>
            <a:endParaRPr lang="ru-RU"/>
          </a:p>
        </p:txBody>
      </p:sp>
      <p:sp>
        <p:nvSpPr>
          <p:cNvPr id="3103" name="Rectangle 31"/>
          <p:cNvSpPr>
            <a:spLocks noChangeArrowheads="1"/>
          </p:cNvSpPr>
          <p:nvPr/>
        </p:nvSpPr>
        <p:spPr bwMode="gray">
          <a:xfrm>
            <a:off x="285750" y="243522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5" name="Rectangle 3"/>
          <p:cNvSpPr>
            <a:spLocks noGrp="1" noChangeArrowheads="1"/>
          </p:cNvSpPr>
          <p:nvPr>
            <p:ph type="subTitle" idx="1"/>
          </p:nvPr>
        </p:nvSpPr>
        <p:spPr>
          <a:xfrm>
            <a:off x="333375" y="5084763"/>
            <a:ext cx="6400800" cy="457200"/>
          </a:xfrm>
        </p:spPr>
        <p:txBody>
          <a:bodyPr/>
          <a:lstStyle>
            <a:lvl1pPr marL="0" indent="0">
              <a:buFontTx/>
              <a:buNone/>
              <a:defRPr sz="1600">
                <a:latin typeface="Times New Roman" pitchFamily="18" charset="0"/>
              </a:defRPr>
            </a:lvl1pPr>
          </a:lstStyle>
          <a:p>
            <a:r>
              <a:rPr lang="ru-RU" smtClean="0"/>
              <a:t>Образец подзаголовка</a:t>
            </a:r>
            <a:endParaRPr lang="en-US"/>
          </a:p>
        </p:txBody>
      </p:sp>
      <p:sp>
        <p:nvSpPr>
          <p:cNvPr id="3076" name="Rectangle 4"/>
          <p:cNvSpPr>
            <a:spLocks noGrp="1" noChangeArrowheads="1"/>
          </p:cNvSpPr>
          <p:nvPr>
            <p:ph type="dt" sz="half" idx="2"/>
          </p:nvPr>
        </p:nvSpPr>
        <p:spPr>
          <a:xfrm>
            <a:off x="457200" y="6407150"/>
            <a:ext cx="2133600" cy="314325"/>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407150"/>
            <a:ext cx="2895600" cy="314325"/>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407150"/>
            <a:ext cx="2133600" cy="314325"/>
          </a:xfrm>
        </p:spPr>
        <p:txBody>
          <a:bodyPr/>
          <a:lstStyle>
            <a:lvl1pPr>
              <a:defRPr/>
            </a:lvl1pPr>
          </a:lstStyle>
          <a:p>
            <a:fld id="{0254511E-8E7A-48B7-9CE0-CB3562F454DD}" type="slidenum">
              <a:rPr lang="en-US"/>
              <a:pPr/>
              <a:t>‹#›</a:t>
            </a:fld>
            <a:endParaRPr lang="en-US"/>
          </a:p>
        </p:txBody>
      </p:sp>
      <p:sp>
        <p:nvSpPr>
          <p:cNvPr id="3110" name="Text Box 38"/>
          <p:cNvSpPr txBox="1">
            <a:spLocks noChangeArrowheads="1"/>
          </p:cNvSpPr>
          <p:nvPr/>
        </p:nvSpPr>
        <p:spPr bwMode="gray">
          <a:xfrm>
            <a:off x="333375" y="4714875"/>
            <a:ext cx="1303338" cy="427038"/>
          </a:xfrm>
          <a:prstGeom prst="rect">
            <a:avLst/>
          </a:prstGeom>
          <a:noFill/>
          <a:ln w="9525">
            <a:noFill/>
            <a:miter lim="800000"/>
            <a:headEnd/>
            <a:tailEnd/>
          </a:ln>
          <a:effectLst/>
        </p:spPr>
        <p:txBody>
          <a:bodyPr wrap="none">
            <a:spAutoFit/>
          </a:bodyPr>
          <a:lstStyle/>
          <a:p>
            <a:r>
              <a:rPr lang="en-US" sz="2200">
                <a:latin typeface="Arial Black" pitchFamily="34" charset="0"/>
              </a:rPr>
              <a:t>L/O/G/O</a:t>
            </a:r>
          </a:p>
        </p:txBody>
      </p:sp>
      <p:grpSp>
        <p:nvGrpSpPr>
          <p:cNvPr id="3143" name="Group 71"/>
          <p:cNvGrpSpPr>
            <a:grpSpLocks/>
          </p:cNvGrpSpPr>
          <p:nvPr/>
        </p:nvGrpSpPr>
        <p:grpSpPr bwMode="auto">
          <a:xfrm>
            <a:off x="8077200" y="0"/>
            <a:ext cx="1076325" cy="6858000"/>
            <a:chOff x="5088" y="0"/>
            <a:chExt cx="678" cy="4320"/>
          </a:xfrm>
        </p:grpSpPr>
        <p:sp>
          <p:nvSpPr>
            <p:cNvPr id="3138" name="Freeform 66"/>
            <p:cNvSpPr>
              <a:spLocks/>
            </p:cNvSpPr>
            <p:nvPr userDrawn="1"/>
          </p:nvSpPr>
          <p:spPr bwMode="gray">
            <a:xfrm>
              <a:off x="5088" y="0"/>
              <a:ext cx="672" cy="702"/>
            </a:xfrm>
            <a:custGeom>
              <a:avLst/>
              <a:gdLst/>
              <a:ahLst/>
              <a:cxnLst>
                <a:cxn ang="0">
                  <a:pos x="0" y="432"/>
                </a:cxn>
                <a:cxn ang="0">
                  <a:pos x="288" y="0"/>
                </a:cxn>
                <a:cxn ang="0">
                  <a:pos x="672" y="0"/>
                </a:cxn>
                <a:cxn ang="0">
                  <a:pos x="672" y="720"/>
                </a:cxn>
                <a:cxn ang="0">
                  <a:pos x="0" y="432"/>
                </a:cxn>
              </a:cxnLst>
              <a:rect l="0" t="0" r="r" b="b"/>
              <a:pathLst>
                <a:path w="672" h="720">
                  <a:moveTo>
                    <a:pt x="0" y="432"/>
                  </a:moveTo>
                  <a:cubicBezTo>
                    <a:pt x="186" y="216"/>
                    <a:pt x="288" y="0"/>
                    <a:pt x="288" y="0"/>
                  </a:cubicBezTo>
                  <a:lnTo>
                    <a:pt x="672" y="0"/>
                  </a:lnTo>
                  <a:lnTo>
                    <a:pt x="672" y="720"/>
                  </a:lnTo>
                  <a:cubicBezTo>
                    <a:pt x="672" y="720"/>
                    <a:pt x="384" y="516"/>
                    <a:pt x="0" y="432"/>
                  </a:cubicBezTo>
                  <a:close/>
                </a:path>
              </a:pathLst>
            </a:custGeom>
            <a:solidFill>
              <a:srgbClr val="E8E8E8"/>
            </a:solidFill>
            <a:ln w="9525">
              <a:noFill/>
              <a:round/>
              <a:headEnd/>
              <a:tailEnd/>
            </a:ln>
            <a:effectLst/>
          </p:spPr>
          <p:txBody>
            <a:bodyPr/>
            <a:lstStyle/>
            <a:p>
              <a:endParaRPr lang="ru-RU"/>
            </a:p>
          </p:txBody>
        </p:sp>
        <p:sp>
          <p:nvSpPr>
            <p:cNvPr id="3139" name="Freeform 67"/>
            <p:cNvSpPr>
              <a:spLocks/>
            </p:cNvSpPr>
            <p:nvPr userDrawn="1"/>
          </p:nvSpPr>
          <p:spPr bwMode="gray">
            <a:xfrm>
              <a:off x="5602" y="3496"/>
              <a:ext cx="164" cy="824"/>
            </a:xfrm>
            <a:custGeom>
              <a:avLst/>
              <a:gdLst/>
              <a:ahLst/>
              <a:cxnLst>
                <a:cxn ang="0">
                  <a:pos x="206" y="0"/>
                </a:cxn>
                <a:cxn ang="0">
                  <a:pos x="0" y="82"/>
                </a:cxn>
                <a:cxn ang="0">
                  <a:pos x="168" y="824"/>
                </a:cxn>
                <a:cxn ang="0">
                  <a:pos x="212" y="822"/>
                </a:cxn>
                <a:cxn ang="0">
                  <a:pos x="206" y="0"/>
                </a:cxn>
              </a:cxnLst>
              <a:rect l="0" t="0" r="r" b="b"/>
              <a:pathLst>
                <a:path w="212" h="824">
                  <a:moveTo>
                    <a:pt x="206" y="0"/>
                  </a:moveTo>
                  <a:cubicBezTo>
                    <a:pt x="104" y="54"/>
                    <a:pt x="0" y="82"/>
                    <a:pt x="0" y="82"/>
                  </a:cubicBezTo>
                  <a:cubicBezTo>
                    <a:pt x="0" y="82"/>
                    <a:pt x="148" y="378"/>
                    <a:pt x="168" y="824"/>
                  </a:cubicBezTo>
                  <a:lnTo>
                    <a:pt x="212" y="822"/>
                  </a:lnTo>
                  <a:cubicBezTo>
                    <a:pt x="212" y="822"/>
                    <a:pt x="209" y="411"/>
                    <a:pt x="206" y="0"/>
                  </a:cubicBezTo>
                  <a:close/>
                </a:path>
              </a:pathLst>
            </a:custGeom>
            <a:solidFill>
              <a:srgbClr val="E8E8E8"/>
            </a:solidFill>
            <a:ln w="9525">
              <a:noFill/>
              <a:round/>
              <a:headEnd/>
              <a:tailEnd/>
            </a:ln>
            <a:effectLst/>
          </p:spPr>
          <p:txBody>
            <a:bodyPr/>
            <a:lstStyle/>
            <a:p>
              <a:endParaRPr lang="ru-RU"/>
            </a:p>
          </p:txBody>
        </p:sp>
      </p:grpSp>
      <p:sp>
        <p:nvSpPr>
          <p:cNvPr id="3152" name="Rectangle 80"/>
          <p:cNvSpPr>
            <a:spLocks noChangeArrowheads="1"/>
          </p:cNvSpPr>
          <p:nvPr/>
        </p:nvSpPr>
        <p:spPr bwMode="gray">
          <a:xfrm>
            <a:off x="5495925" y="1333500"/>
            <a:ext cx="660400" cy="1025525"/>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3153" name="Line 81"/>
          <p:cNvSpPr>
            <a:spLocks noChangeShapeType="1"/>
          </p:cNvSpPr>
          <p:nvPr/>
        </p:nvSpPr>
        <p:spPr bwMode="gray">
          <a:xfrm>
            <a:off x="5480050" y="1588"/>
            <a:ext cx="0" cy="4238625"/>
          </a:xfrm>
          <a:prstGeom prst="line">
            <a:avLst/>
          </a:prstGeom>
          <a:noFill/>
          <a:ln w="9525">
            <a:solidFill>
              <a:srgbClr val="FFFFFF"/>
            </a:solidFill>
            <a:round/>
            <a:headEnd/>
            <a:tailEnd/>
          </a:ln>
          <a:effectLst>
            <a:outerShdw dist="17961" dir="2700000" algn="ctr" rotWithShape="0">
              <a:schemeClr val="accent2">
                <a:alpha val="50000"/>
              </a:schemeClr>
            </a:outerShdw>
          </a:effectLst>
        </p:spPr>
        <p:txBody>
          <a:bodyPr/>
          <a:lstStyle/>
          <a:p>
            <a:endParaRPr lang="ru-RU"/>
          </a:p>
        </p:txBody>
      </p:sp>
      <p:sp>
        <p:nvSpPr>
          <p:cNvPr id="3154" name="Rectangle 82"/>
          <p:cNvSpPr>
            <a:spLocks noChangeArrowheads="1"/>
          </p:cNvSpPr>
          <p:nvPr/>
        </p:nvSpPr>
        <p:spPr bwMode="gray">
          <a:xfrm>
            <a:off x="4457700" y="3495675"/>
            <a:ext cx="1012825" cy="1025525"/>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3074" name="Rectangle 2"/>
          <p:cNvSpPr>
            <a:spLocks noGrp="1" noChangeArrowheads="1"/>
          </p:cNvSpPr>
          <p:nvPr>
            <p:ph type="ctrTitle"/>
          </p:nvPr>
        </p:nvSpPr>
        <p:spPr bwMode="gray">
          <a:xfrm>
            <a:off x="333375" y="1884363"/>
            <a:ext cx="8229600" cy="1470025"/>
          </a:xfrm>
          <a:effectLst/>
        </p:spPr>
        <p:txBody>
          <a:bodyPr/>
          <a:lstStyle>
            <a:lvl1pPr>
              <a:defRPr sz="4800"/>
            </a:lvl1pPr>
          </a:lstStyle>
          <a:p>
            <a:r>
              <a:rPr lang="ru-RU" smtClean="0"/>
              <a:t>Образец заголовка</a:t>
            </a:r>
            <a:endParaRPr lang="en-US"/>
          </a:p>
        </p:txBody>
      </p:sp>
      <p:pic>
        <p:nvPicPr>
          <p:cNvPr id="3155" name="Picture 83" descr="water"/>
          <p:cNvPicPr>
            <a:picLocks noChangeAspect="1" noChangeArrowheads="1"/>
          </p:cNvPicPr>
          <p:nvPr/>
        </p:nvPicPr>
        <p:blipFill>
          <a:blip r:embed="rId2" cstate="print"/>
          <a:srcRect l="22409" t="16374" b="27486"/>
          <a:stretch>
            <a:fillRect/>
          </a:stretch>
        </p:blipFill>
        <p:spPr bwMode="gray">
          <a:xfrm rot="393398">
            <a:off x="2667000" y="609600"/>
            <a:ext cx="2663825" cy="21971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165331C-E009-4F09-AF77-F8A027CF299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FA7F72B-6FCF-4CAC-8426-4F205F32173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A3851656-5C01-4303-8403-FBF1DE607D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FD768DDD-2C4C-47D8-96BD-3F6BE0A1410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8F2CC685-8670-4EEB-810A-9C9D1DE4962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1532A216-013D-4D50-95FE-72D36329610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B78F454-28F7-4981-B7F0-82ABC38E028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FCB5E88E-256F-47FB-83C9-D41D8EF0766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4C1BCB9-D01E-4854-B203-56226438CA6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25438"/>
            <a:ext cx="2057400" cy="58007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25438"/>
            <a:ext cx="6019800" cy="58007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BC0706F-0A14-4998-9FCD-579E7869B65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37BE79F8-9543-4DFD-AAE3-7DF8F2A2441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en-US"/>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8FD9543D-99C8-41BC-87BF-2A766562A78D}"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9271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19DC067A-6423-4C1A-9D4F-25188CC83A3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1" name="Freeform 7"/>
          <p:cNvSpPr>
            <a:spLocks/>
          </p:cNvSpPr>
          <p:nvPr/>
        </p:nvSpPr>
        <p:spPr bwMode="gray">
          <a:xfrm>
            <a:off x="-9525" y="-9525"/>
            <a:ext cx="9156700" cy="6872288"/>
          </a:xfrm>
          <a:custGeom>
            <a:avLst/>
            <a:gdLst/>
            <a:ahLst/>
            <a:cxnLst>
              <a:cxn ang="0">
                <a:pos x="5766" y="605"/>
              </a:cxn>
              <a:cxn ang="0">
                <a:pos x="5768" y="4325"/>
              </a:cxn>
              <a:cxn ang="0">
                <a:pos x="1082" y="4329"/>
              </a:cxn>
              <a:cxn ang="0">
                <a:pos x="13" y="3351"/>
              </a:cxn>
              <a:cxn ang="0">
                <a:pos x="0" y="0"/>
              </a:cxn>
              <a:cxn ang="0">
                <a:pos x="2428" y="7"/>
              </a:cxn>
              <a:cxn ang="0">
                <a:pos x="5766" y="605"/>
              </a:cxn>
            </a:cxnLst>
            <a:rect l="0" t="0" r="r" b="b"/>
            <a:pathLst>
              <a:path w="5768" h="4329">
                <a:moveTo>
                  <a:pt x="5766" y="605"/>
                </a:moveTo>
                <a:cubicBezTo>
                  <a:pt x="5767" y="2464"/>
                  <a:pt x="5768" y="4325"/>
                  <a:pt x="5768" y="4325"/>
                </a:cubicBezTo>
                <a:lnTo>
                  <a:pt x="1082" y="4329"/>
                </a:lnTo>
                <a:cubicBezTo>
                  <a:pt x="318" y="3809"/>
                  <a:pt x="9" y="3349"/>
                  <a:pt x="13" y="3351"/>
                </a:cubicBezTo>
                <a:lnTo>
                  <a:pt x="0" y="0"/>
                </a:lnTo>
                <a:lnTo>
                  <a:pt x="2428" y="7"/>
                </a:lnTo>
                <a:cubicBezTo>
                  <a:pt x="2428" y="12"/>
                  <a:pt x="3096" y="401"/>
                  <a:pt x="5766" y="605"/>
                </a:cubicBezTo>
                <a:close/>
              </a:path>
            </a:pathLst>
          </a:custGeom>
          <a:gradFill rotWithShape="1">
            <a:gsLst>
              <a:gs pos="0">
                <a:schemeClr val="bg1">
                  <a:gamma/>
                  <a:tint val="3137"/>
                  <a:invGamma/>
                </a:schemeClr>
              </a:gs>
              <a:gs pos="100000">
                <a:schemeClr val="bg1">
                  <a:alpha val="70000"/>
                </a:schemeClr>
              </a:gs>
            </a:gsLst>
            <a:lin ang="2700000" scaled="1"/>
          </a:gradFill>
          <a:ln w="9525">
            <a:noFill/>
            <a:round/>
            <a:headEnd/>
            <a:tailEnd/>
          </a:ln>
          <a:effectLst/>
        </p:spPr>
        <p:txBody>
          <a:bodyPr/>
          <a:lstStyle/>
          <a:p>
            <a:endParaRPr lang="ru-RU"/>
          </a:p>
        </p:txBody>
      </p:sp>
      <p:sp>
        <p:nvSpPr>
          <p:cNvPr id="1033" name="Freeform 9"/>
          <p:cNvSpPr>
            <a:spLocks/>
          </p:cNvSpPr>
          <p:nvPr/>
        </p:nvSpPr>
        <p:spPr bwMode="gray">
          <a:xfrm>
            <a:off x="-4763" y="5500688"/>
            <a:ext cx="1441451" cy="1358900"/>
          </a:xfrm>
          <a:custGeom>
            <a:avLst/>
            <a:gdLst/>
            <a:ahLst/>
            <a:cxnLst>
              <a:cxn ang="0">
                <a:pos x="0" y="0"/>
              </a:cxn>
              <a:cxn ang="0">
                <a:pos x="0" y="1100"/>
              </a:cxn>
              <a:cxn ang="0">
                <a:pos x="1089" y="1100"/>
              </a:cxn>
              <a:cxn ang="0">
                <a:pos x="0" y="0"/>
              </a:cxn>
            </a:cxnLst>
            <a:rect l="0" t="0" r="r" b="b"/>
            <a:pathLst>
              <a:path w="1089" h="1100">
                <a:moveTo>
                  <a:pt x="0" y="0"/>
                </a:moveTo>
                <a:cubicBezTo>
                  <a:pt x="0" y="550"/>
                  <a:pt x="0" y="1100"/>
                  <a:pt x="0" y="1100"/>
                </a:cubicBezTo>
                <a:lnTo>
                  <a:pt x="1089" y="1100"/>
                </a:lnTo>
                <a:cubicBezTo>
                  <a:pt x="1089" y="1100"/>
                  <a:pt x="596" y="865"/>
                  <a:pt x="0" y="0"/>
                </a:cubicBezTo>
                <a:close/>
              </a:path>
            </a:pathLst>
          </a:custGeom>
          <a:solidFill>
            <a:schemeClr val="folHlink"/>
          </a:solidFill>
          <a:ln w="9525">
            <a:noFill/>
            <a:round/>
            <a:headEnd/>
            <a:tailEnd/>
          </a:ln>
          <a:effectLst/>
        </p:spPr>
        <p:txBody>
          <a:bodyPr/>
          <a:lstStyle/>
          <a:p>
            <a:endParaRPr lang="ru-RU"/>
          </a:p>
        </p:txBody>
      </p:sp>
      <p:sp>
        <p:nvSpPr>
          <p:cNvPr id="1037" name="Line 13"/>
          <p:cNvSpPr>
            <a:spLocks noChangeShapeType="1"/>
          </p:cNvSpPr>
          <p:nvPr/>
        </p:nvSpPr>
        <p:spPr bwMode="gray">
          <a:xfrm>
            <a:off x="527050" y="0"/>
            <a:ext cx="0" cy="59102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8" name="Line 14"/>
          <p:cNvSpPr>
            <a:spLocks noChangeShapeType="1"/>
          </p:cNvSpPr>
          <p:nvPr/>
        </p:nvSpPr>
        <p:spPr bwMode="gray">
          <a:xfrm>
            <a:off x="1677988" y="0"/>
            <a:ext cx="0" cy="68326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39" name="Line 15"/>
          <p:cNvSpPr>
            <a:spLocks noChangeShapeType="1"/>
          </p:cNvSpPr>
          <p:nvPr/>
        </p:nvSpPr>
        <p:spPr bwMode="gray">
          <a:xfrm>
            <a:off x="2830513" y="0"/>
            <a:ext cx="0" cy="68611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0" name="Line 16"/>
          <p:cNvSpPr>
            <a:spLocks noChangeShapeType="1"/>
          </p:cNvSpPr>
          <p:nvPr/>
        </p:nvSpPr>
        <p:spPr bwMode="gray">
          <a:xfrm>
            <a:off x="3983038" y="0"/>
            <a:ext cx="0" cy="6875463"/>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1" name="Line 17"/>
          <p:cNvSpPr>
            <a:spLocks noChangeShapeType="1"/>
          </p:cNvSpPr>
          <p:nvPr/>
        </p:nvSpPr>
        <p:spPr bwMode="gray">
          <a:xfrm>
            <a:off x="5133975" y="388938"/>
            <a:ext cx="0" cy="6486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2" name="Line 18"/>
          <p:cNvSpPr>
            <a:spLocks noChangeShapeType="1"/>
          </p:cNvSpPr>
          <p:nvPr/>
        </p:nvSpPr>
        <p:spPr bwMode="gray">
          <a:xfrm>
            <a:off x="6286500" y="619125"/>
            <a:ext cx="0" cy="6256338"/>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3" name="Line 19"/>
          <p:cNvSpPr>
            <a:spLocks noChangeShapeType="1"/>
          </p:cNvSpPr>
          <p:nvPr/>
        </p:nvSpPr>
        <p:spPr bwMode="gray">
          <a:xfrm>
            <a:off x="7439025" y="773113"/>
            <a:ext cx="0" cy="6102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4" name="Line 20"/>
          <p:cNvSpPr>
            <a:spLocks noChangeShapeType="1"/>
          </p:cNvSpPr>
          <p:nvPr/>
        </p:nvSpPr>
        <p:spPr bwMode="gray">
          <a:xfrm>
            <a:off x="8591550" y="900113"/>
            <a:ext cx="0" cy="597535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6" name="Line 22"/>
          <p:cNvSpPr>
            <a:spLocks noChangeShapeType="1"/>
          </p:cNvSpPr>
          <p:nvPr/>
        </p:nvSpPr>
        <p:spPr bwMode="gray">
          <a:xfrm rot="5400000">
            <a:off x="2595563" y="-2176463"/>
            <a:ext cx="0" cy="51911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7" name="Line 23"/>
          <p:cNvSpPr>
            <a:spLocks noChangeShapeType="1"/>
          </p:cNvSpPr>
          <p:nvPr/>
        </p:nvSpPr>
        <p:spPr bwMode="gray">
          <a:xfrm rot="5400000">
            <a:off x="4578350" y="-303688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8" name="Line 24"/>
          <p:cNvSpPr>
            <a:spLocks noChangeShapeType="1"/>
          </p:cNvSpPr>
          <p:nvPr/>
        </p:nvSpPr>
        <p:spPr bwMode="gray">
          <a:xfrm rot="5400000">
            <a:off x="4578350" y="-1912937"/>
            <a:ext cx="0" cy="9156700"/>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49" name="Line 25"/>
          <p:cNvSpPr>
            <a:spLocks noChangeShapeType="1"/>
          </p:cNvSpPr>
          <p:nvPr/>
        </p:nvSpPr>
        <p:spPr bwMode="gray">
          <a:xfrm rot="5400000">
            <a:off x="4579938" y="-788988"/>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0" name="Line 26"/>
          <p:cNvSpPr>
            <a:spLocks noChangeShapeType="1"/>
          </p:cNvSpPr>
          <p:nvPr/>
        </p:nvSpPr>
        <p:spPr bwMode="gray">
          <a:xfrm rot="5400000">
            <a:off x="4579938" y="334962"/>
            <a:ext cx="0" cy="915352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1" name="Line 27"/>
          <p:cNvSpPr>
            <a:spLocks noChangeShapeType="1"/>
          </p:cNvSpPr>
          <p:nvPr/>
        </p:nvSpPr>
        <p:spPr bwMode="gray">
          <a:xfrm rot="5400000">
            <a:off x="4905376" y="1824037"/>
            <a:ext cx="0" cy="8423275"/>
          </a:xfrm>
          <a:prstGeom prst="line">
            <a:avLst/>
          </a:prstGeom>
          <a:noFill/>
          <a:ln w="9525">
            <a:solidFill>
              <a:srgbClr val="FFFFFF">
                <a:alpha val="50000"/>
              </a:srgbClr>
            </a:solidFill>
            <a:round/>
            <a:headEnd/>
            <a:tailEnd/>
          </a:ln>
          <a:effectLst>
            <a:outerShdw dist="17961" dir="2700000" algn="ctr" rotWithShape="0">
              <a:schemeClr val="accent2">
                <a:alpha val="35001"/>
              </a:schemeClr>
            </a:outerShdw>
          </a:effectLst>
        </p:spPr>
        <p:txBody>
          <a:bodyPr/>
          <a:lstStyle/>
          <a:p>
            <a:endParaRPr lang="ru-RU"/>
          </a:p>
        </p:txBody>
      </p:sp>
      <p:sp>
        <p:nvSpPr>
          <p:cNvPr id="1052" name="Rectangle 28"/>
          <p:cNvSpPr>
            <a:spLocks noChangeArrowheads="1"/>
          </p:cNvSpPr>
          <p:nvPr/>
        </p:nvSpPr>
        <p:spPr bwMode="gray">
          <a:xfrm>
            <a:off x="4005263" y="2692400"/>
            <a:ext cx="1128712" cy="1079500"/>
          </a:xfrm>
          <a:prstGeom prst="rect">
            <a:avLst/>
          </a:prstGeom>
          <a:solidFill>
            <a:srgbClr val="FFFFFF">
              <a:alpha val="25000"/>
            </a:srgbClr>
          </a:solidFill>
          <a:ln w="9525">
            <a:noFill/>
            <a:miter lim="800000"/>
            <a:headEnd/>
            <a:tailEnd/>
          </a:ln>
          <a:effectLst/>
        </p:spPr>
        <p:txBody>
          <a:bodyPr wrap="none" anchor="ctr"/>
          <a:lstStyle/>
          <a:p>
            <a:endParaRPr lang="ru-RU"/>
          </a:p>
        </p:txBody>
      </p:sp>
      <p:sp>
        <p:nvSpPr>
          <p:cNvPr id="1053" name="Rectangle 29"/>
          <p:cNvSpPr>
            <a:spLocks noChangeArrowheads="1"/>
          </p:cNvSpPr>
          <p:nvPr/>
        </p:nvSpPr>
        <p:spPr bwMode="gray">
          <a:xfrm>
            <a:off x="7459663" y="4937125"/>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4" name="Rectangle 30"/>
          <p:cNvSpPr>
            <a:spLocks noChangeArrowheads="1"/>
          </p:cNvSpPr>
          <p:nvPr/>
        </p:nvSpPr>
        <p:spPr bwMode="gray">
          <a:xfrm>
            <a:off x="549275" y="3808413"/>
            <a:ext cx="1128713" cy="1079500"/>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5" name="Rectangle 31"/>
          <p:cNvSpPr>
            <a:spLocks noChangeArrowheads="1"/>
          </p:cNvSpPr>
          <p:nvPr/>
        </p:nvSpPr>
        <p:spPr bwMode="gray">
          <a:xfrm>
            <a:off x="6307138" y="6064250"/>
            <a:ext cx="1128712" cy="796925"/>
          </a:xfrm>
          <a:prstGeom prst="rect">
            <a:avLst/>
          </a:prstGeom>
          <a:solidFill>
            <a:srgbClr val="FFFFFF">
              <a:alpha val="20000"/>
            </a:srgbClr>
          </a:solidFill>
          <a:ln w="9525">
            <a:noFill/>
            <a:miter lim="800000"/>
            <a:headEnd/>
            <a:tailEnd/>
          </a:ln>
          <a:effectLst/>
        </p:spPr>
        <p:txBody>
          <a:bodyPr wrap="none" anchor="ctr"/>
          <a:lstStyle/>
          <a:p>
            <a:endParaRPr lang="ru-RU"/>
          </a:p>
        </p:txBody>
      </p:sp>
      <p:sp>
        <p:nvSpPr>
          <p:cNvPr id="1056" name="Rectangle 32"/>
          <p:cNvSpPr>
            <a:spLocks noChangeArrowheads="1"/>
          </p:cNvSpPr>
          <p:nvPr/>
        </p:nvSpPr>
        <p:spPr bwMode="gray">
          <a:xfrm>
            <a:off x="2846388" y="0"/>
            <a:ext cx="1128712" cy="404813"/>
          </a:xfrm>
          <a:prstGeom prst="rect">
            <a:avLst/>
          </a:prstGeom>
          <a:solidFill>
            <a:srgbClr val="FFFFFF">
              <a:alpha val="39999"/>
            </a:srgbClr>
          </a:solidFill>
          <a:ln w="9525">
            <a:noFill/>
            <a:miter lim="800000"/>
            <a:headEnd/>
            <a:tailEnd/>
          </a:ln>
          <a:effectLst/>
        </p:spPr>
        <p:txBody>
          <a:bodyPr wrap="none" anchor="ctr"/>
          <a:lstStyle/>
          <a:p>
            <a:endParaRPr lang="ru-RU"/>
          </a:p>
        </p:txBody>
      </p:sp>
      <p:sp>
        <p:nvSpPr>
          <p:cNvPr id="1057" name="Rectangle 33"/>
          <p:cNvSpPr>
            <a:spLocks noChangeArrowheads="1"/>
          </p:cNvSpPr>
          <p:nvPr/>
        </p:nvSpPr>
        <p:spPr bwMode="gray">
          <a:xfrm>
            <a:off x="2852738" y="493871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58" name="Rectangle 34"/>
          <p:cNvSpPr>
            <a:spLocks noChangeArrowheads="1"/>
          </p:cNvSpPr>
          <p:nvPr/>
        </p:nvSpPr>
        <p:spPr bwMode="gray">
          <a:xfrm>
            <a:off x="6300788" y="1566863"/>
            <a:ext cx="1120775" cy="1079500"/>
          </a:xfrm>
          <a:prstGeom prst="rect">
            <a:avLst/>
          </a:prstGeom>
          <a:solidFill>
            <a:srgbClr val="FFFFFF">
              <a:alpha val="30000"/>
            </a:srgbClr>
          </a:solidFill>
          <a:ln w="9525">
            <a:noFill/>
            <a:miter lim="800000"/>
            <a:headEnd/>
            <a:tailEnd/>
          </a:ln>
          <a:effectLst/>
        </p:spPr>
        <p:txBody>
          <a:bodyPr wrap="none" anchor="ctr"/>
          <a:lstStyle/>
          <a:p>
            <a:endParaRPr lang="ru-RU"/>
          </a:p>
        </p:txBody>
      </p:sp>
      <p:sp>
        <p:nvSpPr>
          <p:cNvPr id="1027" name="Rectangle 3"/>
          <p:cNvSpPr>
            <a:spLocks noGrp="1" noChangeArrowheads="1"/>
          </p:cNvSpPr>
          <p:nvPr>
            <p:ph type="body" idx="1"/>
          </p:nvPr>
        </p:nvSpPr>
        <p:spPr bwMode="gray">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gray">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gray">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gray">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CEE46FD-18E1-4C4A-92FB-B114EAA7D2F8}" type="slidenum">
              <a:rPr lang="en-US"/>
              <a:pPr/>
              <a:t>‹#›</a:t>
            </a:fld>
            <a:endParaRPr lang="en-US"/>
          </a:p>
        </p:txBody>
      </p:sp>
      <p:sp>
        <p:nvSpPr>
          <p:cNvPr id="1060" name="Freeform 36"/>
          <p:cNvSpPr>
            <a:spLocks/>
          </p:cNvSpPr>
          <p:nvPr/>
        </p:nvSpPr>
        <p:spPr bwMode="gray">
          <a:xfrm>
            <a:off x="4041775" y="0"/>
            <a:ext cx="5105400" cy="739775"/>
          </a:xfrm>
          <a:custGeom>
            <a:avLst/>
            <a:gdLst/>
            <a:ahLst/>
            <a:cxnLst>
              <a:cxn ang="0">
                <a:pos x="3130" y="453"/>
              </a:cxn>
              <a:cxn ang="0">
                <a:pos x="3130" y="0"/>
              </a:cxn>
              <a:cxn ang="0">
                <a:pos x="0" y="0"/>
              </a:cxn>
              <a:cxn ang="0">
                <a:pos x="3130" y="453"/>
              </a:cxn>
            </a:cxnLst>
            <a:rect l="0" t="0" r="r" b="b"/>
            <a:pathLst>
              <a:path w="3130" h="453">
                <a:moveTo>
                  <a:pt x="3130" y="453"/>
                </a:moveTo>
                <a:cubicBezTo>
                  <a:pt x="3130" y="226"/>
                  <a:pt x="3130" y="0"/>
                  <a:pt x="3130" y="0"/>
                </a:cubicBezTo>
                <a:lnTo>
                  <a:pt x="0" y="0"/>
                </a:lnTo>
                <a:cubicBezTo>
                  <a:pt x="0" y="0"/>
                  <a:pt x="1298" y="389"/>
                  <a:pt x="3130" y="453"/>
                </a:cubicBezTo>
                <a:close/>
              </a:path>
            </a:pathLst>
          </a:custGeom>
          <a:solidFill>
            <a:schemeClr val="hlink"/>
          </a:solidFill>
          <a:ln w="9525">
            <a:noFill/>
            <a:round/>
            <a:headEnd/>
            <a:tailEnd/>
          </a:ln>
          <a:effectLst/>
        </p:spPr>
        <p:txBody>
          <a:bodyPr/>
          <a:lstStyle/>
          <a:p>
            <a:endParaRPr lang="ru-RU"/>
          </a:p>
        </p:txBody>
      </p:sp>
      <p:sp>
        <p:nvSpPr>
          <p:cNvPr id="1026" name="Rectangle 2"/>
          <p:cNvSpPr>
            <a:spLocks noGrp="1" noChangeArrowheads="1"/>
          </p:cNvSpPr>
          <p:nvPr>
            <p:ph type="title"/>
          </p:nvPr>
        </p:nvSpPr>
        <p:spPr bwMode="black">
          <a:xfrm>
            <a:off x="457200" y="325438"/>
            <a:ext cx="8229600" cy="927100"/>
          </a:xfrm>
          <a:prstGeom prst="rect">
            <a:avLst/>
          </a:prstGeom>
          <a:noFill/>
          <a:ln w="9525">
            <a:noFill/>
            <a:miter lim="800000"/>
            <a:headEnd/>
            <a:tailEnd/>
          </a:ln>
          <a:effectLst>
            <a:outerShdw dist="35921" dir="2700000" algn="ctr" rotWithShape="0">
              <a:srgbClr val="FFFFFF"/>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pic>
        <p:nvPicPr>
          <p:cNvPr id="1061" name="Picture 37" descr="water"/>
          <p:cNvPicPr>
            <a:picLocks noChangeAspect="1" noChangeArrowheads="1"/>
          </p:cNvPicPr>
          <p:nvPr/>
        </p:nvPicPr>
        <p:blipFill>
          <a:blip r:embed="rId16" cstate="print"/>
          <a:srcRect l="22409" t="16374" b="27486"/>
          <a:stretch>
            <a:fillRect/>
          </a:stretch>
        </p:blipFill>
        <p:spPr bwMode="gray">
          <a:xfrm rot="786797">
            <a:off x="6629400" y="-381000"/>
            <a:ext cx="2417763" cy="1995488"/>
          </a:xfrm>
          <a:prstGeom prst="rect">
            <a:avLst/>
          </a:prstGeom>
          <a:noFill/>
        </p:spPr>
      </p:pic>
      <p:pic>
        <p:nvPicPr>
          <p:cNvPr id="1062" name="Picture 38" descr="3"/>
          <p:cNvPicPr>
            <a:picLocks noChangeAspect="1" noChangeArrowheads="1"/>
          </p:cNvPicPr>
          <p:nvPr/>
        </p:nvPicPr>
        <p:blipFill>
          <a:blip r:embed="rId17" cstate="print"/>
          <a:srcRect/>
          <a:stretch>
            <a:fillRect/>
          </a:stretch>
        </p:blipFill>
        <p:spPr bwMode="gray">
          <a:xfrm rot="20740733" flipH="1">
            <a:off x="49213" y="5726113"/>
            <a:ext cx="1223962" cy="13716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hdr="0" ftr="0" dt="0"/>
  <p:txStyles>
    <p:titleStyle>
      <a:lvl1pPr algn="l" rtl="0" eaLnBrk="1" fontAlgn="base" hangingPunct="1">
        <a:spcBef>
          <a:spcPct val="0"/>
        </a:spcBef>
        <a:spcAft>
          <a:spcPct val="0"/>
        </a:spcAft>
        <a:defRPr sz="4400" b="1">
          <a:solidFill>
            <a:schemeClr val="tx2"/>
          </a:solidFill>
          <a:latin typeface="+mj-lt"/>
          <a:ea typeface="+mj-ea"/>
          <a:cs typeface="+mj-cs"/>
        </a:defRPr>
      </a:lvl1pPr>
      <a:lvl2pPr algn="l" rtl="0" eaLnBrk="1" fontAlgn="base" hangingPunct="1">
        <a:spcBef>
          <a:spcPct val="0"/>
        </a:spcBef>
        <a:spcAft>
          <a:spcPct val="0"/>
        </a:spcAft>
        <a:defRPr sz="4400" b="1">
          <a:solidFill>
            <a:schemeClr val="tx2"/>
          </a:solidFill>
          <a:latin typeface="Arial" charset="0"/>
        </a:defRPr>
      </a:lvl2pPr>
      <a:lvl3pPr algn="l" rtl="0" eaLnBrk="1" fontAlgn="base" hangingPunct="1">
        <a:spcBef>
          <a:spcPct val="0"/>
        </a:spcBef>
        <a:spcAft>
          <a:spcPct val="0"/>
        </a:spcAft>
        <a:defRPr sz="4400" b="1">
          <a:solidFill>
            <a:schemeClr val="tx2"/>
          </a:solidFill>
          <a:latin typeface="Arial" charset="0"/>
        </a:defRPr>
      </a:lvl3pPr>
      <a:lvl4pPr algn="l" rtl="0" eaLnBrk="1" fontAlgn="base" hangingPunct="1">
        <a:spcBef>
          <a:spcPct val="0"/>
        </a:spcBef>
        <a:spcAft>
          <a:spcPct val="0"/>
        </a:spcAft>
        <a:defRPr sz="4400" b="1">
          <a:solidFill>
            <a:schemeClr val="tx2"/>
          </a:solidFill>
          <a:latin typeface="Arial" charset="0"/>
        </a:defRPr>
      </a:lvl4pPr>
      <a:lvl5pPr algn="l" rtl="0" eaLnBrk="1" fontAlgn="base" hangingPunct="1">
        <a:spcBef>
          <a:spcPct val="0"/>
        </a:spcBef>
        <a:spcAft>
          <a:spcPct val="0"/>
        </a:spcAft>
        <a:defRPr sz="4400" b="1">
          <a:solidFill>
            <a:schemeClr val="tx2"/>
          </a:solidFill>
          <a:latin typeface="Arial" charset="0"/>
        </a:defRPr>
      </a:lvl5pPr>
      <a:lvl6pPr marL="457200" algn="l" rtl="0" eaLnBrk="1" fontAlgn="base" hangingPunct="1">
        <a:spcBef>
          <a:spcPct val="0"/>
        </a:spcBef>
        <a:spcAft>
          <a:spcPct val="0"/>
        </a:spcAft>
        <a:defRPr sz="4400" b="1">
          <a:solidFill>
            <a:schemeClr val="tx2"/>
          </a:solidFill>
          <a:latin typeface="Arial" charset="0"/>
        </a:defRPr>
      </a:lvl6pPr>
      <a:lvl7pPr marL="914400" algn="l" rtl="0" eaLnBrk="1" fontAlgn="base" hangingPunct="1">
        <a:spcBef>
          <a:spcPct val="0"/>
        </a:spcBef>
        <a:spcAft>
          <a:spcPct val="0"/>
        </a:spcAft>
        <a:defRPr sz="4400" b="1">
          <a:solidFill>
            <a:schemeClr val="tx2"/>
          </a:solidFill>
          <a:latin typeface="Arial" charset="0"/>
        </a:defRPr>
      </a:lvl7pPr>
      <a:lvl8pPr marL="1371600" algn="l" rtl="0" eaLnBrk="1" fontAlgn="base" hangingPunct="1">
        <a:spcBef>
          <a:spcPct val="0"/>
        </a:spcBef>
        <a:spcAft>
          <a:spcPct val="0"/>
        </a:spcAft>
        <a:defRPr sz="4400" b="1">
          <a:solidFill>
            <a:schemeClr val="tx2"/>
          </a:solidFill>
          <a:latin typeface="Arial" charset="0"/>
        </a:defRPr>
      </a:lvl8pPr>
      <a:lvl9pPr marL="1828800" algn="l" rtl="0" eaLnBrk="1" fontAlgn="base" hangingPunct="1">
        <a:spcBef>
          <a:spcPct val="0"/>
        </a:spcBef>
        <a:spcAft>
          <a:spcPct val="0"/>
        </a:spcAft>
        <a:defRPr sz="44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publication.pravo.gov.ru/Document/View/0001201608080003?index=3&amp;rangeSize=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government.ru/media/files/ztBooUfGR6r8AbSOGTAzV1H4RZ9hkvXl.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pravo.gov.ru/proxy/ips/?docbody=&amp;prevDoc=102414124&amp;backlink=1&amp;&amp;nd=102164547"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ocs.google.com/viewerng/viewer?url=http://www.donorsforum.ru/wp-content/uploads/2017/11/Standart-inf-otkrytosti.pdf"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luzhenie.tomsk.ru/?p=2608"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323528" y="548680"/>
            <a:ext cx="8640960" cy="2664296"/>
          </a:xfrm>
        </p:spPr>
        <p:txBody>
          <a:bodyPr/>
          <a:lstStyle/>
          <a:p>
            <a:pPr algn="just"/>
            <a:r>
              <a:rPr lang="ru-RU" sz="5400" dirty="0" smtClean="0">
                <a:solidFill>
                  <a:schemeClr val="tx2">
                    <a:lumMod val="60000"/>
                    <a:lumOff val="40000"/>
                  </a:schemeClr>
                </a:solidFill>
              </a:rPr>
              <a:t>С</a:t>
            </a:r>
            <a:r>
              <a:rPr lang="ru-RU" sz="5400" dirty="0" smtClean="0">
                <a:solidFill>
                  <a:schemeClr val="tx2">
                    <a:lumMod val="60000"/>
                    <a:lumOff val="40000"/>
                  </a:schemeClr>
                </a:solidFill>
              </a:rPr>
              <a:t>оциальная работа и с</a:t>
            </a:r>
            <a:r>
              <a:rPr lang="ru-RU" sz="5400" dirty="0" smtClean="0">
                <a:solidFill>
                  <a:schemeClr val="tx2">
                    <a:lumMod val="60000"/>
                    <a:lumOff val="40000"/>
                  </a:schemeClr>
                </a:solidFill>
              </a:rPr>
              <a:t>оциальное служение в жизни общества</a:t>
            </a:r>
            <a:endParaRPr lang="ru-RU" sz="5400" b="1" dirty="0" smtClean="0">
              <a:solidFill>
                <a:schemeClr val="tx2">
                  <a:lumMod val="60000"/>
                  <a:lumOff val="40000"/>
                </a:schemeClr>
              </a:solidFill>
              <a:latin typeface="Times New Roman" pitchFamily="18" charset="0"/>
            </a:endParaRPr>
          </a:p>
        </p:txBody>
      </p:sp>
      <p:sp>
        <p:nvSpPr>
          <p:cNvPr id="5" name="Прямоугольник 4"/>
          <p:cNvSpPr/>
          <p:nvPr/>
        </p:nvSpPr>
        <p:spPr>
          <a:xfrm>
            <a:off x="467544" y="4149080"/>
            <a:ext cx="8424936" cy="2308324"/>
          </a:xfrm>
          <a:prstGeom prst="rect">
            <a:avLst/>
          </a:prstGeom>
        </p:spPr>
        <p:txBody>
          <a:bodyPr wrap="square">
            <a:spAutoFit/>
          </a:bodyPr>
          <a:lstStyle/>
          <a:p>
            <a:pPr algn="just">
              <a:spcBef>
                <a:spcPct val="50000"/>
              </a:spcBef>
            </a:pPr>
            <a:r>
              <a:rPr lang="ru-RU" sz="2400" b="1" dirty="0" smtClean="0">
                <a:solidFill>
                  <a:schemeClr val="accent5">
                    <a:lumMod val="50000"/>
                  </a:schemeClr>
                </a:solidFill>
              </a:rPr>
              <a:t>Презентация подготовлена зав.кафедрой социальной работы Православного </a:t>
            </a:r>
            <a:r>
              <a:rPr lang="ru-RU" sz="2400" b="1" dirty="0" err="1" smtClean="0">
                <a:solidFill>
                  <a:schemeClr val="accent5">
                    <a:lumMod val="50000"/>
                  </a:schemeClr>
                </a:solidFill>
              </a:rPr>
              <a:t>Свято-Тихоновского</a:t>
            </a:r>
            <a:r>
              <a:rPr lang="ru-RU" sz="2400" b="1" dirty="0" smtClean="0">
                <a:solidFill>
                  <a:schemeClr val="accent5">
                    <a:lumMod val="50000"/>
                  </a:schemeClr>
                </a:solidFill>
              </a:rPr>
              <a:t> гуманитарного университета</a:t>
            </a:r>
          </a:p>
          <a:p>
            <a:pPr algn="just">
              <a:spcBef>
                <a:spcPct val="50000"/>
              </a:spcBef>
            </a:pPr>
            <a:r>
              <a:rPr lang="ru-RU" sz="2400" b="1" dirty="0" smtClean="0">
                <a:solidFill>
                  <a:schemeClr val="accent5">
                    <a:lumMod val="50000"/>
                  </a:schemeClr>
                </a:solidFill>
              </a:rPr>
              <a:t>к.и.н., доц. </a:t>
            </a:r>
            <a:r>
              <a:rPr lang="ru-RU" sz="2400" b="1" dirty="0" err="1" smtClean="0">
                <a:solidFill>
                  <a:schemeClr val="accent5">
                    <a:lumMod val="50000"/>
                  </a:schemeClr>
                </a:solidFill>
              </a:rPr>
              <a:t>Зальцман</a:t>
            </a:r>
            <a:r>
              <a:rPr lang="ru-RU" sz="2400" b="1" dirty="0" smtClean="0">
                <a:solidFill>
                  <a:schemeClr val="accent5">
                    <a:lumMod val="50000"/>
                  </a:schemeClr>
                </a:solidFill>
              </a:rPr>
              <a:t> Татьяной Валерьевной</a:t>
            </a:r>
          </a:p>
          <a:p>
            <a:pPr algn="just">
              <a:spcBef>
                <a:spcPct val="50000"/>
              </a:spcBef>
            </a:pPr>
            <a:r>
              <a:rPr lang="ru-RU" sz="2400" b="1" dirty="0" smtClean="0">
                <a:solidFill>
                  <a:schemeClr val="tx2">
                    <a:lumMod val="60000"/>
                    <a:lumOff val="40000"/>
                  </a:schemeClr>
                </a:solidFill>
              </a:rPr>
              <a:t>1 декабря 2017 года</a:t>
            </a:r>
            <a:endParaRPr lang="ru-RU" sz="20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a:t>
            </a:fld>
            <a:endParaRPr lang="en-US"/>
          </a:p>
        </p:txBody>
      </p:sp>
      <p:sp>
        <p:nvSpPr>
          <p:cNvPr id="3" name="Прямоугольник 2"/>
          <p:cNvSpPr/>
          <p:nvPr/>
        </p:nvSpPr>
        <p:spPr>
          <a:xfrm>
            <a:off x="251520" y="332656"/>
            <a:ext cx="8568952" cy="5693866"/>
          </a:xfrm>
          <a:prstGeom prst="rect">
            <a:avLst/>
          </a:prstGeom>
        </p:spPr>
        <p:txBody>
          <a:bodyPr wrap="square">
            <a:spAutoFit/>
          </a:bodyPr>
          <a:lstStyle/>
          <a:p>
            <a:r>
              <a:rPr lang="ru-RU" sz="2800" b="1" dirty="0" smtClean="0">
                <a:solidFill>
                  <a:schemeClr val="tx2">
                    <a:lumMod val="75000"/>
                  </a:schemeClr>
                </a:solidFill>
                <a:latin typeface="Times New Roman" pitchFamily="18" charset="0"/>
              </a:rPr>
              <a:t>ВОПРОСЫ ЛЕКЦИИ:</a:t>
            </a:r>
          </a:p>
          <a:p>
            <a:endParaRPr lang="en-US" sz="2400" b="1" i="1" dirty="0" smtClean="0">
              <a:solidFill>
                <a:srgbClr val="3333FF"/>
              </a:solidFill>
              <a:latin typeface="Times New Roman" pitchFamily="18" charset="0"/>
            </a:endParaRPr>
          </a:p>
          <a:p>
            <a:pPr algn="just">
              <a:buFontTx/>
              <a:buChar char="-"/>
            </a:pPr>
            <a:r>
              <a:rPr lang="ru-RU" sz="2400" b="1" i="1" dirty="0" smtClean="0">
                <a:solidFill>
                  <a:srgbClr val="3333FF"/>
                </a:solidFill>
                <a:latin typeface="Times New Roman" pitchFamily="18" charset="0"/>
              </a:rPr>
              <a:t>Зачем нужна теория для практических социальных работников</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Как отличить социальную работу от социального служения</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Правильно ли мы говорим и понимаем друг друга: зачем нужна профессиональная терминология</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Социальная политика РФ и государственная система социальной защиты</a:t>
            </a:r>
          </a:p>
          <a:p>
            <a:pPr algn="just"/>
            <a:r>
              <a:rPr lang="ru-RU" sz="2400" b="1" i="1" dirty="0" smtClean="0">
                <a:solidFill>
                  <a:srgbClr val="3333FF"/>
                </a:solidFill>
                <a:latin typeface="Times New Roman" pitchFamily="18" charset="0"/>
              </a:rPr>
              <a:t/>
            </a:r>
            <a:br>
              <a:rPr lang="ru-RU" sz="2400" b="1" i="1" dirty="0" smtClean="0">
                <a:solidFill>
                  <a:srgbClr val="3333FF"/>
                </a:solidFill>
                <a:latin typeface="Times New Roman" pitchFamily="18" charset="0"/>
              </a:rPr>
            </a:br>
            <a:r>
              <a:rPr lang="ru-RU" sz="2400" b="1" i="1" dirty="0" smtClean="0">
                <a:solidFill>
                  <a:srgbClr val="3333FF"/>
                </a:solidFill>
                <a:latin typeface="Times New Roman" pitchFamily="18" charset="0"/>
              </a:rPr>
              <a:t>- Изменения в социальной сфере</a:t>
            </a:r>
            <a:endParaRPr lang="ru-RU" sz="2200" b="1" i="1" dirty="0" smtClean="0">
              <a:solidFill>
                <a:srgbClr val="3333FF"/>
              </a:solidFill>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Значение теории</a:t>
            </a:r>
          </a:p>
        </p:txBody>
      </p:sp>
      <p:sp>
        <p:nvSpPr>
          <p:cNvPr id="40963" name="Содержимое 3"/>
          <p:cNvSpPr>
            <a:spLocks noGrp="1"/>
          </p:cNvSpPr>
          <p:nvPr>
            <p:ph idx="4294967295"/>
          </p:nvPr>
        </p:nvSpPr>
        <p:spPr>
          <a:xfrm>
            <a:off x="179512" y="908050"/>
            <a:ext cx="8784976" cy="5689302"/>
          </a:xfrm>
        </p:spPr>
        <p:txBody>
          <a:bodyPr/>
          <a:lstStyle/>
          <a:p>
            <a:pPr marL="0" indent="0" algn="just">
              <a:buNone/>
            </a:pPr>
            <a:r>
              <a:rPr lang="ru-RU" sz="2800" b="1" dirty="0" smtClean="0">
                <a:solidFill>
                  <a:schemeClr val="accent5">
                    <a:lumMod val="25000"/>
                  </a:schemeClr>
                </a:solidFill>
                <a:latin typeface="Times New Roman" pitchFamily="18" charset="0"/>
              </a:rPr>
              <a:t>Теория – это рассуждение и размышление, основанное как на объективных данных, так и на наших собственных ощущениях и мыслях. </a:t>
            </a:r>
          </a:p>
          <a:p>
            <a:pPr marL="0" indent="0" algn="just">
              <a:buNone/>
            </a:pPr>
            <a:r>
              <a:rPr lang="ru-RU" sz="2800" b="1" dirty="0" smtClean="0">
                <a:solidFill>
                  <a:schemeClr val="accent5">
                    <a:lumMod val="25000"/>
                  </a:schemeClr>
                </a:solidFill>
                <a:latin typeface="Times New Roman" pitchFamily="18" charset="0"/>
              </a:rPr>
              <a:t>Теория согласует и примиряет личный опыт человека с опытом других людей, помогает преодолевать противоречия, обосновывает практическую деятельность, поддерживает практиков и дает возможность увидеть новые перспективы.</a:t>
            </a:r>
          </a:p>
          <a:p>
            <a:pPr marL="0" indent="0" algn="just">
              <a:buNone/>
            </a:pPr>
            <a:r>
              <a:rPr lang="ru-RU" sz="2400" b="1" i="1" dirty="0" smtClean="0">
                <a:solidFill>
                  <a:srgbClr val="3333FF"/>
                </a:solidFill>
                <a:latin typeface="Times New Roman" pitchFamily="18" charset="0"/>
              </a:rPr>
              <a:t>«Практика без теории слепа, теория без практики мертва»</a:t>
            </a:r>
            <a:r>
              <a:rPr lang="ru-RU" sz="2400" dirty="0" smtClean="0">
                <a:latin typeface="Times New Roman" pitchFamily="18" charset="0"/>
              </a:rPr>
              <a:t>.</a:t>
            </a:r>
          </a:p>
          <a:p>
            <a:pPr marL="0" indent="0" algn="just">
              <a:buNone/>
            </a:pPr>
            <a:r>
              <a:rPr lang="ru-RU" sz="2400" b="1" i="1" dirty="0" smtClean="0">
                <a:solidFill>
                  <a:srgbClr val="3333FF"/>
                </a:solidFill>
                <a:latin typeface="Times New Roman" pitchFamily="18" charset="0"/>
              </a:rPr>
              <a:t>«Увлекающийся практикой без науки словно кормчий, ступающий на корабль без руля или компаса, он никогда не уверен, куда плывет» (Леонардо да Винчи)</a:t>
            </a:r>
            <a:endParaRPr lang="ru-RU" sz="2400" dirty="0" smtClean="0">
              <a:latin typeface="Times New Roman" pitchFamily="18" charset="0"/>
            </a:endParaRP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Содержимое 3"/>
          <p:cNvSpPr>
            <a:spLocks noGrp="1"/>
          </p:cNvSpPr>
          <p:nvPr>
            <p:ph idx="1"/>
          </p:nvPr>
        </p:nvSpPr>
        <p:spPr>
          <a:xfrm>
            <a:off x="395536" y="620688"/>
            <a:ext cx="8496944" cy="5976663"/>
          </a:xfrm>
        </p:spPr>
        <p:txBody>
          <a:bodyPr/>
          <a:lstStyle/>
          <a:p>
            <a:pPr marL="0" indent="0" algn="just">
              <a:buNone/>
            </a:pPr>
            <a:r>
              <a:rPr lang="ru-RU" sz="2800" b="1" dirty="0" smtClean="0">
                <a:solidFill>
                  <a:schemeClr val="accent5">
                    <a:lumMod val="25000"/>
                  </a:schemeClr>
                </a:solidFill>
                <a:latin typeface="Times New Roman" pitchFamily="18" charset="0"/>
              </a:rPr>
              <a:t>Рефлексия как последовательный способ разработки применяемых в своей деятельности идей и методов является частью социальной работы. </a:t>
            </a:r>
          </a:p>
          <a:p>
            <a:pPr marL="0" indent="0" algn="just">
              <a:buNone/>
            </a:pPr>
            <a:r>
              <a:rPr lang="ru-RU" sz="2800" dirty="0" smtClean="0">
                <a:latin typeface="Times New Roman" pitchFamily="18" charset="0"/>
              </a:rPr>
              <a:t>Согласно </a:t>
            </a:r>
            <a:r>
              <a:rPr lang="ru-RU" sz="2800" dirty="0" err="1" smtClean="0">
                <a:latin typeface="Times New Roman" pitchFamily="18" charset="0"/>
              </a:rPr>
              <a:t>Сайбеон</a:t>
            </a:r>
            <a:r>
              <a:rPr lang="ru-RU" sz="2800" dirty="0" smtClean="0">
                <a:latin typeface="Times New Roman" pitchFamily="18" charset="0"/>
              </a:rPr>
              <a:t> (1990), существуют официальная и неофициальная теории. </a:t>
            </a:r>
          </a:p>
          <a:p>
            <a:pPr marL="0" indent="0" algn="just">
              <a:buNone/>
            </a:pPr>
            <a:r>
              <a:rPr lang="ru-RU" sz="2800" b="1" dirty="0" smtClean="0">
                <a:latin typeface="Times New Roman" pitchFamily="18" charset="0"/>
              </a:rPr>
              <a:t>Официальная теория</a:t>
            </a:r>
            <a:r>
              <a:rPr lang="ru-RU" sz="2800" dirty="0" smtClean="0">
                <a:latin typeface="Times New Roman" pitchFamily="18" charset="0"/>
              </a:rPr>
              <a:t> разрабатывается и обсуждается специалистами данной профессии, а также в научных кругах. </a:t>
            </a:r>
          </a:p>
          <a:p>
            <a:pPr marL="0" indent="0" algn="just">
              <a:buNone/>
            </a:pPr>
            <a:r>
              <a:rPr lang="ru-RU" sz="2800" b="1" dirty="0" smtClean="0">
                <a:latin typeface="Times New Roman" pitchFamily="18" charset="0"/>
              </a:rPr>
              <a:t>Неофициальная теория </a:t>
            </a:r>
            <a:r>
              <a:rPr lang="ru-RU" sz="2800" dirty="0" smtClean="0">
                <a:latin typeface="Times New Roman" pitchFamily="18" charset="0"/>
              </a:rPr>
              <a:t>складывается из общих представлений и ценностей, существующих в обществе, а также конструкций, продиктованных практическим опытом.</a:t>
            </a:r>
          </a:p>
          <a:p>
            <a:pPr marL="0" indent="0" algn="just">
              <a:buNone/>
            </a:pPr>
            <a:endParaRPr lang="ru-RU"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51520" y="548680"/>
          <a:ext cx="878497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Стрелка влево 2"/>
          <p:cNvSpPr/>
          <p:nvPr/>
        </p:nvSpPr>
        <p:spPr>
          <a:xfrm rot="5400000">
            <a:off x="287524" y="3609020"/>
            <a:ext cx="1440160" cy="36004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верх 3"/>
          <p:cNvSpPr/>
          <p:nvPr/>
        </p:nvSpPr>
        <p:spPr>
          <a:xfrm rot="2378997" flipH="1">
            <a:off x="2443448" y="2720572"/>
            <a:ext cx="571894" cy="211107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Штриховая стрелка вправо 11"/>
          <p:cNvSpPr/>
          <p:nvPr/>
        </p:nvSpPr>
        <p:spPr>
          <a:xfrm>
            <a:off x="5652120" y="1844824"/>
            <a:ext cx="72008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4819" name="Содержимое 3"/>
          <p:cNvSpPr>
            <a:spLocks noGrp="1"/>
          </p:cNvSpPr>
          <p:nvPr>
            <p:ph idx="4294967295"/>
          </p:nvPr>
        </p:nvSpPr>
        <p:spPr>
          <a:xfrm>
            <a:off x="2700338" y="1125538"/>
            <a:ext cx="6264275" cy="5543550"/>
          </a:xfrm>
        </p:spPr>
        <p:txBody>
          <a:bodyPr/>
          <a:lstStyle/>
          <a:p>
            <a:pPr marL="0" indent="0" algn="just">
              <a:buFont typeface="Arial" charset="0"/>
              <a:buNone/>
            </a:pPr>
            <a:r>
              <a:rPr lang="ru-RU" sz="2400" b="1" i="1" smtClean="0">
                <a:latin typeface="Times New Roman" pitchFamily="18" charset="0"/>
              </a:rPr>
              <a:t>День социального работника у нас приурочен к принятию указа Петра Первого от 8 июня 1701 года:</a:t>
            </a:r>
          </a:p>
          <a:p>
            <a:pPr marL="0" indent="0" algn="just">
              <a:buFont typeface="Arial" charset="0"/>
              <a:buNone/>
            </a:pPr>
            <a:r>
              <a:rPr lang="ru-RU" sz="2000" b="1" i="1" smtClean="0">
                <a:solidFill>
                  <a:srgbClr val="3333FF"/>
                </a:solidFill>
                <a:latin typeface="Times New Roman" pitchFamily="18" charset="0"/>
              </a:rPr>
              <a:t>«в домовых Святейшего Патриарха богодельным нищим быть, больным и престарелым, которые не могут ходить для собирания милостыни, а для десяти человек больных быть в богодельне </a:t>
            </a:r>
            <a:r>
              <a:rPr lang="ru-RU" sz="2000" b="1" i="1" u="sng" smtClean="0">
                <a:solidFill>
                  <a:srgbClr val="3333FF"/>
                </a:solidFill>
                <a:latin typeface="Times New Roman" pitchFamily="18" charset="0"/>
              </a:rPr>
              <a:t>одному человеку здоровому</a:t>
            </a:r>
            <a:r>
              <a:rPr lang="ru-RU" sz="2000" b="1" i="1" smtClean="0">
                <a:solidFill>
                  <a:srgbClr val="3333FF"/>
                </a:solidFill>
                <a:latin typeface="Times New Roman" pitchFamily="18" charset="0"/>
              </a:rPr>
              <a:t>, который бы за теми больными ходил и всякое им вспоможение чиня».</a:t>
            </a:r>
          </a:p>
          <a:p>
            <a:pPr marL="0" indent="0" algn="just">
              <a:buFont typeface="Arial" charset="0"/>
              <a:buNone/>
            </a:pPr>
            <a:r>
              <a:rPr lang="ru-RU" sz="2400" b="1" i="1" smtClean="0">
                <a:latin typeface="Times New Roman" pitchFamily="18" charset="0"/>
              </a:rPr>
              <a:t>23 апреля 1991 года, в соответствии с решением № 92 Государственного комитета по труду и социальным вопросам в перечне профессий появились новые специальности — социальный работник, социальный педагог и специалист по социальной работе.</a:t>
            </a:r>
            <a:r>
              <a:rPr lang="ru-RU" sz="2400" smtClean="0">
                <a:latin typeface="Times New Roman" pitchFamily="18" charset="0"/>
              </a:rPr>
              <a:t> </a:t>
            </a:r>
          </a:p>
        </p:txBody>
      </p:sp>
      <p:sp>
        <p:nvSpPr>
          <p:cNvPr id="34821" name="AutoShape 5"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4823" name="AutoShape 7"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4826" name="Picture 10" descr="петр 1"/>
          <p:cNvPicPr>
            <a:picLocks noChangeAspect="1" noChangeArrowheads="1"/>
          </p:cNvPicPr>
          <p:nvPr/>
        </p:nvPicPr>
        <p:blipFill>
          <a:blip r:embed="rId2" cstate="print"/>
          <a:srcRect/>
          <a:stretch>
            <a:fillRect/>
          </a:stretch>
        </p:blipFill>
        <p:spPr bwMode="auto">
          <a:xfrm>
            <a:off x="179388" y="1700213"/>
            <a:ext cx="2500312" cy="33845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7891" name="Содержимое 3"/>
          <p:cNvSpPr>
            <a:spLocks noGrp="1"/>
          </p:cNvSpPr>
          <p:nvPr>
            <p:ph idx="4294967295"/>
          </p:nvPr>
        </p:nvSpPr>
        <p:spPr>
          <a:xfrm>
            <a:off x="2843213" y="1196975"/>
            <a:ext cx="6121400" cy="5472113"/>
          </a:xfrm>
        </p:spPr>
        <p:txBody>
          <a:bodyPr/>
          <a:lstStyle/>
          <a:p>
            <a:pPr marL="0" indent="0" algn="just">
              <a:buFont typeface="Arial" charset="0"/>
              <a:buNone/>
            </a:pPr>
            <a:r>
              <a:rPr lang="ru-RU" sz="2300" b="1" i="1" smtClean="0">
                <a:latin typeface="Times New Roman" pitchFamily="18" charset="0"/>
              </a:rPr>
              <a:t>«Профессиональная деятельность социальных работников способствует </a:t>
            </a:r>
            <a:r>
              <a:rPr lang="ru-RU" sz="2300" b="1" i="1" u="sng" smtClean="0">
                <a:latin typeface="Times New Roman" pitchFamily="18" charset="0"/>
              </a:rPr>
              <a:t>общественным изменениям</a:t>
            </a:r>
            <a:r>
              <a:rPr lang="ru-RU" sz="2300" b="1" i="1" smtClean="0">
                <a:latin typeface="Times New Roman" pitchFamily="18" charset="0"/>
              </a:rPr>
              <a:t>, решению проблем человеческих взаимоотношений; содействует укреплению способностей к функциональному существованию в обществе и освобождению людей в целях повышения их уровня </a:t>
            </a:r>
            <a:r>
              <a:rPr lang="ru-RU" sz="2300" b="1" i="1" u="sng" smtClean="0">
                <a:latin typeface="Times New Roman" pitchFamily="18" charset="0"/>
              </a:rPr>
              <a:t>благополучия</a:t>
            </a:r>
            <a:r>
              <a:rPr lang="ru-RU" sz="2300" b="1" i="1" smtClean="0">
                <a:latin typeface="Times New Roman" pitchFamily="18" charset="0"/>
              </a:rPr>
              <a:t>. Используя </a:t>
            </a:r>
            <a:r>
              <a:rPr lang="ru-RU" sz="2300" b="1" i="1" u="sng" smtClean="0">
                <a:latin typeface="Times New Roman" pitchFamily="18" charset="0"/>
              </a:rPr>
              <a:t>теории поведения человека и общественных систем</a:t>
            </a:r>
            <a:r>
              <a:rPr lang="ru-RU" sz="2300" b="1" i="1" smtClean="0">
                <a:latin typeface="Times New Roman" pitchFamily="18" charset="0"/>
              </a:rPr>
              <a:t>, социальная работа способствует взаимодействию людей с их окружением. </a:t>
            </a:r>
          </a:p>
          <a:p>
            <a:pPr marL="0" indent="0" algn="just">
              <a:buFont typeface="Arial" charset="0"/>
              <a:buNone/>
            </a:pPr>
            <a:r>
              <a:rPr lang="ru-RU" sz="2300" b="1" i="1" smtClean="0">
                <a:latin typeface="Times New Roman" pitchFamily="18" charset="0"/>
              </a:rPr>
              <a:t>Принципы прав человека и социальной справедливости являются фундаментом социальной работы».</a:t>
            </a:r>
          </a:p>
        </p:txBody>
      </p:sp>
      <p:sp>
        <p:nvSpPr>
          <p:cNvPr id="37892"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7893"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7894" name="Picture 6" descr="ассоциация социальных работников"/>
          <p:cNvPicPr>
            <a:picLocks noChangeAspect="1" noChangeArrowheads="1"/>
          </p:cNvPicPr>
          <p:nvPr/>
        </p:nvPicPr>
        <p:blipFill>
          <a:blip r:embed="rId2" cstate="print"/>
          <a:srcRect/>
          <a:stretch>
            <a:fillRect/>
          </a:stretch>
        </p:blipFill>
        <p:spPr bwMode="auto">
          <a:xfrm>
            <a:off x="179388" y="4724400"/>
            <a:ext cx="2819400" cy="1866900"/>
          </a:xfrm>
          <a:prstGeom prst="rect">
            <a:avLst/>
          </a:prstGeom>
          <a:noFill/>
        </p:spPr>
      </p:pic>
      <p:sp>
        <p:nvSpPr>
          <p:cNvPr id="37895" name="Rectangle 7"/>
          <p:cNvSpPr>
            <a:spLocks noChangeArrowheads="1"/>
          </p:cNvSpPr>
          <p:nvPr/>
        </p:nvSpPr>
        <p:spPr bwMode="auto">
          <a:xfrm>
            <a:off x="179388" y="1125538"/>
            <a:ext cx="2663825" cy="3387725"/>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a:solidFill>
                  <a:schemeClr val="accent1"/>
                </a:solidFill>
              </a:rPr>
              <a:t>Определение социальной работы, принятое Международной ассоциацией школ социальной работы и Международной федерацией социальных работников 27 июня 2001 года в Копенгагене:</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idx="4294967295"/>
          </p:nvPr>
        </p:nvSpPr>
        <p:spPr>
          <a:xfrm>
            <a:off x="457200" y="274638"/>
            <a:ext cx="8229600" cy="777875"/>
          </a:xfrm>
        </p:spPr>
        <p:txBody>
          <a:bodyPr/>
          <a:lstStyle/>
          <a:p>
            <a:pPr>
              <a:lnSpc>
                <a:spcPct val="60000"/>
              </a:lnSpc>
            </a:pPr>
            <a:r>
              <a:rPr lang="ru-RU" sz="4000" dirty="0">
                <a:solidFill>
                  <a:srgbClr val="7030A0"/>
                </a:solidFill>
                <a:latin typeface="Times New Roman" pitchFamily="18" charset="0"/>
              </a:rPr>
              <a:t>Социальная работа</a:t>
            </a:r>
          </a:p>
        </p:txBody>
      </p:sp>
      <p:sp>
        <p:nvSpPr>
          <p:cNvPr id="38915" name="Содержимое 3"/>
          <p:cNvSpPr>
            <a:spLocks noGrp="1"/>
          </p:cNvSpPr>
          <p:nvPr>
            <p:ph idx="4294967295"/>
          </p:nvPr>
        </p:nvSpPr>
        <p:spPr>
          <a:xfrm>
            <a:off x="179388" y="1196975"/>
            <a:ext cx="8785225" cy="5472113"/>
          </a:xfrm>
        </p:spPr>
        <p:txBody>
          <a:bodyPr/>
          <a:lstStyle/>
          <a:p>
            <a:pPr marL="0" indent="0" algn="just">
              <a:buFont typeface="Arial" charset="0"/>
              <a:buNone/>
            </a:pPr>
            <a:r>
              <a:rPr lang="ru-RU" sz="3600" kern="1200" dirty="0" smtClean="0">
                <a:solidFill>
                  <a:schemeClr val="accent5">
                    <a:lumMod val="25000"/>
                  </a:schemeClr>
                </a:solidFill>
                <a:latin typeface="Arial" charset="0"/>
              </a:rPr>
              <a:t>Объект социальной работы — система социальных отношений. </a:t>
            </a:r>
          </a:p>
          <a:p>
            <a:pPr marL="0" indent="0" algn="just">
              <a:buFont typeface="Arial" charset="0"/>
              <a:buNone/>
            </a:pPr>
            <a:r>
              <a:rPr lang="ru-RU" sz="3600" kern="1200" dirty="0" smtClean="0">
                <a:solidFill>
                  <a:schemeClr val="accent5">
                    <a:lumMod val="25000"/>
                  </a:schemeClr>
                </a:solidFill>
                <a:latin typeface="Arial" charset="0"/>
              </a:rPr>
              <a:t>Человек как элемент этих общественных отношений. </a:t>
            </a:r>
          </a:p>
          <a:p>
            <a:pPr marL="0" indent="0" algn="just">
              <a:buFont typeface="Arial" charset="0"/>
              <a:buNone/>
            </a:pPr>
            <a:r>
              <a:rPr lang="ru-RU" sz="3600" kern="1200" dirty="0" smtClean="0">
                <a:solidFill>
                  <a:schemeClr val="accent5">
                    <a:lumMod val="25000"/>
                  </a:schemeClr>
                </a:solidFill>
                <a:latin typeface="Arial" charset="0"/>
              </a:rPr>
              <a:t>Социальная работа – это задача государства и зона его ответственности. </a:t>
            </a:r>
          </a:p>
          <a:p>
            <a:pPr marL="0" indent="0" algn="just">
              <a:buFont typeface="Arial" charset="0"/>
              <a:buNone/>
            </a:pPr>
            <a:endParaRPr lang="ru-RU" sz="3600" kern="1200" dirty="0" smtClean="0">
              <a:solidFill>
                <a:schemeClr val="accent5">
                  <a:lumMod val="25000"/>
                </a:schemeClr>
              </a:solidFill>
              <a:latin typeface="Arial" charset="0"/>
            </a:endParaRPr>
          </a:p>
          <a:p>
            <a:pPr marL="0" indent="0" algn="just">
              <a:buFont typeface="Arial" charset="0"/>
              <a:buNone/>
            </a:pPr>
            <a:r>
              <a:rPr lang="ru-RU" sz="3600" kern="1200" dirty="0" smtClean="0">
                <a:solidFill>
                  <a:schemeClr val="accent5">
                    <a:lumMod val="25000"/>
                  </a:schemeClr>
                </a:solidFill>
                <a:latin typeface="Arial" charset="0"/>
              </a:rPr>
              <a:t>Это </a:t>
            </a:r>
            <a:r>
              <a:rPr lang="ru-RU" sz="3600" b="1" kern="1200" dirty="0" smtClean="0">
                <a:solidFill>
                  <a:schemeClr val="accent5">
                    <a:lumMod val="25000"/>
                  </a:schemeClr>
                </a:solidFill>
                <a:latin typeface="Arial" charset="0"/>
              </a:rPr>
              <a:t>финансируемая государством сфера с особой структурой</a:t>
            </a:r>
            <a:r>
              <a:rPr lang="ru-RU" sz="3600" kern="1200" dirty="0" smtClean="0">
                <a:solidFill>
                  <a:schemeClr val="accent5">
                    <a:lumMod val="25000"/>
                  </a:schemeClr>
                </a:solidFill>
                <a:latin typeface="Arial" charset="0"/>
              </a:rPr>
              <a:t>.</a:t>
            </a:r>
          </a:p>
        </p:txBody>
      </p:sp>
      <p:sp>
        <p:nvSpPr>
          <p:cNvPr id="38916"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91792533"/>
              </p:ext>
            </p:extLst>
          </p:nvPr>
        </p:nvGraphicFramePr>
        <p:xfrm>
          <a:off x="214282" y="214290"/>
          <a:ext cx="8786874"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10</a:t>
            </a:fld>
            <a:endParaRPr lang="en-US"/>
          </a:p>
        </p:txBody>
      </p:sp>
      <p:sp>
        <p:nvSpPr>
          <p:cNvPr id="3" name="Прямоугольник 2"/>
          <p:cNvSpPr/>
          <p:nvPr/>
        </p:nvSpPr>
        <p:spPr>
          <a:xfrm>
            <a:off x="539552" y="476672"/>
            <a:ext cx="8352928" cy="5509200"/>
          </a:xfrm>
          <a:prstGeom prst="rect">
            <a:avLst/>
          </a:prstGeom>
        </p:spPr>
        <p:txBody>
          <a:bodyPr wrap="square">
            <a:spAutoFit/>
          </a:bodyPr>
          <a:lstStyle/>
          <a:p>
            <a:pPr algn="just"/>
            <a:r>
              <a:rPr lang="ru-RU" sz="3200" b="1" dirty="0" smtClean="0">
                <a:solidFill>
                  <a:schemeClr val="accent5">
                    <a:lumMod val="25000"/>
                  </a:schemeClr>
                </a:solidFill>
              </a:rPr>
              <a:t>Социальная проблема</a:t>
            </a:r>
            <a:r>
              <a:rPr lang="ru-RU" sz="3200" dirty="0" smtClean="0">
                <a:solidFill>
                  <a:schemeClr val="accent5">
                    <a:lumMod val="25000"/>
                  </a:schemeClr>
                </a:solidFill>
              </a:rPr>
              <a:t> – это ситуация, которая негативно влияет как непосредственно на каждого человека в отдельности, так и на его окружение и требует общих усилий по ее преодолению и/или предупреждению. </a:t>
            </a:r>
          </a:p>
          <a:p>
            <a:pPr algn="just"/>
            <a:r>
              <a:rPr lang="ru-RU" sz="3200" dirty="0" smtClean="0">
                <a:solidFill>
                  <a:schemeClr val="accent5">
                    <a:lumMod val="25000"/>
                  </a:schemeClr>
                </a:solidFill>
              </a:rPr>
              <a:t>К  проблемам, которые вызывают повышенную тревогу, относят бедность, преступность, коррупцию, наркоманию, угрозу экологических и техногенных катастроф, терроризм и др. </a:t>
            </a:r>
            <a:endParaRPr lang="ru-RU" sz="3200" dirty="0">
              <a:solidFill>
                <a:schemeClr val="accent5">
                  <a:lumMod val="2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6"/>
          <p:cNvSpPr>
            <a:spLocks noGrp="1"/>
          </p:cNvSpPr>
          <p:nvPr>
            <p:ph type="title"/>
          </p:nvPr>
        </p:nvSpPr>
        <p:spPr>
          <a:xfrm>
            <a:off x="251520" y="260648"/>
            <a:ext cx="8137787" cy="1705939"/>
          </a:xfrm>
        </p:spPr>
        <p:txBody>
          <a:bodyPr/>
          <a:lstStyle/>
          <a:p>
            <a:pPr algn="just"/>
            <a:r>
              <a:rPr lang="ru-RU" sz="4000" b="1" dirty="0" smtClean="0"/>
              <a:t>Организационно-правовые формы социальной защиты населения</a:t>
            </a:r>
          </a:p>
        </p:txBody>
      </p:sp>
      <p:sp>
        <p:nvSpPr>
          <p:cNvPr id="9219" name="TextBox 7"/>
          <p:cNvSpPr txBox="1">
            <a:spLocks noChangeArrowheads="1"/>
          </p:cNvSpPr>
          <p:nvPr/>
        </p:nvSpPr>
        <p:spPr bwMode="auto">
          <a:xfrm>
            <a:off x="251520" y="2276872"/>
            <a:ext cx="8535293" cy="4031873"/>
          </a:xfrm>
          <a:prstGeom prst="rect">
            <a:avLst/>
          </a:prstGeom>
          <a:noFill/>
          <a:ln w="9525">
            <a:noFill/>
            <a:miter lim="800000"/>
            <a:headEnd/>
            <a:tailEnd/>
          </a:ln>
        </p:spPr>
        <p:txBody>
          <a:bodyPr wrap="square">
            <a:spAutoFit/>
          </a:bodyPr>
          <a:lstStyle/>
          <a:p>
            <a:pPr algn="just"/>
            <a:r>
              <a:rPr lang="ru-RU" sz="3200" dirty="0" smtClean="0">
                <a:solidFill>
                  <a:schemeClr val="accent5">
                    <a:lumMod val="25000"/>
                  </a:schemeClr>
                </a:solidFill>
              </a:rPr>
              <a:t>- пенсионное обеспечение;</a:t>
            </a:r>
          </a:p>
          <a:p>
            <a:pPr algn="just"/>
            <a:r>
              <a:rPr lang="ru-RU" sz="3200" dirty="0" smtClean="0">
                <a:solidFill>
                  <a:schemeClr val="accent5">
                    <a:lumMod val="25000"/>
                  </a:schemeClr>
                </a:solidFill>
              </a:rPr>
              <a:t>- обеспечение социальными выплатами, субсидиями, компенсациями и льготами нуждающихся в государственной социальной помощи категорий населения;</a:t>
            </a:r>
          </a:p>
          <a:p>
            <a:pPr algn="just"/>
            <a:r>
              <a:rPr lang="ru-RU" sz="3200" dirty="0" smtClean="0">
                <a:solidFill>
                  <a:schemeClr val="accent5">
                    <a:lumMod val="25000"/>
                  </a:schemeClr>
                </a:solidFill>
              </a:rPr>
              <a:t>- государственное социальное страхование;</a:t>
            </a:r>
          </a:p>
          <a:p>
            <a:pPr algn="just"/>
            <a:r>
              <a:rPr lang="ru-RU" sz="3200" dirty="0" smtClean="0">
                <a:solidFill>
                  <a:schemeClr val="accent5">
                    <a:lumMod val="25000"/>
                  </a:schemeClr>
                </a:solidFill>
              </a:rPr>
              <a:t>- социальное обслуживание. </a:t>
            </a:r>
            <a:endParaRPr lang="ru-RU" sz="2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12</a:t>
            </a:fld>
            <a:endParaRPr lang="en-US"/>
          </a:p>
        </p:txBody>
      </p:sp>
      <p:sp>
        <p:nvSpPr>
          <p:cNvPr id="1025" name="Rectangle 1"/>
          <p:cNvSpPr>
            <a:spLocks noChangeArrowheads="1"/>
          </p:cNvSpPr>
          <p:nvPr/>
        </p:nvSpPr>
        <p:spPr bwMode="auto">
          <a:xfrm>
            <a:off x="251520" y="528699"/>
            <a:ext cx="8496944"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5">
                    <a:lumMod val="25000"/>
                  </a:schemeClr>
                </a:solidFill>
              </a:rPr>
              <a:t>Стоит отметить, что большинство государственных социальных служб и некоммерческих организаций реализуют программы и проекты, которые направлены </a:t>
            </a:r>
            <a:r>
              <a:rPr lang="ru-RU" sz="2800" b="1" dirty="0" smtClean="0">
                <a:solidFill>
                  <a:schemeClr val="accent5">
                    <a:lumMod val="25000"/>
                  </a:schemeClr>
                </a:solidFill>
              </a:rPr>
              <a:t>на уже очевидные</a:t>
            </a:r>
            <a:r>
              <a:rPr lang="ru-RU" sz="2800" dirty="0" smtClean="0">
                <a:solidFill>
                  <a:schemeClr val="accent5">
                    <a:lumMod val="25000"/>
                  </a:schemeClr>
                </a:solidFill>
              </a:rPr>
              <a:t> для большинства людей социальные проблемы. </a:t>
            </a:r>
          </a:p>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5">
                    <a:lumMod val="25000"/>
                  </a:schemeClr>
                </a:solidFill>
              </a:rPr>
              <a:t>Программ, направленных на предотвращение социальных проблем, крайне мало, так как причины возникновения социальных проблем, особенно таких, которые тесным образом связанны с духовной жизнью человека и ценностями, определить крайне сложно, да и мнения людей, исповедующих различное мировоззрение, могут сильно различаться.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Содержимое 3"/>
          <p:cNvSpPr>
            <a:spLocks noGrp="1"/>
          </p:cNvSpPr>
          <p:nvPr>
            <p:ph idx="4294967295"/>
          </p:nvPr>
        </p:nvSpPr>
        <p:spPr>
          <a:xfrm>
            <a:off x="2843809" y="332657"/>
            <a:ext cx="6048672" cy="6336432"/>
          </a:xfrm>
        </p:spPr>
        <p:txBody>
          <a:bodyPr/>
          <a:lstStyle/>
          <a:p>
            <a:pPr marL="0" indent="0" algn="just">
              <a:buFont typeface="Arial" charset="0"/>
              <a:buNone/>
            </a:pPr>
            <a:r>
              <a:rPr lang="ru-RU" sz="2800" b="1" i="1" dirty="0" smtClean="0">
                <a:latin typeface="Times New Roman" pitchFamily="18" charset="0"/>
              </a:rPr>
              <a:t>Термином </a:t>
            </a:r>
            <a:r>
              <a:rPr lang="ru-RU" sz="2800" b="1" i="1" dirty="0" smtClean="0">
                <a:solidFill>
                  <a:srgbClr val="3333FF"/>
                </a:solidFill>
                <a:latin typeface="Times New Roman" pitchFamily="18" charset="0"/>
              </a:rPr>
              <a:t>социальное служение</a:t>
            </a:r>
            <a:r>
              <a:rPr lang="ru-RU" sz="2800" b="1" i="1" dirty="0" smtClean="0">
                <a:latin typeface="Times New Roman" pitchFamily="18" charset="0"/>
              </a:rPr>
              <a:t> как правило, обозначают деятельность, осуществляемой </a:t>
            </a:r>
            <a:r>
              <a:rPr lang="ru-RU" sz="2800" b="1" i="1" dirty="0" smtClean="0">
                <a:solidFill>
                  <a:srgbClr val="3333FF"/>
                </a:solidFill>
                <a:latin typeface="Times New Roman" pitchFamily="18" charset="0"/>
              </a:rPr>
              <a:t>общественными  организациями</a:t>
            </a:r>
            <a:r>
              <a:rPr lang="ru-RU" sz="2800" b="1" i="1" dirty="0" smtClean="0">
                <a:latin typeface="Times New Roman" pitchFamily="18" charset="0"/>
              </a:rPr>
              <a:t>, в отличие от социальной работы, выполняемой государственными организациями. </a:t>
            </a:r>
          </a:p>
          <a:p>
            <a:pPr marL="0" indent="0" algn="just">
              <a:buFont typeface="Arial" charset="0"/>
              <a:buNone/>
            </a:pPr>
            <a:endParaRPr lang="ru-RU" sz="2800" b="1" i="1" dirty="0" smtClean="0">
              <a:latin typeface="Times New Roman" pitchFamily="18" charset="0"/>
            </a:endParaRPr>
          </a:p>
          <a:p>
            <a:pPr marL="0" indent="0" algn="just">
              <a:buNone/>
            </a:pPr>
            <a:r>
              <a:rPr lang="ru-RU" sz="2800" b="1" i="1" dirty="0" smtClean="0">
                <a:latin typeface="Times New Roman" pitchFamily="18" charset="0"/>
              </a:rPr>
              <a:t>Социальное служение способствует распространению православной веры, но при этом благотворительная деятельность не должна быть плацдармом для </a:t>
            </a:r>
            <a:r>
              <a:rPr lang="ru-RU" sz="2800" b="1" i="1" dirty="0" smtClean="0">
                <a:solidFill>
                  <a:schemeClr val="tx2">
                    <a:lumMod val="60000"/>
                    <a:lumOff val="40000"/>
                  </a:schemeClr>
                </a:solidFill>
                <a:latin typeface="Times New Roman" pitchFamily="18" charset="0"/>
              </a:rPr>
              <a:t>целенаправленного миссионерства. </a:t>
            </a:r>
          </a:p>
          <a:p>
            <a:pPr marL="0" indent="0" algn="just">
              <a:buFont typeface="Arial" charset="0"/>
              <a:buNone/>
            </a:pPr>
            <a:endParaRPr lang="ru-RU" sz="2400" b="1" i="1" dirty="0" smtClean="0">
              <a:latin typeface="Times New Roman" pitchFamily="18" charset="0"/>
            </a:endParaRPr>
          </a:p>
          <a:p>
            <a:pPr marL="0" indent="0" algn="just">
              <a:buFont typeface="Arial" charset="0"/>
              <a:buNone/>
            </a:pPr>
            <a:endParaRPr lang="ru-RU" sz="2400" b="1" i="1" dirty="0" smtClean="0">
              <a:solidFill>
                <a:srgbClr val="3333FF"/>
              </a:solidFill>
              <a:latin typeface="Times New Roman" pitchFamily="18" charset="0"/>
            </a:endParaRPr>
          </a:p>
        </p:txBody>
      </p:sp>
      <p:sp>
        <p:nvSpPr>
          <p:cNvPr id="45061"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6" name="Rectangle 7"/>
          <p:cNvSpPr>
            <a:spLocks noChangeArrowheads="1"/>
          </p:cNvSpPr>
          <p:nvPr/>
        </p:nvSpPr>
        <p:spPr bwMode="auto">
          <a:xfrm>
            <a:off x="251520" y="548680"/>
            <a:ext cx="2592288" cy="2883866"/>
          </a:xfrm>
          <a:prstGeom prst="rect">
            <a:avLst/>
          </a:prstGeom>
          <a:noFill/>
          <a:ln w="9525">
            <a:noFill/>
            <a:miter lim="800000"/>
            <a:headEnd/>
            <a:tailEnd/>
          </a:ln>
          <a:effectLst/>
        </p:spPr>
        <p:txBody>
          <a:bodyPr wrap="square">
            <a:spAutoFit/>
          </a:bodyPr>
          <a:lstStyle/>
          <a:p>
            <a:pPr algn="just" eaLnBrk="0" hangingPunct="0">
              <a:spcBef>
                <a:spcPct val="20000"/>
              </a:spcBef>
              <a:buFont typeface="Arial" charset="0"/>
              <a:buNone/>
            </a:pPr>
            <a:r>
              <a:rPr lang="ru-RU" sz="2600" b="1" i="1" dirty="0">
                <a:solidFill>
                  <a:srgbClr val="3333FF"/>
                </a:solidFill>
                <a:latin typeface="Times New Roman" pitchFamily="18" charset="0"/>
              </a:rPr>
              <a:t>Третий сектор</a:t>
            </a:r>
            <a:r>
              <a:rPr lang="ru-RU" sz="2100" b="1" i="1" dirty="0">
                <a:solidFill>
                  <a:srgbClr val="3333FF"/>
                </a:solidFill>
                <a:latin typeface="Times New Roman" pitchFamily="18" charset="0"/>
              </a:rPr>
              <a:t> –</a:t>
            </a:r>
            <a:r>
              <a:rPr lang="ru-RU" sz="2100" b="1" i="1" dirty="0">
                <a:latin typeface="Times New Roman" pitchFamily="18" charset="0"/>
              </a:rPr>
              <a:t> </a:t>
            </a:r>
          </a:p>
          <a:p>
            <a:pPr algn="just" eaLnBrk="0" hangingPunct="0">
              <a:spcBef>
                <a:spcPct val="20000"/>
              </a:spcBef>
              <a:buFont typeface="Arial" charset="0"/>
              <a:buNone/>
            </a:pPr>
            <a:r>
              <a:rPr lang="ru-RU" sz="2100" b="1" i="1" dirty="0">
                <a:latin typeface="Times New Roman" pitchFamily="18" charset="0"/>
              </a:rPr>
              <a:t>сектор гражданского общества, </a:t>
            </a:r>
          </a:p>
          <a:p>
            <a:pPr algn="just" eaLnBrk="0" hangingPunct="0">
              <a:spcBef>
                <a:spcPct val="20000"/>
              </a:spcBef>
              <a:buFont typeface="Arial" charset="0"/>
              <a:buNone/>
            </a:pPr>
            <a:r>
              <a:rPr lang="ru-RU" sz="2100" b="1" i="1" dirty="0">
                <a:latin typeface="Times New Roman" pitchFamily="18" charset="0"/>
              </a:rPr>
              <a:t>сектор гражданской активности</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434px-MakovskiyVE_MariyaFedorGRM"/>
          <p:cNvPicPr>
            <a:picLocks noGrp="1" noChangeAspect="1" noChangeArrowheads="1"/>
          </p:cNvPicPr>
          <p:nvPr>
            <p:ph type="body" idx="1"/>
          </p:nvPr>
        </p:nvPicPr>
        <p:blipFill>
          <a:blip r:embed="rId2" cstate="print"/>
          <a:srcRect/>
          <a:stretch>
            <a:fillRect/>
          </a:stretch>
        </p:blipFill>
        <p:spPr>
          <a:xfrm>
            <a:off x="467544" y="2348880"/>
            <a:ext cx="2544303" cy="3517850"/>
          </a:xfrm>
        </p:spPr>
      </p:pic>
      <p:pic>
        <p:nvPicPr>
          <p:cNvPr id="10243" name="Picture 5" descr="soldatenkov"/>
          <p:cNvPicPr>
            <a:picLocks noChangeAspect="1" noChangeArrowheads="1"/>
          </p:cNvPicPr>
          <p:nvPr/>
        </p:nvPicPr>
        <p:blipFill>
          <a:blip r:embed="rId3" cstate="print"/>
          <a:srcRect/>
          <a:stretch>
            <a:fillRect/>
          </a:stretch>
        </p:blipFill>
        <p:spPr bwMode="auto">
          <a:xfrm>
            <a:off x="6012160" y="3429000"/>
            <a:ext cx="2895352" cy="3094269"/>
          </a:xfrm>
          <a:prstGeom prst="rect">
            <a:avLst/>
          </a:prstGeom>
          <a:noFill/>
          <a:ln w="9525">
            <a:noFill/>
            <a:miter lim="800000"/>
            <a:headEnd/>
            <a:tailEnd/>
          </a:ln>
        </p:spPr>
      </p:pic>
      <p:pic>
        <p:nvPicPr>
          <p:cNvPr id="10244" name="Picture 6" descr="владимир князь"/>
          <p:cNvPicPr>
            <a:picLocks noChangeAspect="1" noChangeArrowheads="1"/>
          </p:cNvPicPr>
          <p:nvPr/>
        </p:nvPicPr>
        <p:blipFill>
          <a:blip r:embed="rId4" cstate="print"/>
          <a:srcRect/>
          <a:stretch>
            <a:fillRect/>
          </a:stretch>
        </p:blipFill>
        <p:spPr bwMode="auto">
          <a:xfrm>
            <a:off x="3707904" y="2060848"/>
            <a:ext cx="1860550" cy="2592388"/>
          </a:xfrm>
          <a:prstGeom prst="rect">
            <a:avLst/>
          </a:prstGeom>
          <a:noFill/>
          <a:ln w="9525">
            <a:noFill/>
            <a:miter lim="800000"/>
            <a:headEnd/>
            <a:tailEnd/>
          </a:ln>
        </p:spPr>
      </p:pic>
      <p:sp>
        <p:nvSpPr>
          <p:cNvPr id="5" name="Текст 2"/>
          <p:cNvSpPr txBox="1">
            <a:spLocks/>
          </p:cNvSpPr>
          <p:nvPr/>
        </p:nvSpPr>
        <p:spPr bwMode="gray">
          <a:xfrm>
            <a:off x="251520" y="692696"/>
            <a:ext cx="8496944" cy="64807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ПОМОГАЮЩИЙ</a:t>
            </a:r>
            <a:endParaRPr kumimoji="0" lang="ru-RU"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инвалидыв"/>
          <p:cNvPicPr>
            <a:picLocks noChangeAspect="1" noChangeArrowheads="1"/>
          </p:cNvPicPr>
          <p:nvPr/>
        </p:nvPicPr>
        <p:blipFill>
          <a:blip r:embed="rId2" cstate="print"/>
          <a:srcRect/>
          <a:stretch>
            <a:fillRect/>
          </a:stretch>
        </p:blipFill>
        <p:spPr bwMode="auto">
          <a:xfrm>
            <a:off x="323528" y="1772816"/>
            <a:ext cx="2687538" cy="2014672"/>
          </a:xfrm>
          <a:prstGeom prst="rect">
            <a:avLst/>
          </a:prstGeom>
          <a:noFill/>
          <a:ln w="9525">
            <a:noFill/>
            <a:miter lim="800000"/>
            <a:headEnd/>
            <a:tailEnd/>
          </a:ln>
        </p:spPr>
      </p:pic>
      <p:pic>
        <p:nvPicPr>
          <p:cNvPr id="13315" name="Picture 6" descr="безработные"/>
          <p:cNvPicPr>
            <a:picLocks noChangeAspect="1" noChangeArrowheads="1"/>
          </p:cNvPicPr>
          <p:nvPr/>
        </p:nvPicPr>
        <p:blipFill>
          <a:blip r:embed="rId3" cstate="print"/>
          <a:srcRect/>
          <a:stretch>
            <a:fillRect/>
          </a:stretch>
        </p:blipFill>
        <p:spPr bwMode="auto">
          <a:xfrm>
            <a:off x="4716016" y="3861048"/>
            <a:ext cx="4065184" cy="2739777"/>
          </a:xfrm>
          <a:prstGeom prst="rect">
            <a:avLst/>
          </a:prstGeom>
          <a:noFill/>
          <a:ln w="9525">
            <a:noFill/>
            <a:miter lim="800000"/>
            <a:headEnd/>
            <a:tailEnd/>
          </a:ln>
        </p:spPr>
      </p:pic>
      <p:pic>
        <p:nvPicPr>
          <p:cNvPr id="13316" name="Picture 7" descr="бездомные"/>
          <p:cNvPicPr>
            <a:picLocks noChangeAspect="1" noChangeArrowheads="1"/>
          </p:cNvPicPr>
          <p:nvPr/>
        </p:nvPicPr>
        <p:blipFill>
          <a:blip r:embed="rId4" cstate="print"/>
          <a:srcRect/>
          <a:stretch>
            <a:fillRect/>
          </a:stretch>
        </p:blipFill>
        <p:spPr bwMode="auto">
          <a:xfrm>
            <a:off x="1403648" y="4509120"/>
            <a:ext cx="2376487" cy="1800225"/>
          </a:xfrm>
          <a:prstGeom prst="rect">
            <a:avLst/>
          </a:prstGeom>
          <a:noFill/>
          <a:ln w="9525">
            <a:noFill/>
            <a:miter lim="800000"/>
            <a:headEnd/>
            <a:tailEnd/>
          </a:ln>
        </p:spPr>
      </p:pic>
      <p:pic>
        <p:nvPicPr>
          <p:cNvPr id="13317" name="Picture 9" descr="b6da7bd3856c"/>
          <p:cNvPicPr>
            <a:picLocks noChangeAspect="1" noChangeArrowheads="1"/>
          </p:cNvPicPr>
          <p:nvPr/>
        </p:nvPicPr>
        <p:blipFill>
          <a:blip r:embed="rId5" cstate="print"/>
          <a:srcRect/>
          <a:stretch>
            <a:fillRect/>
          </a:stretch>
        </p:blipFill>
        <p:spPr bwMode="auto">
          <a:xfrm>
            <a:off x="4211960" y="1556792"/>
            <a:ext cx="2975248" cy="2110039"/>
          </a:xfrm>
          <a:prstGeom prst="rect">
            <a:avLst/>
          </a:prstGeom>
          <a:noFill/>
          <a:ln w="9525">
            <a:noFill/>
            <a:miter lim="800000"/>
            <a:headEnd/>
            <a:tailEnd/>
          </a:ln>
        </p:spPr>
      </p:pic>
      <p:sp>
        <p:nvSpPr>
          <p:cNvPr id="6" name="Текст 2"/>
          <p:cNvSpPr txBox="1">
            <a:spLocks/>
          </p:cNvSpPr>
          <p:nvPr/>
        </p:nvSpPr>
        <p:spPr bwMode="gray">
          <a:xfrm>
            <a:off x="285750" y="548680"/>
            <a:ext cx="8643938" cy="8640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smtClean="0">
                <a:ln>
                  <a:noFill/>
                </a:ln>
                <a:solidFill>
                  <a:srgbClr val="7030A0"/>
                </a:solidFill>
                <a:effectLst/>
                <a:uLnTx/>
                <a:uFillTx/>
                <a:latin typeface="+mn-lt"/>
                <a:ea typeface="+mn-ea"/>
                <a:cs typeface="+mn-cs"/>
              </a:rPr>
              <a:t>ЧЕЛОВЕК НУЖДАЮЩИЙСЯ</a:t>
            </a:r>
            <a:endParaRPr kumimoji="0" lang="ru-RU" sz="4400" b="0" i="0" u="none" strike="noStrike" kern="0" cap="none" spc="0" normalizeH="0" baseline="0" noProof="0" dirty="0" smtClean="0">
              <a:ln>
                <a:noFill/>
              </a:ln>
              <a:solidFill>
                <a:srgbClr val="7030A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gray">
          <a:xfrm>
            <a:off x="3347864" y="2348880"/>
            <a:ext cx="2743200" cy="2743200"/>
          </a:xfrm>
          <a:prstGeom prst="ellipse">
            <a:avLst/>
          </a:prstGeom>
          <a:solidFill>
            <a:srgbClr val="FFFFFF">
              <a:alpha val="80000"/>
            </a:srgbClr>
          </a:solidFill>
          <a:ln w="9525" algn="ctr">
            <a:noFill/>
            <a:round/>
            <a:headEnd/>
            <a:tailEnd/>
          </a:ln>
          <a:effectLst/>
        </p:spPr>
        <p:txBody>
          <a:bodyPr wrap="none" anchor="ctr"/>
          <a:lstStyle/>
          <a:p>
            <a:endParaRPr lang="ru-RU"/>
          </a:p>
        </p:txBody>
      </p:sp>
      <p:sp>
        <p:nvSpPr>
          <p:cNvPr id="62468" name="Line 4"/>
          <p:cNvSpPr>
            <a:spLocks noChangeShapeType="1"/>
          </p:cNvSpPr>
          <p:nvPr/>
        </p:nvSpPr>
        <p:spPr bwMode="gray">
          <a:xfrm>
            <a:off x="2895600" y="3567113"/>
            <a:ext cx="1524000" cy="76200"/>
          </a:xfrm>
          <a:prstGeom prst="line">
            <a:avLst/>
          </a:prstGeom>
          <a:noFill/>
          <a:ln w="12700">
            <a:solidFill>
              <a:schemeClr val="tx1"/>
            </a:solidFill>
            <a:round/>
            <a:headEnd/>
            <a:tailEnd/>
          </a:ln>
          <a:effectLst/>
        </p:spPr>
        <p:txBody>
          <a:bodyPr wrap="none" anchor="ctr"/>
          <a:lstStyle/>
          <a:p>
            <a:endParaRPr lang="ru-RU"/>
          </a:p>
        </p:txBody>
      </p:sp>
      <p:sp>
        <p:nvSpPr>
          <p:cNvPr id="62469" name="Line 5"/>
          <p:cNvSpPr>
            <a:spLocks noChangeShapeType="1"/>
          </p:cNvSpPr>
          <p:nvPr/>
        </p:nvSpPr>
        <p:spPr bwMode="gray">
          <a:xfrm>
            <a:off x="3733800" y="2424113"/>
            <a:ext cx="914400" cy="914400"/>
          </a:xfrm>
          <a:prstGeom prst="line">
            <a:avLst/>
          </a:prstGeom>
          <a:noFill/>
          <a:ln w="12700">
            <a:solidFill>
              <a:schemeClr val="tx1"/>
            </a:solidFill>
            <a:round/>
            <a:headEnd/>
            <a:tailEnd/>
          </a:ln>
          <a:effectLst/>
        </p:spPr>
        <p:txBody>
          <a:bodyPr wrap="none" anchor="ctr"/>
          <a:lstStyle/>
          <a:p>
            <a:endParaRPr lang="ru-RU"/>
          </a:p>
        </p:txBody>
      </p:sp>
      <p:sp>
        <p:nvSpPr>
          <p:cNvPr id="62471" name="Line 7"/>
          <p:cNvSpPr>
            <a:spLocks noChangeShapeType="1"/>
          </p:cNvSpPr>
          <p:nvPr/>
        </p:nvSpPr>
        <p:spPr bwMode="gray">
          <a:xfrm>
            <a:off x="5029200" y="3871913"/>
            <a:ext cx="228600" cy="152400"/>
          </a:xfrm>
          <a:prstGeom prst="line">
            <a:avLst/>
          </a:prstGeom>
          <a:noFill/>
          <a:ln w="12700">
            <a:solidFill>
              <a:schemeClr val="tx1"/>
            </a:solidFill>
            <a:round/>
            <a:headEnd/>
            <a:tailEnd/>
          </a:ln>
          <a:effectLst/>
        </p:spPr>
        <p:txBody>
          <a:bodyPr wrap="none" anchor="ctr"/>
          <a:lstStyle/>
          <a:p>
            <a:endParaRPr lang="ru-RU"/>
          </a:p>
        </p:txBody>
      </p:sp>
      <p:sp>
        <p:nvSpPr>
          <p:cNvPr id="62472" name="Line 8"/>
          <p:cNvSpPr>
            <a:spLocks noChangeShapeType="1"/>
          </p:cNvSpPr>
          <p:nvPr/>
        </p:nvSpPr>
        <p:spPr bwMode="gray">
          <a:xfrm flipV="1">
            <a:off x="5029200" y="2420888"/>
            <a:ext cx="766936" cy="993825"/>
          </a:xfrm>
          <a:prstGeom prst="line">
            <a:avLst/>
          </a:prstGeom>
          <a:noFill/>
          <a:ln w="12700">
            <a:solidFill>
              <a:schemeClr val="tx1"/>
            </a:solidFill>
            <a:round/>
            <a:headEnd/>
            <a:tailEnd/>
          </a:ln>
          <a:effectLst/>
        </p:spPr>
        <p:txBody>
          <a:bodyPr wrap="none" anchor="ctr"/>
          <a:lstStyle/>
          <a:p>
            <a:endParaRPr lang="ru-RU"/>
          </a:p>
        </p:txBody>
      </p:sp>
      <p:sp>
        <p:nvSpPr>
          <p:cNvPr id="62473" name="Oval 9"/>
          <p:cNvSpPr>
            <a:spLocks noChangeArrowheads="1"/>
          </p:cNvSpPr>
          <p:nvPr/>
        </p:nvSpPr>
        <p:spPr bwMode="gray">
          <a:xfrm>
            <a:off x="4295775" y="3176588"/>
            <a:ext cx="895350" cy="895350"/>
          </a:xfrm>
          <a:prstGeom prst="ellipse">
            <a:avLst/>
          </a:prstGeom>
          <a:solidFill>
            <a:srgbClr val="C0C0C0">
              <a:alpha val="50000"/>
            </a:srgbClr>
          </a:solidFill>
          <a:ln w="9525" algn="ctr">
            <a:noFill/>
            <a:round/>
            <a:headEnd/>
            <a:tailEnd/>
          </a:ln>
          <a:effectLst/>
        </p:spPr>
        <p:txBody>
          <a:bodyPr wrap="none" anchor="ctr"/>
          <a:lstStyle/>
          <a:p>
            <a:endParaRPr lang="ru-RU"/>
          </a:p>
        </p:txBody>
      </p:sp>
      <p:grpSp>
        <p:nvGrpSpPr>
          <p:cNvPr id="2" name="Group 11"/>
          <p:cNvGrpSpPr>
            <a:grpSpLocks/>
          </p:cNvGrpSpPr>
          <p:nvPr/>
        </p:nvGrpSpPr>
        <p:grpSpPr bwMode="auto">
          <a:xfrm>
            <a:off x="1462090" y="692696"/>
            <a:ext cx="3312784" cy="2239417"/>
            <a:chOff x="1792" y="1008"/>
            <a:chExt cx="1280" cy="872"/>
          </a:xfrm>
        </p:grpSpPr>
        <p:sp>
          <p:nvSpPr>
            <p:cNvPr id="62476"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3" name="Group 13"/>
            <p:cNvGrpSpPr>
              <a:grpSpLocks/>
            </p:cNvGrpSpPr>
            <p:nvPr/>
          </p:nvGrpSpPr>
          <p:grpSpPr bwMode="auto">
            <a:xfrm>
              <a:off x="2086" y="1031"/>
              <a:ext cx="680" cy="849"/>
              <a:chOff x="3975" y="1593"/>
              <a:chExt cx="931" cy="1163"/>
            </a:xfrm>
          </p:grpSpPr>
          <p:pic>
            <p:nvPicPr>
              <p:cNvPr id="62478" name="Picture 14"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479" name="Oval 15"/>
              <p:cNvSpPr>
                <a:spLocks noChangeArrowheads="1"/>
              </p:cNvSpPr>
              <p:nvPr/>
            </p:nvSpPr>
            <p:spPr bwMode="gray">
              <a:xfrm>
                <a:off x="3975" y="1593"/>
                <a:ext cx="931" cy="937"/>
              </a:xfrm>
              <a:prstGeom prst="ellipse">
                <a:avLst/>
              </a:prstGeom>
              <a:solidFill>
                <a:schemeClr val="hlink">
                  <a:alpha val="50000"/>
                </a:schemeClr>
              </a:solidFill>
              <a:ln w="9525" algn="ctr">
                <a:noFill/>
                <a:round/>
                <a:headEnd/>
                <a:tailEnd/>
              </a:ln>
              <a:effectLst/>
            </p:spPr>
            <p:txBody>
              <a:bodyPr wrap="none" anchor="ctr"/>
              <a:lstStyle/>
              <a:p>
                <a:endParaRPr lang="ru-RU"/>
              </a:p>
            </p:txBody>
          </p:sp>
          <p:pic>
            <p:nvPicPr>
              <p:cNvPr id="62480" name="Picture 16"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4" name="Group 17"/>
              <p:cNvGrpSpPr>
                <a:grpSpLocks/>
              </p:cNvGrpSpPr>
              <p:nvPr/>
            </p:nvGrpSpPr>
            <p:grpSpPr bwMode="auto">
              <a:xfrm rot="-3733502" flipH="1" flipV="1">
                <a:off x="4256" y="2247"/>
                <a:ext cx="820" cy="198"/>
                <a:chOff x="2532" y="1051"/>
                <a:chExt cx="893" cy="246"/>
              </a:xfrm>
            </p:grpSpPr>
            <p:grpSp>
              <p:nvGrpSpPr>
                <p:cNvPr id="5" name="Group 18"/>
                <p:cNvGrpSpPr>
                  <a:grpSpLocks/>
                </p:cNvGrpSpPr>
                <p:nvPr/>
              </p:nvGrpSpPr>
              <p:grpSpPr bwMode="auto">
                <a:xfrm>
                  <a:off x="2532" y="1051"/>
                  <a:ext cx="743" cy="185"/>
                  <a:chOff x="1565" y="2568"/>
                  <a:chExt cx="1118" cy="279"/>
                </a:xfrm>
              </p:grpSpPr>
              <p:sp>
                <p:nvSpPr>
                  <p:cNvPr id="62483"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4"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5"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6"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 name="Group 23"/>
                <p:cNvGrpSpPr>
                  <a:grpSpLocks/>
                </p:cNvGrpSpPr>
                <p:nvPr/>
              </p:nvGrpSpPr>
              <p:grpSpPr bwMode="auto">
                <a:xfrm rot="1353540">
                  <a:off x="2682" y="1111"/>
                  <a:ext cx="743" cy="186"/>
                  <a:chOff x="1565" y="2568"/>
                  <a:chExt cx="1118" cy="279"/>
                </a:xfrm>
              </p:grpSpPr>
              <p:sp>
                <p:nvSpPr>
                  <p:cNvPr id="62488"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89"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0"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1"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7" name="Group 28"/>
            <p:cNvGrpSpPr>
              <a:grpSpLocks/>
            </p:cNvGrpSpPr>
            <p:nvPr/>
          </p:nvGrpSpPr>
          <p:grpSpPr bwMode="auto">
            <a:xfrm rot="-3733502" flipH="1" flipV="1">
              <a:off x="2362" y="1505"/>
              <a:ext cx="527" cy="128"/>
              <a:chOff x="2532" y="1051"/>
              <a:chExt cx="893" cy="246"/>
            </a:xfrm>
          </p:grpSpPr>
          <p:grpSp>
            <p:nvGrpSpPr>
              <p:cNvPr id="8" name="Group 29"/>
              <p:cNvGrpSpPr>
                <a:grpSpLocks/>
              </p:cNvGrpSpPr>
              <p:nvPr/>
            </p:nvGrpSpPr>
            <p:grpSpPr bwMode="auto">
              <a:xfrm>
                <a:off x="2532" y="1051"/>
                <a:ext cx="743" cy="185"/>
                <a:chOff x="1565" y="2568"/>
                <a:chExt cx="1118" cy="279"/>
              </a:xfrm>
            </p:grpSpPr>
            <p:sp>
              <p:nvSpPr>
                <p:cNvPr id="62494"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5"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6"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497"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9" name="Group 34"/>
              <p:cNvGrpSpPr>
                <a:grpSpLocks/>
              </p:cNvGrpSpPr>
              <p:nvPr/>
            </p:nvGrpSpPr>
            <p:grpSpPr bwMode="auto">
              <a:xfrm rot="1353540">
                <a:off x="2682" y="1111"/>
                <a:ext cx="743" cy="186"/>
                <a:chOff x="1565" y="2568"/>
                <a:chExt cx="1118" cy="279"/>
              </a:xfrm>
            </p:grpSpPr>
            <p:sp>
              <p:nvSpPr>
                <p:cNvPr id="62499"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0"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1"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02"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03" name="Rectangle 39"/>
            <p:cNvSpPr>
              <a:spLocks noChangeArrowheads="1"/>
            </p:cNvSpPr>
            <p:nvPr/>
          </p:nvSpPr>
          <p:spPr bwMode="gray">
            <a:xfrm>
              <a:off x="1792" y="1272"/>
              <a:ext cx="1280"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Решить/преодолеть </a:t>
              </a:r>
            </a:p>
            <a:p>
              <a:pPr algn="ctr"/>
              <a:r>
                <a:rPr lang="ru-RU" sz="2400" b="1" dirty="0" smtClean="0">
                  <a:solidFill>
                    <a:srgbClr val="000000"/>
                  </a:solidFill>
                </a:rPr>
                <a:t>проблему</a:t>
              </a:r>
              <a:endParaRPr lang="en-US" sz="2400" b="1" dirty="0">
                <a:solidFill>
                  <a:srgbClr val="000000"/>
                </a:solidFill>
              </a:endParaRPr>
            </a:p>
          </p:txBody>
        </p:sp>
      </p:grpSp>
      <p:grpSp>
        <p:nvGrpSpPr>
          <p:cNvPr id="10" name="Group 40"/>
          <p:cNvGrpSpPr>
            <a:grpSpLocks/>
          </p:cNvGrpSpPr>
          <p:nvPr/>
        </p:nvGrpSpPr>
        <p:grpSpPr bwMode="auto">
          <a:xfrm>
            <a:off x="6183888" y="3573016"/>
            <a:ext cx="2874988" cy="2614712"/>
            <a:chOff x="1820" y="1008"/>
            <a:chExt cx="1223" cy="872"/>
          </a:xfrm>
        </p:grpSpPr>
        <p:sp>
          <p:nvSpPr>
            <p:cNvPr id="62505"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1" name="Group 42"/>
            <p:cNvGrpSpPr>
              <a:grpSpLocks/>
            </p:cNvGrpSpPr>
            <p:nvPr/>
          </p:nvGrpSpPr>
          <p:grpSpPr bwMode="auto">
            <a:xfrm>
              <a:off x="2086" y="1031"/>
              <a:ext cx="680" cy="849"/>
              <a:chOff x="3975" y="1593"/>
              <a:chExt cx="931" cy="1163"/>
            </a:xfrm>
          </p:grpSpPr>
          <p:pic>
            <p:nvPicPr>
              <p:cNvPr id="62507" name="Picture 43"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08" name="Oval 44"/>
              <p:cNvSpPr>
                <a:spLocks noChangeArrowheads="1"/>
              </p:cNvSpPr>
              <p:nvPr/>
            </p:nvSpPr>
            <p:spPr bwMode="gray">
              <a:xfrm>
                <a:off x="3975" y="1593"/>
                <a:ext cx="931" cy="937"/>
              </a:xfrm>
              <a:prstGeom prst="ellipse">
                <a:avLst/>
              </a:prstGeom>
              <a:solidFill>
                <a:schemeClr val="accent1">
                  <a:alpha val="50000"/>
                </a:schemeClr>
              </a:solidFill>
              <a:ln w="9525" algn="ctr">
                <a:noFill/>
                <a:round/>
                <a:headEnd/>
                <a:tailEnd/>
              </a:ln>
              <a:effectLst/>
            </p:spPr>
            <p:txBody>
              <a:bodyPr wrap="none" anchor="ctr"/>
              <a:lstStyle/>
              <a:p>
                <a:endParaRPr lang="ru-RU"/>
              </a:p>
            </p:txBody>
          </p:sp>
          <p:grpSp>
            <p:nvGrpSpPr>
              <p:cNvPr id="12" name="Group 46"/>
              <p:cNvGrpSpPr>
                <a:grpSpLocks/>
              </p:cNvGrpSpPr>
              <p:nvPr/>
            </p:nvGrpSpPr>
            <p:grpSpPr bwMode="auto">
              <a:xfrm rot="-3733502" flipH="1" flipV="1">
                <a:off x="4256" y="2247"/>
                <a:ext cx="820" cy="198"/>
                <a:chOff x="2532" y="1051"/>
                <a:chExt cx="893" cy="246"/>
              </a:xfrm>
            </p:grpSpPr>
            <p:grpSp>
              <p:nvGrpSpPr>
                <p:cNvPr id="13" name="Group 47"/>
                <p:cNvGrpSpPr>
                  <a:grpSpLocks/>
                </p:cNvGrpSpPr>
                <p:nvPr/>
              </p:nvGrpSpPr>
              <p:grpSpPr bwMode="auto">
                <a:xfrm>
                  <a:off x="2532" y="1051"/>
                  <a:ext cx="743" cy="185"/>
                  <a:chOff x="1565" y="2568"/>
                  <a:chExt cx="1118" cy="279"/>
                </a:xfrm>
              </p:grpSpPr>
              <p:sp>
                <p:nvSpPr>
                  <p:cNvPr id="62512"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3"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4"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5"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4" name="Group 52"/>
                <p:cNvGrpSpPr>
                  <a:grpSpLocks/>
                </p:cNvGrpSpPr>
                <p:nvPr/>
              </p:nvGrpSpPr>
              <p:grpSpPr bwMode="auto">
                <a:xfrm rot="1353540">
                  <a:off x="2682" y="1111"/>
                  <a:ext cx="743" cy="186"/>
                  <a:chOff x="1565" y="2568"/>
                  <a:chExt cx="1118" cy="279"/>
                </a:xfrm>
              </p:grpSpPr>
              <p:sp>
                <p:nvSpPr>
                  <p:cNvPr id="62517"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8"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9"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0"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15" name="Group 57"/>
            <p:cNvGrpSpPr>
              <a:grpSpLocks/>
            </p:cNvGrpSpPr>
            <p:nvPr/>
          </p:nvGrpSpPr>
          <p:grpSpPr bwMode="auto">
            <a:xfrm rot="-3733502" flipH="1" flipV="1">
              <a:off x="2362" y="1505"/>
              <a:ext cx="527" cy="128"/>
              <a:chOff x="2532" y="1051"/>
              <a:chExt cx="893" cy="246"/>
            </a:xfrm>
          </p:grpSpPr>
          <p:grpSp>
            <p:nvGrpSpPr>
              <p:cNvPr id="16" name="Group 58"/>
              <p:cNvGrpSpPr>
                <a:grpSpLocks/>
              </p:cNvGrpSpPr>
              <p:nvPr/>
            </p:nvGrpSpPr>
            <p:grpSpPr bwMode="auto">
              <a:xfrm>
                <a:off x="2532" y="1051"/>
                <a:ext cx="743" cy="185"/>
                <a:chOff x="1565" y="2568"/>
                <a:chExt cx="1118" cy="279"/>
              </a:xfrm>
            </p:grpSpPr>
            <p:sp>
              <p:nvSpPr>
                <p:cNvPr id="62523"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4"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5"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6"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7" name="Group 63"/>
              <p:cNvGrpSpPr>
                <a:grpSpLocks/>
              </p:cNvGrpSpPr>
              <p:nvPr/>
            </p:nvGrpSpPr>
            <p:grpSpPr bwMode="auto">
              <a:xfrm rot="1353540">
                <a:off x="2682" y="1111"/>
                <a:ext cx="743" cy="186"/>
                <a:chOff x="1565" y="2568"/>
                <a:chExt cx="1118" cy="279"/>
              </a:xfrm>
            </p:grpSpPr>
            <p:sp>
              <p:nvSpPr>
                <p:cNvPr id="6252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32" name="Rectangle 68"/>
            <p:cNvSpPr>
              <a:spLocks noChangeArrowheads="1"/>
            </p:cNvSpPr>
            <p:nvPr/>
          </p:nvSpPr>
          <p:spPr bwMode="gray">
            <a:xfrm>
              <a:off x="1820" y="1272"/>
              <a:ext cx="1223"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Вернуть человека </a:t>
              </a:r>
            </a:p>
            <a:p>
              <a:pPr algn="ctr"/>
              <a:r>
                <a:rPr lang="ru-RU" sz="2000" b="1" dirty="0" smtClean="0">
                  <a:solidFill>
                    <a:srgbClr val="000000"/>
                  </a:solidFill>
                </a:rPr>
                <a:t>в прежнее состояние</a:t>
              </a:r>
              <a:endParaRPr lang="en-US" sz="2000" b="1" dirty="0">
                <a:solidFill>
                  <a:srgbClr val="000000"/>
                </a:solidFill>
              </a:endParaRPr>
            </a:p>
          </p:txBody>
        </p:sp>
      </p:grpSp>
      <p:grpSp>
        <p:nvGrpSpPr>
          <p:cNvPr id="18" name="Group 98"/>
          <p:cNvGrpSpPr>
            <a:grpSpLocks/>
          </p:cNvGrpSpPr>
          <p:nvPr/>
        </p:nvGrpSpPr>
        <p:grpSpPr bwMode="auto">
          <a:xfrm>
            <a:off x="3779912" y="3068960"/>
            <a:ext cx="1896449" cy="1869727"/>
            <a:chOff x="2064" y="1008"/>
            <a:chExt cx="722" cy="872"/>
          </a:xfrm>
        </p:grpSpPr>
        <p:sp>
          <p:nvSpPr>
            <p:cNvPr id="62563" name="Oval 99"/>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9" name="Group 100"/>
            <p:cNvGrpSpPr>
              <a:grpSpLocks/>
            </p:cNvGrpSpPr>
            <p:nvPr/>
          </p:nvGrpSpPr>
          <p:grpSpPr bwMode="auto">
            <a:xfrm>
              <a:off x="2086" y="1031"/>
              <a:ext cx="680" cy="849"/>
              <a:chOff x="3975" y="1593"/>
              <a:chExt cx="931" cy="1163"/>
            </a:xfrm>
          </p:grpSpPr>
          <p:pic>
            <p:nvPicPr>
              <p:cNvPr id="62565" name="Picture 101"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66" name="Oval 102"/>
              <p:cNvSpPr>
                <a:spLocks noChangeArrowheads="1"/>
              </p:cNvSpPr>
              <p:nvPr/>
            </p:nvSpPr>
            <p:spPr bwMode="gray">
              <a:xfrm>
                <a:off x="3975" y="1593"/>
                <a:ext cx="931" cy="937"/>
              </a:xfrm>
              <a:prstGeom prst="ellipse">
                <a:avLst/>
              </a:prstGeom>
              <a:solidFill>
                <a:schemeClr val="bg2">
                  <a:alpha val="50000"/>
                </a:schemeClr>
              </a:solidFill>
              <a:ln w="9525" algn="ctr">
                <a:noFill/>
                <a:round/>
                <a:headEnd/>
                <a:tailEnd/>
              </a:ln>
              <a:effectLst/>
            </p:spPr>
            <p:txBody>
              <a:bodyPr wrap="none" anchor="ctr"/>
              <a:lstStyle/>
              <a:p>
                <a:endParaRPr lang="ru-RU"/>
              </a:p>
            </p:txBody>
          </p:sp>
          <p:pic>
            <p:nvPicPr>
              <p:cNvPr id="62567" name="Picture 103"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20" name="Group 104"/>
              <p:cNvGrpSpPr>
                <a:grpSpLocks/>
              </p:cNvGrpSpPr>
              <p:nvPr/>
            </p:nvGrpSpPr>
            <p:grpSpPr bwMode="auto">
              <a:xfrm rot="-3733502" flipH="1" flipV="1">
                <a:off x="4256" y="2247"/>
                <a:ext cx="820" cy="198"/>
                <a:chOff x="2532" y="1051"/>
                <a:chExt cx="893" cy="246"/>
              </a:xfrm>
            </p:grpSpPr>
            <p:grpSp>
              <p:nvGrpSpPr>
                <p:cNvPr id="21" name="Group 105"/>
                <p:cNvGrpSpPr>
                  <a:grpSpLocks/>
                </p:cNvGrpSpPr>
                <p:nvPr/>
              </p:nvGrpSpPr>
              <p:grpSpPr bwMode="auto">
                <a:xfrm>
                  <a:off x="2532" y="1051"/>
                  <a:ext cx="743" cy="185"/>
                  <a:chOff x="1565" y="2568"/>
                  <a:chExt cx="1118" cy="279"/>
                </a:xfrm>
              </p:grpSpPr>
              <p:sp>
                <p:nvSpPr>
                  <p:cNvPr id="62570" name="AutoShape 10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1" name="AutoShape 10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2" name="AutoShape 10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3" name="AutoShape 10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2" name="Group 110"/>
                <p:cNvGrpSpPr>
                  <a:grpSpLocks/>
                </p:cNvGrpSpPr>
                <p:nvPr/>
              </p:nvGrpSpPr>
              <p:grpSpPr bwMode="auto">
                <a:xfrm rot="1353540">
                  <a:off x="2682" y="1111"/>
                  <a:ext cx="743" cy="186"/>
                  <a:chOff x="1565" y="2568"/>
                  <a:chExt cx="1118" cy="279"/>
                </a:xfrm>
              </p:grpSpPr>
              <p:sp>
                <p:nvSpPr>
                  <p:cNvPr id="62575" name="AutoShape 11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6" name="AutoShape 11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7" name="AutoShape 11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8" name="AutoShape 11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23" name="Group 115"/>
            <p:cNvGrpSpPr>
              <a:grpSpLocks/>
            </p:cNvGrpSpPr>
            <p:nvPr/>
          </p:nvGrpSpPr>
          <p:grpSpPr bwMode="auto">
            <a:xfrm rot="-3733502" flipH="1" flipV="1">
              <a:off x="2362" y="1505"/>
              <a:ext cx="527" cy="128"/>
              <a:chOff x="2532" y="1051"/>
              <a:chExt cx="893" cy="246"/>
            </a:xfrm>
          </p:grpSpPr>
          <p:grpSp>
            <p:nvGrpSpPr>
              <p:cNvPr id="24" name="Group 116"/>
              <p:cNvGrpSpPr>
                <a:grpSpLocks/>
              </p:cNvGrpSpPr>
              <p:nvPr/>
            </p:nvGrpSpPr>
            <p:grpSpPr bwMode="auto">
              <a:xfrm>
                <a:off x="2532" y="1051"/>
                <a:ext cx="743" cy="185"/>
                <a:chOff x="1565" y="2568"/>
                <a:chExt cx="1118" cy="279"/>
              </a:xfrm>
            </p:grpSpPr>
            <p:sp>
              <p:nvSpPr>
                <p:cNvPr id="62581" name="AutoShape 117"/>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2" name="AutoShape 118"/>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3" name="AutoShape 119"/>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4" name="AutoShape 120"/>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5" name="Group 121"/>
              <p:cNvGrpSpPr>
                <a:grpSpLocks/>
              </p:cNvGrpSpPr>
              <p:nvPr/>
            </p:nvGrpSpPr>
            <p:grpSpPr bwMode="auto">
              <a:xfrm rot="1353540">
                <a:off x="2682" y="1111"/>
                <a:ext cx="743" cy="186"/>
                <a:chOff x="1565" y="2568"/>
                <a:chExt cx="1118" cy="279"/>
              </a:xfrm>
            </p:grpSpPr>
            <p:sp>
              <p:nvSpPr>
                <p:cNvPr id="62586" name="AutoShape 122"/>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7" name="AutoShape 123"/>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8" name="AutoShape 124"/>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9" name="AutoShape 125"/>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90" name="Rectangle 126"/>
            <p:cNvSpPr>
              <a:spLocks noChangeArrowheads="1"/>
            </p:cNvSpPr>
            <p:nvPr/>
          </p:nvSpPr>
          <p:spPr bwMode="gray">
            <a:xfrm>
              <a:off x="2155" y="1272"/>
              <a:ext cx="552" cy="215"/>
            </a:xfrm>
            <a:prstGeom prst="rect">
              <a:avLst/>
            </a:prstGeom>
            <a:noFill/>
            <a:ln w="9525" algn="ctr">
              <a:noFill/>
              <a:miter lim="800000"/>
              <a:headEnd/>
              <a:tailEnd/>
            </a:ln>
            <a:effectLst/>
          </p:spPr>
          <p:txBody>
            <a:bodyPr wrap="none">
              <a:spAutoFit/>
              <a:flatTx/>
            </a:bodyPr>
            <a:lstStyle/>
            <a:p>
              <a:pPr algn="ctr"/>
              <a:r>
                <a:rPr lang="ru-RU" sz="2400" b="1" dirty="0" smtClean="0"/>
                <a:t>Помощь</a:t>
              </a:r>
              <a:endParaRPr lang="en-US" sz="2400" b="1" dirty="0">
                <a:solidFill>
                  <a:srgbClr val="000000"/>
                </a:solidFill>
              </a:endParaRPr>
            </a:p>
          </p:txBody>
        </p:sp>
      </p:grpSp>
      <p:grpSp>
        <p:nvGrpSpPr>
          <p:cNvPr id="26" name="Group 127"/>
          <p:cNvGrpSpPr>
            <a:grpSpLocks/>
          </p:cNvGrpSpPr>
          <p:nvPr/>
        </p:nvGrpSpPr>
        <p:grpSpPr bwMode="auto">
          <a:xfrm>
            <a:off x="4211881" y="980728"/>
            <a:ext cx="4409025" cy="1960910"/>
            <a:chOff x="1420" y="1008"/>
            <a:chExt cx="2143" cy="872"/>
          </a:xfrm>
        </p:grpSpPr>
        <p:sp>
          <p:nvSpPr>
            <p:cNvPr id="62592" name="Oval 128"/>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27" name="Group 129"/>
            <p:cNvGrpSpPr>
              <a:grpSpLocks/>
            </p:cNvGrpSpPr>
            <p:nvPr/>
          </p:nvGrpSpPr>
          <p:grpSpPr bwMode="auto">
            <a:xfrm>
              <a:off x="2086" y="1031"/>
              <a:ext cx="680" cy="849"/>
              <a:chOff x="3975" y="1593"/>
              <a:chExt cx="931" cy="1163"/>
            </a:xfrm>
          </p:grpSpPr>
          <p:pic>
            <p:nvPicPr>
              <p:cNvPr id="62594" name="Picture 130"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95" name="Oval 131"/>
              <p:cNvSpPr>
                <a:spLocks noChangeArrowheads="1"/>
              </p:cNvSpPr>
              <p:nvPr/>
            </p:nvSpPr>
            <p:spPr bwMode="gray">
              <a:xfrm>
                <a:off x="3975" y="1593"/>
                <a:ext cx="931" cy="937"/>
              </a:xfrm>
              <a:prstGeom prst="ellipse">
                <a:avLst/>
              </a:prstGeom>
              <a:solidFill>
                <a:schemeClr val="folHlink">
                  <a:alpha val="50000"/>
                </a:schemeClr>
              </a:solidFill>
              <a:ln w="9525" algn="ctr">
                <a:noFill/>
                <a:round/>
                <a:headEnd/>
                <a:tailEnd/>
              </a:ln>
              <a:effectLst/>
            </p:spPr>
            <p:txBody>
              <a:bodyPr wrap="none" anchor="ctr"/>
              <a:lstStyle/>
              <a:p>
                <a:endParaRPr lang="ru-RU"/>
              </a:p>
            </p:txBody>
          </p:sp>
          <p:pic>
            <p:nvPicPr>
              <p:cNvPr id="62596" name="Picture 132"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28" name="Group 133"/>
              <p:cNvGrpSpPr>
                <a:grpSpLocks/>
              </p:cNvGrpSpPr>
              <p:nvPr/>
            </p:nvGrpSpPr>
            <p:grpSpPr bwMode="auto">
              <a:xfrm rot="-3733502" flipH="1" flipV="1">
                <a:off x="4256" y="2247"/>
                <a:ext cx="820" cy="198"/>
                <a:chOff x="2532" y="1051"/>
                <a:chExt cx="893" cy="246"/>
              </a:xfrm>
            </p:grpSpPr>
            <p:grpSp>
              <p:nvGrpSpPr>
                <p:cNvPr id="29" name="Group 134"/>
                <p:cNvGrpSpPr>
                  <a:grpSpLocks/>
                </p:cNvGrpSpPr>
                <p:nvPr/>
              </p:nvGrpSpPr>
              <p:grpSpPr bwMode="auto">
                <a:xfrm>
                  <a:off x="2532" y="1051"/>
                  <a:ext cx="743" cy="185"/>
                  <a:chOff x="1565" y="2568"/>
                  <a:chExt cx="1118" cy="279"/>
                </a:xfrm>
              </p:grpSpPr>
              <p:sp>
                <p:nvSpPr>
                  <p:cNvPr id="62599" name="AutoShape 1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0" name="AutoShape 1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1" name="AutoShape 1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2" name="AutoShape 1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30" name="Group 139"/>
                <p:cNvGrpSpPr>
                  <a:grpSpLocks/>
                </p:cNvGrpSpPr>
                <p:nvPr/>
              </p:nvGrpSpPr>
              <p:grpSpPr bwMode="auto">
                <a:xfrm rot="1353540">
                  <a:off x="2682" y="1111"/>
                  <a:ext cx="743" cy="186"/>
                  <a:chOff x="1565" y="2568"/>
                  <a:chExt cx="1118" cy="279"/>
                </a:xfrm>
              </p:grpSpPr>
              <p:sp>
                <p:nvSpPr>
                  <p:cNvPr id="62604" name="AutoShape 14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5" name="AutoShape 14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6" name="AutoShape 14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7" name="AutoShape 14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31" name="Group 144"/>
            <p:cNvGrpSpPr>
              <a:grpSpLocks/>
            </p:cNvGrpSpPr>
            <p:nvPr/>
          </p:nvGrpSpPr>
          <p:grpSpPr bwMode="auto">
            <a:xfrm rot="-3733502" flipH="1" flipV="1">
              <a:off x="2362" y="1505"/>
              <a:ext cx="527" cy="128"/>
              <a:chOff x="2532" y="1051"/>
              <a:chExt cx="893" cy="246"/>
            </a:xfrm>
          </p:grpSpPr>
          <p:grpSp>
            <p:nvGrpSpPr>
              <p:cNvPr id="62560" name="Group 145"/>
              <p:cNvGrpSpPr>
                <a:grpSpLocks/>
              </p:cNvGrpSpPr>
              <p:nvPr/>
            </p:nvGrpSpPr>
            <p:grpSpPr bwMode="auto">
              <a:xfrm>
                <a:off x="2532" y="1051"/>
                <a:ext cx="743" cy="185"/>
                <a:chOff x="1565" y="2568"/>
                <a:chExt cx="1118" cy="279"/>
              </a:xfrm>
            </p:grpSpPr>
            <p:sp>
              <p:nvSpPr>
                <p:cNvPr id="62610" name="AutoShape 14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1" name="AutoShape 14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2" name="AutoShape 14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3" name="AutoShape 14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61" name="Group 150"/>
              <p:cNvGrpSpPr>
                <a:grpSpLocks/>
              </p:cNvGrpSpPr>
              <p:nvPr/>
            </p:nvGrpSpPr>
            <p:grpSpPr bwMode="auto">
              <a:xfrm rot="1353540">
                <a:off x="2682" y="1111"/>
                <a:ext cx="743" cy="186"/>
                <a:chOff x="1565" y="2568"/>
                <a:chExt cx="1118" cy="279"/>
              </a:xfrm>
            </p:grpSpPr>
            <p:sp>
              <p:nvSpPr>
                <p:cNvPr id="62615" name="AutoShape 15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6" name="AutoShape 15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7" name="AutoShape 15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8" name="AutoShape 15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619" name="Rectangle 155"/>
            <p:cNvSpPr>
              <a:spLocks noChangeArrowheads="1"/>
            </p:cNvSpPr>
            <p:nvPr/>
          </p:nvSpPr>
          <p:spPr bwMode="gray">
            <a:xfrm>
              <a:off x="1420" y="1232"/>
              <a:ext cx="2143" cy="315"/>
            </a:xfrm>
            <a:prstGeom prst="rect">
              <a:avLst/>
            </a:prstGeom>
            <a:noFill/>
            <a:ln w="9525" algn="ctr">
              <a:noFill/>
              <a:miter lim="800000"/>
              <a:headEnd/>
              <a:tailEnd/>
            </a:ln>
            <a:effectLst/>
          </p:spPr>
          <p:txBody>
            <a:bodyPr wrap="square">
              <a:spAutoFit/>
              <a:flatTx/>
            </a:bodyPr>
            <a:lstStyle/>
            <a:p>
              <a:pPr algn="ctr"/>
              <a:r>
                <a:rPr lang="ru-RU" sz="2000" b="1" dirty="0" smtClean="0">
                  <a:solidFill>
                    <a:srgbClr val="000000"/>
                  </a:solidFill>
                </a:rPr>
                <a:t>Изменить отношение </a:t>
              </a:r>
            </a:p>
            <a:p>
              <a:pPr algn="ctr"/>
              <a:r>
                <a:rPr lang="ru-RU" sz="2000" b="1" dirty="0" smtClean="0">
                  <a:solidFill>
                    <a:srgbClr val="000000"/>
                  </a:solidFill>
                </a:rPr>
                <a:t>к проблеме</a:t>
              </a:r>
              <a:endParaRPr lang="en-US" sz="2000" b="1" dirty="0">
                <a:solidFill>
                  <a:srgbClr val="000000"/>
                </a:solidFill>
              </a:endParaRPr>
            </a:p>
          </p:txBody>
        </p:sp>
      </p:grpSp>
      <p:grpSp>
        <p:nvGrpSpPr>
          <p:cNvPr id="62562" name="Group 40"/>
          <p:cNvGrpSpPr>
            <a:grpSpLocks/>
          </p:cNvGrpSpPr>
          <p:nvPr/>
        </p:nvGrpSpPr>
        <p:grpSpPr bwMode="auto">
          <a:xfrm>
            <a:off x="611560" y="2982912"/>
            <a:ext cx="2581363" cy="2614712"/>
            <a:chOff x="1992" y="1008"/>
            <a:chExt cx="879" cy="872"/>
          </a:xfrm>
        </p:grpSpPr>
        <p:sp>
          <p:nvSpPr>
            <p:cNvPr id="182"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64" name="Group 42"/>
            <p:cNvGrpSpPr>
              <a:grpSpLocks/>
            </p:cNvGrpSpPr>
            <p:nvPr/>
          </p:nvGrpSpPr>
          <p:grpSpPr bwMode="auto">
            <a:xfrm>
              <a:off x="2086" y="1031"/>
              <a:ext cx="680" cy="849"/>
              <a:chOff x="3975" y="1593"/>
              <a:chExt cx="931" cy="1163"/>
            </a:xfrm>
          </p:grpSpPr>
          <p:pic>
            <p:nvPicPr>
              <p:cNvPr id="196" name="Picture 43"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197" name="Oval 44"/>
              <p:cNvSpPr>
                <a:spLocks noChangeArrowheads="1"/>
              </p:cNvSpPr>
              <p:nvPr/>
            </p:nvSpPr>
            <p:spPr bwMode="gray">
              <a:xfrm>
                <a:off x="3975" y="1593"/>
                <a:ext cx="931" cy="937"/>
              </a:xfrm>
              <a:prstGeom prst="ellipse">
                <a:avLst/>
              </a:prstGeom>
              <a:solidFill>
                <a:schemeClr val="accent2">
                  <a:alpha val="50000"/>
                </a:schemeClr>
              </a:solidFill>
              <a:ln w="9525" algn="ctr">
                <a:noFill/>
                <a:round/>
                <a:headEnd/>
                <a:tailEnd/>
              </a:ln>
              <a:effectLst/>
            </p:spPr>
            <p:txBody>
              <a:bodyPr wrap="none" anchor="ctr"/>
              <a:lstStyle/>
              <a:p>
                <a:endParaRPr lang="ru-RU"/>
              </a:p>
            </p:txBody>
          </p:sp>
          <p:pic>
            <p:nvPicPr>
              <p:cNvPr id="198" name="Picture 45"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62568" name="Group 46"/>
              <p:cNvGrpSpPr>
                <a:grpSpLocks/>
              </p:cNvGrpSpPr>
              <p:nvPr/>
            </p:nvGrpSpPr>
            <p:grpSpPr bwMode="auto">
              <a:xfrm rot="-3733502" flipH="1" flipV="1">
                <a:off x="4256" y="2247"/>
                <a:ext cx="820" cy="198"/>
                <a:chOff x="2532" y="1051"/>
                <a:chExt cx="893" cy="246"/>
              </a:xfrm>
            </p:grpSpPr>
            <p:grpSp>
              <p:nvGrpSpPr>
                <p:cNvPr id="62569" name="Group 47"/>
                <p:cNvGrpSpPr>
                  <a:grpSpLocks/>
                </p:cNvGrpSpPr>
                <p:nvPr/>
              </p:nvGrpSpPr>
              <p:grpSpPr bwMode="auto">
                <a:xfrm>
                  <a:off x="2532" y="1051"/>
                  <a:ext cx="743" cy="185"/>
                  <a:chOff x="1565" y="2568"/>
                  <a:chExt cx="1118" cy="279"/>
                </a:xfrm>
              </p:grpSpPr>
              <p:sp>
                <p:nvSpPr>
                  <p:cNvPr id="206"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7"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8"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9"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74" name="Group 52"/>
                <p:cNvGrpSpPr>
                  <a:grpSpLocks/>
                </p:cNvGrpSpPr>
                <p:nvPr/>
              </p:nvGrpSpPr>
              <p:grpSpPr bwMode="auto">
                <a:xfrm rot="1353540">
                  <a:off x="2682" y="1111"/>
                  <a:ext cx="743" cy="186"/>
                  <a:chOff x="1565" y="2568"/>
                  <a:chExt cx="1118" cy="279"/>
                </a:xfrm>
              </p:grpSpPr>
              <p:sp>
                <p:nvSpPr>
                  <p:cNvPr id="202"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3"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4"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5"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579" name="Group 57"/>
            <p:cNvGrpSpPr>
              <a:grpSpLocks/>
            </p:cNvGrpSpPr>
            <p:nvPr/>
          </p:nvGrpSpPr>
          <p:grpSpPr bwMode="auto">
            <a:xfrm rot="-3733502" flipH="1" flipV="1">
              <a:off x="2362" y="1505"/>
              <a:ext cx="527" cy="128"/>
              <a:chOff x="2532" y="1051"/>
              <a:chExt cx="893" cy="246"/>
            </a:xfrm>
          </p:grpSpPr>
          <p:grpSp>
            <p:nvGrpSpPr>
              <p:cNvPr id="62580" name="Group 58"/>
              <p:cNvGrpSpPr>
                <a:grpSpLocks/>
              </p:cNvGrpSpPr>
              <p:nvPr/>
            </p:nvGrpSpPr>
            <p:grpSpPr bwMode="auto">
              <a:xfrm>
                <a:off x="2532" y="1051"/>
                <a:ext cx="743" cy="185"/>
                <a:chOff x="1565" y="2568"/>
                <a:chExt cx="1118" cy="279"/>
              </a:xfrm>
            </p:grpSpPr>
            <p:sp>
              <p:nvSpPr>
                <p:cNvPr id="192"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3"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4"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5"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85" name="Group 63"/>
              <p:cNvGrpSpPr>
                <a:grpSpLocks/>
              </p:cNvGrpSpPr>
              <p:nvPr/>
            </p:nvGrpSpPr>
            <p:grpSpPr bwMode="auto">
              <a:xfrm rot="1353540">
                <a:off x="2682" y="1111"/>
                <a:ext cx="743" cy="186"/>
                <a:chOff x="1565" y="2568"/>
                <a:chExt cx="1118" cy="279"/>
              </a:xfrm>
            </p:grpSpPr>
            <p:sp>
              <p:nvSpPr>
                <p:cNvPr id="18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8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185" name="Rectangle 68"/>
            <p:cNvSpPr>
              <a:spLocks noChangeArrowheads="1"/>
            </p:cNvSpPr>
            <p:nvPr/>
          </p:nvSpPr>
          <p:spPr bwMode="gray">
            <a:xfrm>
              <a:off x="1992" y="1272"/>
              <a:ext cx="879" cy="236"/>
            </a:xfrm>
            <a:prstGeom prst="rect">
              <a:avLst/>
            </a:prstGeom>
            <a:noFill/>
            <a:ln w="9525" algn="ctr">
              <a:noFill/>
              <a:miter lim="800000"/>
              <a:headEnd/>
              <a:tailEnd/>
            </a:ln>
            <a:effectLst/>
          </p:spPr>
          <p:txBody>
            <a:bodyPr wrap="none">
              <a:spAutoFit/>
              <a:flatTx/>
            </a:bodyPr>
            <a:lstStyle/>
            <a:p>
              <a:pPr algn="ctr"/>
              <a:r>
                <a:rPr lang="ru-RU" sz="2000" b="1" dirty="0" smtClean="0">
                  <a:solidFill>
                    <a:srgbClr val="000000"/>
                  </a:solidFill>
                </a:rPr>
                <a:t>Игнорировать </a:t>
              </a:r>
            </a:p>
            <a:p>
              <a:pPr algn="ctr"/>
              <a:r>
                <a:rPr lang="ru-RU" sz="2000" b="1" dirty="0" smtClean="0">
                  <a:solidFill>
                    <a:srgbClr val="000000"/>
                  </a:solidFill>
                </a:rPr>
                <a:t>проблему</a:t>
              </a:r>
              <a:endParaRPr lang="en-US" sz="2000" b="1" dirty="0">
                <a:solidFill>
                  <a:srgbClr val="000000"/>
                </a:solidFill>
              </a:endParaRPr>
            </a:p>
          </p:txBody>
        </p:sp>
      </p:grpSp>
      <p:sp>
        <p:nvSpPr>
          <p:cNvPr id="210" name="Line 4"/>
          <p:cNvSpPr>
            <a:spLocks noChangeShapeType="1"/>
          </p:cNvSpPr>
          <p:nvPr/>
        </p:nvSpPr>
        <p:spPr bwMode="gray">
          <a:xfrm>
            <a:off x="5580112" y="3933056"/>
            <a:ext cx="1224136" cy="432048"/>
          </a:xfrm>
          <a:prstGeom prst="line">
            <a:avLst/>
          </a:prstGeom>
          <a:noFill/>
          <a:ln w="12700">
            <a:solidFill>
              <a:schemeClr val="tx1"/>
            </a:solidFill>
            <a:round/>
            <a:headEnd/>
            <a:tailEnd/>
          </a:ln>
          <a:effectLst/>
        </p:spPr>
        <p:txBody>
          <a:bodyPr wrap="none" anchor="ctr"/>
          <a:lstStyle/>
          <a:p>
            <a:endParaRPr lang="ru-RU"/>
          </a:p>
        </p:txBody>
      </p:sp>
      <p:grpSp>
        <p:nvGrpSpPr>
          <p:cNvPr id="62591" name="Group 11"/>
          <p:cNvGrpSpPr>
            <a:grpSpLocks/>
          </p:cNvGrpSpPr>
          <p:nvPr/>
        </p:nvGrpSpPr>
        <p:grpSpPr bwMode="auto">
          <a:xfrm>
            <a:off x="2536284" y="5013176"/>
            <a:ext cx="3783821" cy="2239417"/>
            <a:chOff x="1701" y="1008"/>
            <a:chExt cx="1462" cy="872"/>
          </a:xfrm>
        </p:grpSpPr>
        <p:sp>
          <p:nvSpPr>
            <p:cNvPr id="212"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93" name="Group 13"/>
            <p:cNvGrpSpPr>
              <a:grpSpLocks/>
            </p:cNvGrpSpPr>
            <p:nvPr/>
          </p:nvGrpSpPr>
          <p:grpSpPr bwMode="auto">
            <a:xfrm>
              <a:off x="2086" y="1031"/>
              <a:ext cx="680" cy="849"/>
              <a:chOff x="3975" y="1593"/>
              <a:chExt cx="931" cy="1163"/>
            </a:xfrm>
          </p:grpSpPr>
          <p:pic>
            <p:nvPicPr>
              <p:cNvPr id="226" name="Picture 14"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227" name="Oval 15"/>
              <p:cNvSpPr>
                <a:spLocks noChangeArrowheads="1"/>
              </p:cNvSpPr>
              <p:nvPr/>
            </p:nvSpPr>
            <p:spPr bwMode="gray">
              <a:xfrm>
                <a:off x="3975" y="1593"/>
                <a:ext cx="931" cy="937"/>
              </a:xfrm>
              <a:prstGeom prst="ellipse">
                <a:avLst/>
              </a:prstGeom>
              <a:solidFill>
                <a:schemeClr val="accent2">
                  <a:lumMod val="50000"/>
                  <a:alpha val="50000"/>
                </a:schemeClr>
              </a:solidFill>
              <a:ln w="9525" algn="ctr">
                <a:noFill/>
                <a:round/>
                <a:headEnd/>
                <a:tailEnd/>
              </a:ln>
              <a:effectLst/>
            </p:spPr>
            <p:txBody>
              <a:bodyPr wrap="none" anchor="ctr"/>
              <a:lstStyle/>
              <a:p>
                <a:endParaRPr lang="ru-RU"/>
              </a:p>
            </p:txBody>
          </p:sp>
          <p:grpSp>
            <p:nvGrpSpPr>
              <p:cNvPr id="62597" name="Group 17"/>
              <p:cNvGrpSpPr>
                <a:grpSpLocks/>
              </p:cNvGrpSpPr>
              <p:nvPr/>
            </p:nvGrpSpPr>
            <p:grpSpPr bwMode="auto">
              <a:xfrm rot="-3733502" flipH="1" flipV="1">
                <a:off x="4256" y="2247"/>
                <a:ext cx="820" cy="198"/>
                <a:chOff x="2532" y="1051"/>
                <a:chExt cx="893" cy="246"/>
              </a:xfrm>
            </p:grpSpPr>
            <p:grpSp>
              <p:nvGrpSpPr>
                <p:cNvPr id="62598" name="Group 18"/>
                <p:cNvGrpSpPr>
                  <a:grpSpLocks/>
                </p:cNvGrpSpPr>
                <p:nvPr/>
              </p:nvGrpSpPr>
              <p:grpSpPr bwMode="auto">
                <a:xfrm>
                  <a:off x="2532" y="1051"/>
                  <a:ext cx="743" cy="185"/>
                  <a:chOff x="1565" y="2568"/>
                  <a:chExt cx="1118" cy="279"/>
                </a:xfrm>
              </p:grpSpPr>
              <p:sp>
                <p:nvSpPr>
                  <p:cNvPr id="236"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7"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8"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9"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03" name="Group 23"/>
                <p:cNvGrpSpPr>
                  <a:grpSpLocks/>
                </p:cNvGrpSpPr>
                <p:nvPr/>
              </p:nvGrpSpPr>
              <p:grpSpPr bwMode="auto">
                <a:xfrm rot="1353540">
                  <a:off x="2682" y="1111"/>
                  <a:ext cx="743" cy="186"/>
                  <a:chOff x="1565" y="2568"/>
                  <a:chExt cx="1118" cy="279"/>
                </a:xfrm>
              </p:grpSpPr>
              <p:sp>
                <p:nvSpPr>
                  <p:cNvPr id="232"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3"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4"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5"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608" name="Group 28"/>
            <p:cNvGrpSpPr>
              <a:grpSpLocks/>
            </p:cNvGrpSpPr>
            <p:nvPr/>
          </p:nvGrpSpPr>
          <p:grpSpPr bwMode="auto">
            <a:xfrm rot="-3733502" flipH="1" flipV="1">
              <a:off x="2362" y="1505"/>
              <a:ext cx="527" cy="128"/>
              <a:chOff x="2532" y="1051"/>
              <a:chExt cx="893" cy="246"/>
            </a:xfrm>
          </p:grpSpPr>
          <p:grpSp>
            <p:nvGrpSpPr>
              <p:cNvPr id="62609" name="Group 29"/>
              <p:cNvGrpSpPr>
                <a:grpSpLocks/>
              </p:cNvGrpSpPr>
              <p:nvPr/>
            </p:nvGrpSpPr>
            <p:grpSpPr bwMode="auto">
              <a:xfrm>
                <a:off x="2532" y="1051"/>
                <a:ext cx="743" cy="185"/>
                <a:chOff x="1565" y="2568"/>
                <a:chExt cx="1118" cy="279"/>
              </a:xfrm>
            </p:grpSpPr>
            <p:sp>
              <p:nvSpPr>
                <p:cNvPr id="222"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3"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4"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5"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14" name="Group 34"/>
              <p:cNvGrpSpPr>
                <a:grpSpLocks/>
              </p:cNvGrpSpPr>
              <p:nvPr/>
            </p:nvGrpSpPr>
            <p:grpSpPr bwMode="auto">
              <a:xfrm rot="1353540">
                <a:off x="2682" y="1111"/>
                <a:ext cx="743" cy="186"/>
                <a:chOff x="1565" y="2568"/>
                <a:chExt cx="1118" cy="279"/>
              </a:xfrm>
            </p:grpSpPr>
            <p:sp>
              <p:nvSpPr>
                <p:cNvPr id="218"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19"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0"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1"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215" name="Rectangle 39"/>
            <p:cNvSpPr>
              <a:spLocks noChangeArrowheads="1"/>
            </p:cNvSpPr>
            <p:nvPr/>
          </p:nvSpPr>
          <p:spPr bwMode="gray">
            <a:xfrm>
              <a:off x="1701" y="1272"/>
              <a:ext cx="1462"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Избавится от человека </a:t>
              </a:r>
            </a:p>
            <a:p>
              <a:pPr algn="ctr"/>
              <a:r>
                <a:rPr lang="ru-RU" sz="2400" b="1" dirty="0" smtClean="0">
                  <a:solidFill>
                    <a:srgbClr val="000000"/>
                  </a:solidFill>
                </a:rPr>
                <a:t>и его проблемы</a:t>
              </a:r>
              <a:endParaRPr lang="en-US" sz="2400" b="1" dirty="0">
                <a:solidFill>
                  <a:srgbClr val="000000"/>
                </a:solidFill>
              </a:endParaRPr>
            </a:p>
          </p:txBody>
        </p:sp>
      </p:grpSp>
      <p:sp>
        <p:nvSpPr>
          <p:cNvPr id="240" name="Line 4"/>
          <p:cNvSpPr>
            <a:spLocks noChangeShapeType="1"/>
          </p:cNvSpPr>
          <p:nvPr/>
        </p:nvSpPr>
        <p:spPr bwMode="gray">
          <a:xfrm flipH="1">
            <a:off x="4499992" y="4581128"/>
            <a:ext cx="144016" cy="504056"/>
          </a:xfrm>
          <a:prstGeom prst="line">
            <a:avLst/>
          </a:prstGeom>
          <a:noFill/>
          <a:ln w="12700">
            <a:solidFill>
              <a:schemeClr val="tx1"/>
            </a:solidFill>
            <a:round/>
            <a:headEnd/>
            <a:tailEnd/>
          </a:ln>
          <a:effectLst/>
        </p:spPr>
        <p:txBody>
          <a:bodyPr wrap="none" anchor="ctr"/>
          <a:lstStyle/>
          <a:p>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p:cNvSpPr>
            <a:spLocks noChangeArrowheads="1"/>
          </p:cNvSpPr>
          <p:nvPr/>
        </p:nvSpPr>
        <p:spPr bwMode="gray">
          <a:xfrm>
            <a:off x="5135563" y="2570163"/>
            <a:ext cx="2713037" cy="727075"/>
          </a:xfrm>
          <a:prstGeom prst="chevron">
            <a:avLst>
              <a:gd name="adj" fmla="val 53225"/>
            </a:avLst>
          </a:prstGeom>
          <a:gradFill rotWithShape="1">
            <a:gsLst>
              <a:gs pos="0">
                <a:schemeClr val="accent1">
                  <a:gamma/>
                  <a:shade val="69804"/>
                  <a:invGamma/>
                </a:schemeClr>
              </a:gs>
              <a:gs pos="100000">
                <a:schemeClr val="accent1"/>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sp>
        <p:nvSpPr>
          <p:cNvPr id="86019" name="AutoShape 3"/>
          <p:cNvSpPr>
            <a:spLocks noChangeArrowheads="1"/>
          </p:cNvSpPr>
          <p:nvPr/>
        </p:nvSpPr>
        <p:spPr bwMode="ltGray">
          <a:xfrm>
            <a:off x="2159000" y="2482850"/>
            <a:ext cx="3378200" cy="914400"/>
          </a:xfrm>
          <a:prstGeom prst="homePlate">
            <a:avLst>
              <a:gd name="adj" fmla="val 51551"/>
            </a:avLst>
          </a:prstGeom>
          <a:gradFill rotWithShape="1">
            <a:gsLst>
              <a:gs pos="0">
                <a:schemeClr val="accent1"/>
              </a:gs>
              <a:gs pos="100000">
                <a:schemeClr val="accent1">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accent1"/>
            </a:extrusionClr>
          </a:sp3d>
        </p:spPr>
        <p:txBody>
          <a:bodyPr wrap="none" anchor="ctr">
            <a:flatTx/>
          </a:bodyPr>
          <a:lstStyle/>
          <a:p>
            <a:endParaRPr lang="ru-RU"/>
          </a:p>
        </p:txBody>
      </p:sp>
      <p:grpSp>
        <p:nvGrpSpPr>
          <p:cNvPr id="2" name="Group 4"/>
          <p:cNvGrpSpPr>
            <a:grpSpLocks/>
          </p:cNvGrpSpPr>
          <p:nvPr/>
        </p:nvGrpSpPr>
        <p:grpSpPr bwMode="auto">
          <a:xfrm>
            <a:off x="1508125" y="2452688"/>
            <a:ext cx="1130300" cy="1123950"/>
            <a:chOff x="2161" y="696"/>
            <a:chExt cx="1360" cy="1356"/>
          </a:xfrm>
        </p:grpSpPr>
        <p:grpSp>
          <p:nvGrpSpPr>
            <p:cNvPr id="3" name="Group 5"/>
            <p:cNvGrpSpPr>
              <a:grpSpLocks/>
            </p:cNvGrpSpPr>
            <p:nvPr/>
          </p:nvGrpSpPr>
          <p:grpSpPr bwMode="auto">
            <a:xfrm>
              <a:off x="2161" y="696"/>
              <a:ext cx="1360" cy="1356"/>
              <a:chOff x="2508" y="1231"/>
              <a:chExt cx="1248" cy="1240"/>
            </a:xfrm>
          </p:grpSpPr>
          <p:sp>
            <p:nvSpPr>
              <p:cNvPr id="86022" name="Oval 6"/>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23" name="Oval 7"/>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24" name="Oval 8"/>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25" name="Oval 9"/>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26" name="Oval 10"/>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27" name="Oval 11"/>
            <p:cNvSpPr>
              <a:spLocks noChangeArrowheads="1"/>
            </p:cNvSpPr>
            <p:nvPr/>
          </p:nvSpPr>
          <p:spPr bwMode="gray">
            <a:xfrm>
              <a:off x="2322" y="845"/>
              <a:ext cx="1054" cy="1054"/>
            </a:xfrm>
            <a:prstGeom prst="ellipse">
              <a:avLst/>
            </a:prstGeom>
            <a:gradFill rotWithShape="1">
              <a:gsLst>
                <a:gs pos="0">
                  <a:schemeClr val="accent1">
                    <a:gamma/>
                    <a:shade val="46275"/>
                    <a:invGamma/>
                  </a:schemeClr>
                </a:gs>
                <a:gs pos="100000">
                  <a:schemeClr val="accent1"/>
                </a:gs>
              </a:gsLst>
              <a:lin ang="5400000" scaled="1"/>
            </a:gradFill>
            <a:ln w="57150">
              <a:noFill/>
              <a:round/>
              <a:headEnd/>
              <a:tailEnd/>
            </a:ln>
            <a:effectLst/>
          </p:spPr>
          <p:txBody>
            <a:bodyPr wrap="none" anchor="ctr"/>
            <a:lstStyle/>
            <a:p>
              <a:endParaRPr lang="ru-RU"/>
            </a:p>
          </p:txBody>
        </p:sp>
      </p:grpSp>
      <p:sp>
        <p:nvSpPr>
          <p:cNvPr id="86028" name="Rectangle 12"/>
          <p:cNvSpPr>
            <a:spLocks noChangeArrowheads="1"/>
          </p:cNvSpPr>
          <p:nvPr/>
        </p:nvSpPr>
        <p:spPr bwMode="white">
          <a:xfrm>
            <a:off x="1916890" y="2824163"/>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1</a:t>
            </a:r>
            <a:endParaRPr lang="en-US" sz="1600" b="1" dirty="0">
              <a:solidFill>
                <a:srgbClr val="F8F8F8"/>
              </a:solidFill>
            </a:endParaRPr>
          </a:p>
        </p:txBody>
      </p:sp>
      <p:sp>
        <p:nvSpPr>
          <p:cNvPr id="86029" name="Rectangle 13"/>
          <p:cNvSpPr>
            <a:spLocks noChangeArrowheads="1"/>
          </p:cNvSpPr>
          <p:nvPr/>
        </p:nvSpPr>
        <p:spPr bwMode="auto">
          <a:xfrm>
            <a:off x="2730500" y="2651125"/>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СОЦИОНОМИЧЕСКИЙ</a:t>
            </a:r>
            <a:endParaRPr lang="en-US" sz="1600" b="1" dirty="0">
              <a:solidFill>
                <a:srgbClr val="FFFFFF"/>
              </a:solidFill>
            </a:endParaRPr>
          </a:p>
        </p:txBody>
      </p:sp>
      <p:sp>
        <p:nvSpPr>
          <p:cNvPr id="86030" name="Text Box 14"/>
          <p:cNvSpPr txBox="1">
            <a:spLocks noChangeArrowheads="1"/>
          </p:cNvSpPr>
          <p:nvPr/>
        </p:nvSpPr>
        <p:spPr bwMode="gray">
          <a:xfrm>
            <a:off x="5364088" y="2564904"/>
            <a:ext cx="3779912"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a:solidFill>
                  <a:srgbClr val="FFFFFF"/>
                </a:solidFill>
              </a:rPr>
              <a:t>Профессиональная деятельность социальных работников</a:t>
            </a:r>
            <a:endParaRPr lang="en-US" sz="1600" b="1" dirty="0">
              <a:solidFill>
                <a:srgbClr val="FFFFFF"/>
              </a:solidFill>
            </a:endParaRPr>
          </a:p>
        </p:txBody>
      </p:sp>
      <p:sp>
        <p:nvSpPr>
          <p:cNvPr id="86031" name="AutoShape 15"/>
          <p:cNvSpPr>
            <a:spLocks noChangeArrowheads="1"/>
          </p:cNvSpPr>
          <p:nvPr/>
        </p:nvSpPr>
        <p:spPr bwMode="gray">
          <a:xfrm>
            <a:off x="5135563" y="3886200"/>
            <a:ext cx="2713037" cy="728663"/>
          </a:xfrm>
          <a:prstGeom prst="chevron">
            <a:avLst>
              <a:gd name="adj" fmla="val 53109"/>
            </a:avLst>
          </a:prstGeom>
          <a:gradFill rotWithShape="1">
            <a:gsLst>
              <a:gs pos="0">
                <a:schemeClr val="folHlink">
                  <a:gamma/>
                  <a:shade val="69804"/>
                  <a:invGamma/>
                </a:schemeClr>
              </a:gs>
              <a:gs pos="100000">
                <a:schemeClr val="fo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sp>
        <p:nvSpPr>
          <p:cNvPr id="86032" name="AutoShape 16"/>
          <p:cNvSpPr>
            <a:spLocks noChangeArrowheads="1"/>
          </p:cNvSpPr>
          <p:nvPr/>
        </p:nvSpPr>
        <p:spPr bwMode="gray">
          <a:xfrm>
            <a:off x="2159000" y="3800475"/>
            <a:ext cx="3378200" cy="914400"/>
          </a:xfrm>
          <a:prstGeom prst="homePlate">
            <a:avLst>
              <a:gd name="adj" fmla="val 51551"/>
            </a:avLst>
          </a:prstGeom>
          <a:gradFill rotWithShape="1">
            <a:gsLst>
              <a:gs pos="0">
                <a:schemeClr val="folHlink"/>
              </a:gs>
              <a:gs pos="100000">
                <a:schemeClr val="fo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folHlink"/>
            </a:extrusionClr>
          </a:sp3d>
        </p:spPr>
        <p:txBody>
          <a:bodyPr wrap="none" anchor="ctr">
            <a:flatTx/>
          </a:bodyPr>
          <a:lstStyle/>
          <a:p>
            <a:endParaRPr lang="ru-RU"/>
          </a:p>
        </p:txBody>
      </p:sp>
      <p:grpSp>
        <p:nvGrpSpPr>
          <p:cNvPr id="4" name="Group 17"/>
          <p:cNvGrpSpPr>
            <a:grpSpLocks/>
          </p:cNvGrpSpPr>
          <p:nvPr/>
        </p:nvGrpSpPr>
        <p:grpSpPr bwMode="auto">
          <a:xfrm>
            <a:off x="1508125" y="3770313"/>
            <a:ext cx="1130300" cy="1123950"/>
            <a:chOff x="2161" y="696"/>
            <a:chExt cx="1360" cy="1356"/>
          </a:xfrm>
        </p:grpSpPr>
        <p:grpSp>
          <p:nvGrpSpPr>
            <p:cNvPr id="5" name="Group 18"/>
            <p:cNvGrpSpPr>
              <a:grpSpLocks/>
            </p:cNvGrpSpPr>
            <p:nvPr/>
          </p:nvGrpSpPr>
          <p:grpSpPr bwMode="auto">
            <a:xfrm>
              <a:off x="2161" y="696"/>
              <a:ext cx="1360" cy="1356"/>
              <a:chOff x="2508" y="1231"/>
              <a:chExt cx="1248" cy="1240"/>
            </a:xfrm>
          </p:grpSpPr>
          <p:sp>
            <p:nvSpPr>
              <p:cNvPr id="86035" name="Oval 19"/>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36" name="Oval 20"/>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37" name="Oval 21"/>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38" name="Oval 22"/>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39" name="Oval 23"/>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40" name="Oval 24"/>
            <p:cNvSpPr>
              <a:spLocks noChangeArrowheads="1"/>
            </p:cNvSpPr>
            <p:nvPr/>
          </p:nvSpPr>
          <p:spPr bwMode="gray">
            <a:xfrm>
              <a:off x="2322" y="845"/>
              <a:ext cx="1054" cy="1054"/>
            </a:xfrm>
            <a:prstGeom prst="ellipse">
              <a:avLst/>
            </a:prstGeom>
            <a:gradFill rotWithShape="1">
              <a:gsLst>
                <a:gs pos="0">
                  <a:schemeClr val="folHlink">
                    <a:gamma/>
                    <a:shade val="46275"/>
                    <a:invGamma/>
                  </a:schemeClr>
                </a:gs>
                <a:gs pos="100000">
                  <a:schemeClr val="folHlink"/>
                </a:gs>
              </a:gsLst>
              <a:lin ang="5400000" scaled="1"/>
            </a:gradFill>
            <a:ln w="57150">
              <a:noFill/>
              <a:round/>
              <a:headEnd/>
              <a:tailEnd/>
            </a:ln>
            <a:effectLst/>
          </p:spPr>
          <p:txBody>
            <a:bodyPr wrap="none" anchor="ctr"/>
            <a:lstStyle/>
            <a:p>
              <a:endParaRPr lang="ru-RU"/>
            </a:p>
          </p:txBody>
        </p:sp>
      </p:grpSp>
      <p:sp>
        <p:nvSpPr>
          <p:cNvPr id="86041" name="Rectangle 25"/>
          <p:cNvSpPr>
            <a:spLocks noChangeArrowheads="1"/>
          </p:cNvSpPr>
          <p:nvPr/>
        </p:nvSpPr>
        <p:spPr bwMode="white">
          <a:xfrm>
            <a:off x="1916891" y="4140200"/>
            <a:ext cx="298480" cy="338554"/>
          </a:xfrm>
          <a:prstGeom prst="rect">
            <a:avLst/>
          </a:prstGeom>
          <a:noFill/>
          <a:ln w="9525" algn="ctr">
            <a:noFill/>
            <a:miter lim="800000"/>
            <a:headEnd/>
            <a:tailEnd/>
          </a:ln>
          <a:effectLst/>
        </p:spPr>
        <p:txBody>
          <a:bodyPr wrap="none">
            <a:spAutoFit/>
          </a:bodyPr>
          <a:lstStyle/>
          <a:p>
            <a:pPr algn="ctr"/>
            <a:r>
              <a:rPr lang="ru-RU" sz="1600" b="1" dirty="0">
                <a:solidFill>
                  <a:srgbClr val="F8F8F8"/>
                </a:solidFill>
              </a:rPr>
              <a:t>2</a:t>
            </a:r>
            <a:endParaRPr lang="en-US" sz="1600" b="1" dirty="0">
              <a:solidFill>
                <a:srgbClr val="F8F8F8"/>
              </a:solidFill>
            </a:endParaRPr>
          </a:p>
        </p:txBody>
      </p:sp>
      <p:sp>
        <p:nvSpPr>
          <p:cNvPr id="86042" name="Rectangle 26"/>
          <p:cNvSpPr>
            <a:spLocks noChangeArrowheads="1"/>
          </p:cNvSpPr>
          <p:nvPr/>
        </p:nvSpPr>
        <p:spPr bwMode="auto">
          <a:xfrm>
            <a:off x="2730500" y="3968750"/>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СОЦИОСФЕРНЫЙ</a:t>
            </a:r>
            <a:endParaRPr lang="en-US" sz="1600" b="1" dirty="0">
              <a:solidFill>
                <a:srgbClr val="FFFFFF"/>
              </a:solidFill>
            </a:endParaRPr>
          </a:p>
        </p:txBody>
      </p:sp>
      <p:sp>
        <p:nvSpPr>
          <p:cNvPr id="86044" name="AutoShape 28"/>
          <p:cNvSpPr>
            <a:spLocks noChangeArrowheads="1"/>
          </p:cNvSpPr>
          <p:nvPr/>
        </p:nvSpPr>
        <p:spPr bwMode="gray">
          <a:xfrm>
            <a:off x="5135563" y="5240338"/>
            <a:ext cx="2713037" cy="728662"/>
          </a:xfrm>
          <a:prstGeom prst="chevron">
            <a:avLst>
              <a:gd name="adj" fmla="val 53109"/>
            </a:avLst>
          </a:prstGeom>
          <a:gradFill rotWithShape="1">
            <a:gsLst>
              <a:gs pos="0">
                <a:schemeClr val="hlink">
                  <a:gamma/>
                  <a:shade val="69804"/>
                  <a:invGamma/>
                </a:schemeClr>
              </a:gs>
              <a:gs pos="100000">
                <a:schemeClr val="hlink"/>
              </a:gs>
            </a:gsLst>
            <a:lin ang="0" scaled="1"/>
          </a:gradFill>
          <a:ln w="19050">
            <a:miter lim="800000"/>
            <a:headEnd/>
            <a:tailEnd/>
          </a:ln>
          <a:effectLst/>
          <a:scene3d>
            <a:camera prst="legacyPerspectiveBottomLeft"/>
            <a:lightRig rig="legacyFlat4"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sp>
        <p:nvSpPr>
          <p:cNvPr id="86045" name="AutoShape 29"/>
          <p:cNvSpPr>
            <a:spLocks noChangeArrowheads="1"/>
          </p:cNvSpPr>
          <p:nvPr/>
        </p:nvSpPr>
        <p:spPr bwMode="ltGray">
          <a:xfrm>
            <a:off x="2159000" y="5154613"/>
            <a:ext cx="3378200" cy="914400"/>
          </a:xfrm>
          <a:prstGeom prst="homePlate">
            <a:avLst>
              <a:gd name="adj" fmla="val 51551"/>
            </a:avLst>
          </a:prstGeom>
          <a:gradFill rotWithShape="1">
            <a:gsLst>
              <a:gs pos="0">
                <a:schemeClr val="hlink"/>
              </a:gs>
              <a:gs pos="100000">
                <a:schemeClr val="hlink">
                  <a:gamma/>
                  <a:tint val="70196"/>
                  <a:invGamma/>
                </a:schemeClr>
              </a:gs>
            </a:gsLst>
            <a:lin ang="0" scaled="1"/>
          </a:gradFill>
          <a:ln w="19050">
            <a:miter lim="800000"/>
            <a:headEnd/>
            <a:tailEnd/>
          </a:ln>
          <a:effectLst/>
          <a:scene3d>
            <a:camera prst="legacyObliqueBottomLeft"/>
            <a:lightRig rig="legacyFlat3" dir="b"/>
          </a:scene3d>
          <a:sp3d extrusionH="430200" prstMaterial="legacyMetal">
            <a:bevelT w="13500" h="13500" prst="angle"/>
            <a:bevelB w="13500" h="13500" prst="angle"/>
            <a:extrusionClr>
              <a:schemeClr val="hlink"/>
            </a:extrusionClr>
          </a:sp3d>
        </p:spPr>
        <p:txBody>
          <a:bodyPr wrap="none" anchor="ctr">
            <a:flatTx/>
          </a:bodyPr>
          <a:lstStyle/>
          <a:p>
            <a:endParaRPr lang="ru-RU"/>
          </a:p>
        </p:txBody>
      </p:sp>
      <p:grpSp>
        <p:nvGrpSpPr>
          <p:cNvPr id="6" name="Group 30"/>
          <p:cNvGrpSpPr>
            <a:grpSpLocks/>
          </p:cNvGrpSpPr>
          <p:nvPr/>
        </p:nvGrpSpPr>
        <p:grpSpPr bwMode="auto">
          <a:xfrm>
            <a:off x="1508125" y="5124450"/>
            <a:ext cx="1130300" cy="1123950"/>
            <a:chOff x="2161" y="696"/>
            <a:chExt cx="1360" cy="1356"/>
          </a:xfrm>
        </p:grpSpPr>
        <p:grpSp>
          <p:nvGrpSpPr>
            <p:cNvPr id="7" name="Group 31"/>
            <p:cNvGrpSpPr>
              <a:grpSpLocks/>
            </p:cNvGrpSpPr>
            <p:nvPr/>
          </p:nvGrpSpPr>
          <p:grpSpPr bwMode="auto">
            <a:xfrm>
              <a:off x="2161" y="696"/>
              <a:ext cx="1360" cy="1356"/>
              <a:chOff x="2508" y="1231"/>
              <a:chExt cx="1248" cy="1240"/>
            </a:xfrm>
          </p:grpSpPr>
          <p:sp>
            <p:nvSpPr>
              <p:cNvPr id="86048" name="Oval 32"/>
              <p:cNvSpPr>
                <a:spLocks noChangeArrowheads="1"/>
              </p:cNvSpPr>
              <p:nvPr/>
            </p:nvSpPr>
            <p:spPr bwMode="gray">
              <a:xfrm>
                <a:off x="2508" y="1231"/>
                <a:ext cx="1248" cy="1240"/>
              </a:xfrm>
              <a:prstGeom prst="ellipse">
                <a:avLst/>
              </a:prstGeom>
              <a:solidFill>
                <a:srgbClr val="808080"/>
              </a:solidFill>
              <a:ln w="9525" algn="ctr">
                <a:noFill/>
                <a:round/>
                <a:headEnd/>
                <a:tailEnd/>
              </a:ln>
              <a:effectLst/>
            </p:spPr>
            <p:txBody>
              <a:bodyPr wrap="none" anchor="ctr"/>
              <a:lstStyle/>
              <a:p>
                <a:endParaRPr lang="ru-RU"/>
              </a:p>
            </p:txBody>
          </p:sp>
          <p:sp>
            <p:nvSpPr>
              <p:cNvPr id="86049" name="Oval 33"/>
              <p:cNvSpPr>
                <a:spLocks noChangeArrowheads="1"/>
              </p:cNvSpPr>
              <p:nvPr/>
            </p:nvSpPr>
            <p:spPr bwMode="gray">
              <a:xfrm>
                <a:off x="2541" y="1256"/>
                <a:ext cx="1190" cy="1190"/>
              </a:xfrm>
              <a:prstGeom prst="ellipse">
                <a:avLst/>
              </a:prstGeom>
              <a:gradFill rotWithShape="1">
                <a:gsLst>
                  <a:gs pos="0">
                    <a:srgbClr val="FFFFFF"/>
                  </a:gs>
                  <a:gs pos="100000">
                    <a:srgbClr val="FFFFFF">
                      <a:gamma/>
                      <a:shade val="26275"/>
                      <a:invGamma/>
                    </a:srgbClr>
                  </a:gs>
                </a:gsLst>
                <a:lin ang="5400000" scaled="1"/>
              </a:gradFill>
              <a:ln w="9525" algn="ctr">
                <a:noFill/>
                <a:round/>
                <a:headEnd/>
                <a:tailEnd/>
              </a:ln>
              <a:effectLst/>
            </p:spPr>
            <p:txBody>
              <a:bodyPr wrap="none" anchor="ctr"/>
              <a:lstStyle/>
              <a:p>
                <a:endParaRPr lang="ru-RU"/>
              </a:p>
            </p:txBody>
          </p:sp>
          <p:sp>
            <p:nvSpPr>
              <p:cNvPr id="86050" name="Oval 34"/>
              <p:cNvSpPr>
                <a:spLocks noChangeArrowheads="1"/>
              </p:cNvSpPr>
              <p:nvPr/>
            </p:nvSpPr>
            <p:spPr bwMode="gray">
              <a:xfrm>
                <a:off x="2590" y="1305"/>
                <a:ext cx="1092" cy="1092"/>
              </a:xfrm>
              <a:prstGeom prst="ellipse">
                <a:avLst/>
              </a:prstGeom>
              <a:solidFill>
                <a:srgbClr val="808080">
                  <a:alpha val="25000"/>
                </a:srgbClr>
              </a:solidFill>
              <a:ln w="9525" algn="ctr">
                <a:noFill/>
                <a:round/>
                <a:headEnd/>
                <a:tailEnd/>
              </a:ln>
              <a:effectLst/>
            </p:spPr>
            <p:txBody>
              <a:bodyPr wrap="none" anchor="ctr"/>
              <a:lstStyle/>
              <a:p>
                <a:endParaRPr lang="ru-RU"/>
              </a:p>
            </p:txBody>
          </p:sp>
          <p:sp>
            <p:nvSpPr>
              <p:cNvPr id="86051" name="Oval 35"/>
              <p:cNvSpPr>
                <a:spLocks noChangeArrowheads="1"/>
              </p:cNvSpPr>
              <p:nvPr/>
            </p:nvSpPr>
            <p:spPr bwMode="gray">
              <a:xfrm>
                <a:off x="2623" y="1330"/>
                <a:ext cx="1026" cy="1026"/>
              </a:xfrm>
              <a:prstGeom prst="ellipse">
                <a:avLst/>
              </a:prstGeom>
              <a:solidFill>
                <a:srgbClr val="808080">
                  <a:alpha val="30000"/>
                </a:srgbClr>
              </a:solidFill>
              <a:ln w="9525" algn="ctr">
                <a:noFill/>
                <a:round/>
                <a:headEnd/>
                <a:tailEnd/>
              </a:ln>
              <a:effectLst/>
            </p:spPr>
            <p:txBody>
              <a:bodyPr wrap="none" anchor="ctr"/>
              <a:lstStyle/>
              <a:p>
                <a:endParaRPr lang="ru-RU"/>
              </a:p>
            </p:txBody>
          </p:sp>
          <p:sp>
            <p:nvSpPr>
              <p:cNvPr id="86052" name="Oval 36"/>
              <p:cNvSpPr>
                <a:spLocks noChangeArrowheads="1"/>
              </p:cNvSpPr>
              <p:nvPr/>
            </p:nvSpPr>
            <p:spPr bwMode="gray">
              <a:xfrm>
                <a:off x="2637" y="1346"/>
                <a:ext cx="993" cy="994"/>
              </a:xfrm>
              <a:prstGeom prst="ellipse">
                <a:avLst/>
              </a:prstGeom>
              <a:gradFill rotWithShape="1">
                <a:gsLst>
                  <a:gs pos="0">
                    <a:srgbClr val="FFFFFF">
                      <a:gamma/>
                      <a:shade val="36078"/>
                      <a:invGamma/>
                    </a:srgbClr>
                  </a:gs>
                  <a:gs pos="100000">
                    <a:srgbClr val="FFFFFF"/>
                  </a:gs>
                </a:gsLst>
                <a:lin ang="5400000" scaled="1"/>
              </a:gradFill>
              <a:ln w="9525" algn="ctr">
                <a:noFill/>
                <a:round/>
                <a:headEnd/>
                <a:tailEnd/>
              </a:ln>
              <a:effectLst/>
            </p:spPr>
            <p:txBody>
              <a:bodyPr wrap="none" anchor="ctr"/>
              <a:lstStyle/>
              <a:p>
                <a:endParaRPr lang="ru-RU"/>
              </a:p>
            </p:txBody>
          </p:sp>
        </p:grpSp>
        <p:sp>
          <p:nvSpPr>
            <p:cNvPr id="86053" name="Oval 37"/>
            <p:cNvSpPr>
              <a:spLocks noChangeArrowheads="1"/>
            </p:cNvSpPr>
            <p:nvPr/>
          </p:nvSpPr>
          <p:spPr bwMode="gray">
            <a:xfrm>
              <a:off x="2322" y="845"/>
              <a:ext cx="1054" cy="1054"/>
            </a:xfrm>
            <a:prstGeom prst="ellipse">
              <a:avLst/>
            </a:prstGeom>
            <a:gradFill rotWithShape="1">
              <a:gsLst>
                <a:gs pos="0">
                  <a:schemeClr val="hlink">
                    <a:gamma/>
                    <a:shade val="46275"/>
                    <a:invGamma/>
                  </a:schemeClr>
                </a:gs>
                <a:gs pos="100000">
                  <a:schemeClr val="hlink"/>
                </a:gs>
              </a:gsLst>
              <a:lin ang="5400000" scaled="1"/>
            </a:gradFill>
            <a:ln w="57150">
              <a:noFill/>
              <a:round/>
              <a:headEnd/>
              <a:tailEnd/>
            </a:ln>
            <a:effectLst/>
          </p:spPr>
          <p:txBody>
            <a:bodyPr wrap="none" anchor="ctr"/>
            <a:lstStyle/>
            <a:p>
              <a:endParaRPr lang="ru-RU"/>
            </a:p>
          </p:txBody>
        </p:sp>
      </p:grpSp>
      <p:sp>
        <p:nvSpPr>
          <p:cNvPr id="86054" name="Rectangle 38"/>
          <p:cNvSpPr>
            <a:spLocks noChangeArrowheads="1"/>
          </p:cNvSpPr>
          <p:nvPr/>
        </p:nvSpPr>
        <p:spPr bwMode="white">
          <a:xfrm>
            <a:off x="1916891" y="5494338"/>
            <a:ext cx="298480" cy="338554"/>
          </a:xfrm>
          <a:prstGeom prst="rect">
            <a:avLst/>
          </a:prstGeom>
          <a:noFill/>
          <a:ln w="9525" algn="ctr">
            <a:noFill/>
            <a:miter lim="800000"/>
            <a:headEnd/>
            <a:tailEnd/>
          </a:ln>
          <a:effectLst/>
        </p:spPr>
        <p:txBody>
          <a:bodyPr wrap="none">
            <a:spAutoFit/>
          </a:bodyPr>
          <a:lstStyle/>
          <a:p>
            <a:pPr algn="ctr"/>
            <a:r>
              <a:rPr lang="ru-RU" sz="1600" b="1" dirty="0" smtClean="0">
                <a:solidFill>
                  <a:srgbClr val="F8F8F8"/>
                </a:solidFill>
              </a:rPr>
              <a:t>3</a:t>
            </a:r>
            <a:endParaRPr lang="en-US" sz="1600" b="1" dirty="0">
              <a:solidFill>
                <a:srgbClr val="F8F8F8"/>
              </a:solidFill>
            </a:endParaRPr>
          </a:p>
        </p:txBody>
      </p:sp>
      <p:sp>
        <p:nvSpPr>
          <p:cNvPr id="86055" name="Rectangle 39"/>
          <p:cNvSpPr>
            <a:spLocks noChangeArrowheads="1"/>
          </p:cNvSpPr>
          <p:nvPr/>
        </p:nvSpPr>
        <p:spPr bwMode="auto">
          <a:xfrm>
            <a:off x="2730500" y="5322888"/>
            <a:ext cx="2616200" cy="338554"/>
          </a:xfrm>
          <a:prstGeom prst="rect">
            <a:avLst/>
          </a:prstGeom>
          <a:noFill/>
          <a:ln w="9525" algn="ctr">
            <a:noFill/>
            <a:miter lim="800000"/>
            <a:headEnd/>
            <a:tailEnd/>
          </a:ln>
          <a:effectLst>
            <a:outerShdw dist="17961" dir="2700000" algn="ctr" rotWithShape="0">
              <a:schemeClr val="tx1"/>
            </a:outerShdw>
          </a:effectLst>
        </p:spPr>
        <p:txBody>
          <a:bodyPr>
            <a:spAutoFit/>
          </a:bodyPr>
          <a:lstStyle/>
          <a:p>
            <a:pPr marL="342900" indent="-342900" eaLnBrk="0" hangingPunct="0"/>
            <a:r>
              <a:rPr lang="ru-RU" sz="1600" b="1" dirty="0" smtClean="0">
                <a:solidFill>
                  <a:srgbClr val="FFFFFF"/>
                </a:solidFill>
              </a:rPr>
              <a:t>СОЦИОЕНТАЛЬНЫ</a:t>
            </a:r>
            <a:r>
              <a:rPr lang="ru-RU" sz="1600" dirty="0" smtClean="0">
                <a:solidFill>
                  <a:srgbClr val="FFFFFF"/>
                </a:solidFill>
              </a:rPr>
              <a:t>Й</a:t>
            </a:r>
            <a:endParaRPr lang="en-US" sz="1600" dirty="0">
              <a:solidFill>
                <a:srgbClr val="FFFFFF"/>
              </a:solidFill>
            </a:endParaRPr>
          </a:p>
        </p:txBody>
      </p:sp>
      <p:sp>
        <p:nvSpPr>
          <p:cNvPr id="86057" name="Rectangle 41"/>
          <p:cNvSpPr>
            <a:spLocks noGrp="1" noChangeArrowheads="1"/>
          </p:cNvSpPr>
          <p:nvPr>
            <p:ph type="title"/>
          </p:nvPr>
        </p:nvSpPr>
        <p:spPr>
          <a:xfrm>
            <a:off x="457200" y="325438"/>
            <a:ext cx="8291264" cy="1231354"/>
          </a:xfrm>
        </p:spPr>
        <p:txBody>
          <a:bodyPr/>
          <a:lstStyle/>
          <a:p>
            <a:r>
              <a:rPr lang="ru-RU" dirty="0" smtClean="0"/>
              <a:t>УРОВНИ СОЦИАЛЬНОЙ РАБОТЫ</a:t>
            </a:r>
            <a:endParaRPr lang="en-US" dirty="0"/>
          </a:p>
        </p:txBody>
      </p:sp>
      <p:sp>
        <p:nvSpPr>
          <p:cNvPr id="43" name="Rectangle 3"/>
          <p:cNvSpPr>
            <a:spLocks noChangeArrowheads="1"/>
          </p:cNvSpPr>
          <p:nvPr/>
        </p:nvSpPr>
        <p:spPr bwMode="black">
          <a:xfrm>
            <a:off x="1192213" y="1654175"/>
            <a:ext cx="5756275" cy="363176"/>
          </a:xfrm>
          <a:prstGeom prst="rect">
            <a:avLst/>
          </a:prstGeom>
          <a:noFill/>
          <a:ln w="9525" algn="ctr">
            <a:noFill/>
            <a:miter lim="800000"/>
            <a:headEnd/>
            <a:tailEnd/>
          </a:ln>
          <a:effectLst/>
        </p:spPr>
        <p:txBody>
          <a:bodyPr>
            <a:spAutoFit/>
          </a:bodyPr>
          <a:lstStyle/>
          <a:p>
            <a:pPr eaLnBrk="0" hangingPunct="0">
              <a:lnSpc>
                <a:spcPct val="110000"/>
              </a:lnSpc>
            </a:pPr>
            <a:r>
              <a:rPr lang="ru-RU" sz="1600" dirty="0" smtClean="0">
                <a:solidFill>
                  <a:srgbClr val="000000"/>
                </a:solidFill>
              </a:rPr>
              <a:t>Автор концепции Медведева Г.П.</a:t>
            </a:r>
            <a:endParaRPr lang="en-US" sz="1600" dirty="0">
              <a:solidFill>
                <a:srgbClr val="000000"/>
              </a:solidFill>
            </a:endParaRPr>
          </a:p>
        </p:txBody>
      </p:sp>
      <p:sp>
        <p:nvSpPr>
          <p:cNvPr id="44" name="Text Box 14"/>
          <p:cNvSpPr txBox="1">
            <a:spLocks noChangeArrowheads="1"/>
          </p:cNvSpPr>
          <p:nvPr/>
        </p:nvSpPr>
        <p:spPr bwMode="gray">
          <a:xfrm>
            <a:off x="5364088" y="3861048"/>
            <a:ext cx="3779912"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smtClean="0">
                <a:solidFill>
                  <a:srgbClr val="FFFFFF"/>
                </a:solidFill>
              </a:rPr>
              <a:t>Социальная деятельность помогающих профессий</a:t>
            </a:r>
            <a:endParaRPr lang="en-US" sz="1600" b="1" dirty="0">
              <a:solidFill>
                <a:srgbClr val="FFFFFF"/>
              </a:solidFill>
            </a:endParaRPr>
          </a:p>
        </p:txBody>
      </p:sp>
      <p:sp>
        <p:nvSpPr>
          <p:cNvPr id="45" name="Text Box 14"/>
          <p:cNvSpPr txBox="1">
            <a:spLocks noChangeArrowheads="1"/>
          </p:cNvSpPr>
          <p:nvPr/>
        </p:nvSpPr>
        <p:spPr bwMode="gray">
          <a:xfrm>
            <a:off x="5580112" y="5373216"/>
            <a:ext cx="3563888" cy="584775"/>
          </a:xfrm>
          <a:prstGeom prst="rect">
            <a:avLst/>
          </a:prstGeom>
          <a:noFill/>
          <a:ln w="9525" algn="ctr">
            <a:noFill/>
            <a:miter lim="800000"/>
            <a:headEnd/>
            <a:tailEnd/>
          </a:ln>
          <a:effectLst>
            <a:outerShdw dist="35921" dir="2700000" algn="ctr" rotWithShape="0">
              <a:srgbClr val="000000">
                <a:alpha val="50000"/>
              </a:srgbClr>
            </a:outerShdw>
          </a:effectLst>
        </p:spPr>
        <p:txBody>
          <a:bodyPr wrap="square">
            <a:spAutoFit/>
          </a:bodyPr>
          <a:lstStyle/>
          <a:p>
            <a:pPr algn="ctr">
              <a:spcBef>
                <a:spcPct val="50000"/>
              </a:spcBef>
            </a:pPr>
            <a:r>
              <a:rPr lang="ru-RU" sz="1600" b="1" dirty="0" smtClean="0">
                <a:solidFill>
                  <a:srgbClr val="FFFFFF"/>
                </a:solidFill>
              </a:rPr>
              <a:t>Деятельность всех членов общества</a:t>
            </a:r>
            <a:endParaRPr lang="en-US" sz="1600" b="1" dirty="0" smtClean="0">
              <a:solidFill>
                <a:srgbClr val="FFFFFF"/>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8280920" cy="4770537"/>
          </a:xfrm>
          <a:prstGeom prst="rect">
            <a:avLst/>
          </a:prstGeom>
          <a:noFill/>
        </p:spPr>
        <p:txBody>
          <a:bodyPr wrap="square" rtlCol="0">
            <a:spAutoFit/>
          </a:bodyPr>
          <a:lstStyle/>
          <a:p>
            <a:pPr algn="just"/>
            <a:r>
              <a:rPr lang="ru-RU" sz="3200" dirty="0" smtClean="0">
                <a:solidFill>
                  <a:srgbClr val="B5D5FE">
                    <a:lumMod val="25000"/>
                  </a:srgbClr>
                </a:solidFill>
                <a:latin typeface="Times New Roman" pitchFamily="18" charset="0"/>
                <a:cs typeface="Times New Roman" pitchFamily="18" charset="0"/>
              </a:rPr>
              <a:t>442-ФЗ от 28 декабря 2013 года</a:t>
            </a:r>
          </a:p>
          <a:p>
            <a:pPr algn="just"/>
            <a:r>
              <a:rPr lang="ru-RU" sz="3200" dirty="0" smtClean="0">
                <a:solidFill>
                  <a:srgbClr val="B5D5FE">
                    <a:lumMod val="25000"/>
                  </a:srgbClr>
                </a:solidFill>
                <a:latin typeface="Times New Roman" pitchFamily="18" charset="0"/>
                <a:cs typeface="Times New Roman" pitchFamily="18" charset="0"/>
              </a:rPr>
              <a:t>закон об </a:t>
            </a:r>
            <a:r>
              <a:rPr lang="ru-RU" sz="3200" b="1" dirty="0" smtClean="0">
                <a:solidFill>
                  <a:srgbClr val="B5D5FE">
                    <a:lumMod val="25000"/>
                  </a:srgbClr>
                </a:solidFill>
                <a:latin typeface="Times New Roman" pitchFamily="18" charset="0"/>
                <a:cs typeface="Times New Roman" pitchFamily="18" charset="0"/>
              </a:rPr>
              <a:t>«Основах социального обслуживания населения»</a:t>
            </a:r>
            <a:r>
              <a:rPr lang="ru-RU" sz="3200" dirty="0" smtClean="0">
                <a:solidFill>
                  <a:srgbClr val="B5D5FE">
                    <a:lumMod val="25000"/>
                  </a:srgbClr>
                </a:solidFill>
                <a:latin typeface="Times New Roman" pitchFamily="18" charset="0"/>
                <a:cs typeface="Times New Roman" pitchFamily="18" charset="0"/>
              </a:rPr>
              <a:t> – задает новый вектор взаимодействия государства и НКО.</a:t>
            </a:r>
          </a:p>
          <a:p>
            <a:pPr algn="just"/>
            <a:endParaRPr lang="ru-RU" sz="3200" dirty="0" smtClean="0">
              <a:solidFill>
                <a:srgbClr val="B5D5FE">
                  <a:lumMod val="25000"/>
                </a:srgbClr>
              </a:solidFill>
              <a:latin typeface="Times New Roman" pitchFamily="18" charset="0"/>
              <a:cs typeface="Times New Roman" pitchFamily="18" charset="0"/>
            </a:endParaRP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Бюджетное финансирование проектов НКО</a:t>
            </a: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Реестр поставщиков государственных услуг</a:t>
            </a:r>
          </a:p>
          <a:p>
            <a:pPr algn="just">
              <a:buFont typeface="Arial" pitchFamily="34" charset="0"/>
              <a:buChar char="•"/>
            </a:pPr>
            <a:r>
              <a:rPr lang="ru-RU" sz="3200" dirty="0" smtClean="0">
                <a:solidFill>
                  <a:srgbClr val="B5D5FE">
                    <a:lumMod val="25000"/>
                  </a:srgbClr>
                </a:solidFill>
                <a:latin typeface="Times New Roman" pitchFamily="18" charset="0"/>
                <a:cs typeface="Times New Roman" pitchFamily="18" charset="0"/>
              </a:rPr>
              <a:t>Профессиональные стандарты</a:t>
            </a:r>
          </a:p>
          <a:p>
            <a:pPr algn="just"/>
            <a:endParaRPr lang="ru-RU" sz="2400" dirty="0" smtClean="0"/>
          </a:p>
          <a:p>
            <a:pPr algn="just"/>
            <a:endParaRPr lang="ru-RU"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19</a:t>
            </a:fld>
            <a:endParaRPr lang="en-US"/>
          </a:p>
        </p:txBody>
      </p:sp>
      <p:sp>
        <p:nvSpPr>
          <p:cNvPr id="4" name="Прямоугольник 3"/>
          <p:cNvSpPr/>
          <p:nvPr/>
        </p:nvSpPr>
        <p:spPr>
          <a:xfrm>
            <a:off x="395536" y="548680"/>
            <a:ext cx="8496944" cy="5509200"/>
          </a:xfrm>
          <a:prstGeom prst="rect">
            <a:avLst/>
          </a:prstGeom>
        </p:spPr>
        <p:txBody>
          <a:bodyPr wrap="square">
            <a:spAutoFit/>
          </a:bodyPr>
          <a:lstStyle/>
          <a:p>
            <a:pPr algn="just"/>
            <a:r>
              <a:rPr lang="ru-RU" sz="3200" dirty="0">
                <a:solidFill>
                  <a:srgbClr val="B5D5FE">
                    <a:lumMod val="25000"/>
                  </a:srgbClr>
                </a:solidFill>
                <a:latin typeface="Times New Roman" pitchFamily="18" charset="0"/>
                <a:cs typeface="Times New Roman" pitchFamily="18" charset="0"/>
              </a:rPr>
              <a:t>Указ Президента Российской Федерации от 8 августа 2016 г. № 398 "</a:t>
            </a:r>
            <a:r>
              <a:rPr lang="ru-RU" sz="3200" dirty="0">
                <a:solidFill>
                  <a:srgbClr val="B5D5FE">
                    <a:lumMod val="25000"/>
                  </a:srgbClr>
                </a:solidFill>
                <a:latin typeface="Times New Roman" pitchFamily="18" charset="0"/>
                <a:cs typeface="Times New Roman" pitchFamily="18" charset="0"/>
                <a:hlinkClick r:id="rId3"/>
              </a:rPr>
              <a:t>Об утверждении приоритетных направлений деятельности в сфере оказания общественно полезных услуг</a:t>
            </a:r>
            <a:r>
              <a:rPr lang="ru-RU" sz="3200" dirty="0">
                <a:solidFill>
                  <a:srgbClr val="B5D5FE">
                    <a:lumMod val="25000"/>
                  </a:srgbClr>
                </a:solidFill>
                <a:latin typeface="Times New Roman" pitchFamily="18" charset="0"/>
                <a:cs typeface="Times New Roman" pitchFamily="18" charset="0"/>
              </a:rPr>
              <a:t>" </a:t>
            </a:r>
          </a:p>
          <a:p>
            <a:pPr algn="just"/>
            <a:endParaRPr lang="ru-RU" sz="3200" dirty="0">
              <a:solidFill>
                <a:srgbClr val="B5D5FE">
                  <a:lumMod val="25000"/>
                </a:srgbClr>
              </a:solidFill>
              <a:latin typeface="Times New Roman" pitchFamily="18" charset="0"/>
              <a:cs typeface="Times New Roman" pitchFamily="18" charset="0"/>
            </a:endParaRPr>
          </a:p>
          <a:p>
            <a:pPr algn="just"/>
            <a:r>
              <a:rPr lang="ru-RU" sz="3200" dirty="0">
                <a:solidFill>
                  <a:srgbClr val="B5D5FE">
                    <a:lumMod val="25000"/>
                  </a:srgbClr>
                </a:solidFill>
                <a:latin typeface="Times New Roman" pitchFamily="18" charset="0"/>
                <a:cs typeface="Times New Roman" pitchFamily="18" charset="0"/>
              </a:rPr>
              <a:t>Постановление правительства РФ  от 27 октября 2016 г. № 1096 «</a:t>
            </a:r>
            <a:r>
              <a:rPr lang="ru-RU" sz="3200" dirty="0">
                <a:solidFill>
                  <a:srgbClr val="B5D5FE">
                    <a:lumMod val="25000"/>
                  </a:srgbClr>
                </a:solidFill>
                <a:latin typeface="Times New Roman" pitchFamily="18" charset="0"/>
                <a:cs typeface="Times New Roman" pitchFamily="18" charset="0"/>
                <a:hlinkClick r:id="rId4"/>
              </a:rPr>
              <a:t>Об утверждении перечня общественно полезных услуг и критериев оценки качества их оказания</a:t>
            </a:r>
            <a:r>
              <a:rPr lang="ru-RU" sz="3200" dirty="0">
                <a:solidFill>
                  <a:srgbClr val="B5D5FE">
                    <a:lumMod val="25000"/>
                  </a:srgbClr>
                </a:solidFill>
                <a:latin typeface="Times New Roman" pitchFamily="18" charset="0"/>
                <a:cs typeface="Times New Roman" pitchFamily="18" charset="0"/>
              </a:rPr>
              <a:t>»</a:t>
            </a:r>
          </a:p>
          <a:p>
            <a:pPr algn="just"/>
            <a:endParaRPr lang="ru-RU" sz="3200" dirty="0">
              <a:solidFill>
                <a:srgbClr val="B5D5FE">
                  <a:lumMod val="25000"/>
                </a:srgbClr>
              </a:solidFill>
              <a:latin typeface="Times New Roman" pitchFamily="18" charset="0"/>
              <a:cs typeface="Times New Roman" pitchFamily="18" charset="0"/>
            </a:endParaRPr>
          </a:p>
          <a:p>
            <a:pPr algn="just"/>
            <a:r>
              <a:rPr lang="ru-RU" sz="3200" dirty="0">
                <a:solidFill>
                  <a:srgbClr val="B5D5FE">
                    <a:lumMod val="25000"/>
                  </a:srgbClr>
                </a:solidFill>
                <a:latin typeface="Times New Roman" pitchFamily="18" charset="0"/>
                <a:cs typeface="Times New Roman" pitchFamily="18" charset="0"/>
              </a:rPr>
              <a:t>Вступили в силу с 1 января 2017 г.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20</a:t>
            </a:fld>
            <a:endParaRPr lang="en-US"/>
          </a:p>
        </p:txBody>
      </p:sp>
      <p:sp>
        <p:nvSpPr>
          <p:cNvPr id="4" name="Прямоугольник 3"/>
          <p:cNvSpPr/>
          <p:nvPr/>
        </p:nvSpPr>
        <p:spPr>
          <a:xfrm>
            <a:off x="395536" y="476672"/>
            <a:ext cx="8568952" cy="6093976"/>
          </a:xfrm>
          <a:prstGeom prst="rect">
            <a:avLst/>
          </a:prstGeom>
        </p:spPr>
        <p:txBody>
          <a:bodyPr wrap="square">
            <a:spAutoFit/>
          </a:bodyPr>
          <a:lstStyle/>
          <a:p>
            <a:pPr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a:t>
            </a:r>
            <a:r>
              <a:rPr lang="en-US" sz="2500" b="1" dirty="0" smtClean="0">
                <a:solidFill>
                  <a:srgbClr val="B5D5FE">
                    <a:lumMod val="25000"/>
                  </a:srgbClr>
                </a:solidFill>
                <a:latin typeface="Times New Roman" pitchFamily="18" charset="0"/>
                <a:cs typeface="Times New Roman" pitchFamily="18" charset="0"/>
              </a:rPr>
              <a:t> </a:t>
            </a:r>
          </a:p>
          <a:p>
            <a:pPr algn="ctr"/>
            <a:r>
              <a:rPr lang="ru-RU" sz="2000" dirty="0" smtClean="0">
                <a:latin typeface="Times New Roman" panose="02020603050405020304" pitchFamily="18" charset="0"/>
                <a:cs typeface="Times New Roman" panose="02020603050405020304" pitchFamily="18" charset="0"/>
              </a:rPr>
              <a:t>Постановление </a:t>
            </a:r>
            <a:r>
              <a:rPr lang="ru-RU" sz="2000" dirty="0">
                <a:latin typeface="Times New Roman" panose="02020603050405020304" pitchFamily="18" charset="0"/>
                <a:cs typeface="Times New Roman" panose="02020603050405020304" pitchFamily="18" charset="0"/>
              </a:rPr>
              <a:t>Правительства РФ от 26 января 2017 г. N 89 "О реестре некоммерческих организаций - исполнителей общественно полезных услуг</a:t>
            </a:r>
            <a:r>
              <a:rPr lang="ru-RU" sz="2000" dirty="0" smtClean="0">
                <a:latin typeface="Times New Roman" panose="02020603050405020304" pitchFamily="18" charset="0"/>
                <a:cs typeface="Times New Roman" panose="02020603050405020304" pitchFamily="18" charset="0"/>
              </a:rPr>
              <a:t>"</a:t>
            </a:r>
            <a:endParaRPr lang="ru-RU" sz="2500" b="1" dirty="0" smtClean="0">
              <a:solidFill>
                <a:srgbClr val="B5D5FE">
                  <a:lumMod val="25000"/>
                </a:srgbClr>
              </a:solidFill>
              <a:latin typeface="Times New Roman" pitchFamily="18" charset="0"/>
              <a:cs typeface="Times New Roman" pitchFamily="18" charset="0"/>
            </a:endParaRPr>
          </a:p>
          <a:p>
            <a:pPr marL="342900" lvl="0" indent="-342900" algn="just">
              <a:buFontTx/>
              <a:buAutoNum type="arabicPeriod"/>
            </a:pPr>
            <a:r>
              <a:rPr lang="ru-RU" sz="2500" dirty="0" smtClean="0">
                <a:solidFill>
                  <a:srgbClr val="B5D5FE">
                    <a:lumMod val="25000"/>
                  </a:srgbClr>
                </a:solidFill>
                <a:latin typeface="Times New Roman" pitchFamily="18" charset="0"/>
                <a:cs typeface="Times New Roman" pitchFamily="18" charset="0"/>
              </a:rPr>
              <a:t>Соответствие общественно полезной услуги установленным нормативными правовыми актами РФ требованиям к ее содержанию (объем, сроки, качество предоставления). </a:t>
            </a:r>
          </a:p>
          <a:p>
            <a:pPr marL="342900" lvl="0" indent="-342900" algn="just">
              <a:buFontTx/>
              <a:buAutoNum type="arabicPeriod"/>
            </a:pPr>
            <a:r>
              <a:rPr lang="ru-RU" sz="2500" dirty="0" smtClean="0">
                <a:solidFill>
                  <a:srgbClr val="000066">
                    <a:lumMod val="60000"/>
                    <a:lumOff val="40000"/>
                  </a:srgbClr>
                </a:solidFill>
                <a:latin typeface="Times New Roman" pitchFamily="18" charset="0"/>
                <a:cs typeface="Times New Roman" pitchFamily="18" charset="0"/>
              </a:rPr>
              <a:t>Наличие</a:t>
            </a:r>
            <a:r>
              <a:rPr lang="ru-RU" sz="2500" dirty="0" smtClean="0">
                <a:solidFill>
                  <a:srgbClr val="000000"/>
                </a:solidFill>
                <a:latin typeface="Times New Roman" pitchFamily="18" charset="0"/>
                <a:cs typeface="Times New Roman" pitchFamily="18" charset="0"/>
              </a:rPr>
              <a:t> </a:t>
            </a:r>
            <a:r>
              <a:rPr lang="ru-RU" sz="2500" dirty="0" smtClean="0">
                <a:solidFill>
                  <a:srgbClr val="B5D5FE">
                    <a:lumMod val="25000"/>
                  </a:srgbClr>
                </a:solidFill>
                <a:latin typeface="Times New Roman" pitchFamily="18" charset="0"/>
                <a:cs typeface="Times New Roman" pitchFamily="18" charset="0"/>
              </a:rPr>
              <a:t>у лиц, непосредственно задействованных в исполнении общественно полезной услуги (в том числе работников НКО - исполнителя общественно полезных услуг и работников, привлеченных по договорам гражданско-правового характера), </a:t>
            </a:r>
            <a:r>
              <a:rPr lang="ru-RU" sz="2500" dirty="0" smtClean="0">
                <a:solidFill>
                  <a:srgbClr val="000066">
                    <a:lumMod val="60000"/>
                    <a:lumOff val="40000"/>
                  </a:srgbClr>
                </a:solidFill>
                <a:latin typeface="Times New Roman" pitchFamily="18" charset="0"/>
                <a:cs typeface="Times New Roman" pitchFamily="18" charset="0"/>
              </a:rPr>
              <a:t>необходимой квалификации (в том числе профессионального образования, опыта работы в соответствующей сфере), </a:t>
            </a:r>
            <a:r>
              <a:rPr lang="ru-RU" sz="2500" dirty="0" smtClean="0">
                <a:solidFill>
                  <a:srgbClr val="B5D5FE">
                    <a:lumMod val="25000"/>
                  </a:srgbClr>
                </a:solidFill>
                <a:latin typeface="Times New Roman" pitchFamily="18" charset="0"/>
                <a:cs typeface="Times New Roman" pitchFamily="18" charset="0"/>
              </a:rPr>
              <a:t>достаточность количества таких лиц.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21</a:t>
            </a:fld>
            <a:endParaRPr lang="en-US"/>
          </a:p>
        </p:txBody>
      </p:sp>
      <p:sp>
        <p:nvSpPr>
          <p:cNvPr id="4" name="Прямоугольник 3"/>
          <p:cNvSpPr/>
          <p:nvPr/>
        </p:nvSpPr>
        <p:spPr>
          <a:xfrm>
            <a:off x="323528" y="764704"/>
            <a:ext cx="8568952" cy="5616624"/>
          </a:xfrm>
          <a:prstGeom prst="rect">
            <a:avLst/>
          </a:prstGeom>
        </p:spPr>
        <p:txBody>
          <a:bodyPr wrap="square">
            <a:spAutoFit/>
          </a:bodyPr>
          <a:lstStyle/>
          <a:p>
            <a:pPr marL="342900" lvl="0" indent="-342900"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 </a:t>
            </a:r>
          </a:p>
          <a:p>
            <a:pPr marL="342900" lvl="0" indent="-342900" algn="ctr"/>
            <a:endParaRPr lang="ru-RU" sz="2500" b="1" dirty="0" smtClean="0">
              <a:solidFill>
                <a:srgbClr val="B5D5FE">
                  <a:lumMod val="25000"/>
                </a:srgbClr>
              </a:solidFill>
              <a:latin typeface="Times New Roman" pitchFamily="18" charset="0"/>
              <a:cs typeface="Times New Roman" pitchFamily="18" charset="0"/>
            </a:endParaRPr>
          </a:p>
          <a:p>
            <a:pPr marL="342900" lvl="0" indent="-342900" algn="just"/>
            <a:r>
              <a:rPr lang="ru-RU" sz="2500" dirty="0" smtClean="0">
                <a:solidFill>
                  <a:srgbClr val="B5D5FE">
                    <a:lumMod val="25000"/>
                  </a:srgbClr>
                </a:solidFill>
                <a:latin typeface="Times New Roman" pitchFamily="18" charset="0"/>
                <a:cs typeface="Times New Roman" pitchFamily="18" charset="0"/>
              </a:rPr>
              <a:t>3. Удовлетворенность получателей общественно полезных услуг качеством их оказания (отсутствие жалоб на действия (бездействие) и (или) решения некоммерческой организации, связанные с оказанием ею общественно полезных услуг, признанных обоснованными судом, органами государственного контроля (надзора) и муниципального надзора, иными государственными органами в соответствии с их компетенцией в течение 2 лет, предшествующих подаче заявления о включении в формируемый реестр некоммерческих организаций). </a:t>
            </a:r>
          </a:p>
          <a:p>
            <a:pPr marL="342900" lvl="0" indent="-342900"/>
            <a:endParaRPr lang="ru-RU" sz="2500" dirty="0" smtClean="0">
              <a:solidFill>
                <a:srgbClr val="B5D5FE">
                  <a:lumMod val="25000"/>
                </a:srgb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22</a:t>
            </a:fld>
            <a:endParaRPr lang="en-US"/>
          </a:p>
        </p:txBody>
      </p:sp>
      <p:sp>
        <p:nvSpPr>
          <p:cNvPr id="4" name="Прямоугольник 3"/>
          <p:cNvSpPr/>
          <p:nvPr/>
        </p:nvSpPr>
        <p:spPr>
          <a:xfrm>
            <a:off x="323528" y="692696"/>
            <a:ext cx="8568952" cy="5616624"/>
          </a:xfrm>
          <a:prstGeom prst="rect">
            <a:avLst/>
          </a:prstGeom>
        </p:spPr>
        <p:txBody>
          <a:bodyPr wrap="square">
            <a:spAutoFit/>
          </a:bodyPr>
          <a:lstStyle/>
          <a:p>
            <a:pPr marL="342900" lvl="0" indent="-342900" algn="ctr"/>
            <a:r>
              <a:rPr lang="ru-RU" sz="2500" b="1" dirty="0" smtClean="0">
                <a:solidFill>
                  <a:srgbClr val="B5D5FE">
                    <a:lumMod val="25000"/>
                  </a:srgbClr>
                </a:solidFill>
                <a:latin typeface="Times New Roman" pitchFamily="18" charset="0"/>
                <a:cs typeface="Times New Roman" pitchFamily="18" charset="0"/>
              </a:rPr>
              <a:t>КРИТЕРИИ ОЦЕНКИ КАЧЕСТВА ОКАЗАНИЯ ОБЩЕСТВЕННО ПОЛЕЗНЫХ УСЛУГ</a:t>
            </a:r>
          </a:p>
          <a:p>
            <a:pPr marL="342900" lvl="0" indent="-342900" algn="ctr"/>
            <a:r>
              <a:rPr lang="ru-RU" sz="2500" b="1" dirty="0" smtClean="0">
                <a:solidFill>
                  <a:srgbClr val="B5D5FE">
                    <a:lumMod val="25000"/>
                  </a:srgbClr>
                </a:solidFill>
                <a:latin typeface="Times New Roman" pitchFamily="18" charset="0"/>
                <a:cs typeface="Times New Roman" pitchFamily="18" charset="0"/>
              </a:rPr>
              <a:t> </a:t>
            </a:r>
          </a:p>
          <a:p>
            <a:pPr marL="342900" lvl="0" indent="-342900" algn="just"/>
            <a:r>
              <a:rPr lang="ru-RU" sz="2500" dirty="0" smtClean="0">
                <a:solidFill>
                  <a:srgbClr val="B5D5FE">
                    <a:lumMod val="25000"/>
                  </a:srgbClr>
                </a:solidFill>
                <a:latin typeface="Times New Roman" pitchFamily="18" charset="0"/>
                <a:cs typeface="Times New Roman" pitchFamily="18" charset="0"/>
              </a:rPr>
              <a:t>4. Открытость и доступность информации о некоммерческой организации. </a:t>
            </a:r>
          </a:p>
          <a:p>
            <a:pPr marL="342900" lvl="0" indent="-342900" algn="just"/>
            <a:r>
              <a:rPr lang="ru-RU" sz="2500" dirty="0" smtClean="0">
                <a:solidFill>
                  <a:srgbClr val="B5D5FE">
                    <a:lumMod val="25000"/>
                  </a:srgbClr>
                </a:solidFill>
                <a:latin typeface="Times New Roman" pitchFamily="18" charset="0"/>
                <a:cs typeface="Times New Roman" pitchFamily="18" charset="0"/>
              </a:rPr>
              <a:t>5. Отсутствие некоммерческой организации в реестре недобросовестных поставщиков по результатам оказания услуги в рамках исполнения контрактов, заключенных в соответствии с Федеральным законом </a:t>
            </a:r>
            <a:r>
              <a:rPr lang="ru-RU" sz="2500" dirty="0" smtClean="0">
                <a:solidFill>
                  <a:srgbClr val="B5D5FE">
                    <a:lumMod val="25000"/>
                  </a:srgbClr>
                </a:solidFill>
                <a:latin typeface="Times New Roman" pitchFamily="18" charset="0"/>
                <a:cs typeface="Times New Roman" pitchFamily="18" charset="0"/>
                <a:hlinkClick r:id="rId2"/>
              </a:rPr>
              <a:t>"О контрактной системе в сфере закупок товаров, работ, услуг для обеспечения государственных и муниципальных нужд"</a:t>
            </a:r>
            <a:r>
              <a:rPr lang="ru-RU" sz="2500" dirty="0" smtClean="0">
                <a:solidFill>
                  <a:srgbClr val="B5D5FE">
                    <a:lumMod val="25000"/>
                  </a:srgbClr>
                </a:solidFill>
                <a:latin typeface="Times New Roman" pitchFamily="18" charset="0"/>
                <a:cs typeface="Times New Roman" pitchFamily="18" charset="0"/>
              </a:rPr>
              <a:t> в течение 2 лет, предшествующих подаче заявления о включении в формируемый реестр некоммерческих организаций.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5438"/>
            <a:ext cx="8784976" cy="927100"/>
          </a:xfrm>
        </p:spPr>
        <p:txBody>
          <a:bodyPr/>
          <a:lstStyle/>
          <a:p>
            <a:pPr algn="ctr"/>
            <a:r>
              <a:rPr lang="ru-RU" sz="4000" dirty="0" smtClean="0"/>
              <a:t>ПРИОРИТЕТНЫЕ НАПРАВЛЕНИЯ</a:t>
            </a:r>
            <a:endParaRPr lang="ru-RU" sz="4000" dirty="0"/>
          </a:p>
        </p:txBody>
      </p:sp>
      <p:sp>
        <p:nvSpPr>
          <p:cNvPr id="3" name="Объект 2"/>
          <p:cNvSpPr>
            <a:spLocks noGrp="1"/>
          </p:cNvSpPr>
          <p:nvPr>
            <p:ph idx="1"/>
          </p:nvPr>
        </p:nvSpPr>
        <p:spPr>
          <a:xfrm>
            <a:off x="251520" y="1252538"/>
            <a:ext cx="8712968" cy="5272806"/>
          </a:xfrm>
        </p:spPr>
        <p:txBody>
          <a:bodyPr/>
          <a:lstStyle/>
          <a:p>
            <a:pPr marL="0" indent="0" algn="just">
              <a:buNone/>
            </a:pPr>
            <a:r>
              <a:rPr lang="ru-RU" sz="2800" dirty="0"/>
              <a:t>1. </a:t>
            </a:r>
            <a:r>
              <a:rPr lang="ru-RU" sz="2700" dirty="0"/>
              <a:t>Деятельность по оказанию социально-бытовых </a:t>
            </a:r>
            <a:r>
              <a:rPr lang="ru-RU" sz="2700" dirty="0" smtClean="0"/>
              <a:t>услуг.</a:t>
            </a:r>
            <a:endParaRPr lang="ru-RU" sz="2700" dirty="0"/>
          </a:p>
          <a:p>
            <a:pPr marL="0" indent="0" algn="just">
              <a:buNone/>
            </a:pPr>
            <a:r>
              <a:rPr lang="ru-RU" sz="2700" dirty="0" smtClean="0"/>
              <a:t>2</a:t>
            </a:r>
            <a:r>
              <a:rPr lang="ru-RU" sz="2700" dirty="0"/>
              <a:t>. Деятельность по оказанию социально-медицинских </a:t>
            </a:r>
            <a:r>
              <a:rPr lang="ru-RU" sz="2700" dirty="0" smtClean="0"/>
              <a:t>услуг.</a:t>
            </a:r>
          </a:p>
          <a:p>
            <a:pPr marL="0" indent="0" algn="just">
              <a:buNone/>
            </a:pPr>
            <a:r>
              <a:rPr lang="ru-RU" sz="2700" dirty="0" smtClean="0"/>
              <a:t>3. Деятельность по оказанию социально-психологических услуг.</a:t>
            </a:r>
          </a:p>
          <a:p>
            <a:pPr marL="0" indent="0" algn="just">
              <a:buNone/>
            </a:pPr>
            <a:r>
              <a:rPr lang="ru-RU" sz="2700" dirty="0" smtClean="0"/>
              <a:t>4. Деятельность по оказанию социально-педагогических услуг.</a:t>
            </a:r>
          </a:p>
          <a:p>
            <a:pPr marL="0" indent="0" algn="just">
              <a:buNone/>
            </a:pPr>
            <a:r>
              <a:rPr lang="ru-RU" sz="2700" dirty="0" smtClean="0"/>
              <a:t>5. Помощь в трудоустройстве.</a:t>
            </a:r>
          </a:p>
          <a:p>
            <a:pPr marL="0" indent="0" algn="just">
              <a:buNone/>
            </a:pPr>
            <a:r>
              <a:rPr lang="ru-RU" sz="2700" dirty="0" smtClean="0"/>
              <a:t>6. Повышение коммуникативного потенциала людей.</a:t>
            </a:r>
          </a:p>
          <a:p>
            <a:pPr marL="0" indent="0" algn="just">
              <a:buNone/>
            </a:pPr>
            <a:endParaRPr lang="ru-RU" sz="2700" dirty="0" smtClean="0"/>
          </a:p>
          <a:p>
            <a:pPr marL="0" indent="0" algn="just">
              <a:buNone/>
            </a:pPr>
            <a:endParaRPr lang="ru-RU" sz="2700" dirty="0" smtClean="0"/>
          </a:p>
          <a:p>
            <a:pPr marL="0" indent="0" algn="just">
              <a:buNone/>
            </a:pPr>
            <a:endParaRPr lang="ru-RU" sz="2700" dirty="0"/>
          </a:p>
          <a:p>
            <a:pPr marL="0" indent="0" algn="just">
              <a:buNone/>
            </a:pPr>
            <a:endParaRPr lang="ru-RU" sz="2800"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23</a:t>
            </a:fld>
            <a:endParaRPr lang="en-US"/>
          </a:p>
        </p:txBody>
      </p:sp>
    </p:spTree>
    <p:extLst>
      <p:ext uri="{BB962C8B-B14F-4D97-AF65-F5344CB8AC3E}">
        <p14:creationId xmlns:p14="http://schemas.microsoft.com/office/powerpoint/2010/main" val="35874481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640960" cy="6532835"/>
          </a:xfrm>
        </p:spPr>
        <p:txBody>
          <a:bodyPr/>
          <a:lstStyle/>
          <a:p>
            <a:pPr marL="0" indent="0" algn="just">
              <a:buNone/>
            </a:pPr>
            <a:r>
              <a:rPr lang="ru-RU" sz="2500" dirty="0"/>
              <a:t>7. Помощь пострадавшим в результате стихийных бедствий, экологических, техногенных или иных катастроф, социальных, конфликтов, беженцам и вынужденным переселенцам.</a:t>
            </a:r>
          </a:p>
          <a:p>
            <a:pPr marL="0" indent="0" algn="just">
              <a:buNone/>
            </a:pPr>
            <a:r>
              <a:rPr lang="ru-RU" sz="2500" dirty="0"/>
              <a:t>8. Деятельность по профилактике безнадзорности и правонарушений несовершеннолетних.</a:t>
            </a:r>
          </a:p>
          <a:p>
            <a:pPr marL="0" indent="0" algn="just">
              <a:buNone/>
            </a:pPr>
            <a:r>
              <a:rPr lang="ru-RU" sz="2500" dirty="0"/>
              <a:t>9. Деятельность по профилактике социального сиротства.</a:t>
            </a:r>
          </a:p>
          <a:p>
            <a:pPr marL="0" indent="0" algn="just">
              <a:buNone/>
            </a:pPr>
            <a:r>
              <a:rPr lang="ru-RU" sz="2500" dirty="0"/>
              <a:t>10. Социальная адаптация и семейное устройство детей, оставшихся без попечения родителей.</a:t>
            </a:r>
          </a:p>
          <a:p>
            <a:pPr marL="0" indent="0" algn="just">
              <a:buNone/>
            </a:pPr>
            <a:r>
              <a:rPr lang="ru-RU" sz="2500" dirty="0"/>
              <a:t>11. Деятельность по организации отдыха и оздоровления детей.</a:t>
            </a:r>
          </a:p>
          <a:p>
            <a:pPr marL="0" indent="0" algn="just">
              <a:buNone/>
            </a:pPr>
            <a:r>
              <a:rPr lang="ru-RU" sz="2500" dirty="0"/>
              <a:t>12. Оказание услуг в сфере дошкольного, общего и дополнительного образования всех категорий населения и сотрудников/добровольцев НКО.</a:t>
            </a:r>
          </a:p>
        </p:txBody>
      </p:sp>
      <p:sp>
        <p:nvSpPr>
          <p:cNvPr id="4" name="Номер слайда 3"/>
          <p:cNvSpPr>
            <a:spLocks noGrp="1"/>
          </p:cNvSpPr>
          <p:nvPr>
            <p:ph type="sldNum" sz="quarter" idx="12"/>
          </p:nvPr>
        </p:nvSpPr>
        <p:spPr/>
        <p:txBody>
          <a:bodyPr/>
          <a:lstStyle/>
          <a:p>
            <a:fld id="{9165331C-E009-4F09-AF77-F8A027CF2996}" type="slidenum">
              <a:rPr lang="en-US" smtClean="0"/>
              <a:pPr/>
              <a:t>24</a:t>
            </a:fld>
            <a:endParaRPr lang="en-US"/>
          </a:p>
        </p:txBody>
      </p:sp>
    </p:spTree>
    <p:extLst>
      <p:ext uri="{BB962C8B-B14F-4D97-AF65-F5344CB8AC3E}">
        <p14:creationId xmlns:p14="http://schemas.microsoft.com/office/powerpoint/2010/main" val="4219087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712968" cy="6408712"/>
          </a:xfrm>
        </p:spPr>
        <p:txBody>
          <a:bodyPr/>
          <a:lstStyle/>
          <a:p>
            <a:pPr marL="0" indent="0" algn="just">
              <a:spcBef>
                <a:spcPts val="0"/>
              </a:spcBef>
              <a:buNone/>
            </a:pPr>
            <a:r>
              <a:rPr lang="ru-RU" dirty="0" smtClean="0"/>
              <a:t>13</a:t>
            </a:r>
            <a:r>
              <a:rPr lang="ru-RU" dirty="0"/>
              <a:t>. </a:t>
            </a:r>
            <a:r>
              <a:rPr lang="ru-RU" dirty="0" smtClean="0"/>
              <a:t>Профилактика </a:t>
            </a:r>
            <a:r>
              <a:rPr lang="ru-RU" dirty="0"/>
              <a:t>социально значимых заболеваний, курения, алкоголизма, наркомании, включая просвещение и </a:t>
            </a:r>
            <a:r>
              <a:rPr lang="ru-RU" dirty="0" smtClean="0"/>
              <a:t>информирование, </a:t>
            </a:r>
            <a:r>
              <a:rPr lang="ru-RU" dirty="0"/>
              <a:t>формирование мотивации к </a:t>
            </a:r>
            <a:r>
              <a:rPr lang="ru-RU" dirty="0" smtClean="0"/>
              <a:t>ЗОЖ.</a:t>
            </a:r>
            <a:endParaRPr lang="ru-RU" dirty="0"/>
          </a:p>
          <a:p>
            <a:pPr marL="0" indent="0" algn="just">
              <a:spcBef>
                <a:spcPts val="0"/>
              </a:spcBef>
              <a:buNone/>
            </a:pPr>
            <a:r>
              <a:rPr lang="ru-RU" dirty="0" smtClean="0"/>
              <a:t>14. Медико-социальное </a:t>
            </a:r>
            <a:r>
              <a:rPr lang="ru-RU" dirty="0"/>
              <a:t>сопровождение лиц, страдающих тяжелыми заболеваниями, и лиц, нуждающихся в паллиативной </a:t>
            </a:r>
            <a:r>
              <a:rPr lang="ru-RU" dirty="0" smtClean="0"/>
              <a:t>помощи.</a:t>
            </a:r>
            <a:endParaRPr lang="ru-RU" dirty="0"/>
          </a:p>
          <a:p>
            <a:pPr marL="0" indent="0" algn="just">
              <a:spcBef>
                <a:spcPts val="0"/>
              </a:spcBef>
              <a:buNone/>
            </a:pPr>
            <a:r>
              <a:rPr lang="ru-RU" dirty="0" smtClean="0"/>
              <a:t>15. Медико-социальная реабилитация </a:t>
            </a:r>
            <a:r>
              <a:rPr lang="ru-RU" dirty="0"/>
              <a:t>лиц с алкогольной, наркотической или иной токсической зависимостью.</a:t>
            </a:r>
          </a:p>
          <a:p>
            <a:pPr marL="0" indent="0" algn="just">
              <a:spcBef>
                <a:spcPts val="0"/>
              </a:spcBef>
              <a:buNone/>
            </a:pPr>
            <a:r>
              <a:rPr lang="ru-RU" dirty="0" smtClean="0"/>
              <a:t>16. Услуги </a:t>
            </a:r>
            <a:r>
              <a:rPr lang="ru-RU" dirty="0"/>
              <a:t>в области физической культуры и массового спорта</a:t>
            </a:r>
            <a:r>
              <a:rPr lang="ru-RU" dirty="0" smtClean="0"/>
              <a:t>.</a:t>
            </a:r>
            <a:endParaRPr lang="ru-RU"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25</a:t>
            </a:fld>
            <a:endParaRPr lang="en-US"/>
          </a:p>
        </p:txBody>
      </p:sp>
    </p:spTree>
    <p:extLst>
      <p:ext uri="{BB962C8B-B14F-4D97-AF65-F5344CB8AC3E}">
        <p14:creationId xmlns:p14="http://schemas.microsoft.com/office/powerpoint/2010/main" val="38493373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124744"/>
            <a:ext cx="8229600" cy="4525963"/>
          </a:xfrm>
        </p:spPr>
        <p:txBody>
          <a:bodyPr/>
          <a:lstStyle/>
          <a:p>
            <a:pPr marL="0" indent="0" algn="just">
              <a:buNone/>
            </a:pPr>
            <a:r>
              <a:rPr lang="ru-RU" dirty="0"/>
              <a:t>17. Сбор, обобщение и анализ информации о качестве оказания социально-полезных услуг. </a:t>
            </a:r>
          </a:p>
          <a:p>
            <a:pPr marL="0" indent="0" algn="just">
              <a:buNone/>
            </a:pPr>
            <a:r>
              <a:rPr lang="ru-RU" dirty="0"/>
              <a:t>18. Развитие межнационального сотрудничества, сохранение и защиту самобытности, культуры, языков и традиций народов РФ.</a:t>
            </a:r>
          </a:p>
          <a:p>
            <a:endParaRPr lang="ru-RU"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26</a:t>
            </a:fld>
            <a:endParaRPr lang="en-US"/>
          </a:p>
        </p:txBody>
      </p:sp>
    </p:spTree>
    <p:extLst>
      <p:ext uri="{BB962C8B-B14F-4D97-AF65-F5344CB8AC3E}">
        <p14:creationId xmlns:p14="http://schemas.microsoft.com/office/powerpoint/2010/main" val="3854704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435280" cy="1728867"/>
          </a:xfrm>
        </p:spPr>
        <p:txBody>
          <a:bodyPr/>
          <a:lstStyle/>
          <a:p>
            <a:pPr algn="ctr"/>
            <a:r>
              <a:rPr lang="ru-RU" sz="4000" dirty="0"/>
              <a:t>Проект Федерального закона </a:t>
            </a:r>
            <a:r>
              <a:rPr lang="en-US" sz="4000" dirty="0" smtClean="0"/>
              <a:t/>
            </a:r>
            <a:br>
              <a:rPr lang="en-US" sz="4000" dirty="0" smtClean="0"/>
            </a:br>
            <a:r>
              <a:rPr lang="ru-RU" sz="4000" dirty="0" smtClean="0"/>
              <a:t>"</a:t>
            </a:r>
            <a:r>
              <a:rPr lang="ru-RU" sz="4000" dirty="0"/>
              <a:t>О добровольчестве (</a:t>
            </a:r>
            <a:r>
              <a:rPr lang="ru-RU" sz="4000" dirty="0" err="1"/>
              <a:t>волонтерстве</a:t>
            </a:r>
            <a:r>
              <a:rPr lang="ru-RU" sz="4000" dirty="0" smtClean="0"/>
              <a:t>)"</a:t>
            </a:r>
            <a:endParaRPr lang="ru-RU" sz="4000"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27</a:t>
            </a:fld>
            <a:endParaRPr lang="en-US"/>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195736" y="1997580"/>
            <a:ext cx="4659957" cy="4258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51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92088"/>
          </a:xfrm>
        </p:spPr>
        <p:txBody>
          <a:bodyPr/>
          <a:lstStyle/>
          <a:p>
            <a:pPr algn="ctr"/>
            <a:r>
              <a:rPr lang="ru-RU" dirty="0" smtClean="0"/>
              <a:t>Новые направления</a:t>
            </a:r>
            <a:endParaRPr lang="ru-RU"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28</a:t>
            </a:fld>
            <a:endParaRPr lang="en-US"/>
          </a:p>
        </p:txBody>
      </p:sp>
      <p:pic>
        <p:nvPicPr>
          <p:cNvPr id="7" name="Рисунок 6"/>
          <p:cNvPicPr>
            <a:picLocks noChangeAspect="1"/>
          </p:cNvPicPr>
          <p:nvPr/>
        </p:nvPicPr>
        <p:blipFill>
          <a:blip r:embed="rId3"/>
          <a:stretch>
            <a:fillRect/>
          </a:stretch>
        </p:blipFill>
        <p:spPr>
          <a:xfrm>
            <a:off x="899592" y="1196752"/>
            <a:ext cx="7344816" cy="4896544"/>
          </a:xfrm>
          <a:prstGeom prst="rect">
            <a:avLst/>
          </a:prstGeom>
        </p:spPr>
      </p:pic>
    </p:spTree>
    <p:extLst>
      <p:ext uri="{BB962C8B-B14F-4D97-AF65-F5344CB8AC3E}">
        <p14:creationId xmlns:p14="http://schemas.microsoft.com/office/powerpoint/2010/main" val="2121801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Новые направления</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152" y="1552637"/>
            <a:ext cx="8342379" cy="4692588"/>
          </a:xfrm>
        </p:spPr>
      </p:pic>
      <p:sp>
        <p:nvSpPr>
          <p:cNvPr id="4" name="Номер слайда 3"/>
          <p:cNvSpPr>
            <a:spLocks noGrp="1"/>
          </p:cNvSpPr>
          <p:nvPr>
            <p:ph type="sldNum" sz="quarter" idx="12"/>
          </p:nvPr>
        </p:nvSpPr>
        <p:spPr/>
        <p:txBody>
          <a:bodyPr/>
          <a:lstStyle/>
          <a:p>
            <a:fld id="{9165331C-E009-4F09-AF77-F8A027CF2996}" type="slidenum">
              <a:rPr lang="en-US" smtClean="0"/>
              <a:pPr/>
              <a:t>29</a:t>
            </a:fld>
            <a:endParaRPr lang="en-US"/>
          </a:p>
        </p:txBody>
      </p:sp>
    </p:spTree>
    <p:extLst>
      <p:ext uri="{BB962C8B-B14F-4D97-AF65-F5344CB8AC3E}">
        <p14:creationId xmlns:p14="http://schemas.microsoft.com/office/powerpoint/2010/main" val="29385887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92088"/>
          </a:xfrm>
        </p:spPr>
        <p:txBody>
          <a:bodyPr/>
          <a:lstStyle/>
          <a:p>
            <a:pPr algn="ctr"/>
            <a:r>
              <a:rPr lang="ru-RU" dirty="0" smtClean="0"/>
              <a:t>Новые направления</a:t>
            </a:r>
            <a:endParaRPr lang="ru-RU"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30</a:t>
            </a:fld>
            <a:endParaRPr lang="en-US"/>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268760"/>
            <a:ext cx="8741863" cy="4377851"/>
          </a:xfrm>
          <a:prstGeom prst="rect">
            <a:avLst/>
          </a:prstGeom>
        </p:spPr>
      </p:pic>
    </p:spTree>
    <p:extLst>
      <p:ext uri="{BB962C8B-B14F-4D97-AF65-F5344CB8AC3E}">
        <p14:creationId xmlns:p14="http://schemas.microsoft.com/office/powerpoint/2010/main" val="33467513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Новые направления</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132856"/>
            <a:ext cx="8229600" cy="3047523"/>
          </a:xfrm>
        </p:spPr>
      </p:pic>
      <p:sp>
        <p:nvSpPr>
          <p:cNvPr id="4" name="Номер слайда 3"/>
          <p:cNvSpPr>
            <a:spLocks noGrp="1"/>
          </p:cNvSpPr>
          <p:nvPr>
            <p:ph type="sldNum" sz="quarter" idx="12"/>
          </p:nvPr>
        </p:nvSpPr>
        <p:spPr/>
        <p:txBody>
          <a:bodyPr/>
          <a:lstStyle/>
          <a:p>
            <a:fld id="{9165331C-E009-4F09-AF77-F8A027CF2996}" type="slidenum">
              <a:rPr lang="en-US" smtClean="0"/>
              <a:pPr/>
              <a:t>31</a:t>
            </a:fld>
            <a:endParaRPr lang="en-US"/>
          </a:p>
        </p:txBody>
      </p:sp>
    </p:spTree>
    <p:extLst>
      <p:ext uri="{BB962C8B-B14F-4D97-AF65-F5344CB8AC3E}">
        <p14:creationId xmlns:p14="http://schemas.microsoft.com/office/powerpoint/2010/main" val="3371133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fld id="{9165331C-E009-4F09-AF77-F8A027CF2996}" type="slidenum">
              <a:rPr lang="en-US" smtClean="0"/>
              <a:pPr/>
              <a:t>32</a:t>
            </a:fld>
            <a:endParaRPr lang="en-US"/>
          </a:p>
        </p:txBody>
      </p:sp>
    </p:spTree>
    <p:extLst>
      <p:ext uri="{BB962C8B-B14F-4D97-AF65-F5344CB8AC3E}">
        <p14:creationId xmlns:p14="http://schemas.microsoft.com/office/powerpoint/2010/main" val="18615364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Новые направления</a:t>
            </a:r>
          </a:p>
        </p:txBody>
      </p:sp>
      <p:pic>
        <p:nvPicPr>
          <p:cNvPr id="5" name="Объект 4"/>
          <p:cNvPicPr>
            <a:picLocks noGrp="1" noChangeAspect="1"/>
          </p:cNvPicPr>
          <p:nvPr>
            <p:ph idx="1"/>
          </p:nvPr>
        </p:nvPicPr>
        <p:blipFill>
          <a:blip r:embed="rId2"/>
          <a:stretch>
            <a:fillRect/>
          </a:stretch>
        </p:blipFill>
        <p:spPr>
          <a:xfrm>
            <a:off x="251520" y="1143858"/>
            <a:ext cx="5616623" cy="4507931"/>
          </a:xfrm>
          <a:prstGeom prst="rect">
            <a:avLst/>
          </a:prstGeom>
        </p:spPr>
      </p:pic>
      <p:sp>
        <p:nvSpPr>
          <p:cNvPr id="4" name="Номер слайда 3"/>
          <p:cNvSpPr>
            <a:spLocks noGrp="1"/>
          </p:cNvSpPr>
          <p:nvPr>
            <p:ph type="sldNum" sz="quarter" idx="12"/>
          </p:nvPr>
        </p:nvSpPr>
        <p:spPr/>
        <p:txBody>
          <a:bodyPr/>
          <a:lstStyle/>
          <a:p>
            <a:fld id="{9165331C-E009-4F09-AF77-F8A027CF2996}" type="slidenum">
              <a:rPr lang="en-US" smtClean="0"/>
              <a:pPr/>
              <a:t>33</a:t>
            </a:fld>
            <a:endParaRPr lang="en-US"/>
          </a:p>
        </p:txBody>
      </p:sp>
      <p:sp>
        <p:nvSpPr>
          <p:cNvPr id="6" name="Прямоугольник 5"/>
          <p:cNvSpPr/>
          <p:nvPr/>
        </p:nvSpPr>
        <p:spPr>
          <a:xfrm>
            <a:off x="755576" y="5651789"/>
            <a:ext cx="8507288" cy="646331"/>
          </a:xfrm>
          <a:prstGeom prst="rect">
            <a:avLst/>
          </a:prstGeom>
        </p:spPr>
        <p:txBody>
          <a:bodyPr wrap="square">
            <a:spAutoFit/>
          </a:bodyPr>
          <a:lstStyle/>
          <a:p>
            <a:pPr algn="ctr"/>
            <a:r>
              <a:rPr lang="en-US" dirty="0">
                <a:hlinkClick r:id="rId3"/>
              </a:rPr>
              <a:t>https://docs.google.com/viewerng/viewer?url=http://</a:t>
            </a:r>
            <a:r>
              <a:rPr lang="en-US" dirty="0" smtClean="0">
                <a:hlinkClick r:id="rId3"/>
              </a:rPr>
              <a:t>www.donorsforum.ru/wp-content/uploads/2017/11/Standart-inf-otkrytosti.pdf</a:t>
            </a:r>
            <a:r>
              <a:rPr lang="ru-RU" dirty="0" smtClean="0"/>
              <a:t> </a:t>
            </a:r>
            <a:endParaRPr lang="ru-RU" dirty="0"/>
          </a:p>
        </p:txBody>
      </p:sp>
      <p:sp>
        <p:nvSpPr>
          <p:cNvPr id="7" name="TextBox 6"/>
          <p:cNvSpPr txBox="1"/>
          <p:nvPr/>
        </p:nvSpPr>
        <p:spPr>
          <a:xfrm>
            <a:off x="6084168" y="1340768"/>
            <a:ext cx="2880320" cy="2308324"/>
          </a:xfrm>
          <a:prstGeom prst="rect">
            <a:avLst/>
          </a:prstGeom>
          <a:noFill/>
        </p:spPr>
        <p:txBody>
          <a:bodyPr wrap="square" rtlCol="0">
            <a:spAutoFit/>
          </a:bodyPr>
          <a:lstStyle/>
          <a:p>
            <a:pPr marL="285750" indent="-285750" algn="just">
              <a:buFontTx/>
              <a:buChar char="-"/>
            </a:pPr>
            <a:r>
              <a:rPr lang="ru-RU" b="1" dirty="0" smtClean="0">
                <a:solidFill>
                  <a:srgbClr val="002060"/>
                </a:solidFill>
              </a:rPr>
              <a:t>Механизмы саморегулирования сектора;</a:t>
            </a:r>
          </a:p>
          <a:p>
            <a:pPr marL="285750" indent="-285750" algn="just">
              <a:buFontTx/>
              <a:buChar char="-"/>
            </a:pPr>
            <a:r>
              <a:rPr lang="ru-RU" b="1" dirty="0" smtClean="0">
                <a:solidFill>
                  <a:srgbClr val="002060"/>
                </a:solidFill>
              </a:rPr>
              <a:t>Борьба против мошенников;</a:t>
            </a:r>
          </a:p>
          <a:p>
            <a:pPr marL="285750" indent="-285750" algn="just">
              <a:buFontTx/>
              <a:buChar char="-"/>
            </a:pPr>
            <a:r>
              <a:rPr lang="ru-RU" b="1" dirty="0" smtClean="0">
                <a:solidFill>
                  <a:srgbClr val="002060"/>
                </a:solidFill>
              </a:rPr>
              <a:t>Необходимо для финансирования сектора.</a:t>
            </a:r>
            <a:endParaRPr lang="ru-RU" b="1" dirty="0">
              <a:solidFill>
                <a:srgbClr val="002060"/>
              </a:solidFill>
            </a:endParaRPr>
          </a:p>
        </p:txBody>
      </p:sp>
    </p:spTree>
    <p:extLst>
      <p:ext uri="{BB962C8B-B14F-4D97-AF65-F5344CB8AC3E}">
        <p14:creationId xmlns:p14="http://schemas.microsoft.com/office/powerpoint/2010/main" val="1268684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92088"/>
          </a:xfrm>
        </p:spPr>
        <p:txBody>
          <a:bodyPr/>
          <a:lstStyle/>
          <a:p>
            <a:pPr algn="ctr"/>
            <a:r>
              <a:rPr lang="ru-RU" dirty="0" smtClean="0"/>
              <a:t>Новые направления</a:t>
            </a:r>
            <a:endParaRPr lang="ru-RU" dirty="0"/>
          </a:p>
        </p:txBody>
      </p:sp>
      <p:sp>
        <p:nvSpPr>
          <p:cNvPr id="4" name="Номер слайда 3"/>
          <p:cNvSpPr>
            <a:spLocks noGrp="1"/>
          </p:cNvSpPr>
          <p:nvPr>
            <p:ph type="sldNum" sz="quarter" idx="12"/>
          </p:nvPr>
        </p:nvSpPr>
        <p:spPr/>
        <p:txBody>
          <a:bodyPr/>
          <a:lstStyle/>
          <a:p>
            <a:fld id="{9165331C-E009-4F09-AF77-F8A027CF2996}" type="slidenum">
              <a:rPr lang="en-US" smtClean="0"/>
              <a:pPr/>
              <a:t>34</a:t>
            </a:fld>
            <a:endParaRPr lang="en-US"/>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966500"/>
            <a:ext cx="4601858" cy="2531021"/>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951346"/>
            <a:ext cx="3819264" cy="2546176"/>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1098" y="3662712"/>
            <a:ext cx="5620544" cy="3024336"/>
          </a:xfrm>
          <a:prstGeom prst="rect">
            <a:avLst/>
          </a:prstGeom>
        </p:spPr>
      </p:pic>
    </p:spTree>
    <p:extLst>
      <p:ext uri="{BB962C8B-B14F-4D97-AF65-F5344CB8AC3E}">
        <p14:creationId xmlns:p14="http://schemas.microsoft.com/office/powerpoint/2010/main" val="7132608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457200" y="274638"/>
            <a:ext cx="8229600" cy="633412"/>
          </a:xfrm>
        </p:spPr>
        <p:txBody>
          <a:bodyPr/>
          <a:lstStyle/>
          <a:p>
            <a:pPr algn="ctr">
              <a:lnSpc>
                <a:spcPct val="65000"/>
              </a:lnSpc>
            </a:pPr>
            <a:r>
              <a:rPr lang="ru-RU" sz="4000" b="1" dirty="0" smtClean="0">
                <a:solidFill>
                  <a:srgbClr val="7030A0"/>
                </a:solidFill>
                <a:latin typeface="Times New Roman" pitchFamily="18" charset="0"/>
              </a:rPr>
              <a:t>Церковное социальное служение</a:t>
            </a:r>
          </a:p>
        </p:txBody>
      </p:sp>
      <p:sp>
        <p:nvSpPr>
          <p:cNvPr id="49155" name="Содержимое 3"/>
          <p:cNvSpPr>
            <a:spLocks noGrp="1"/>
          </p:cNvSpPr>
          <p:nvPr>
            <p:ph idx="4294967295"/>
          </p:nvPr>
        </p:nvSpPr>
        <p:spPr>
          <a:xfrm>
            <a:off x="251520" y="1556792"/>
            <a:ext cx="8568952" cy="4896544"/>
          </a:xfrm>
        </p:spPr>
        <p:txBody>
          <a:bodyPr/>
          <a:lstStyle/>
          <a:p>
            <a:pPr marL="0" indent="450850" algn="just">
              <a:buFont typeface="Arial" charset="0"/>
              <a:buNone/>
            </a:pPr>
            <a:r>
              <a:rPr lang="ru-RU" sz="3600" kern="1200" dirty="0" smtClean="0">
                <a:solidFill>
                  <a:srgbClr val="B5D5FE">
                    <a:lumMod val="25000"/>
                  </a:srgbClr>
                </a:solidFill>
                <a:latin typeface="Times New Roman" pitchFamily="18" charset="0"/>
                <a:cs typeface="Times New Roman" pitchFamily="18" charset="0"/>
              </a:rPr>
              <a:t>Церковное социальное служение - деятельность, которая является  неотъемлемой стороной жизни Церкви, в которой непостижимым образом сочетаются человеческие усилия верующих с действием Бога. </a:t>
            </a:r>
            <a:endParaRPr lang="ru-RU" sz="2700" b="1" dirty="0" smtClean="0">
              <a:latin typeface="Times New Roman" pitchFamily="18" charset="0"/>
            </a:endParaRPr>
          </a:p>
        </p:txBody>
      </p:sp>
      <p:sp>
        <p:nvSpPr>
          <p:cNvPr id="4" name="Номер слайда 3"/>
          <p:cNvSpPr>
            <a:spLocks noGrp="1"/>
          </p:cNvSpPr>
          <p:nvPr>
            <p:ph type="sldNum" sz="quarter" idx="12"/>
          </p:nvPr>
        </p:nvSpPr>
        <p:spPr/>
        <p:txBody>
          <a:bodyPr/>
          <a:lstStyle/>
          <a:p>
            <a:fld id="{1532A216-013D-4D50-95FE-72D363296103}"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457200" y="274638"/>
            <a:ext cx="8229600" cy="633412"/>
          </a:xfrm>
        </p:spPr>
        <p:txBody>
          <a:bodyPr/>
          <a:lstStyle/>
          <a:p>
            <a:pPr>
              <a:lnSpc>
                <a:spcPct val="65000"/>
              </a:lnSpc>
            </a:pPr>
            <a:r>
              <a:rPr lang="ru-RU" sz="4000" b="1" dirty="0" smtClean="0">
                <a:solidFill>
                  <a:srgbClr val="7030A0"/>
                </a:solidFill>
                <a:latin typeface="Times New Roman" pitchFamily="18" charset="0"/>
              </a:rPr>
              <a:t>Церковное социальное служение</a:t>
            </a:r>
          </a:p>
        </p:txBody>
      </p:sp>
      <p:sp>
        <p:nvSpPr>
          <p:cNvPr id="49155" name="Содержимое 3"/>
          <p:cNvSpPr>
            <a:spLocks noGrp="1"/>
          </p:cNvSpPr>
          <p:nvPr>
            <p:ph idx="4294967295"/>
          </p:nvPr>
        </p:nvSpPr>
        <p:spPr>
          <a:xfrm>
            <a:off x="457200" y="1268760"/>
            <a:ext cx="8507288" cy="5184576"/>
          </a:xfrm>
        </p:spPr>
        <p:txBody>
          <a:bodyPr/>
          <a:lstStyle/>
          <a:p>
            <a:pPr marL="0" indent="450850" algn="just">
              <a:buFont typeface="Arial" charset="0"/>
              <a:buNone/>
            </a:pPr>
            <a:r>
              <a:rPr lang="ru-RU" sz="3000" b="1" kern="1200" dirty="0" smtClean="0">
                <a:solidFill>
                  <a:schemeClr val="tx2">
                    <a:lumMod val="60000"/>
                    <a:lumOff val="40000"/>
                  </a:schemeClr>
                </a:solidFill>
                <a:latin typeface="Times New Roman" pitchFamily="18" charset="0"/>
                <a:cs typeface="Times New Roman" pitchFamily="18" charset="0"/>
              </a:rPr>
              <a:t>Первая задача </a:t>
            </a:r>
            <a:r>
              <a:rPr lang="ru-RU" sz="3000" kern="1200" dirty="0" smtClean="0">
                <a:solidFill>
                  <a:srgbClr val="B5D5FE">
                    <a:lumMod val="25000"/>
                  </a:srgbClr>
                </a:solidFill>
                <a:latin typeface="Times New Roman" pitchFamily="18" charset="0"/>
                <a:cs typeface="Times New Roman" pitchFamily="18" charset="0"/>
              </a:rPr>
              <a:t>этого служения – практическая помощь людям в несении их жизненного креста, вне зависимости от их отношения к вере, - подчинена главной цели пастырского </a:t>
            </a:r>
            <a:r>
              <a:rPr lang="ru-RU" sz="3000" kern="1200" dirty="0" err="1" smtClean="0">
                <a:solidFill>
                  <a:srgbClr val="B5D5FE">
                    <a:lumMod val="25000"/>
                  </a:srgbClr>
                </a:solidFill>
                <a:latin typeface="Times New Roman" pitchFamily="18" charset="0"/>
                <a:cs typeface="Times New Roman" pitchFamily="18" charset="0"/>
              </a:rPr>
              <a:t>душепопечения</a:t>
            </a:r>
            <a:r>
              <a:rPr lang="ru-RU" sz="3000" kern="1200" dirty="0" smtClean="0">
                <a:solidFill>
                  <a:srgbClr val="B5D5FE">
                    <a:lumMod val="25000"/>
                  </a:srgbClr>
                </a:solidFill>
                <a:latin typeface="Times New Roman" pitchFamily="18" charset="0"/>
                <a:cs typeface="Times New Roman" pitchFamily="18" charset="0"/>
              </a:rPr>
              <a:t> – Спасения человека.  </a:t>
            </a:r>
          </a:p>
          <a:p>
            <a:pPr marL="0" indent="450850" algn="just">
              <a:buFont typeface="Arial" charset="0"/>
              <a:buNone/>
            </a:pPr>
            <a:r>
              <a:rPr lang="ru-RU" sz="3000" b="1" kern="1200" dirty="0" smtClean="0">
                <a:solidFill>
                  <a:schemeClr val="tx2">
                    <a:lumMod val="60000"/>
                    <a:lumOff val="40000"/>
                  </a:schemeClr>
                </a:solidFill>
                <a:latin typeface="Times New Roman" pitchFamily="18" charset="0"/>
                <a:cs typeface="Times New Roman" pitchFamily="18" charset="0"/>
              </a:rPr>
              <a:t>Вторая  задача</a:t>
            </a:r>
            <a:r>
              <a:rPr lang="ru-RU" sz="3000" kern="1200" dirty="0" smtClean="0">
                <a:solidFill>
                  <a:srgbClr val="B5D5FE">
                    <a:lumMod val="25000"/>
                  </a:srgbClr>
                </a:solidFill>
                <a:latin typeface="Times New Roman" pitchFamily="18" charset="0"/>
                <a:cs typeface="Times New Roman" pitchFamily="18" charset="0"/>
              </a:rPr>
              <a:t> – активное участие в «благих  делах, направленных на улучшение окружающего мира», - подчинена целям  Миссии Церкви  и направлена на  деятельное свидетельство о вере Церкви перед окружающим миром.  </a:t>
            </a:r>
          </a:p>
        </p:txBody>
      </p:sp>
      <p:sp>
        <p:nvSpPr>
          <p:cNvPr id="4" name="Номер слайда 3"/>
          <p:cNvSpPr>
            <a:spLocks noGrp="1"/>
          </p:cNvSpPr>
          <p:nvPr>
            <p:ph type="sldNum" sz="quarter" idx="12"/>
          </p:nvPr>
        </p:nvSpPr>
        <p:spPr/>
        <p:txBody>
          <a:bodyPr/>
          <a:lstStyle/>
          <a:p>
            <a:fld id="{1532A216-013D-4D50-95FE-72D363296103}" type="slidenum">
              <a:rPr lang="en-US" smtClean="0"/>
              <a:pPr/>
              <a:t>36</a:t>
            </a:fld>
            <a:endParaRPr lang="en-US"/>
          </a:p>
        </p:txBody>
      </p:sp>
    </p:spTree>
    <p:extLst>
      <p:ext uri="{BB962C8B-B14F-4D97-AF65-F5344CB8AC3E}">
        <p14:creationId xmlns:p14="http://schemas.microsoft.com/office/powerpoint/2010/main" val="41707125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Содержимое 3"/>
          <p:cNvSpPr>
            <a:spLocks noGrp="1"/>
          </p:cNvSpPr>
          <p:nvPr>
            <p:ph idx="4294967295"/>
          </p:nvPr>
        </p:nvSpPr>
        <p:spPr>
          <a:xfrm>
            <a:off x="323528" y="260648"/>
            <a:ext cx="8568952" cy="6336703"/>
          </a:xfrm>
        </p:spPr>
        <p:txBody>
          <a:bodyPr/>
          <a:lstStyle/>
          <a:p>
            <a:pPr marL="0" indent="450850" algn="just">
              <a:buFont typeface="Arial" charset="0"/>
              <a:buNone/>
            </a:pPr>
            <a:r>
              <a:rPr lang="ru-RU" sz="2700" dirty="0" smtClean="0">
                <a:latin typeface="Times New Roman" pitchFamily="18" charset="0"/>
              </a:rPr>
              <a:t>Наиболее распространенным видом социального служения является обычная </a:t>
            </a:r>
            <a:r>
              <a:rPr lang="ru-RU" sz="2700" b="1" i="1" dirty="0" smtClean="0">
                <a:solidFill>
                  <a:srgbClr val="3333FF"/>
                </a:solidFill>
                <a:latin typeface="Times New Roman" pitchFamily="18" charset="0"/>
              </a:rPr>
              <a:t>человеческая взаимопомощь.</a:t>
            </a:r>
            <a:r>
              <a:rPr lang="ru-RU" sz="2700" dirty="0" smtClean="0">
                <a:latin typeface="Times New Roman" pitchFamily="18" charset="0"/>
              </a:rPr>
              <a:t> Самые простые виды помощи имеют тот же самый вектор, что и </a:t>
            </a:r>
            <a:r>
              <a:rPr lang="ru-RU" sz="2700" b="1" dirty="0" smtClean="0">
                <a:latin typeface="Times New Roman" pitchFamily="18" charset="0"/>
              </a:rPr>
              <a:t>любые виды подвижнического служения. </a:t>
            </a:r>
          </a:p>
          <a:p>
            <a:pPr marL="0" indent="450850" algn="just">
              <a:buFont typeface="Arial" charset="0"/>
              <a:buNone/>
            </a:pPr>
            <a:r>
              <a:rPr lang="ru-RU" sz="2700" dirty="0" smtClean="0">
                <a:latin typeface="Times New Roman" pitchFamily="18" charset="0"/>
              </a:rPr>
              <a:t>Во-первых, потому, что в них </a:t>
            </a:r>
            <a:r>
              <a:rPr lang="ru-RU" sz="2700" b="1" i="1" dirty="0" smtClean="0">
                <a:solidFill>
                  <a:srgbClr val="3333FF"/>
                </a:solidFill>
                <a:latin typeface="Times New Roman" pitchFamily="18" charset="0"/>
              </a:rPr>
              <a:t>проявляется сердечное отношение</a:t>
            </a:r>
            <a:r>
              <a:rPr lang="ru-RU" sz="2700" dirty="0" smtClean="0">
                <a:latin typeface="Times New Roman" pitchFamily="18" charset="0"/>
              </a:rPr>
              <a:t> к другому лицу, которое можно считать начальным выражением любви. </a:t>
            </a:r>
          </a:p>
          <a:p>
            <a:pPr marL="0" indent="450850" algn="just">
              <a:buFont typeface="Arial" charset="0"/>
              <a:buNone/>
            </a:pPr>
            <a:r>
              <a:rPr lang="ru-RU" sz="2700" dirty="0" smtClean="0">
                <a:latin typeface="Times New Roman" pitchFamily="18" charset="0"/>
              </a:rPr>
              <a:t>Во-вторых, потому, что он, </a:t>
            </a:r>
            <a:r>
              <a:rPr lang="ru-RU" sz="2700" b="1" i="1" dirty="0" smtClean="0">
                <a:solidFill>
                  <a:srgbClr val="3333FF"/>
                </a:solidFill>
                <a:latin typeface="Times New Roman" pitchFamily="18" charset="0"/>
              </a:rPr>
              <a:t>забыв о себе, видит перед собой</a:t>
            </a:r>
            <a:r>
              <a:rPr lang="ru-RU" sz="2700" dirty="0" smtClean="0">
                <a:latin typeface="Times New Roman" pitchFamily="18" charset="0"/>
              </a:rPr>
              <a:t> лицом к лицу человека </a:t>
            </a:r>
            <a:r>
              <a:rPr lang="ru-RU" sz="2700" b="1" i="1" dirty="0" smtClean="0">
                <a:solidFill>
                  <a:srgbClr val="3333FF"/>
                </a:solidFill>
                <a:latin typeface="Times New Roman" pitchFamily="18" charset="0"/>
              </a:rPr>
              <a:t>другого</a:t>
            </a:r>
            <a:r>
              <a:rPr lang="ru-RU" sz="2700" dirty="0" smtClean="0">
                <a:latin typeface="Times New Roman" pitchFamily="18" charset="0"/>
              </a:rPr>
              <a:t> и его нужду. </a:t>
            </a:r>
          </a:p>
          <a:p>
            <a:pPr marL="0" indent="450850" algn="just">
              <a:buFont typeface="Arial" charset="0"/>
              <a:buNone/>
            </a:pPr>
            <a:r>
              <a:rPr lang="ru-RU" sz="2700" dirty="0" smtClean="0">
                <a:latin typeface="Times New Roman" pitchFamily="18" charset="0"/>
              </a:rPr>
              <a:t>В-третьих, потому, что сердце его, часто </a:t>
            </a:r>
            <a:r>
              <a:rPr lang="ru-RU" sz="2700" b="1" i="1" dirty="0" smtClean="0">
                <a:solidFill>
                  <a:srgbClr val="3333FF"/>
                </a:solidFill>
                <a:latin typeface="Times New Roman" pitchFamily="18" charset="0"/>
              </a:rPr>
              <a:t>помимо всякого рассуждения, стремится исполнить нужду</a:t>
            </a:r>
            <a:r>
              <a:rPr lang="ru-RU" sz="2700" dirty="0" smtClean="0">
                <a:latin typeface="Times New Roman" pitchFamily="18" charset="0"/>
              </a:rPr>
              <a:t> этого человека и помочь ему, послужив необходимым образом. </a:t>
            </a:r>
            <a:r>
              <a:rPr lang="ru-RU" sz="2700" b="1" dirty="0" smtClean="0">
                <a:latin typeface="Times New Roman" pitchFamily="18" charset="0"/>
              </a:rPr>
              <a:t>(</a:t>
            </a:r>
            <a:r>
              <a:rPr lang="ru-RU" sz="2700" b="1" dirty="0" err="1" smtClean="0">
                <a:latin typeface="Times New Roman" pitchFamily="18" charset="0"/>
              </a:rPr>
              <a:t>прот</a:t>
            </a:r>
            <a:r>
              <a:rPr lang="ru-RU" sz="2700" b="1" dirty="0" smtClean="0">
                <a:latin typeface="Times New Roman" pitchFamily="18" charset="0"/>
              </a:rPr>
              <a:t>. Владислав Свешников) </a:t>
            </a:r>
          </a:p>
        </p:txBody>
      </p:sp>
      <p:sp>
        <p:nvSpPr>
          <p:cNvPr id="4" name="Номер слайда 3"/>
          <p:cNvSpPr>
            <a:spLocks noGrp="1"/>
          </p:cNvSpPr>
          <p:nvPr>
            <p:ph type="sldNum" sz="quarter" idx="12"/>
          </p:nvPr>
        </p:nvSpPr>
        <p:spPr/>
        <p:txBody>
          <a:bodyPr/>
          <a:lstStyle/>
          <a:p>
            <a:fld id="{1532A216-013D-4D50-95FE-72D363296103}" type="slidenum">
              <a:rPr lang="en-US" smtClean="0"/>
              <a:pPr/>
              <a:t>37</a:t>
            </a:fld>
            <a:endParaRPr lang="en-US"/>
          </a:p>
        </p:txBody>
      </p:sp>
    </p:spTree>
    <p:extLst>
      <p:ext uri="{BB962C8B-B14F-4D97-AF65-F5344CB8AC3E}">
        <p14:creationId xmlns:p14="http://schemas.microsoft.com/office/powerpoint/2010/main" val="30389533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idx="4294967295"/>
          </p:nvPr>
        </p:nvSpPr>
        <p:spPr>
          <a:xfrm>
            <a:off x="457200" y="274638"/>
            <a:ext cx="8229600" cy="633412"/>
          </a:xfrm>
        </p:spPr>
        <p:txBody>
          <a:bodyPr/>
          <a:lstStyle/>
          <a:p>
            <a:r>
              <a:rPr lang="ru-RU" sz="4000" b="1" dirty="0" smtClean="0">
                <a:solidFill>
                  <a:srgbClr val="7030A0"/>
                </a:solidFill>
                <a:latin typeface="Times New Roman" pitchFamily="18" charset="0"/>
              </a:rPr>
              <a:t>Характеристики </a:t>
            </a:r>
            <a:r>
              <a:rPr lang="ru-RU" sz="4000" b="1" dirty="0" err="1" smtClean="0">
                <a:solidFill>
                  <a:srgbClr val="7030A0"/>
                </a:solidFill>
                <a:latin typeface="Times New Roman" pitchFamily="18" charset="0"/>
              </a:rPr>
              <a:t>диаконии</a:t>
            </a:r>
            <a:endParaRPr lang="ru-RU" sz="4000" b="1" dirty="0" smtClean="0">
              <a:solidFill>
                <a:srgbClr val="7030A0"/>
              </a:solidFill>
              <a:latin typeface="Times New Roman" pitchFamily="18" charset="0"/>
            </a:endParaRPr>
          </a:p>
        </p:txBody>
      </p:sp>
      <p:sp>
        <p:nvSpPr>
          <p:cNvPr id="33795" name="Содержимое 3"/>
          <p:cNvSpPr>
            <a:spLocks noGrp="1"/>
          </p:cNvSpPr>
          <p:nvPr>
            <p:ph idx="4294967295"/>
          </p:nvPr>
        </p:nvSpPr>
        <p:spPr>
          <a:xfrm>
            <a:off x="179388" y="981075"/>
            <a:ext cx="8785225" cy="5472113"/>
          </a:xfrm>
        </p:spPr>
        <p:txBody>
          <a:bodyPr/>
          <a:lstStyle/>
          <a:p>
            <a:pPr marL="0" indent="0" algn="just">
              <a:buFont typeface="Arial" charset="0"/>
              <a:buAutoNum type="arabicParenR"/>
            </a:pPr>
            <a:r>
              <a:rPr lang="ru-RU" sz="2800" dirty="0" smtClean="0">
                <a:solidFill>
                  <a:schemeClr val="accent5">
                    <a:lumMod val="25000"/>
                  </a:schemeClr>
                </a:solidFill>
                <a:latin typeface="Times New Roman" pitchFamily="18" charset="0"/>
              </a:rPr>
              <a:t> православное социальное служение – это  «служение любви»;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совершая социальное служение, христианин жертвует собой, сострадает, сочувствует;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дела милосердия – общие совместные дела всех членов церкви; </a:t>
            </a:r>
          </a:p>
          <a:p>
            <a:pPr marL="0" indent="0" algn="just">
              <a:buFont typeface="Arial" charset="0"/>
              <a:buAutoNum type="arabicParenR"/>
            </a:pPr>
            <a:r>
              <a:rPr lang="ru-RU" sz="2800" dirty="0" smtClean="0">
                <a:solidFill>
                  <a:schemeClr val="accent5">
                    <a:lumMod val="25000"/>
                  </a:schemeClr>
                </a:solidFill>
                <a:latin typeface="Times New Roman" pitchFamily="18" charset="0"/>
              </a:rPr>
              <a:t> служение осуществляется в тайне, «не пиаром, а подвигом»</a:t>
            </a:r>
            <a:r>
              <a:rPr lang="ru-RU" sz="2800" dirty="0" smtClean="0">
                <a:solidFill>
                  <a:schemeClr val="accent5">
                    <a:lumMod val="25000"/>
                  </a:schemeClr>
                </a:solidFill>
                <a:latin typeface="Times New Roman" pitchFamily="18" charset="0"/>
                <a:hlinkClick r:id="" action="ppaction://noaction"/>
              </a:rPr>
              <a:t>[</a:t>
            </a:r>
            <a:r>
              <a:rPr lang="ru-RU" sz="3600" u="sng" dirty="0" smtClean="0">
                <a:solidFill>
                  <a:schemeClr val="accent5">
                    <a:lumMod val="25000"/>
                  </a:schemeClr>
                </a:solidFill>
                <a:latin typeface="Times New Roman" pitchFamily="18" charset="0"/>
                <a:hlinkClick r:id="" action="ppaction://noaction"/>
              </a:rPr>
              <a:t>1]</a:t>
            </a:r>
            <a:r>
              <a:rPr lang="ru-RU" sz="3600" dirty="0" smtClean="0">
                <a:solidFill>
                  <a:schemeClr val="accent5">
                    <a:lumMod val="25000"/>
                  </a:schemeClr>
                </a:solidFill>
                <a:latin typeface="Times New Roman" pitchFamily="18" charset="0"/>
              </a:rPr>
              <a:t>.</a:t>
            </a:r>
            <a:r>
              <a:rPr lang="ru-RU" dirty="0" smtClean="0">
                <a:solidFill>
                  <a:schemeClr val="accent5">
                    <a:lumMod val="25000"/>
                  </a:schemeClr>
                </a:solidFill>
                <a:latin typeface="Times New Roman" pitchFamily="18" charset="0"/>
              </a:rPr>
              <a:t> </a:t>
            </a:r>
          </a:p>
          <a:p>
            <a:pPr marL="0" indent="0" algn="just">
              <a:buFont typeface="Arial" charset="0"/>
              <a:buNone/>
            </a:pPr>
            <a:r>
              <a:rPr lang="ru-RU" sz="2400" dirty="0" smtClean="0">
                <a:latin typeface="Times New Roman" pitchFamily="18" charset="0"/>
              </a:rPr>
              <a:t/>
            </a:r>
            <a:br>
              <a:rPr lang="ru-RU" sz="2400" dirty="0" smtClean="0">
                <a:latin typeface="Times New Roman" pitchFamily="18" charset="0"/>
              </a:rPr>
            </a:br>
            <a:r>
              <a:rPr lang="ru-RU" sz="1400" u="sng" dirty="0" smtClean="0">
                <a:latin typeface="Times New Roman" pitchFamily="18" charset="0"/>
                <a:hlinkClick r:id="" action="ppaction://noaction"/>
              </a:rPr>
              <a:t>[1]</a:t>
            </a:r>
            <a:r>
              <a:rPr lang="ru-RU" sz="1400" dirty="0" smtClean="0">
                <a:latin typeface="Times New Roman" pitchFamily="18" charset="0"/>
              </a:rPr>
              <a:t> </a:t>
            </a:r>
            <a:r>
              <a:rPr lang="ru-RU" sz="1400" dirty="0" err="1" smtClean="0">
                <a:latin typeface="Times New Roman" pitchFamily="18" charset="0"/>
              </a:rPr>
              <a:t>Пантелеимон</a:t>
            </a:r>
            <a:r>
              <a:rPr lang="ru-RU" sz="1400" dirty="0" smtClean="0">
                <a:latin typeface="Times New Roman" pitchFamily="18" charset="0"/>
              </a:rPr>
              <a:t>, </a:t>
            </a:r>
            <a:r>
              <a:rPr lang="ru-RU" sz="1400" dirty="0" err="1" smtClean="0">
                <a:latin typeface="Times New Roman" pitchFamily="18" charset="0"/>
              </a:rPr>
              <a:t>еп</a:t>
            </a:r>
            <a:r>
              <a:rPr lang="ru-RU" sz="1400" dirty="0" smtClean="0">
                <a:latin typeface="Times New Roman" pitchFamily="18" charset="0"/>
              </a:rPr>
              <a:t>. Орехово-Зуевский. Четыре особенности церковного социального служения. Доклад на пленарном заседании Первой региональной конференции по церковному социальному служению «Новая эра милосердия». [Электронный ресурс] – Режим доступа:</a:t>
            </a:r>
            <a:r>
              <a:rPr lang="ru-RU" sz="1400" b="1" dirty="0" smtClean="0">
                <a:latin typeface="Times New Roman" pitchFamily="18" charset="0"/>
              </a:rPr>
              <a:t> </a:t>
            </a:r>
            <a:r>
              <a:rPr lang="ru-RU" sz="1400" dirty="0" smtClean="0">
                <a:latin typeface="Times New Roman" pitchFamily="18" charset="0"/>
                <a:hlinkClick r:id="rId2"/>
              </a:rPr>
              <a:t>http://sluzhenie.tomsk.ru/?p=2608</a:t>
            </a:r>
            <a:r>
              <a:rPr lang="ru-RU" sz="1400" b="1" dirty="0" smtClean="0">
                <a:latin typeface="Times New Roman" pitchFamily="18" charset="0"/>
              </a:rPr>
              <a:t> </a:t>
            </a:r>
            <a:endParaRPr lang="ru-RU" sz="1400" dirty="0" smtClean="0">
              <a:latin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аня\Pictures\любовь- послание апостола.jpg.png"/>
          <p:cNvPicPr>
            <a:picLocks noGrp="1" noChangeAspect="1" noChangeArrowheads="1"/>
          </p:cNvPicPr>
          <p:nvPr>
            <p:ph idx="1"/>
          </p:nvPr>
        </p:nvPicPr>
        <p:blipFill>
          <a:blip r:embed="rId2" cstate="print"/>
          <a:srcRect/>
          <a:stretch>
            <a:fillRect/>
          </a:stretch>
        </p:blipFill>
        <p:spPr bwMode="auto">
          <a:xfrm>
            <a:off x="611560" y="1124744"/>
            <a:ext cx="7920880" cy="4467851"/>
          </a:xfrm>
          <a:prstGeom prst="rect">
            <a:avLst/>
          </a:prstGeom>
          <a:noFill/>
        </p:spPr>
      </p:pic>
      <p:sp>
        <p:nvSpPr>
          <p:cNvPr id="3" name="Номер слайда 2"/>
          <p:cNvSpPr>
            <a:spLocks noGrp="1"/>
          </p:cNvSpPr>
          <p:nvPr>
            <p:ph type="sldNum" sz="quarter" idx="12"/>
          </p:nvPr>
        </p:nvSpPr>
        <p:spPr/>
        <p:txBody>
          <a:bodyPr/>
          <a:lstStyle/>
          <a:p>
            <a:fld id="{9165331C-E009-4F09-AF77-F8A027CF2996}"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Содержимое 3"/>
          <p:cNvSpPr>
            <a:spLocks noGrp="1"/>
          </p:cNvSpPr>
          <p:nvPr>
            <p:ph idx="4294967295"/>
          </p:nvPr>
        </p:nvSpPr>
        <p:spPr>
          <a:xfrm>
            <a:off x="323528" y="404664"/>
            <a:ext cx="8641085" cy="6264696"/>
          </a:xfrm>
        </p:spPr>
        <p:txBody>
          <a:bodyPr/>
          <a:lstStyle/>
          <a:p>
            <a:pPr marL="0" indent="450850" algn="just">
              <a:buFont typeface="Arial" charset="0"/>
              <a:buNone/>
            </a:pPr>
            <a:r>
              <a:rPr lang="ru-RU" sz="2400" b="1" dirty="0" smtClean="0">
                <a:solidFill>
                  <a:srgbClr val="0070C0"/>
                </a:solidFill>
                <a:latin typeface="Times New Roman" pitchFamily="18" charset="0"/>
              </a:rPr>
              <a:t>СЛОЖНОСТИ организации социального служения</a:t>
            </a:r>
            <a:r>
              <a:rPr lang="ru-RU" sz="2400" b="1" dirty="0" smtClean="0">
                <a:latin typeface="Times New Roman" pitchFamily="18" charset="0"/>
              </a:rPr>
              <a:t>.</a:t>
            </a:r>
          </a:p>
          <a:p>
            <a:pPr marL="0" indent="450850" algn="just">
              <a:buFont typeface="+mj-lt"/>
              <a:buAutoNum type="arabicPeriod"/>
            </a:pPr>
            <a:r>
              <a:rPr lang="ru-RU" sz="2800" b="1" dirty="0">
                <a:solidFill>
                  <a:schemeClr val="accent5">
                    <a:lumMod val="25000"/>
                  </a:schemeClr>
                </a:solidFill>
                <a:latin typeface="Times New Roman" pitchFamily="18" charset="0"/>
              </a:rPr>
              <a:t>Неправильно понимаются цели и задачи социального служения:</a:t>
            </a:r>
          </a:p>
          <a:p>
            <a:pPr marL="0" indent="450850" algn="just">
              <a:buFont typeface="Arial" charset="0"/>
              <a:buNone/>
            </a:pPr>
            <a:r>
              <a:rPr lang="ru-RU" sz="2800" dirty="0" smtClean="0">
                <a:latin typeface="Times New Roman" pitchFamily="18" charset="0"/>
              </a:rPr>
              <a:t>Например, церковные социальные работники часто переживают, что их деятельность не такая эффективная и успешная как им бы того хотелось, но здесь важно помнить, что у церковного социального служения  есть задача умножать любовь, поэтому даже неудачные с технологической точки зрения проекты, могут быть успешными, если мы видим, что они способствуют укреплению духа братолюбия и милосердия.</a:t>
            </a: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i="1" dirty="0" smtClean="0">
              <a:latin typeface="Times New Roman" pitchFamily="18" charset="0"/>
            </a:endParaRPr>
          </a:p>
        </p:txBody>
      </p:sp>
      <p:sp>
        <p:nvSpPr>
          <p:cNvPr id="4" name="Номер слайда 3"/>
          <p:cNvSpPr>
            <a:spLocks noGrp="1"/>
          </p:cNvSpPr>
          <p:nvPr>
            <p:ph type="sldNum" sz="quarter" idx="12"/>
          </p:nvPr>
        </p:nvSpPr>
        <p:spPr/>
        <p:txBody>
          <a:bodyPr/>
          <a:lstStyle/>
          <a:p>
            <a:fld id="{1532A216-013D-4D50-95FE-72D363296103}"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Содержимое 3"/>
          <p:cNvSpPr>
            <a:spLocks noGrp="1"/>
          </p:cNvSpPr>
          <p:nvPr>
            <p:ph idx="4294967295"/>
          </p:nvPr>
        </p:nvSpPr>
        <p:spPr>
          <a:xfrm>
            <a:off x="395536" y="764705"/>
            <a:ext cx="8569077" cy="5688484"/>
          </a:xfrm>
        </p:spPr>
        <p:txBody>
          <a:bodyPr/>
          <a:lstStyle/>
          <a:p>
            <a:pPr marL="0" indent="450850" algn="just">
              <a:buFont typeface="+mj-lt"/>
              <a:buAutoNum type="arabicPeriod" startAt="2"/>
            </a:pPr>
            <a:r>
              <a:rPr lang="ru-RU" sz="2800" b="1" dirty="0" smtClean="0">
                <a:solidFill>
                  <a:schemeClr val="accent5">
                    <a:lumMod val="25000"/>
                  </a:schemeClr>
                </a:solidFill>
                <a:latin typeface="Times New Roman" pitchFamily="18" charset="0"/>
              </a:rPr>
              <a:t>Прервана традиция церковного социального служения.</a:t>
            </a:r>
          </a:p>
          <a:p>
            <a:pPr marL="0" indent="450850" algn="just">
              <a:buFont typeface="Arial" charset="0"/>
              <a:buNone/>
            </a:pPr>
            <a:r>
              <a:rPr lang="ru-RU" sz="2800" dirty="0" smtClean="0">
                <a:solidFill>
                  <a:schemeClr val="accent5">
                    <a:lumMod val="25000"/>
                  </a:schemeClr>
                </a:solidFill>
                <a:latin typeface="Times New Roman" pitchFamily="18" charset="0"/>
              </a:rPr>
              <a:t>В советское время прервалась традиция открытого социального служения. Нас даже заставили его стыдиться.</a:t>
            </a:r>
          </a:p>
          <a:p>
            <a:pPr marL="0" indent="450850" algn="just">
              <a:buFont typeface="Arial" charset="0"/>
              <a:buNone/>
            </a:pPr>
            <a:r>
              <a:rPr lang="ru-RU" sz="2800" dirty="0" smtClean="0">
                <a:solidFill>
                  <a:schemeClr val="accent5">
                    <a:lumMod val="25000"/>
                  </a:schemeClr>
                </a:solidFill>
                <a:latin typeface="Times New Roman" pitchFamily="18" charset="0"/>
              </a:rPr>
              <a:t> Мы забыли свою историю и нам приходится писать новую, но не имея перед собой опыта милосердного служения, мы все придумываем на ходу, мы не знаем что нас могло бы вдохновить. Это снижает заинтересованность и желание помогать. Это путь к унынию, разочарованию и тщеславию.    </a:t>
            </a: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i="1" dirty="0" smtClean="0">
              <a:latin typeface="Times New Roman" pitchFamily="18" charset="0"/>
            </a:endParaRPr>
          </a:p>
        </p:txBody>
      </p:sp>
      <p:sp>
        <p:nvSpPr>
          <p:cNvPr id="4" name="Номер слайда 3"/>
          <p:cNvSpPr>
            <a:spLocks noGrp="1"/>
          </p:cNvSpPr>
          <p:nvPr>
            <p:ph type="sldNum" sz="quarter" idx="12"/>
          </p:nvPr>
        </p:nvSpPr>
        <p:spPr/>
        <p:txBody>
          <a:bodyPr/>
          <a:lstStyle/>
          <a:p>
            <a:fld id="{1532A216-013D-4D50-95FE-72D363296103}"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68952" cy="1224136"/>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42</a:t>
            </a:fld>
            <a:endParaRPr lang="en-US"/>
          </a:p>
        </p:txBody>
      </p:sp>
      <p:sp>
        <p:nvSpPr>
          <p:cNvPr id="64513" name="Rectangle 1"/>
          <p:cNvSpPr>
            <a:spLocks noChangeArrowheads="1"/>
          </p:cNvSpPr>
          <p:nvPr/>
        </p:nvSpPr>
        <p:spPr bwMode="auto">
          <a:xfrm>
            <a:off x="251520" y="1690007"/>
            <a:ext cx="8640960" cy="48628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300" dirty="0" smtClean="0">
                <a:solidFill>
                  <a:schemeClr val="accent5">
                    <a:lumMod val="25000"/>
                  </a:schemeClr>
                </a:solidFill>
              </a:rPr>
              <a:t>Каждому члену Церкви даются особые дарования для служения всем: </a:t>
            </a:r>
            <a:r>
              <a:rPr lang="ru-RU" sz="2300" i="1" dirty="0" smtClean="0">
                <a:solidFill>
                  <a:schemeClr val="accent5">
                    <a:lumMod val="25000"/>
                  </a:schemeClr>
                </a:solidFill>
              </a:rPr>
              <a:t>«Служите друг другу, каждый тем даром, какой получил, как добрые домостроители многоразличной благодати Божией»</a:t>
            </a:r>
            <a:r>
              <a:rPr lang="ru-RU" sz="2300" dirty="0" smtClean="0">
                <a:solidFill>
                  <a:schemeClr val="accent5">
                    <a:lumMod val="25000"/>
                  </a:schemeClr>
                </a:solidFill>
              </a:rPr>
              <a:t> (1 Пет. 4, 10). Члены Тела Христова, участвуя в общем служении, выполняют и свои особые функции, сообразуясь со способностями, возможностями, навыками и опытом: </a:t>
            </a:r>
            <a:r>
              <a:rPr lang="ru-RU" sz="2300" i="1" dirty="0" smtClean="0">
                <a:solidFill>
                  <a:schemeClr val="accent5">
                    <a:lumMod val="25000"/>
                  </a:schemeClr>
                </a:solidFill>
              </a:rPr>
              <a:t>«Служения различны, а Господь один и тот же; и действия различны, а Бог один и тот же, производящий все во всех»</a:t>
            </a:r>
            <a:r>
              <a:rPr lang="ru-RU" sz="2300" dirty="0" smtClean="0">
                <a:solidFill>
                  <a:schemeClr val="accent5">
                    <a:lumMod val="25000"/>
                  </a:schemeClr>
                </a:solidFill>
              </a:rPr>
              <a:t> (1 </a:t>
            </a:r>
            <a:r>
              <a:rPr lang="ru-RU" sz="2300" dirty="0" err="1" smtClean="0">
                <a:solidFill>
                  <a:schemeClr val="accent5">
                    <a:lumMod val="25000"/>
                  </a:schemeClr>
                </a:solidFill>
              </a:rPr>
              <a:t>Кор</a:t>
            </a:r>
            <a:r>
              <a:rPr lang="ru-RU" sz="2300" dirty="0" smtClean="0">
                <a:solidFill>
                  <a:schemeClr val="accent5">
                    <a:lumMod val="25000"/>
                  </a:schemeClr>
                </a:solidFill>
              </a:rPr>
              <a:t>. 12, 5-6). </a:t>
            </a:r>
          </a:p>
          <a:p>
            <a:pPr algn="just"/>
            <a:r>
              <a:rPr lang="ru-RU" sz="2300" dirty="0" smtClean="0">
                <a:solidFill>
                  <a:schemeClr val="accent5">
                    <a:lumMod val="25000"/>
                  </a:schemeClr>
                </a:solidFill>
              </a:rPr>
              <a:t>Нераздельный церковный организм участвует в жизни окружающего мира во всей полноте, но духовенство, монашествующие и миряне могут по-разному и в разной степени осуществлять такое участие.</a:t>
            </a:r>
          </a:p>
          <a:p>
            <a:pPr marL="0" marR="0" lvl="0" indent="301625" algn="ctr"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accent5">
                  <a:lumMod val="25000"/>
                </a:schemeClr>
              </a:solidFill>
              <a:effectLst/>
              <a:latin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5438"/>
            <a:ext cx="8435280" cy="1663402"/>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43</a:t>
            </a:fld>
            <a:endParaRPr lang="en-US"/>
          </a:p>
        </p:txBody>
      </p:sp>
      <p:sp>
        <p:nvSpPr>
          <p:cNvPr id="68609" name="Rectangle 1"/>
          <p:cNvSpPr>
            <a:spLocks noChangeArrowheads="1"/>
          </p:cNvSpPr>
          <p:nvPr/>
        </p:nvSpPr>
        <p:spPr bwMode="auto">
          <a:xfrm>
            <a:off x="323528" y="2014353"/>
            <a:ext cx="8568952"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01625" algn="just"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Поскольку в осуществлении своего социального служения Церковь </a:t>
            </a:r>
            <a:r>
              <a:rPr kumimoji="0" lang="ru-RU" sz="2200" b="0" i="1"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имеет возможность тесно сотрудничать с государством, а государственные социальные учреждения </a:t>
            </a:r>
            <a:r>
              <a:rPr kumimoji="0" lang="ru-RU" sz="2200" b="0" i="0"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часто становятся объектами церковной помощи, к делу социального служения Церкви могут привлекаться сотрудники государственных социальных и медицинских учреждений (врачи, медицинские сестры, педагоги, воспитатели, обслуживающий персонал интернатов, социальные работники и т.д.), в том числе пока не являющиеся активными членами Церкви. Важно, чтобы клирики, вдохновляющие социальную работу, </a:t>
            </a:r>
            <a:r>
              <a:rPr kumimoji="0" lang="ru-RU" sz="2200" b="1" i="0" u="none" strike="noStrike" cap="none" normalizeH="0" baseline="0" dirty="0" smtClean="0">
                <a:ln>
                  <a:noFill/>
                </a:ln>
                <a:solidFill>
                  <a:schemeClr val="accent5">
                    <a:lumMod val="25000"/>
                  </a:schemeClr>
                </a:solidFill>
                <a:effectLst/>
                <a:latin typeface="+mn-lt"/>
                <a:ea typeface="Times New Roman" pitchFamily="18" charset="0"/>
                <a:cs typeface="Times New Roman" pitchFamily="18" charset="0"/>
              </a:rPr>
              <a:t>оказывали особое пастырское внимание сотрудникам государственных учреждений, зачастую особо нуждающимся в духовной помощи.</a:t>
            </a:r>
            <a:endParaRPr kumimoji="0" lang="ru-RU" sz="2200" b="1" i="0" u="none" strike="noStrike" cap="none" normalizeH="0" baseline="0" dirty="0" smtClean="0">
              <a:ln>
                <a:noFill/>
              </a:ln>
              <a:solidFill>
                <a:schemeClr val="accent5">
                  <a:lumMod val="25000"/>
                </a:schemeClr>
              </a:solidFill>
              <a:effectLst/>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363272" cy="1628800"/>
          </a:xfrm>
        </p:spPr>
        <p:txBody>
          <a:bodyPr/>
          <a:lstStyle/>
          <a:p>
            <a:pPr lvl="0" algn="just"/>
            <a:r>
              <a:rPr lang="ru-RU" sz="3200" dirty="0" smtClean="0">
                <a:solidFill>
                  <a:srgbClr val="7030A0"/>
                </a:solidFill>
                <a:latin typeface="+mn-lt"/>
                <a:ea typeface="+mn-ea"/>
                <a:cs typeface="+mn-cs"/>
              </a:rPr>
              <a:t>О принципах организации социальной работы в Русской Православной Церкви</a:t>
            </a:r>
            <a:endParaRPr lang="ru-RU" dirty="0"/>
          </a:p>
        </p:txBody>
      </p:sp>
      <p:sp>
        <p:nvSpPr>
          <p:cNvPr id="4" name="Номер слайда 3"/>
          <p:cNvSpPr>
            <a:spLocks noGrp="1"/>
          </p:cNvSpPr>
          <p:nvPr>
            <p:ph type="sldNum" sz="quarter" idx="12"/>
          </p:nvPr>
        </p:nvSpPr>
        <p:spPr/>
        <p:txBody>
          <a:bodyPr/>
          <a:lstStyle/>
          <a:p>
            <a:fld id="{8F2CC685-8670-4EEB-810A-9C9D1DE4962B}" type="slidenum">
              <a:rPr lang="en-US" smtClean="0"/>
              <a:pPr/>
              <a:t>44</a:t>
            </a:fld>
            <a:endParaRPr lang="en-US"/>
          </a:p>
        </p:txBody>
      </p:sp>
      <p:sp>
        <p:nvSpPr>
          <p:cNvPr id="68609" name="Rectangle 1"/>
          <p:cNvSpPr>
            <a:spLocks noChangeArrowheads="1"/>
          </p:cNvSpPr>
          <p:nvPr/>
        </p:nvSpPr>
        <p:spPr bwMode="auto">
          <a:xfrm>
            <a:off x="323528" y="1671137"/>
            <a:ext cx="856895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500" dirty="0" smtClean="0">
                <a:solidFill>
                  <a:schemeClr val="accent5">
                    <a:lumMod val="25000"/>
                  </a:schemeClr>
                </a:solidFill>
                <a:latin typeface="+mn-lt"/>
                <a:ea typeface="Times New Roman" pitchFamily="18" charset="0"/>
                <a:cs typeface="Times New Roman" pitchFamily="18" charset="0"/>
              </a:rPr>
              <a:t>Церковная социальная деятельность не может порождать иждивенчество. </a:t>
            </a:r>
          </a:p>
          <a:p>
            <a:pPr algn="just"/>
            <a:r>
              <a:rPr lang="ru-RU" sz="2500" dirty="0" smtClean="0">
                <a:solidFill>
                  <a:schemeClr val="accent5">
                    <a:lumMod val="25000"/>
                  </a:schemeClr>
                </a:solidFill>
                <a:latin typeface="+mn-lt"/>
                <a:ea typeface="Times New Roman" pitchFamily="18" charset="0"/>
                <a:cs typeface="Times New Roman" pitchFamily="18" charset="0"/>
              </a:rPr>
              <a:t>Совершая дела милосердия, православные христиане должны проявлять рассудительность. </a:t>
            </a:r>
          </a:p>
          <a:p>
            <a:pPr algn="just"/>
            <a:r>
              <a:rPr lang="ru-RU" sz="2500" dirty="0" smtClean="0">
                <a:solidFill>
                  <a:schemeClr val="accent5">
                    <a:lumMod val="25000"/>
                  </a:schemeClr>
                </a:solidFill>
                <a:latin typeface="+mn-lt"/>
                <a:ea typeface="Times New Roman" pitchFamily="18" charset="0"/>
                <a:cs typeface="Times New Roman" pitchFamily="18" charset="0"/>
              </a:rPr>
              <a:t>Нуждающемуся необходимо не только выделять материальные средства, </a:t>
            </a:r>
            <a:r>
              <a:rPr lang="ru-RU" sz="2500" b="1" dirty="0" smtClean="0">
                <a:solidFill>
                  <a:schemeClr val="accent5">
                    <a:lumMod val="25000"/>
                  </a:schemeClr>
                </a:solidFill>
                <a:latin typeface="+mn-lt"/>
                <a:ea typeface="Times New Roman" pitchFamily="18" charset="0"/>
                <a:cs typeface="Times New Roman" pitchFamily="18" charset="0"/>
              </a:rPr>
              <a:t>но и помогать в поиске правильного жизненного пути</a:t>
            </a:r>
            <a:r>
              <a:rPr lang="ru-RU" sz="2500" dirty="0" smtClean="0">
                <a:solidFill>
                  <a:schemeClr val="accent5">
                    <a:lumMod val="25000"/>
                  </a:schemeClr>
                </a:solidFill>
                <a:latin typeface="+mn-lt"/>
                <a:ea typeface="Times New Roman" pitchFamily="18" charset="0"/>
                <a:cs typeface="Times New Roman" pitchFamily="18" charset="0"/>
              </a:rPr>
              <a:t>, в преодолении греховных пристрастий, а также в налаживании связей с профильными государственными службами, так как </a:t>
            </a:r>
            <a:r>
              <a:rPr lang="ru-RU" sz="2500" b="1" dirty="0" smtClean="0">
                <a:solidFill>
                  <a:schemeClr val="accent5">
                    <a:lumMod val="25000"/>
                  </a:schemeClr>
                </a:solidFill>
                <a:latin typeface="+mn-lt"/>
                <a:ea typeface="Times New Roman" pitchFamily="18" charset="0"/>
                <a:cs typeface="Times New Roman" pitchFamily="18" charset="0"/>
              </a:rPr>
              <a:t>социальное служение Церкви не должно подменять собой ответственность государства в социальной сфере.</a:t>
            </a:r>
            <a:endParaRPr lang="ru-RU" sz="2500" b="1"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332656"/>
            <a:ext cx="8280920" cy="5632311"/>
          </a:xfrm>
          <a:prstGeom prst="rect">
            <a:avLst/>
          </a:prstGeom>
          <a:noFill/>
        </p:spPr>
        <p:txBody>
          <a:bodyPr wrap="square" rtlCol="0">
            <a:spAutoFit/>
          </a:bodyPr>
          <a:lstStyle/>
          <a:p>
            <a:pPr algn="just"/>
            <a:r>
              <a:rPr lang="ru-RU" sz="3600" dirty="0" smtClean="0">
                <a:solidFill>
                  <a:srgbClr val="0070C0"/>
                </a:solidFill>
                <a:latin typeface="Times New Roman" pitchFamily="18" charset="0"/>
                <a:ea typeface="Times New Roman" pitchFamily="18" charset="0"/>
                <a:cs typeface="Times New Roman" pitchFamily="18" charset="0"/>
              </a:rPr>
              <a:t>Для того, чтобы предложить людям в качестве руководства Евангелие</a:t>
            </a:r>
            <a:r>
              <a:rPr lang="ru-RU" sz="3600" dirty="0" smtClean="0">
                <a:solidFill>
                  <a:srgbClr val="000000"/>
                </a:solidFill>
                <a:latin typeface="Times New Roman" pitchFamily="18" charset="0"/>
                <a:ea typeface="Times New Roman" pitchFamily="18" charset="0"/>
                <a:cs typeface="Times New Roman" pitchFamily="18" charset="0"/>
              </a:rPr>
              <a:t>, нужно самому быть </a:t>
            </a:r>
            <a:r>
              <a:rPr lang="ru-RU" sz="3600" dirty="0" err="1" smtClean="0">
                <a:solidFill>
                  <a:srgbClr val="000000"/>
                </a:solidFill>
                <a:latin typeface="Times New Roman" pitchFamily="18" charset="0"/>
                <a:ea typeface="Times New Roman" pitchFamily="18" charset="0"/>
                <a:cs typeface="Times New Roman" pitchFamily="18" charset="0"/>
              </a:rPr>
              <a:t>воцерковленным</a:t>
            </a:r>
            <a:r>
              <a:rPr lang="ru-RU" sz="3600" dirty="0" smtClean="0">
                <a:solidFill>
                  <a:srgbClr val="000000"/>
                </a:solidFill>
                <a:latin typeface="Times New Roman" pitchFamily="18" charset="0"/>
                <a:ea typeface="Times New Roman" pitchFamily="18" charset="0"/>
                <a:cs typeface="Times New Roman" pitchFamily="18" charset="0"/>
              </a:rPr>
              <a:t> человеком, жить в предвкушении Царствия Божия.</a:t>
            </a:r>
          </a:p>
          <a:p>
            <a:pPr algn="just"/>
            <a:r>
              <a:rPr lang="ru-RU" sz="3600" dirty="0" smtClean="0">
                <a:solidFill>
                  <a:srgbClr val="000000"/>
                </a:solidFill>
                <a:latin typeface="Times New Roman" pitchFamily="18" charset="0"/>
                <a:cs typeface="Times New Roman" pitchFamily="18" charset="0"/>
              </a:rPr>
              <a:t>То есть социальное служение Церкви – это в первую очередь история о том как самому стать христианином.</a:t>
            </a:r>
          </a:p>
          <a:p>
            <a:pPr algn="ctr"/>
            <a:r>
              <a:rPr lang="ru-RU" sz="3600" b="1" dirty="0" smtClean="0">
                <a:latin typeface="Times New Roman" pitchFamily="18" charset="0"/>
                <a:cs typeface="Times New Roman" pitchFamily="18" charset="0"/>
              </a:rPr>
              <a:t>«</a:t>
            </a:r>
            <a:r>
              <a:rPr lang="ru-RU" sz="3600" b="1" dirty="0" err="1" smtClean="0">
                <a:latin typeface="Times New Roman" pitchFamily="18" charset="0"/>
                <a:cs typeface="Times New Roman" pitchFamily="18" charset="0"/>
              </a:rPr>
              <a:t>Стяжи</a:t>
            </a:r>
            <a:r>
              <a:rPr lang="ru-RU" sz="3600" b="1" dirty="0" smtClean="0">
                <a:latin typeface="Times New Roman" pitchFamily="18" charset="0"/>
                <a:cs typeface="Times New Roman" pitchFamily="18" charset="0"/>
              </a:rPr>
              <a:t> дух </a:t>
            </a:r>
            <a:r>
              <a:rPr lang="ru-RU" sz="3600" b="1" dirty="0" err="1" smtClean="0">
                <a:latin typeface="Times New Roman" pitchFamily="18" charset="0"/>
                <a:cs typeface="Times New Roman" pitchFamily="18" charset="0"/>
              </a:rPr>
              <a:t>мирен</a:t>
            </a:r>
            <a:r>
              <a:rPr lang="ru-RU" sz="3600" b="1" dirty="0" smtClean="0">
                <a:latin typeface="Times New Roman" pitchFamily="18" charset="0"/>
                <a:cs typeface="Times New Roman" pitchFamily="18" charset="0"/>
              </a:rPr>
              <a:t>, и тогда тысячи вокруг тебя спасутся»</a:t>
            </a:r>
            <a:endParaRPr lang="ru-RU" sz="24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5438"/>
            <a:ext cx="8229600" cy="655290"/>
          </a:xfrm>
        </p:spPr>
        <p:txBody>
          <a:bodyPr/>
          <a:lstStyle/>
          <a:p>
            <a:pPr algn="just"/>
            <a:r>
              <a:rPr lang="ru-RU" sz="3600" dirty="0" smtClean="0"/>
              <a:t>Важно!</a:t>
            </a:r>
            <a:endParaRPr lang="ru-RU" sz="3600" dirty="0"/>
          </a:p>
        </p:txBody>
      </p:sp>
      <p:sp>
        <p:nvSpPr>
          <p:cNvPr id="3" name="Номер слайда 2"/>
          <p:cNvSpPr>
            <a:spLocks noGrp="1"/>
          </p:cNvSpPr>
          <p:nvPr>
            <p:ph type="sldNum" sz="quarter" idx="12"/>
          </p:nvPr>
        </p:nvSpPr>
        <p:spPr/>
        <p:txBody>
          <a:bodyPr/>
          <a:lstStyle/>
          <a:p>
            <a:fld id="{8F2CC685-8670-4EEB-810A-9C9D1DE4962B}" type="slidenum">
              <a:rPr lang="en-US" smtClean="0"/>
              <a:pPr/>
              <a:t>46</a:t>
            </a:fld>
            <a:endParaRPr lang="en-US"/>
          </a:p>
        </p:txBody>
      </p:sp>
      <p:sp>
        <p:nvSpPr>
          <p:cNvPr id="4" name="TextBox 3"/>
          <p:cNvSpPr txBox="1"/>
          <p:nvPr/>
        </p:nvSpPr>
        <p:spPr>
          <a:xfrm>
            <a:off x="251520" y="980728"/>
            <a:ext cx="8640960" cy="5437773"/>
          </a:xfrm>
          <a:prstGeom prst="rect">
            <a:avLst/>
          </a:prstGeom>
          <a:noFill/>
        </p:spPr>
        <p:txBody>
          <a:bodyPr wrap="square" rtlCol="0">
            <a:spAutoFit/>
          </a:bodyPr>
          <a:lstStyle/>
          <a:p>
            <a:pPr algn="just"/>
            <a:r>
              <a:rPr lang="ru-RU" sz="2600" dirty="0" smtClean="0">
                <a:solidFill>
                  <a:schemeClr val="accent5">
                    <a:lumMod val="25000"/>
                  </a:schemeClr>
                </a:solidFill>
                <a:latin typeface="+mn-lt"/>
                <a:ea typeface="Times New Roman" pitchFamily="18" charset="0"/>
                <a:cs typeface="Times New Roman" pitchFamily="18" charset="0"/>
              </a:rPr>
              <a:t>Вовлечение в церковное социальное служение активизирует духовную жизнь. У человека  появляется  большое количество вопросов духовного порядка и без поддержки со стороны священника найти на них ответы практически невозможно. </a:t>
            </a:r>
            <a:r>
              <a:rPr lang="ru-RU" sz="2600" b="1" dirty="0" smtClean="0">
                <a:solidFill>
                  <a:schemeClr val="accent5">
                    <a:lumMod val="25000"/>
                  </a:schemeClr>
                </a:solidFill>
                <a:latin typeface="+mn-lt"/>
                <a:ea typeface="Times New Roman" pitchFamily="18" charset="0"/>
                <a:cs typeface="Times New Roman" pitchFamily="18" charset="0"/>
              </a:rPr>
              <a:t>Духовная помощь / сопровождение нужна как социальному работнику, так и добровольцам.</a:t>
            </a:r>
          </a:p>
          <a:p>
            <a:pPr algn="just"/>
            <a:r>
              <a:rPr lang="ru-RU" sz="2600" dirty="0" smtClean="0">
                <a:solidFill>
                  <a:schemeClr val="accent5">
                    <a:lumMod val="25000"/>
                  </a:schemeClr>
                </a:solidFill>
                <a:latin typeface="+mn-lt"/>
                <a:ea typeface="Times New Roman" pitchFamily="18" charset="0"/>
                <a:cs typeface="Times New Roman" pitchFamily="18" charset="0"/>
              </a:rPr>
              <a:t>О церковной социальной работе надо говорить.  Если будет сделан акцент только на деятельность, но она не будет осмысляться, то это путь к психологическим и духовным деформациям. </a:t>
            </a:r>
          </a:p>
          <a:p>
            <a:pPr algn="just"/>
            <a:r>
              <a:rPr lang="ru-RU" sz="2600" dirty="0" smtClean="0">
                <a:solidFill>
                  <a:schemeClr val="accent5">
                    <a:lumMod val="25000"/>
                  </a:schemeClr>
                </a:solidFill>
                <a:latin typeface="+mn-lt"/>
                <a:ea typeface="Times New Roman" pitchFamily="18" charset="0"/>
                <a:cs typeface="Times New Roman" pitchFamily="18" charset="0"/>
              </a:rPr>
              <a:t>Организатор таких дискуссий/ бесед/ встреч должен быть немного впереди группы.</a:t>
            </a:r>
            <a:endParaRPr lang="ru-RU" sz="2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9"/>
            <a:ext cx="8568952" cy="6247864"/>
          </a:xfrm>
          <a:prstGeom prst="rect">
            <a:avLst/>
          </a:prstGeom>
        </p:spPr>
        <p:txBody>
          <a:bodyPr wrap="square">
            <a:spAutoFit/>
          </a:bodyPr>
          <a:lstStyle/>
          <a:p>
            <a:pPr algn="just"/>
            <a:r>
              <a:rPr lang="ru-RU" sz="2500" dirty="0" smtClean="0">
                <a:solidFill>
                  <a:schemeClr val="accent5">
                    <a:lumMod val="25000"/>
                  </a:schemeClr>
                </a:solidFill>
                <a:latin typeface="+mn-lt"/>
                <a:ea typeface="Times New Roman" pitchFamily="18" charset="0"/>
                <a:cs typeface="Times New Roman" pitchFamily="18" charset="0"/>
              </a:rPr>
              <a:t>Деятельность церковных социальных работников имеет свою специфическую идеологическую направленность. Об этом говорит Патриарх Кирилл «</a:t>
            </a:r>
            <a:r>
              <a:rPr lang="ru-RU" sz="2500" i="1" dirty="0" smtClean="0">
                <a:solidFill>
                  <a:schemeClr val="accent5">
                    <a:lumMod val="25000"/>
                  </a:schemeClr>
                </a:solidFill>
                <a:latin typeface="+mn-lt"/>
                <a:ea typeface="Times New Roman" pitchFamily="18" charset="0"/>
                <a:cs typeface="Times New Roman" pitchFamily="18" charset="0"/>
              </a:rPr>
              <a:t>Если вера без дел мертва, то каждый приход должен совершать добрые дела. Это наш долг, точно такой же, как совершать Божественную службу, причем важно, чтобы мы совершали их как община, как приход, с тем чтобы люди вовлекались в </a:t>
            </a:r>
            <a:r>
              <a:rPr lang="ru-RU" sz="2500" i="1" dirty="0" err="1" smtClean="0">
                <a:solidFill>
                  <a:schemeClr val="accent5">
                    <a:lumMod val="25000"/>
                  </a:schemeClr>
                </a:solidFill>
                <a:latin typeface="+mn-lt"/>
                <a:ea typeface="Times New Roman" pitchFamily="18" charset="0"/>
                <a:cs typeface="Times New Roman" pitchFamily="18" charset="0"/>
              </a:rPr>
              <a:t>доброделание</a:t>
            </a:r>
            <a:r>
              <a:rPr lang="ru-RU" sz="2500" dirty="0" smtClean="0">
                <a:solidFill>
                  <a:schemeClr val="accent5">
                    <a:lumMod val="25000"/>
                  </a:schemeClr>
                </a:solidFill>
                <a:latin typeface="+mn-lt"/>
                <a:ea typeface="Times New Roman" pitchFamily="18" charset="0"/>
                <a:cs typeface="Times New Roman" pitchFamily="18" charset="0"/>
              </a:rPr>
              <a:t>»[3] </a:t>
            </a:r>
          </a:p>
          <a:p>
            <a:pPr algn="just"/>
            <a:r>
              <a:rPr lang="ru-RU" sz="2500" dirty="0" smtClean="0">
                <a:solidFill>
                  <a:schemeClr val="accent5">
                    <a:lumMod val="25000"/>
                  </a:schemeClr>
                </a:solidFill>
                <a:latin typeface="+mn-lt"/>
                <a:ea typeface="Times New Roman" pitchFamily="18" charset="0"/>
                <a:cs typeface="Times New Roman" pitchFamily="18" charset="0"/>
              </a:rPr>
              <a:t>Светская социальная работа действует в поле «человек – общество – государство», «человек – окружающий мир» в целом [4, с. 92-95], то в философии церковной социальной работы возникает новое </a:t>
            </a:r>
            <a:r>
              <a:rPr lang="ru-RU" sz="2500" dirty="0" err="1" smtClean="0">
                <a:solidFill>
                  <a:schemeClr val="accent5">
                    <a:lumMod val="25000"/>
                  </a:schemeClr>
                </a:solidFill>
                <a:latin typeface="+mn-lt"/>
                <a:ea typeface="Times New Roman" pitchFamily="18" charset="0"/>
                <a:cs typeface="Times New Roman" pitchFamily="18" charset="0"/>
              </a:rPr>
              <a:t>смыслообразующее</a:t>
            </a:r>
            <a:r>
              <a:rPr lang="ru-RU" sz="2500" dirty="0" smtClean="0">
                <a:solidFill>
                  <a:schemeClr val="accent5">
                    <a:lumMod val="25000"/>
                  </a:schemeClr>
                </a:solidFill>
                <a:latin typeface="+mn-lt"/>
                <a:ea typeface="Times New Roman" pitchFamily="18" charset="0"/>
                <a:cs typeface="Times New Roman" pitchFamily="18" charset="0"/>
              </a:rPr>
              <a:t> поле, ничего общего не имеющее с рациональными научными доктринами. </a:t>
            </a:r>
          </a:p>
          <a:p>
            <a:pPr algn="just"/>
            <a:r>
              <a:rPr lang="ru-RU" sz="2500" dirty="0" smtClean="0">
                <a:solidFill>
                  <a:schemeClr val="accent5">
                    <a:lumMod val="25000"/>
                  </a:schemeClr>
                </a:solidFill>
                <a:latin typeface="+mn-lt"/>
                <a:ea typeface="Times New Roman" pitchFamily="18" charset="0"/>
                <a:cs typeface="Times New Roman" pitchFamily="18" charset="0"/>
              </a:rPr>
              <a:t>В триаду «человек – общество – государство», добавляется ещё одно содержание – это Бог.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5586145"/>
          </a:xfrm>
          <a:prstGeom prst="rect">
            <a:avLst/>
          </a:prstGeom>
        </p:spPr>
        <p:txBody>
          <a:bodyPr wrap="square">
            <a:spAutoFit/>
          </a:bodyPr>
          <a:lstStyle/>
          <a:p>
            <a:pPr algn="just"/>
            <a:r>
              <a:rPr lang="ru-RU" sz="2100" dirty="0" smtClean="0">
                <a:solidFill>
                  <a:schemeClr val="accent5">
                    <a:lumMod val="25000"/>
                  </a:schemeClr>
                </a:solidFill>
                <a:latin typeface="+mn-lt"/>
                <a:ea typeface="Times New Roman" pitchFamily="18" charset="0"/>
                <a:cs typeface="Times New Roman" pitchFamily="18" charset="0"/>
              </a:rPr>
              <a:t>Вера должна быть </a:t>
            </a:r>
            <a:r>
              <a:rPr lang="ru-RU" sz="2100" dirty="0" err="1" smtClean="0">
                <a:solidFill>
                  <a:schemeClr val="accent5">
                    <a:lumMod val="25000"/>
                  </a:schemeClr>
                </a:solidFill>
                <a:latin typeface="+mn-lt"/>
                <a:ea typeface="Times New Roman" pitchFamily="18" charset="0"/>
                <a:cs typeface="Times New Roman" pitchFamily="18" charset="0"/>
              </a:rPr>
              <a:t>детерминантой</a:t>
            </a:r>
            <a:r>
              <a:rPr lang="ru-RU" sz="2100" dirty="0" smtClean="0">
                <a:solidFill>
                  <a:schemeClr val="accent5">
                    <a:lumMod val="25000"/>
                  </a:schemeClr>
                </a:solidFill>
                <a:latin typeface="+mn-lt"/>
                <a:ea typeface="Times New Roman" pitchFamily="18" charset="0"/>
                <a:cs typeface="Times New Roman" pitchFamily="18" charset="0"/>
              </a:rPr>
              <a:t> и в мотивации деятельности и в технологии. </a:t>
            </a:r>
          </a:p>
          <a:p>
            <a:pPr algn="just"/>
            <a:r>
              <a:rPr lang="ru-RU" sz="2100" dirty="0" smtClean="0">
                <a:solidFill>
                  <a:schemeClr val="accent5">
                    <a:lumMod val="25000"/>
                  </a:schemeClr>
                </a:solidFill>
                <a:latin typeface="+mn-lt"/>
                <a:ea typeface="Times New Roman" pitchFamily="18" charset="0"/>
                <a:cs typeface="Times New Roman" pitchFamily="18" charset="0"/>
              </a:rPr>
              <a:t>Церковная социальная работа призвана, решать задачи не всегда совпадающие с общепринятыми в социальной работе, целевыми установками и методами их достижения.</a:t>
            </a:r>
          </a:p>
          <a:p>
            <a:pPr algn="just"/>
            <a:r>
              <a:rPr lang="ru-RU" sz="2100" dirty="0" smtClean="0">
                <a:solidFill>
                  <a:schemeClr val="accent5">
                    <a:lumMod val="25000"/>
                  </a:schemeClr>
                </a:solidFill>
                <a:latin typeface="+mn-lt"/>
                <a:ea typeface="Times New Roman" pitchFamily="18" charset="0"/>
                <a:cs typeface="Times New Roman" pitchFamily="18" charset="0"/>
              </a:rPr>
              <a:t>В церковном социальном служении есть невероятно глубокое, специфическое восприятие социальной деятельности, которое переживается как самим социальным работником, так и тем, кому они помогают. </a:t>
            </a:r>
            <a:r>
              <a:rPr lang="ru-RU" sz="2100" b="1" dirty="0" smtClean="0">
                <a:solidFill>
                  <a:schemeClr val="accent5">
                    <a:lumMod val="25000"/>
                  </a:schemeClr>
                </a:solidFill>
                <a:latin typeface="+mn-lt"/>
                <a:ea typeface="Times New Roman" pitchFamily="18" charset="0"/>
                <a:cs typeface="Times New Roman" pitchFamily="18" charset="0"/>
              </a:rPr>
              <a:t>«У Церкви нет ни средств, ни достаточного количества учреждений, нет системы, которая есть у государства. Но наше социальное служение и не должно быть похожим на государственное мы знаем, что человек, узнавший Христа, соединившийся со Христом, на все сложности смотрит по-другому». </a:t>
            </a:r>
            <a:endParaRPr lang="ru-RU" sz="2100" dirty="0" smtClean="0">
              <a:solidFill>
                <a:schemeClr val="accent5">
                  <a:lumMod val="25000"/>
                </a:schemeClr>
              </a:solidFill>
              <a:latin typeface="+mn-lt"/>
              <a:ea typeface="Times New Roman" pitchFamily="18" charset="0"/>
              <a:cs typeface="Times New Roman" pitchFamily="18" charset="0"/>
            </a:endParaRPr>
          </a:p>
          <a:p>
            <a:pPr algn="just"/>
            <a:r>
              <a:rPr lang="ru-RU" sz="2100" dirty="0" smtClean="0">
                <a:solidFill>
                  <a:schemeClr val="accent5">
                    <a:lumMod val="25000"/>
                  </a:schemeClr>
                </a:solidFill>
                <a:latin typeface="+mn-lt"/>
                <a:ea typeface="Times New Roman" pitchFamily="18" charset="0"/>
                <a:cs typeface="Times New Roman" pitchFamily="18" charset="0"/>
              </a:rPr>
              <a:t>Соответственно нужно говорить об особом инструментарии церковной социальной работы, о её особом комплексе способов и методов организации социальной работы. </a:t>
            </a:r>
            <a:endParaRPr lang="ru-RU" sz="2100"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dirty="0" smtClean="0">
                <a:solidFill>
                  <a:srgbClr val="7030A0"/>
                </a:solidFill>
                <a:latin typeface="+mn-lt"/>
                <a:ea typeface="+mn-ea"/>
                <a:cs typeface="+mn-cs"/>
              </a:rPr>
              <a:t>Читайте о церковной социальной деятельности</a:t>
            </a:r>
          </a:p>
        </p:txBody>
      </p:sp>
      <p:sp>
        <p:nvSpPr>
          <p:cNvPr id="3" name="Номер слайда 2"/>
          <p:cNvSpPr>
            <a:spLocks noGrp="1"/>
          </p:cNvSpPr>
          <p:nvPr>
            <p:ph type="sldNum" sz="quarter" idx="12"/>
          </p:nvPr>
        </p:nvSpPr>
        <p:spPr/>
        <p:txBody>
          <a:bodyPr/>
          <a:lstStyle/>
          <a:p>
            <a:fld id="{8F2CC685-8670-4EEB-810A-9C9D1DE4962B}" type="slidenum">
              <a:rPr lang="en-US" smtClean="0"/>
              <a:pPr/>
              <a:t>49</a:t>
            </a:fld>
            <a:endParaRPr lang="en-US" dirty="0"/>
          </a:p>
        </p:txBody>
      </p:sp>
      <p:pic>
        <p:nvPicPr>
          <p:cNvPr id="4" name="Рисунок 3"/>
          <p:cNvPicPr>
            <a:picLocks noChangeAspect="1"/>
          </p:cNvPicPr>
          <p:nvPr/>
        </p:nvPicPr>
        <p:blipFill>
          <a:blip r:embed="rId2"/>
          <a:stretch>
            <a:fillRect/>
          </a:stretch>
        </p:blipFill>
        <p:spPr>
          <a:xfrm>
            <a:off x="1403648" y="1252538"/>
            <a:ext cx="6596610" cy="5549054"/>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Если есть вопросы…</a:t>
            </a:r>
            <a:endParaRPr lang="ru-RU" dirty="0"/>
          </a:p>
        </p:txBody>
      </p:sp>
      <p:sp>
        <p:nvSpPr>
          <p:cNvPr id="3" name="Номер слайда 2"/>
          <p:cNvSpPr>
            <a:spLocks noGrp="1"/>
          </p:cNvSpPr>
          <p:nvPr>
            <p:ph type="sldNum" sz="quarter" idx="12"/>
          </p:nvPr>
        </p:nvSpPr>
        <p:spPr/>
        <p:txBody>
          <a:bodyPr/>
          <a:lstStyle/>
          <a:p>
            <a:fld id="{8F2CC685-8670-4EEB-810A-9C9D1DE4962B}" type="slidenum">
              <a:rPr lang="en-US" smtClean="0"/>
              <a:pPr/>
              <a:t>50</a:t>
            </a:fld>
            <a:endParaRPr lang="en-US"/>
          </a:p>
        </p:txBody>
      </p:sp>
      <p:sp>
        <p:nvSpPr>
          <p:cNvPr id="4" name="TextBox 3"/>
          <p:cNvSpPr txBox="1"/>
          <p:nvPr/>
        </p:nvSpPr>
        <p:spPr>
          <a:xfrm>
            <a:off x="323528" y="1196752"/>
            <a:ext cx="8640960" cy="5386090"/>
          </a:xfrm>
          <a:prstGeom prst="rect">
            <a:avLst/>
          </a:prstGeom>
          <a:noFill/>
        </p:spPr>
        <p:txBody>
          <a:bodyPr wrap="square" rtlCol="0">
            <a:spAutoFit/>
          </a:bodyPr>
          <a:lstStyle/>
          <a:p>
            <a:pPr algn="just"/>
            <a:r>
              <a:rPr lang="ru-RU" sz="2500" dirty="0" smtClean="0">
                <a:solidFill>
                  <a:schemeClr val="accent5">
                    <a:lumMod val="25000"/>
                  </a:schemeClr>
                </a:solidFill>
                <a:latin typeface="+mn-lt"/>
                <a:ea typeface="Times New Roman" pitchFamily="18" charset="0"/>
                <a:cs typeface="Times New Roman" pitchFamily="18" charset="0"/>
              </a:rPr>
              <a:t>Всегда будем рады помочь мы, преподаватели кафедры социальной работы ПСТГУ.</a:t>
            </a:r>
          </a:p>
          <a:p>
            <a:pPr algn="just"/>
            <a:r>
              <a:rPr lang="ru-RU" sz="2500" dirty="0" smtClean="0">
                <a:solidFill>
                  <a:schemeClr val="accent5">
                    <a:lumMod val="25000"/>
                  </a:schemeClr>
                </a:solidFill>
                <a:latin typeface="+mn-lt"/>
                <a:ea typeface="Times New Roman" pitchFamily="18" charset="0"/>
                <a:cs typeface="Times New Roman" pitchFamily="18" charset="0"/>
              </a:rPr>
              <a:t>У нас разработаны курсы повышения квалификации, проводим конференции, круглые столы.</a:t>
            </a:r>
          </a:p>
          <a:p>
            <a:pPr algn="just"/>
            <a:r>
              <a:rPr lang="ru-RU" sz="2500" dirty="0" smtClean="0">
                <a:solidFill>
                  <a:schemeClr val="accent5">
                    <a:lumMod val="25000"/>
                  </a:schemeClr>
                </a:solidFill>
                <a:latin typeface="+mn-lt"/>
                <a:ea typeface="Times New Roman" pitchFamily="18" charset="0"/>
                <a:cs typeface="Times New Roman" pitchFamily="18" charset="0"/>
              </a:rPr>
              <a:t>Приглашаем 2</a:t>
            </a:r>
            <a:r>
              <a:rPr lang="en-US" sz="2500" dirty="0" smtClean="0">
                <a:solidFill>
                  <a:schemeClr val="accent5">
                    <a:lumMod val="25000"/>
                  </a:schemeClr>
                </a:solidFill>
                <a:latin typeface="+mn-lt"/>
                <a:ea typeface="Times New Roman" pitchFamily="18" charset="0"/>
                <a:cs typeface="Times New Roman" pitchFamily="18" charset="0"/>
              </a:rPr>
              <a:t>5</a:t>
            </a:r>
            <a:r>
              <a:rPr lang="ru-RU" sz="2500" dirty="0" smtClean="0">
                <a:solidFill>
                  <a:schemeClr val="accent5">
                    <a:lumMod val="25000"/>
                  </a:schemeClr>
                </a:solidFill>
                <a:latin typeface="+mn-lt"/>
                <a:ea typeface="Times New Roman" pitchFamily="18" charset="0"/>
                <a:cs typeface="Times New Roman" pitchFamily="18" charset="0"/>
              </a:rPr>
              <a:t> января, на нашу секцию Рождественских чтений </a:t>
            </a:r>
            <a:r>
              <a:rPr lang="ru-RU" sz="2200" b="1" dirty="0" smtClean="0">
                <a:solidFill>
                  <a:schemeClr val="accent5">
                    <a:lumMod val="50000"/>
                  </a:schemeClr>
                </a:solidFill>
              </a:rPr>
              <a:t>«Этика социальной работы: вечные ценности и новые вызовы».</a:t>
            </a:r>
          </a:p>
          <a:p>
            <a:pPr algn="just"/>
            <a:endParaRPr lang="ru-RU" sz="2200" b="1" dirty="0" smtClean="0">
              <a:solidFill>
                <a:schemeClr val="accent5">
                  <a:lumMod val="50000"/>
                </a:schemeClr>
              </a:solidFill>
            </a:endParaRPr>
          </a:p>
          <a:p>
            <a:pPr algn="just"/>
            <a:r>
              <a:rPr lang="ru-RU" sz="2500" dirty="0" smtClean="0">
                <a:solidFill>
                  <a:schemeClr val="accent5">
                    <a:lumMod val="25000"/>
                  </a:schemeClr>
                </a:solidFill>
                <a:latin typeface="+mn-lt"/>
                <a:ea typeface="Times New Roman" pitchFamily="18" charset="0"/>
                <a:cs typeface="Times New Roman" pitchFamily="18" charset="0"/>
              </a:rPr>
              <a:t>Эффективный путь – своих прихожан отправлять учиться на социального работника. </a:t>
            </a:r>
          </a:p>
          <a:p>
            <a:pPr algn="just"/>
            <a:r>
              <a:rPr lang="ru-RU" sz="2500" dirty="0" smtClean="0">
                <a:solidFill>
                  <a:schemeClr val="accent5">
                    <a:lumMod val="25000"/>
                  </a:schemeClr>
                </a:solidFill>
                <a:latin typeface="+mn-lt"/>
                <a:ea typeface="Times New Roman" pitchFamily="18" charset="0"/>
                <a:cs typeface="Times New Roman" pitchFamily="18" charset="0"/>
              </a:rPr>
              <a:t>Это полезно с жизненной точки зрения и это помощь в социальном служении на приходе.</a:t>
            </a:r>
          </a:p>
          <a:p>
            <a:pPr algn="just"/>
            <a:endParaRPr lang="ru-RU" sz="2500" dirty="0" smtClean="0">
              <a:solidFill>
                <a:schemeClr val="accent5">
                  <a:lumMod val="25000"/>
                </a:schemeClr>
              </a:solidFill>
              <a:latin typeface="+mn-lt"/>
              <a:ea typeface="Times New Roman" pitchFamily="18" charset="0"/>
              <a:cs typeface="Times New Roman" pitchFamily="18" charset="0"/>
            </a:endParaRPr>
          </a:p>
          <a:p>
            <a:pPr algn="just"/>
            <a:endParaRPr lang="ru-RU" sz="2500" dirty="0">
              <a:solidFill>
                <a:schemeClr val="accent5">
                  <a:lumMod val="25000"/>
                </a:schemeClr>
              </a:solidFill>
              <a:latin typeface="+mn-lt"/>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ctrTitle"/>
          </p:nvPr>
        </p:nvSpPr>
        <p:spPr>
          <a:xfrm>
            <a:off x="333375" y="2132856"/>
            <a:ext cx="8229600" cy="1656184"/>
          </a:xfrm>
        </p:spPr>
        <p:txBody>
          <a:bodyPr/>
          <a:lstStyle/>
          <a:p>
            <a:r>
              <a:rPr lang="ru-RU" sz="6000" dirty="0" smtClean="0"/>
              <a:t>Спасибо за внимание</a:t>
            </a:r>
            <a:endParaRPr lang="en-US" sz="6000" dirty="0"/>
          </a:p>
        </p:txBody>
      </p:sp>
      <p:sp>
        <p:nvSpPr>
          <p:cNvPr id="87045" name="Rectangle 5"/>
          <p:cNvSpPr>
            <a:spLocks noGrp="1" noChangeArrowheads="1"/>
          </p:cNvSpPr>
          <p:nvPr>
            <p:ph type="subTitle" idx="1"/>
          </p:nvPr>
        </p:nvSpPr>
        <p:spPr/>
        <p:txBody>
          <a:bodyPr/>
          <a:lstStyle/>
          <a:p>
            <a:r>
              <a:rPr lang="en-US"/>
              <a:t>www.themegallery.com</a:t>
            </a:r>
          </a:p>
        </p:txBody>
      </p:sp>
      <p:sp>
        <p:nvSpPr>
          <p:cNvPr id="4" name="Номер слайда 3"/>
          <p:cNvSpPr>
            <a:spLocks noGrp="1"/>
          </p:cNvSpPr>
          <p:nvPr>
            <p:ph type="sldNum" sz="quarter" idx="4"/>
          </p:nvPr>
        </p:nvSpPr>
        <p:spPr/>
        <p:txBody>
          <a:bodyPr/>
          <a:lstStyle/>
          <a:p>
            <a:fld id="{0254511E-8E7A-48B7-9CE0-CB3562F454DD}" type="slidenum">
              <a:rPr lang="en-US" smtClean="0"/>
              <a:pPr/>
              <a:t>51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80TGp_general_light">
  <a:themeElements>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fontScheme name="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DF58D"/>
        </a:lt1>
        <a:dk2>
          <a:srgbClr val="CC3300"/>
        </a:dk2>
        <a:lt2>
          <a:srgbClr val="808080"/>
        </a:lt2>
        <a:accent1>
          <a:srgbClr val="FF6161"/>
        </a:accent1>
        <a:accent2>
          <a:srgbClr val="FFC319"/>
        </a:accent2>
        <a:accent3>
          <a:srgbClr val="FEF9C5"/>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E1F4D8"/>
        </a:lt1>
        <a:dk2>
          <a:srgbClr val="003366"/>
        </a:dk2>
        <a:lt2>
          <a:srgbClr val="808080"/>
        </a:lt2>
        <a:accent1>
          <a:srgbClr val="FFC319"/>
        </a:accent1>
        <a:accent2>
          <a:srgbClr val="A8D02A"/>
        </a:accent2>
        <a:accent3>
          <a:srgbClr val="EEF8E9"/>
        </a:accent3>
        <a:accent4>
          <a:srgbClr val="000000"/>
        </a:accent4>
        <a:accent5>
          <a:srgbClr val="FFDEAB"/>
        </a:accent5>
        <a:accent6>
          <a:srgbClr val="98BC25"/>
        </a:accent6>
        <a:hlink>
          <a:srgbClr val="5CB1FE"/>
        </a:hlink>
        <a:folHlink>
          <a:srgbClr val="FF6161"/>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EE9DE"/>
        </a:lt1>
        <a:dk2>
          <a:srgbClr val="000066"/>
        </a:dk2>
        <a:lt2>
          <a:srgbClr val="808080"/>
        </a:lt2>
        <a:accent1>
          <a:srgbClr val="5CB1FE"/>
        </a:accent1>
        <a:accent2>
          <a:srgbClr val="FF7575"/>
        </a:accent2>
        <a:accent3>
          <a:srgbClr val="FEF2EC"/>
        </a:accent3>
        <a:accent4>
          <a:srgbClr val="000000"/>
        </a:accent4>
        <a:accent5>
          <a:srgbClr val="B5D5FE"/>
        </a:accent5>
        <a:accent6>
          <a:srgbClr val="E76969"/>
        </a:accent6>
        <a:hlink>
          <a:srgbClr val="FFC319"/>
        </a:hlink>
        <a:folHlink>
          <a:srgbClr val="A8D02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991</TotalTime>
  <Words>2343</Words>
  <Application>Microsoft Office PowerPoint</Application>
  <PresentationFormat>Экран (4:3)</PresentationFormat>
  <Paragraphs>239</Paragraphs>
  <Slides>51</Slides>
  <Notes>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51</vt:i4>
      </vt:variant>
    </vt:vector>
  </HeadingPairs>
  <TitlesOfParts>
    <vt:vector size="55" baseType="lpstr">
      <vt:lpstr>Arial</vt:lpstr>
      <vt:lpstr>Arial Black</vt:lpstr>
      <vt:lpstr>Times New Roman</vt:lpstr>
      <vt:lpstr>580TGp_general_light</vt:lpstr>
      <vt:lpstr>Социальная работа и социальное служение в жизни общества</vt:lpstr>
      <vt:lpstr>Презентация PowerPoint</vt:lpstr>
      <vt:lpstr>Значение теории</vt:lpstr>
      <vt:lpstr>Презентация PowerPoint</vt:lpstr>
      <vt:lpstr>Презентация PowerPoint</vt:lpstr>
      <vt:lpstr>Социальная работа</vt:lpstr>
      <vt:lpstr>Социальная работа</vt:lpstr>
      <vt:lpstr>Социальная работа</vt:lpstr>
      <vt:lpstr>Презентация PowerPoint</vt:lpstr>
      <vt:lpstr>Презентация PowerPoint</vt:lpstr>
      <vt:lpstr>Организационно-правовые формы социальной защиты населения</vt:lpstr>
      <vt:lpstr>Презентация PowerPoint</vt:lpstr>
      <vt:lpstr>Презентация PowerPoint</vt:lpstr>
      <vt:lpstr>Презентация PowerPoint</vt:lpstr>
      <vt:lpstr>Презентация PowerPoint</vt:lpstr>
      <vt:lpstr>Презентация PowerPoint</vt:lpstr>
      <vt:lpstr>УРОВНИ СОЦИАЛЬНОЙ РАБОТЫ</vt:lpstr>
      <vt:lpstr>Презентация PowerPoint</vt:lpstr>
      <vt:lpstr>Презентация PowerPoint</vt:lpstr>
      <vt:lpstr>Презентация PowerPoint</vt:lpstr>
      <vt:lpstr>Презентация PowerPoint</vt:lpstr>
      <vt:lpstr>Презентация PowerPoint</vt:lpstr>
      <vt:lpstr>ПРИОРИТЕТНЫЕ НАПРАВЛЕНИЯ</vt:lpstr>
      <vt:lpstr>Презентация PowerPoint</vt:lpstr>
      <vt:lpstr>Презентация PowerPoint</vt:lpstr>
      <vt:lpstr>Презентация PowerPoint</vt:lpstr>
      <vt:lpstr>Проект Федерального закона  "О добровольчестве (волонтерстве)"</vt:lpstr>
      <vt:lpstr>Новые направления</vt:lpstr>
      <vt:lpstr>Новые направления</vt:lpstr>
      <vt:lpstr>Новые направления</vt:lpstr>
      <vt:lpstr>Новые направления</vt:lpstr>
      <vt:lpstr>Презентация PowerPoint</vt:lpstr>
      <vt:lpstr>Новые направления</vt:lpstr>
      <vt:lpstr>Новые направления</vt:lpstr>
      <vt:lpstr>Церковное социальное служение</vt:lpstr>
      <vt:lpstr>Церковное социальное служение</vt:lpstr>
      <vt:lpstr>Презентация PowerPoint</vt:lpstr>
      <vt:lpstr>Характеристики диаконии</vt:lpstr>
      <vt:lpstr>Презентация PowerPoint</vt:lpstr>
      <vt:lpstr>Презентация PowerPoint</vt:lpstr>
      <vt:lpstr>Презентация PowerPoint</vt:lpstr>
      <vt:lpstr>О принципах организации социальной работы в Русской Православной Церкви</vt:lpstr>
      <vt:lpstr>О принципах организации социальной работы в Русской Православной Церкви</vt:lpstr>
      <vt:lpstr>О принципах организации социальной работы в Русской Православной Церкви</vt:lpstr>
      <vt:lpstr>Презентация PowerPoint</vt:lpstr>
      <vt:lpstr>Важно!</vt:lpstr>
      <vt:lpstr>Презентация PowerPoint</vt:lpstr>
      <vt:lpstr>Презентация PowerPoint</vt:lpstr>
      <vt:lpstr>Читайте о церковной социальной деятельности</vt:lpstr>
      <vt:lpstr>Если есть вопросы…</vt:lpstr>
      <vt:lpstr>Спасибо за внимание</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Социальная работа и социальное служение в жизни общества</dc:title>
  <dc:creator>Таня</dc:creator>
  <cp:lastModifiedBy>IKulikov</cp:lastModifiedBy>
  <cp:revision>125</cp:revision>
  <dcterms:created xsi:type="dcterms:W3CDTF">2014-10-02T01:11:26Z</dcterms:created>
  <dcterms:modified xsi:type="dcterms:W3CDTF">2017-12-01T08:59:16Z</dcterms:modified>
</cp:coreProperties>
</file>