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27" r:id="rId2"/>
    <p:sldId id="373" r:id="rId3"/>
    <p:sldId id="436" r:id="rId4"/>
    <p:sldId id="367" r:id="rId5"/>
    <p:sldId id="437" r:id="rId6"/>
    <p:sldId id="438" r:id="rId7"/>
    <p:sldId id="350" r:id="rId8"/>
    <p:sldId id="435" r:id="rId9"/>
    <p:sldId id="401" r:id="rId10"/>
    <p:sldId id="414" r:id="rId11"/>
    <p:sldId id="415" r:id="rId12"/>
    <p:sldId id="432" r:id="rId13"/>
    <p:sldId id="433" r:id="rId14"/>
    <p:sldId id="434" r:id="rId15"/>
    <p:sldId id="418" r:id="rId16"/>
    <p:sldId id="396" r:id="rId17"/>
    <p:sldId id="427" r:id="rId18"/>
    <p:sldId id="428" r:id="rId19"/>
    <p:sldId id="431" r:id="rId20"/>
    <p:sldId id="275" r:id="rId21"/>
  </p:sldIdLst>
  <p:sldSz cx="9144000" cy="6858000" type="screen4x3"/>
  <p:notesSz cx="9945688" cy="68151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6ECF3"/>
    <a:srgbClr val="3366CC"/>
    <a:srgbClr val="D8DFEC"/>
    <a:srgbClr val="80C535"/>
    <a:srgbClr val="0017F0"/>
    <a:srgbClr val="777777"/>
    <a:srgbClr val="4D4D4D"/>
    <a:srgbClr val="902B02"/>
    <a:srgbClr val="A22F02"/>
    <a:srgbClr val="F6D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1" autoAdjust="0"/>
    <p:restoredTop sz="82104" autoAdjust="0"/>
  </p:normalViewPr>
  <p:slideViewPr>
    <p:cSldViewPr>
      <p:cViewPr varScale="1">
        <p:scale>
          <a:sx n="95" d="100"/>
          <a:sy n="95" d="100"/>
        </p:scale>
        <p:origin x="1998" y="90"/>
      </p:cViewPr>
      <p:guideLst>
        <p:guide orient="horz" pos="220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E3580D-862D-4B7C-92FC-69FE751840A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09696A-C171-4FDB-BC4E-573D3479C66B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/>
            <a:t>ОРГАНИЗАЦИЯ</a:t>
          </a:r>
        </a:p>
        <a:p>
          <a:r>
            <a:rPr lang="ru-RU" b="1" dirty="0" smtClean="0"/>
            <a:t>МОТИВАЦИЯ </a:t>
          </a:r>
        </a:p>
        <a:p>
          <a:r>
            <a:rPr lang="ru-RU" b="1" dirty="0" smtClean="0"/>
            <a:t>КОНТРОЛЬ</a:t>
          </a:r>
          <a:endParaRPr lang="ru-RU" b="1" dirty="0"/>
        </a:p>
      </dgm:t>
    </dgm:pt>
    <dgm:pt modelId="{835039D1-D1E1-4C46-B199-0B7107795D3C}" type="parTrans" cxnId="{5973A1D7-F7EA-49FA-9D1B-0C4390F7586D}">
      <dgm:prSet/>
      <dgm:spPr/>
      <dgm:t>
        <a:bodyPr/>
        <a:lstStyle/>
        <a:p>
          <a:endParaRPr lang="ru-RU"/>
        </a:p>
      </dgm:t>
    </dgm:pt>
    <dgm:pt modelId="{084DD19C-62AD-4140-985C-660271A2B5C4}" type="sibTrans" cxnId="{5973A1D7-F7EA-49FA-9D1B-0C4390F7586D}">
      <dgm:prSet/>
      <dgm:spPr/>
      <dgm:t>
        <a:bodyPr/>
        <a:lstStyle/>
        <a:p>
          <a:endParaRPr lang="ru-RU"/>
        </a:p>
      </dgm:t>
    </dgm:pt>
    <dgm:pt modelId="{6C5CF3D0-C196-41FD-8669-75BC3F3EB998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b="1" dirty="0" smtClean="0"/>
            <a:t>АНАЛИЗ</a:t>
          </a:r>
          <a:endParaRPr lang="ru-RU" sz="1400" b="1" dirty="0"/>
        </a:p>
      </dgm:t>
    </dgm:pt>
    <dgm:pt modelId="{43C948F9-1095-4D5D-8EF9-2A4AF2813835}" type="parTrans" cxnId="{C7EF56F5-2E17-42DC-B8B0-71FF33118A81}">
      <dgm:prSet/>
      <dgm:spPr/>
      <dgm:t>
        <a:bodyPr/>
        <a:lstStyle/>
        <a:p>
          <a:endParaRPr lang="ru-RU"/>
        </a:p>
      </dgm:t>
    </dgm:pt>
    <dgm:pt modelId="{18C0A204-34C0-42A2-A3B5-306476A35F86}" type="sibTrans" cxnId="{C7EF56F5-2E17-42DC-B8B0-71FF33118A81}">
      <dgm:prSet/>
      <dgm:spPr/>
      <dgm:t>
        <a:bodyPr/>
        <a:lstStyle/>
        <a:p>
          <a:endParaRPr lang="ru-RU"/>
        </a:p>
      </dgm:t>
    </dgm:pt>
    <dgm:pt modelId="{C25B9F7B-80D5-4DEC-BAA6-32FEB2430D5B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b="1" dirty="0" smtClean="0"/>
            <a:t>ПЛАНИРОВАНИЕ</a:t>
          </a:r>
          <a:endParaRPr lang="ru-RU" sz="1200" b="1" dirty="0"/>
        </a:p>
      </dgm:t>
    </dgm:pt>
    <dgm:pt modelId="{70F79D34-F77A-487D-B520-6CBDBB588516}" type="parTrans" cxnId="{6D2E10B7-1438-42AE-8FAE-0139F5127815}">
      <dgm:prSet/>
      <dgm:spPr/>
      <dgm:t>
        <a:bodyPr/>
        <a:lstStyle/>
        <a:p>
          <a:endParaRPr lang="ru-RU"/>
        </a:p>
      </dgm:t>
    </dgm:pt>
    <dgm:pt modelId="{83363AAA-5BB4-4D62-A232-76BFF682BD63}" type="sibTrans" cxnId="{6D2E10B7-1438-42AE-8FAE-0139F5127815}">
      <dgm:prSet/>
      <dgm:spPr/>
      <dgm:t>
        <a:bodyPr/>
        <a:lstStyle/>
        <a:p>
          <a:endParaRPr lang="ru-RU"/>
        </a:p>
      </dgm:t>
    </dgm:pt>
    <dgm:pt modelId="{8DD1F29E-50E0-44CA-A21D-0F5F1004C869}">
      <dgm:prSet phldrT="[Текст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b="1" dirty="0" smtClean="0"/>
            <a:t>ОСУЩЕСТВЛЕНИЕ</a:t>
          </a:r>
          <a:endParaRPr lang="ru-RU" sz="1400" b="1" dirty="0"/>
        </a:p>
      </dgm:t>
    </dgm:pt>
    <dgm:pt modelId="{D7FD5E5E-C898-4A28-B95E-C47DA815F742}" type="parTrans" cxnId="{3B3407FC-2182-4E42-9F37-061A2FE91710}">
      <dgm:prSet/>
      <dgm:spPr/>
      <dgm:t>
        <a:bodyPr/>
        <a:lstStyle/>
        <a:p>
          <a:endParaRPr lang="ru-RU"/>
        </a:p>
      </dgm:t>
    </dgm:pt>
    <dgm:pt modelId="{5D3E3FF2-1CBC-43D7-89BC-A6EF8CBA3623}" type="sibTrans" cxnId="{3B3407FC-2182-4E42-9F37-061A2FE91710}">
      <dgm:prSet/>
      <dgm:spPr/>
      <dgm:t>
        <a:bodyPr/>
        <a:lstStyle/>
        <a:p>
          <a:endParaRPr lang="ru-RU"/>
        </a:p>
      </dgm:t>
    </dgm:pt>
    <dgm:pt modelId="{E2C33E41-7CCB-4A30-B08A-79C1DC83B576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b="1" dirty="0" smtClean="0"/>
            <a:t>ОЦЕНКА РЕЗУЛЬТАТОВ</a:t>
          </a:r>
          <a:endParaRPr lang="ru-RU" sz="1400" b="1" dirty="0"/>
        </a:p>
      </dgm:t>
    </dgm:pt>
    <dgm:pt modelId="{6F7FA2A1-819F-4EEE-8B91-CEFA5F8026FF}" type="parTrans" cxnId="{D564CDE4-038F-494D-B09C-D20BA28DE14C}">
      <dgm:prSet/>
      <dgm:spPr/>
      <dgm:t>
        <a:bodyPr/>
        <a:lstStyle/>
        <a:p>
          <a:endParaRPr lang="ru-RU"/>
        </a:p>
      </dgm:t>
    </dgm:pt>
    <dgm:pt modelId="{3D170E82-E857-449C-BCAF-E25C0E6FF8BB}" type="sibTrans" cxnId="{D564CDE4-038F-494D-B09C-D20BA28DE14C}">
      <dgm:prSet/>
      <dgm:spPr/>
      <dgm:t>
        <a:bodyPr/>
        <a:lstStyle/>
        <a:p>
          <a:endParaRPr lang="ru-RU"/>
        </a:p>
      </dgm:t>
    </dgm:pt>
    <dgm:pt modelId="{642AA1E6-D12D-487F-95C7-D14B2453B560}" type="pres">
      <dgm:prSet presAssocID="{87E3580D-862D-4B7C-92FC-69FE751840A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A6E354-8A39-4BBF-8DC7-A40F0FE8185B}" type="pres">
      <dgm:prSet presAssocID="{9509696A-C171-4FDB-BC4E-573D3479C66B}" presName="centerShape" presStyleLbl="node0" presStyleIdx="0" presStyleCnt="1" custScaleX="91530" custLinFactNeighborX="-1066" custLinFactNeighborY="-7"/>
      <dgm:spPr/>
      <dgm:t>
        <a:bodyPr/>
        <a:lstStyle/>
        <a:p>
          <a:endParaRPr lang="ru-RU"/>
        </a:p>
      </dgm:t>
    </dgm:pt>
    <dgm:pt modelId="{78F919FA-0751-45AF-8BD3-B7E3E79ADBF0}" type="pres">
      <dgm:prSet presAssocID="{6C5CF3D0-C196-41FD-8669-75BC3F3EB998}" presName="node" presStyleLbl="node1" presStyleIdx="0" presStyleCnt="4" custScaleX="158520" custRadScaleRad="99665" custRadScaleInc="-5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BE40C1-A39D-45DD-B649-9833C8E15471}" type="pres">
      <dgm:prSet presAssocID="{6C5CF3D0-C196-41FD-8669-75BC3F3EB998}" presName="dummy" presStyleCnt="0"/>
      <dgm:spPr/>
    </dgm:pt>
    <dgm:pt modelId="{E9FF79CE-7970-42CF-A461-8B3954CAEC51}" type="pres">
      <dgm:prSet presAssocID="{18C0A204-34C0-42A2-A3B5-306476A35F86}" presName="sibTrans" presStyleLbl="sibTrans2D1" presStyleIdx="0" presStyleCnt="4"/>
      <dgm:spPr/>
      <dgm:t>
        <a:bodyPr/>
        <a:lstStyle/>
        <a:p>
          <a:endParaRPr lang="ru-RU"/>
        </a:p>
      </dgm:t>
    </dgm:pt>
    <dgm:pt modelId="{35241E50-FBDA-43A2-B81C-5BC6021BC305}" type="pres">
      <dgm:prSet presAssocID="{C25B9F7B-80D5-4DEC-BAA6-32FEB2430D5B}" presName="node" presStyleLbl="node1" presStyleIdx="1" presStyleCnt="4" custScaleX="143482" custRadScaleRad="99084" custRadScaleInc="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94BAC5-CF70-406F-A174-F930F00C9560}" type="pres">
      <dgm:prSet presAssocID="{C25B9F7B-80D5-4DEC-BAA6-32FEB2430D5B}" presName="dummy" presStyleCnt="0"/>
      <dgm:spPr/>
    </dgm:pt>
    <dgm:pt modelId="{5770E982-814C-4241-81DE-7000CDA706FD}" type="pres">
      <dgm:prSet presAssocID="{83363AAA-5BB4-4D62-A232-76BFF682BD63}" presName="sibTrans" presStyleLbl="sibTrans2D1" presStyleIdx="1" presStyleCnt="4"/>
      <dgm:spPr/>
      <dgm:t>
        <a:bodyPr/>
        <a:lstStyle/>
        <a:p>
          <a:endParaRPr lang="ru-RU"/>
        </a:p>
      </dgm:t>
    </dgm:pt>
    <dgm:pt modelId="{A3270A0A-D378-45FE-B23F-E8A52AF24034}" type="pres">
      <dgm:prSet presAssocID="{8DD1F29E-50E0-44CA-A21D-0F5F1004C869}" presName="node" presStyleLbl="node1" presStyleIdx="2" presStyleCnt="4" custScaleX="175851" custRadScaleRad="100240" custRadScaleInc="6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E82D0-3DF3-4DA6-B3D1-C7C0A715B7B1}" type="pres">
      <dgm:prSet presAssocID="{8DD1F29E-50E0-44CA-A21D-0F5F1004C869}" presName="dummy" presStyleCnt="0"/>
      <dgm:spPr/>
    </dgm:pt>
    <dgm:pt modelId="{4B7ABAB4-95E5-44B7-B6C0-1D707B39DD67}" type="pres">
      <dgm:prSet presAssocID="{5D3E3FF2-1CBC-43D7-89BC-A6EF8CBA3623}" presName="sibTrans" presStyleLbl="sibTrans2D1" presStyleIdx="2" presStyleCnt="4"/>
      <dgm:spPr/>
      <dgm:t>
        <a:bodyPr/>
        <a:lstStyle/>
        <a:p>
          <a:endParaRPr lang="ru-RU"/>
        </a:p>
      </dgm:t>
    </dgm:pt>
    <dgm:pt modelId="{E926681B-AF28-4155-A2CD-0EEB8DB01C70}" type="pres">
      <dgm:prSet presAssocID="{E2C33E41-7CCB-4A30-B08A-79C1DC83B576}" presName="node" presStyleLbl="node1" presStyleIdx="3" presStyleCnt="4" custScaleX="131010" custRadScaleRad="103466" custRadScaleInc="-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F59EF-2E46-4CFB-9ECA-38A9C014CC23}" type="pres">
      <dgm:prSet presAssocID="{E2C33E41-7CCB-4A30-B08A-79C1DC83B576}" presName="dummy" presStyleCnt="0"/>
      <dgm:spPr/>
    </dgm:pt>
    <dgm:pt modelId="{8DA18ECC-BF86-4AC9-992C-91153467AD1A}" type="pres">
      <dgm:prSet presAssocID="{3D170E82-E857-449C-BCAF-E25C0E6FF8BB}" presName="sibTrans" presStyleLbl="sibTrans2D1" presStyleIdx="3" presStyleCnt="4" custLinFactNeighborX="0" custLinFactNeighborY="0"/>
      <dgm:spPr/>
      <dgm:t>
        <a:bodyPr/>
        <a:lstStyle/>
        <a:p>
          <a:endParaRPr lang="ru-RU"/>
        </a:p>
      </dgm:t>
    </dgm:pt>
  </dgm:ptLst>
  <dgm:cxnLst>
    <dgm:cxn modelId="{73BE5C00-4963-4137-8363-82C23E92ED9F}" type="presOf" srcId="{9509696A-C171-4FDB-BC4E-573D3479C66B}" destId="{9AA6E354-8A39-4BBF-8DC7-A40F0FE8185B}" srcOrd="0" destOrd="0" presId="urn:microsoft.com/office/officeart/2005/8/layout/radial6"/>
    <dgm:cxn modelId="{E95F28C2-4584-4C96-A3D6-791D73AE4B91}" type="presOf" srcId="{5D3E3FF2-1CBC-43D7-89BC-A6EF8CBA3623}" destId="{4B7ABAB4-95E5-44B7-B6C0-1D707B39DD67}" srcOrd="0" destOrd="0" presId="urn:microsoft.com/office/officeart/2005/8/layout/radial6"/>
    <dgm:cxn modelId="{96AF6C55-48F9-40BA-9810-03F156E378BB}" type="presOf" srcId="{8DD1F29E-50E0-44CA-A21D-0F5F1004C869}" destId="{A3270A0A-D378-45FE-B23F-E8A52AF24034}" srcOrd="0" destOrd="0" presId="urn:microsoft.com/office/officeart/2005/8/layout/radial6"/>
    <dgm:cxn modelId="{83D33F01-138C-415E-A703-F896DA756EFB}" type="presOf" srcId="{3D170E82-E857-449C-BCAF-E25C0E6FF8BB}" destId="{8DA18ECC-BF86-4AC9-992C-91153467AD1A}" srcOrd="0" destOrd="0" presId="urn:microsoft.com/office/officeart/2005/8/layout/radial6"/>
    <dgm:cxn modelId="{3B3407FC-2182-4E42-9F37-061A2FE91710}" srcId="{9509696A-C171-4FDB-BC4E-573D3479C66B}" destId="{8DD1F29E-50E0-44CA-A21D-0F5F1004C869}" srcOrd="2" destOrd="0" parTransId="{D7FD5E5E-C898-4A28-B95E-C47DA815F742}" sibTransId="{5D3E3FF2-1CBC-43D7-89BC-A6EF8CBA3623}"/>
    <dgm:cxn modelId="{49C0AD89-2510-4A08-93A6-259094AE7950}" type="presOf" srcId="{87E3580D-862D-4B7C-92FC-69FE751840A1}" destId="{642AA1E6-D12D-487F-95C7-D14B2453B560}" srcOrd="0" destOrd="0" presId="urn:microsoft.com/office/officeart/2005/8/layout/radial6"/>
    <dgm:cxn modelId="{D564CDE4-038F-494D-B09C-D20BA28DE14C}" srcId="{9509696A-C171-4FDB-BC4E-573D3479C66B}" destId="{E2C33E41-7CCB-4A30-B08A-79C1DC83B576}" srcOrd="3" destOrd="0" parTransId="{6F7FA2A1-819F-4EEE-8B91-CEFA5F8026FF}" sibTransId="{3D170E82-E857-449C-BCAF-E25C0E6FF8BB}"/>
    <dgm:cxn modelId="{6D2E10B7-1438-42AE-8FAE-0139F5127815}" srcId="{9509696A-C171-4FDB-BC4E-573D3479C66B}" destId="{C25B9F7B-80D5-4DEC-BAA6-32FEB2430D5B}" srcOrd="1" destOrd="0" parTransId="{70F79D34-F77A-487D-B520-6CBDBB588516}" sibTransId="{83363AAA-5BB4-4D62-A232-76BFF682BD63}"/>
    <dgm:cxn modelId="{5973A1D7-F7EA-49FA-9D1B-0C4390F7586D}" srcId="{87E3580D-862D-4B7C-92FC-69FE751840A1}" destId="{9509696A-C171-4FDB-BC4E-573D3479C66B}" srcOrd="0" destOrd="0" parTransId="{835039D1-D1E1-4C46-B199-0B7107795D3C}" sibTransId="{084DD19C-62AD-4140-985C-660271A2B5C4}"/>
    <dgm:cxn modelId="{483254BA-C9AF-4275-BADD-69C48E7EA0CC}" type="presOf" srcId="{C25B9F7B-80D5-4DEC-BAA6-32FEB2430D5B}" destId="{35241E50-FBDA-43A2-B81C-5BC6021BC305}" srcOrd="0" destOrd="0" presId="urn:microsoft.com/office/officeart/2005/8/layout/radial6"/>
    <dgm:cxn modelId="{6FECC8F6-DF90-40F1-A6B9-270DEF3CD8C3}" type="presOf" srcId="{18C0A204-34C0-42A2-A3B5-306476A35F86}" destId="{E9FF79CE-7970-42CF-A461-8B3954CAEC51}" srcOrd="0" destOrd="0" presId="urn:microsoft.com/office/officeart/2005/8/layout/radial6"/>
    <dgm:cxn modelId="{8FB9850E-C811-4B47-BB60-A839BEF623D9}" type="presOf" srcId="{E2C33E41-7CCB-4A30-B08A-79C1DC83B576}" destId="{E926681B-AF28-4155-A2CD-0EEB8DB01C70}" srcOrd="0" destOrd="0" presId="urn:microsoft.com/office/officeart/2005/8/layout/radial6"/>
    <dgm:cxn modelId="{BE6CE97D-9BFC-4097-9A3E-682FAB67CF5F}" type="presOf" srcId="{6C5CF3D0-C196-41FD-8669-75BC3F3EB998}" destId="{78F919FA-0751-45AF-8BD3-B7E3E79ADBF0}" srcOrd="0" destOrd="0" presId="urn:microsoft.com/office/officeart/2005/8/layout/radial6"/>
    <dgm:cxn modelId="{DA6C6353-3A58-4651-BC15-39528EBF14DE}" type="presOf" srcId="{83363AAA-5BB4-4D62-A232-76BFF682BD63}" destId="{5770E982-814C-4241-81DE-7000CDA706FD}" srcOrd="0" destOrd="0" presId="urn:microsoft.com/office/officeart/2005/8/layout/radial6"/>
    <dgm:cxn modelId="{C7EF56F5-2E17-42DC-B8B0-71FF33118A81}" srcId="{9509696A-C171-4FDB-BC4E-573D3479C66B}" destId="{6C5CF3D0-C196-41FD-8669-75BC3F3EB998}" srcOrd="0" destOrd="0" parTransId="{43C948F9-1095-4D5D-8EF9-2A4AF2813835}" sibTransId="{18C0A204-34C0-42A2-A3B5-306476A35F86}"/>
    <dgm:cxn modelId="{C78E25D8-76CD-4D7D-8F38-C9B26566DDB5}" type="presParOf" srcId="{642AA1E6-D12D-487F-95C7-D14B2453B560}" destId="{9AA6E354-8A39-4BBF-8DC7-A40F0FE8185B}" srcOrd="0" destOrd="0" presId="urn:microsoft.com/office/officeart/2005/8/layout/radial6"/>
    <dgm:cxn modelId="{CC32FA54-516B-46B1-8720-34726DDA3F10}" type="presParOf" srcId="{642AA1E6-D12D-487F-95C7-D14B2453B560}" destId="{78F919FA-0751-45AF-8BD3-B7E3E79ADBF0}" srcOrd="1" destOrd="0" presId="urn:microsoft.com/office/officeart/2005/8/layout/radial6"/>
    <dgm:cxn modelId="{94E9086B-8C29-4199-BD5B-5D44D31944C4}" type="presParOf" srcId="{642AA1E6-D12D-487F-95C7-D14B2453B560}" destId="{A8BE40C1-A39D-45DD-B649-9833C8E15471}" srcOrd="2" destOrd="0" presId="urn:microsoft.com/office/officeart/2005/8/layout/radial6"/>
    <dgm:cxn modelId="{1EAFC8D6-3675-425B-ACF4-CEAE1CD14D0A}" type="presParOf" srcId="{642AA1E6-D12D-487F-95C7-D14B2453B560}" destId="{E9FF79CE-7970-42CF-A461-8B3954CAEC51}" srcOrd="3" destOrd="0" presId="urn:microsoft.com/office/officeart/2005/8/layout/radial6"/>
    <dgm:cxn modelId="{045EDEBC-6858-4B41-871A-5023B0AD8127}" type="presParOf" srcId="{642AA1E6-D12D-487F-95C7-D14B2453B560}" destId="{35241E50-FBDA-43A2-B81C-5BC6021BC305}" srcOrd="4" destOrd="0" presId="urn:microsoft.com/office/officeart/2005/8/layout/radial6"/>
    <dgm:cxn modelId="{0D2FB633-079E-4C6E-BEC8-930245FEA3D0}" type="presParOf" srcId="{642AA1E6-D12D-487F-95C7-D14B2453B560}" destId="{4094BAC5-CF70-406F-A174-F930F00C9560}" srcOrd="5" destOrd="0" presId="urn:microsoft.com/office/officeart/2005/8/layout/radial6"/>
    <dgm:cxn modelId="{E438D2D9-2F37-4FC5-BCBB-24F48B77796A}" type="presParOf" srcId="{642AA1E6-D12D-487F-95C7-D14B2453B560}" destId="{5770E982-814C-4241-81DE-7000CDA706FD}" srcOrd="6" destOrd="0" presId="urn:microsoft.com/office/officeart/2005/8/layout/radial6"/>
    <dgm:cxn modelId="{619AAF1C-DCB1-4CD0-B321-BCA8E7E11A25}" type="presParOf" srcId="{642AA1E6-D12D-487F-95C7-D14B2453B560}" destId="{A3270A0A-D378-45FE-B23F-E8A52AF24034}" srcOrd="7" destOrd="0" presId="urn:microsoft.com/office/officeart/2005/8/layout/radial6"/>
    <dgm:cxn modelId="{28AD00A7-A70B-455E-B9FA-E1FD85DE3398}" type="presParOf" srcId="{642AA1E6-D12D-487F-95C7-D14B2453B560}" destId="{758E82D0-3DF3-4DA6-B3D1-C7C0A715B7B1}" srcOrd="8" destOrd="0" presId="urn:microsoft.com/office/officeart/2005/8/layout/radial6"/>
    <dgm:cxn modelId="{60D1A59C-E50D-424A-BD83-1A4CE1D6AF7F}" type="presParOf" srcId="{642AA1E6-D12D-487F-95C7-D14B2453B560}" destId="{4B7ABAB4-95E5-44B7-B6C0-1D707B39DD67}" srcOrd="9" destOrd="0" presId="urn:microsoft.com/office/officeart/2005/8/layout/radial6"/>
    <dgm:cxn modelId="{4ED27FBF-F11C-41F4-971B-282E8F0EAF4E}" type="presParOf" srcId="{642AA1E6-D12D-487F-95C7-D14B2453B560}" destId="{E926681B-AF28-4155-A2CD-0EEB8DB01C70}" srcOrd="10" destOrd="0" presId="urn:microsoft.com/office/officeart/2005/8/layout/radial6"/>
    <dgm:cxn modelId="{9C4B1678-FB8E-4A8E-AF9C-FE906E0AD163}" type="presParOf" srcId="{642AA1E6-D12D-487F-95C7-D14B2453B560}" destId="{0CBF59EF-2E46-4CFB-9ECA-38A9C014CC23}" srcOrd="11" destOrd="0" presId="urn:microsoft.com/office/officeart/2005/8/layout/radial6"/>
    <dgm:cxn modelId="{9F59F171-1BBF-4B59-9DFD-273946D6A458}" type="presParOf" srcId="{642AA1E6-D12D-487F-95C7-D14B2453B560}" destId="{8DA18ECC-BF86-4AC9-992C-91153467AD1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E3580D-862D-4B7C-92FC-69FE751840A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09696A-C171-4FDB-BC4E-573D3479C66B}">
      <dgm:prSet phldrT="[Текст]"/>
      <dgm:spPr/>
      <dgm:t>
        <a:bodyPr/>
        <a:lstStyle/>
        <a:p>
          <a:r>
            <a:rPr lang="ru-RU" dirty="0" smtClean="0"/>
            <a:t>ОРГАНИЗАЦИЯ</a:t>
          </a:r>
        </a:p>
        <a:p>
          <a:r>
            <a:rPr lang="ru-RU" dirty="0" smtClean="0"/>
            <a:t>МОТИВАЦИЯ </a:t>
          </a:r>
        </a:p>
        <a:p>
          <a:r>
            <a:rPr lang="ru-RU" dirty="0" smtClean="0"/>
            <a:t>КОНТРОЛЬ</a:t>
          </a:r>
          <a:endParaRPr lang="ru-RU" dirty="0"/>
        </a:p>
      </dgm:t>
    </dgm:pt>
    <dgm:pt modelId="{835039D1-D1E1-4C46-B199-0B7107795D3C}" type="parTrans" cxnId="{5973A1D7-F7EA-49FA-9D1B-0C4390F7586D}">
      <dgm:prSet/>
      <dgm:spPr/>
      <dgm:t>
        <a:bodyPr/>
        <a:lstStyle/>
        <a:p>
          <a:endParaRPr lang="ru-RU"/>
        </a:p>
      </dgm:t>
    </dgm:pt>
    <dgm:pt modelId="{084DD19C-62AD-4140-985C-660271A2B5C4}" type="sibTrans" cxnId="{5973A1D7-F7EA-49FA-9D1B-0C4390F7586D}">
      <dgm:prSet/>
      <dgm:spPr/>
      <dgm:t>
        <a:bodyPr/>
        <a:lstStyle/>
        <a:p>
          <a:endParaRPr lang="ru-RU"/>
        </a:p>
      </dgm:t>
    </dgm:pt>
    <dgm:pt modelId="{6C5CF3D0-C196-41FD-8669-75BC3F3EB998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3600" dirty="0" smtClean="0"/>
            <a:t>АНАЛИЗ</a:t>
          </a:r>
          <a:endParaRPr lang="ru-RU" sz="3600" dirty="0"/>
        </a:p>
      </dgm:t>
    </dgm:pt>
    <dgm:pt modelId="{43C948F9-1095-4D5D-8EF9-2A4AF2813835}" type="parTrans" cxnId="{C7EF56F5-2E17-42DC-B8B0-71FF33118A81}">
      <dgm:prSet/>
      <dgm:spPr/>
      <dgm:t>
        <a:bodyPr/>
        <a:lstStyle/>
        <a:p>
          <a:endParaRPr lang="ru-RU"/>
        </a:p>
      </dgm:t>
    </dgm:pt>
    <dgm:pt modelId="{18C0A204-34C0-42A2-A3B5-306476A35F86}" type="sibTrans" cxnId="{C7EF56F5-2E17-42DC-B8B0-71FF33118A81}">
      <dgm:prSet/>
      <dgm:spPr/>
      <dgm:t>
        <a:bodyPr/>
        <a:lstStyle/>
        <a:p>
          <a:endParaRPr lang="ru-RU"/>
        </a:p>
      </dgm:t>
    </dgm:pt>
    <dgm:pt modelId="{C25B9F7B-80D5-4DEC-BAA6-32FEB2430D5B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050" dirty="0" smtClean="0"/>
            <a:t>ПЛАНИРОВАНИЕ</a:t>
          </a:r>
          <a:endParaRPr lang="ru-RU" sz="1050" dirty="0"/>
        </a:p>
      </dgm:t>
    </dgm:pt>
    <dgm:pt modelId="{70F79D34-F77A-487D-B520-6CBDBB588516}" type="parTrans" cxnId="{6D2E10B7-1438-42AE-8FAE-0139F5127815}">
      <dgm:prSet/>
      <dgm:spPr/>
      <dgm:t>
        <a:bodyPr/>
        <a:lstStyle/>
        <a:p>
          <a:endParaRPr lang="ru-RU"/>
        </a:p>
      </dgm:t>
    </dgm:pt>
    <dgm:pt modelId="{83363AAA-5BB4-4D62-A232-76BFF682BD63}" type="sibTrans" cxnId="{6D2E10B7-1438-42AE-8FAE-0139F5127815}">
      <dgm:prSet/>
      <dgm:spPr/>
      <dgm:t>
        <a:bodyPr/>
        <a:lstStyle/>
        <a:p>
          <a:endParaRPr lang="ru-RU"/>
        </a:p>
      </dgm:t>
    </dgm:pt>
    <dgm:pt modelId="{8DD1F29E-50E0-44CA-A21D-0F5F1004C869}">
      <dgm:prSet phldrT="[Текст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050" dirty="0" smtClean="0"/>
            <a:t>ОСУЩЕСТВЛЕНИЕ</a:t>
          </a:r>
          <a:endParaRPr lang="ru-RU" sz="1050" dirty="0"/>
        </a:p>
      </dgm:t>
    </dgm:pt>
    <dgm:pt modelId="{D7FD5E5E-C898-4A28-B95E-C47DA815F742}" type="parTrans" cxnId="{3B3407FC-2182-4E42-9F37-061A2FE91710}">
      <dgm:prSet/>
      <dgm:spPr/>
      <dgm:t>
        <a:bodyPr/>
        <a:lstStyle/>
        <a:p>
          <a:endParaRPr lang="ru-RU"/>
        </a:p>
      </dgm:t>
    </dgm:pt>
    <dgm:pt modelId="{5D3E3FF2-1CBC-43D7-89BC-A6EF8CBA3623}" type="sibTrans" cxnId="{3B3407FC-2182-4E42-9F37-061A2FE91710}">
      <dgm:prSet/>
      <dgm:spPr/>
      <dgm:t>
        <a:bodyPr/>
        <a:lstStyle/>
        <a:p>
          <a:endParaRPr lang="ru-RU"/>
        </a:p>
      </dgm:t>
    </dgm:pt>
    <dgm:pt modelId="{E2C33E41-7CCB-4A30-B08A-79C1DC83B576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000" dirty="0" smtClean="0"/>
            <a:t>ОЦЕНКА РЕЗУЛЬТАТОВ</a:t>
          </a:r>
          <a:endParaRPr lang="ru-RU" sz="1000" dirty="0"/>
        </a:p>
      </dgm:t>
    </dgm:pt>
    <dgm:pt modelId="{6F7FA2A1-819F-4EEE-8B91-CEFA5F8026FF}" type="parTrans" cxnId="{D564CDE4-038F-494D-B09C-D20BA28DE14C}">
      <dgm:prSet/>
      <dgm:spPr/>
      <dgm:t>
        <a:bodyPr/>
        <a:lstStyle/>
        <a:p>
          <a:endParaRPr lang="ru-RU"/>
        </a:p>
      </dgm:t>
    </dgm:pt>
    <dgm:pt modelId="{3D170E82-E857-449C-BCAF-E25C0E6FF8BB}" type="sibTrans" cxnId="{D564CDE4-038F-494D-B09C-D20BA28DE14C}">
      <dgm:prSet/>
      <dgm:spPr/>
      <dgm:t>
        <a:bodyPr/>
        <a:lstStyle/>
        <a:p>
          <a:endParaRPr lang="ru-RU"/>
        </a:p>
      </dgm:t>
    </dgm:pt>
    <dgm:pt modelId="{642AA1E6-D12D-487F-95C7-D14B2453B560}" type="pres">
      <dgm:prSet presAssocID="{87E3580D-862D-4B7C-92FC-69FE751840A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A6E354-8A39-4BBF-8DC7-A40F0FE8185B}" type="pres">
      <dgm:prSet presAssocID="{9509696A-C171-4FDB-BC4E-573D3479C66B}" presName="centerShape" presStyleLbl="node0" presStyleIdx="0" presStyleCnt="1" custScaleX="122906" custScaleY="121106" custLinFactNeighborX="-2902" custLinFactNeighborY="-7"/>
      <dgm:spPr/>
      <dgm:t>
        <a:bodyPr/>
        <a:lstStyle/>
        <a:p>
          <a:endParaRPr lang="ru-RU"/>
        </a:p>
      </dgm:t>
    </dgm:pt>
    <dgm:pt modelId="{78F919FA-0751-45AF-8BD3-B7E3E79ADBF0}" type="pres">
      <dgm:prSet presAssocID="{6C5CF3D0-C196-41FD-8669-75BC3F3EB998}" presName="node" presStyleLbl="node1" presStyleIdx="0" presStyleCnt="4" custScaleX="261702" custRadScaleRad="99665" custRadScaleInc="-5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BE40C1-A39D-45DD-B649-9833C8E15471}" type="pres">
      <dgm:prSet presAssocID="{6C5CF3D0-C196-41FD-8669-75BC3F3EB998}" presName="dummy" presStyleCnt="0"/>
      <dgm:spPr/>
    </dgm:pt>
    <dgm:pt modelId="{E9FF79CE-7970-42CF-A461-8B3954CAEC51}" type="pres">
      <dgm:prSet presAssocID="{18C0A204-34C0-42A2-A3B5-306476A35F86}" presName="sibTrans" presStyleLbl="sibTrans2D1" presStyleIdx="0" presStyleCnt="4"/>
      <dgm:spPr/>
      <dgm:t>
        <a:bodyPr/>
        <a:lstStyle/>
        <a:p>
          <a:endParaRPr lang="ru-RU"/>
        </a:p>
      </dgm:t>
    </dgm:pt>
    <dgm:pt modelId="{35241E50-FBDA-43A2-B81C-5BC6021BC305}" type="pres">
      <dgm:prSet presAssocID="{C25B9F7B-80D5-4DEC-BAA6-32FEB2430D5B}" presName="node" presStyleLbl="node1" presStyleIdx="1" presStyleCnt="4" custScaleX="142997" custScaleY="41746" custRadScaleRad="96537" custRadScaleInc="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94BAC5-CF70-406F-A174-F930F00C9560}" type="pres">
      <dgm:prSet presAssocID="{C25B9F7B-80D5-4DEC-BAA6-32FEB2430D5B}" presName="dummy" presStyleCnt="0"/>
      <dgm:spPr/>
    </dgm:pt>
    <dgm:pt modelId="{5770E982-814C-4241-81DE-7000CDA706FD}" type="pres">
      <dgm:prSet presAssocID="{83363AAA-5BB4-4D62-A232-76BFF682BD63}" presName="sibTrans" presStyleLbl="sibTrans2D1" presStyleIdx="1" presStyleCnt="4"/>
      <dgm:spPr/>
      <dgm:t>
        <a:bodyPr/>
        <a:lstStyle/>
        <a:p>
          <a:endParaRPr lang="ru-RU"/>
        </a:p>
      </dgm:t>
    </dgm:pt>
    <dgm:pt modelId="{A3270A0A-D378-45FE-B23F-E8A52AF24034}" type="pres">
      <dgm:prSet presAssocID="{8DD1F29E-50E0-44CA-A21D-0F5F1004C869}" presName="node" presStyleLbl="node1" presStyleIdx="2" presStyleCnt="4" custScaleX="171470" custScaleY="42345" custRadScaleRad="100240" custRadScaleInc="6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E82D0-3DF3-4DA6-B3D1-C7C0A715B7B1}" type="pres">
      <dgm:prSet presAssocID="{8DD1F29E-50E0-44CA-A21D-0F5F1004C869}" presName="dummy" presStyleCnt="0"/>
      <dgm:spPr/>
    </dgm:pt>
    <dgm:pt modelId="{4B7ABAB4-95E5-44B7-B6C0-1D707B39DD67}" type="pres">
      <dgm:prSet presAssocID="{5D3E3FF2-1CBC-43D7-89BC-A6EF8CBA3623}" presName="sibTrans" presStyleLbl="sibTrans2D1" presStyleIdx="2" presStyleCnt="4"/>
      <dgm:spPr/>
      <dgm:t>
        <a:bodyPr/>
        <a:lstStyle/>
        <a:p>
          <a:endParaRPr lang="ru-RU"/>
        </a:p>
      </dgm:t>
    </dgm:pt>
    <dgm:pt modelId="{E926681B-AF28-4155-A2CD-0EEB8DB01C70}" type="pres">
      <dgm:prSet presAssocID="{E2C33E41-7CCB-4A30-B08A-79C1DC83B576}" presName="node" presStyleLbl="node1" presStyleIdx="3" presStyleCnt="4" custScaleX="115311" custScaleY="56159" custRadScaleRad="103466" custRadScaleInc="-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F59EF-2E46-4CFB-9ECA-38A9C014CC23}" type="pres">
      <dgm:prSet presAssocID="{E2C33E41-7CCB-4A30-B08A-79C1DC83B576}" presName="dummy" presStyleCnt="0"/>
      <dgm:spPr/>
    </dgm:pt>
    <dgm:pt modelId="{8DA18ECC-BF86-4AC9-992C-91153467AD1A}" type="pres">
      <dgm:prSet presAssocID="{3D170E82-E857-449C-BCAF-E25C0E6FF8BB}" presName="sibTrans" presStyleLbl="sibTrans2D1" presStyleIdx="3" presStyleCnt="4" custLinFactNeighborX="0" custLinFactNeighborY="0"/>
      <dgm:spPr/>
      <dgm:t>
        <a:bodyPr/>
        <a:lstStyle/>
        <a:p>
          <a:endParaRPr lang="ru-RU"/>
        </a:p>
      </dgm:t>
    </dgm:pt>
  </dgm:ptLst>
  <dgm:cxnLst>
    <dgm:cxn modelId="{A95A4185-20B0-4E46-9EE1-E64918D658A1}" type="presOf" srcId="{3D170E82-E857-449C-BCAF-E25C0E6FF8BB}" destId="{8DA18ECC-BF86-4AC9-992C-91153467AD1A}" srcOrd="0" destOrd="0" presId="urn:microsoft.com/office/officeart/2005/8/layout/radial6"/>
    <dgm:cxn modelId="{11CEB4EB-AA54-4876-B219-130E3D3E9D60}" type="presOf" srcId="{83363AAA-5BB4-4D62-A232-76BFF682BD63}" destId="{5770E982-814C-4241-81DE-7000CDA706FD}" srcOrd="0" destOrd="0" presId="urn:microsoft.com/office/officeart/2005/8/layout/radial6"/>
    <dgm:cxn modelId="{7FB28CCB-EB11-40A8-825B-4C65326C69AA}" type="presOf" srcId="{E2C33E41-7CCB-4A30-B08A-79C1DC83B576}" destId="{E926681B-AF28-4155-A2CD-0EEB8DB01C70}" srcOrd="0" destOrd="0" presId="urn:microsoft.com/office/officeart/2005/8/layout/radial6"/>
    <dgm:cxn modelId="{7844BF58-FF20-43D2-A540-69F15B81D915}" type="presOf" srcId="{9509696A-C171-4FDB-BC4E-573D3479C66B}" destId="{9AA6E354-8A39-4BBF-8DC7-A40F0FE8185B}" srcOrd="0" destOrd="0" presId="urn:microsoft.com/office/officeart/2005/8/layout/radial6"/>
    <dgm:cxn modelId="{9320009D-2E95-480F-B6BD-317FF02EB31B}" type="presOf" srcId="{8DD1F29E-50E0-44CA-A21D-0F5F1004C869}" destId="{A3270A0A-D378-45FE-B23F-E8A52AF24034}" srcOrd="0" destOrd="0" presId="urn:microsoft.com/office/officeart/2005/8/layout/radial6"/>
    <dgm:cxn modelId="{231E3B21-20E0-49CF-B8A4-BA595102C415}" type="presOf" srcId="{18C0A204-34C0-42A2-A3B5-306476A35F86}" destId="{E9FF79CE-7970-42CF-A461-8B3954CAEC51}" srcOrd="0" destOrd="0" presId="urn:microsoft.com/office/officeart/2005/8/layout/radial6"/>
    <dgm:cxn modelId="{3B3407FC-2182-4E42-9F37-061A2FE91710}" srcId="{9509696A-C171-4FDB-BC4E-573D3479C66B}" destId="{8DD1F29E-50E0-44CA-A21D-0F5F1004C869}" srcOrd="2" destOrd="0" parTransId="{D7FD5E5E-C898-4A28-B95E-C47DA815F742}" sibTransId="{5D3E3FF2-1CBC-43D7-89BC-A6EF8CBA3623}"/>
    <dgm:cxn modelId="{D564CDE4-038F-494D-B09C-D20BA28DE14C}" srcId="{9509696A-C171-4FDB-BC4E-573D3479C66B}" destId="{E2C33E41-7CCB-4A30-B08A-79C1DC83B576}" srcOrd="3" destOrd="0" parTransId="{6F7FA2A1-819F-4EEE-8B91-CEFA5F8026FF}" sibTransId="{3D170E82-E857-449C-BCAF-E25C0E6FF8BB}"/>
    <dgm:cxn modelId="{7C204E33-AC39-4574-B422-C914E758F8A6}" type="presOf" srcId="{6C5CF3D0-C196-41FD-8669-75BC3F3EB998}" destId="{78F919FA-0751-45AF-8BD3-B7E3E79ADBF0}" srcOrd="0" destOrd="0" presId="urn:microsoft.com/office/officeart/2005/8/layout/radial6"/>
    <dgm:cxn modelId="{6D2E10B7-1438-42AE-8FAE-0139F5127815}" srcId="{9509696A-C171-4FDB-BC4E-573D3479C66B}" destId="{C25B9F7B-80D5-4DEC-BAA6-32FEB2430D5B}" srcOrd="1" destOrd="0" parTransId="{70F79D34-F77A-487D-B520-6CBDBB588516}" sibTransId="{83363AAA-5BB4-4D62-A232-76BFF682BD63}"/>
    <dgm:cxn modelId="{D08099EB-8EE9-422A-B654-D414EED5DCDB}" type="presOf" srcId="{C25B9F7B-80D5-4DEC-BAA6-32FEB2430D5B}" destId="{35241E50-FBDA-43A2-B81C-5BC6021BC305}" srcOrd="0" destOrd="0" presId="urn:microsoft.com/office/officeart/2005/8/layout/radial6"/>
    <dgm:cxn modelId="{5973A1D7-F7EA-49FA-9D1B-0C4390F7586D}" srcId="{87E3580D-862D-4B7C-92FC-69FE751840A1}" destId="{9509696A-C171-4FDB-BC4E-573D3479C66B}" srcOrd="0" destOrd="0" parTransId="{835039D1-D1E1-4C46-B199-0B7107795D3C}" sibTransId="{084DD19C-62AD-4140-985C-660271A2B5C4}"/>
    <dgm:cxn modelId="{F51A03AA-E62E-480A-A43F-96929B6C0177}" type="presOf" srcId="{87E3580D-862D-4B7C-92FC-69FE751840A1}" destId="{642AA1E6-D12D-487F-95C7-D14B2453B560}" srcOrd="0" destOrd="0" presId="urn:microsoft.com/office/officeart/2005/8/layout/radial6"/>
    <dgm:cxn modelId="{01E40EE3-D4EC-402B-A3B2-7523272E4988}" type="presOf" srcId="{5D3E3FF2-1CBC-43D7-89BC-A6EF8CBA3623}" destId="{4B7ABAB4-95E5-44B7-B6C0-1D707B39DD67}" srcOrd="0" destOrd="0" presId="urn:microsoft.com/office/officeart/2005/8/layout/radial6"/>
    <dgm:cxn modelId="{C7EF56F5-2E17-42DC-B8B0-71FF33118A81}" srcId="{9509696A-C171-4FDB-BC4E-573D3479C66B}" destId="{6C5CF3D0-C196-41FD-8669-75BC3F3EB998}" srcOrd="0" destOrd="0" parTransId="{43C948F9-1095-4D5D-8EF9-2A4AF2813835}" sibTransId="{18C0A204-34C0-42A2-A3B5-306476A35F86}"/>
    <dgm:cxn modelId="{00AF9D69-43BE-445C-B0FB-F559C1F8CED9}" type="presParOf" srcId="{642AA1E6-D12D-487F-95C7-D14B2453B560}" destId="{9AA6E354-8A39-4BBF-8DC7-A40F0FE8185B}" srcOrd="0" destOrd="0" presId="urn:microsoft.com/office/officeart/2005/8/layout/radial6"/>
    <dgm:cxn modelId="{95BB3F49-BF76-41C2-992C-6EB43AFBF7CA}" type="presParOf" srcId="{642AA1E6-D12D-487F-95C7-D14B2453B560}" destId="{78F919FA-0751-45AF-8BD3-B7E3E79ADBF0}" srcOrd="1" destOrd="0" presId="urn:microsoft.com/office/officeart/2005/8/layout/radial6"/>
    <dgm:cxn modelId="{E13BDE0A-56F5-4B0D-ABEF-CDCB344F8DE1}" type="presParOf" srcId="{642AA1E6-D12D-487F-95C7-D14B2453B560}" destId="{A8BE40C1-A39D-45DD-B649-9833C8E15471}" srcOrd="2" destOrd="0" presId="urn:microsoft.com/office/officeart/2005/8/layout/radial6"/>
    <dgm:cxn modelId="{B292DCB9-A900-43DB-ABEB-333EE878C8D7}" type="presParOf" srcId="{642AA1E6-D12D-487F-95C7-D14B2453B560}" destId="{E9FF79CE-7970-42CF-A461-8B3954CAEC51}" srcOrd="3" destOrd="0" presId="urn:microsoft.com/office/officeart/2005/8/layout/radial6"/>
    <dgm:cxn modelId="{9C351CBE-3E76-485E-95A5-D86829CBE5E0}" type="presParOf" srcId="{642AA1E6-D12D-487F-95C7-D14B2453B560}" destId="{35241E50-FBDA-43A2-B81C-5BC6021BC305}" srcOrd="4" destOrd="0" presId="urn:microsoft.com/office/officeart/2005/8/layout/radial6"/>
    <dgm:cxn modelId="{6E465A8D-990B-49DC-9454-EC56145118FF}" type="presParOf" srcId="{642AA1E6-D12D-487F-95C7-D14B2453B560}" destId="{4094BAC5-CF70-406F-A174-F930F00C9560}" srcOrd="5" destOrd="0" presId="urn:microsoft.com/office/officeart/2005/8/layout/radial6"/>
    <dgm:cxn modelId="{8BAD2629-BE02-4E9C-8DAA-B93A08367158}" type="presParOf" srcId="{642AA1E6-D12D-487F-95C7-D14B2453B560}" destId="{5770E982-814C-4241-81DE-7000CDA706FD}" srcOrd="6" destOrd="0" presId="urn:microsoft.com/office/officeart/2005/8/layout/radial6"/>
    <dgm:cxn modelId="{02A1615E-9728-4AA0-80F6-0D42894A46BF}" type="presParOf" srcId="{642AA1E6-D12D-487F-95C7-D14B2453B560}" destId="{A3270A0A-D378-45FE-B23F-E8A52AF24034}" srcOrd="7" destOrd="0" presId="urn:microsoft.com/office/officeart/2005/8/layout/radial6"/>
    <dgm:cxn modelId="{82628DD0-EC08-4EDF-A9FD-8B4A4E496E20}" type="presParOf" srcId="{642AA1E6-D12D-487F-95C7-D14B2453B560}" destId="{758E82D0-3DF3-4DA6-B3D1-C7C0A715B7B1}" srcOrd="8" destOrd="0" presId="urn:microsoft.com/office/officeart/2005/8/layout/radial6"/>
    <dgm:cxn modelId="{7C023EBF-28D4-4F8F-B3C5-46A04AF20D91}" type="presParOf" srcId="{642AA1E6-D12D-487F-95C7-D14B2453B560}" destId="{4B7ABAB4-95E5-44B7-B6C0-1D707B39DD67}" srcOrd="9" destOrd="0" presId="urn:microsoft.com/office/officeart/2005/8/layout/radial6"/>
    <dgm:cxn modelId="{4A489925-3CA7-403B-8F29-BE7CE7C8EDE3}" type="presParOf" srcId="{642AA1E6-D12D-487F-95C7-D14B2453B560}" destId="{E926681B-AF28-4155-A2CD-0EEB8DB01C70}" srcOrd="10" destOrd="0" presId="urn:microsoft.com/office/officeart/2005/8/layout/radial6"/>
    <dgm:cxn modelId="{9E8161F6-D8B2-4BBA-93BE-F865749E20EF}" type="presParOf" srcId="{642AA1E6-D12D-487F-95C7-D14B2453B560}" destId="{0CBF59EF-2E46-4CFB-9ECA-38A9C014CC23}" srcOrd="11" destOrd="0" presId="urn:microsoft.com/office/officeart/2005/8/layout/radial6"/>
    <dgm:cxn modelId="{76BF6E62-48DC-453D-924C-C62A1D231663}" type="presParOf" srcId="{642AA1E6-D12D-487F-95C7-D14B2453B560}" destId="{8DA18ECC-BF86-4AC9-992C-91153467AD1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1006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2450" y="0"/>
            <a:ext cx="431165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A35D6B-3E81-45A9-A3AB-3BFA6C8606B6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72238"/>
            <a:ext cx="43100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2450" y="6472238"/>
            <a:ext cx="43116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7" rIns="91193" bIns="4559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A965F7-BA08-4DA0-83A3-031908ED2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91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2450" y="0"/>
            <a:ext cx="4311650" cy="341313"/>
          </a:xfrm>
          <a:prstGeom prst="rect">
            <a:avLst/>
          </a:prstGeom>
        </p:spPr>
        <p:txBody>
          <a:bodyPr vert="horz" lIns="91193" tIns="45597" rIns="91193" bIns="4559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AC9309-BD2B-4209-BF8D-CAB0F0D108EA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8362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93" tIns="45597" rIns="91193" bIns="4559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5363" y="3236913"/>
            <a:ext cx="7954962" cy="3067050"/>
          </a:xfrm>
          <a:prstGeom prst="rect">
            <a:avLst/>
          </a:prstGeom>
        </p:spPr>
        <p:txBody>
          <a:bodyPr vert="horz" lIns="91193" tIns="45597" rIns="91193" bIns="4559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72238"/>
            <a:ext cx="4310063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2450" y="6472238"/>
            <a:ext cx="4311650" cy="341312"/>
          </a:xfrm>
          <a:prstGeom prst="rect">
            <a:avLst/>
          </a:prstGeom>
        </p:spPr>
        <p:txBody>
          <a:bodyPr vert="horz" lIns="91193" tIns="45597" rIns="91193" bIns="4559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00CAE6-9306-476A-B065-9BDF61618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882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C1E7A-B517-41BE-B180-5F8A8D91E27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75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656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b="1" smtClean="0"/>
              <a:t>Желание – или хотя бы ответственность</a:t>
            </a:r>
          </a:p>
          <a:p>
            <a:endParaRPr lang="ru-RU" altLang="ru-RU" b="1" smtClean="0"/>
          </a:p>
          <a:p>
            <a:r>
              <a:rPr lang="ru-RU" altLang="ru-RU" b="1" smtClean="0"/>
              <a:t>Благословение: может спасти от ошибок, участие священника в социальной деятельности</a:t>
            </a:r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B0B922D2-C63D-4370-9DE3-484B4DB67A10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8884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89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 smtClean="0"/>
              <a:t>Таким образом, можно утверждать, что функции организации, мотивации и контроля являются "сквозными" функциями, пронизывающими весь процесс управления и реализуются на всех стадиях управленческого цикла. Выделять их в качестве самостоятельных его стадий нецелесообразно. Тем не менее, любая модель управленческого цикла должна содержать в себе данные управленческие функции, реализуемые в определенных действиях руководителя.</a:t>
            </a:r>
          </a:p>
          <a:p>
            <a:pPr>
              <a:defRPr/>
            </a:pPr>
            <a:r>
              <a:rPr lang="ru-RU" b="1" dirty="0" smtClean="0"/>
              <a:t>Этапы планирования:</a:t>
            </a:r>
          </a:p>
          <a:p>
            <a:pPr>
              <a:defRPr/>
            </a:pPr>
            <a:r>
              <a:rPr lang="ru-RU" dirty="0" smtClean="0"/>
              <a:t>1.Функция планирования – по сути, в процессе планирования принимается решение о том, какими должны быть цели организации и что должны делать ее члены, чтобы достичь этих целей. Это подготовка сегодня к завтрашнему дню. Определение того, что требуется и как этого добиться.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Планирование – выбор целей и план действий по их осуществлению.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Планирование – стадия процесса управления, на которой определяются цели </a:t>
            </a:r>
            <a:r>
              <a:rPr lang="ru-RU" b="1" dirty="0" smtClean="0"/>
              <a:t>деятельности</a:t>
            </a:r>
            <a:r>
              <a:rPr lang="ru-RU" dirty="0" smtClean="0"/>
              <a:t> и необходимые для этого средства и действия. Планирование прокладывает курс, по которому организация будет идти, чтобы достичь цели. (Римский философ Сенека сказал: «Когда не знаешь, какая гавань тебе нужна, любой ветер будет попутным»).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Процесс планирования осуществляется соответственно уровням организации: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Стратегическое планирование (высший уровень). Стратегия – оптимальный набор правил и приемов, которые позволяют реализовать миссию, достигнуть глобальных и локальных целей фирмы. Главная задача планирования на этом уровне – определить, как организация будет вести себя в своей рыночной нише.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Стратегическое планирование – определение главных целей </a:t>
            </a:r>
            <a:r>
              <a:rPr lang="ru-RU" b="1" dirty="0" smtClean="0"/>
              <a:t>деятельности</a:t>
            </a:r>
            <a:r>
              <a:rPr lang="ru-RU" dirty="0" smtClean="0"/>
              <a:t> на рынке, например, разрабатываются новые возможности фирмы по внедрению новых нетрадиционных товаров и услуг, радикальное изменение технологии или даже изменение профиля.</a:t>
            </a:r>
          </a:p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Тактическое планирование (средний уровень) – определяются промежуточные цели на пути достижения стратегических целей и задач. Тактика – краткосрочные планы организации, разработанные на базе стратегических планов; совокупность средств и приемов для достижения намеченной цели.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Оперативное планирование (нижний уровень). Каждый менеджер на </a:t>
            </a:r>
            <a:r>
              <a:rPr lang="ru-RU" b="1" dirty="0" smtClean="0"/>
              <a:t>основе</a:t>
            </a:r>
            <a:r>
              <a:rPr lang="ru-RU" dirty="0" smtClean="0"/>
              <a:t> оперативных планов разрабатывает повседневную краткосрочную тактику.</a:t>
            </a:r>
            <a:endParaRPr lang="ru-RU" b="1" dirty="0" smtClean="0"/>
          </a:p>
          <a:p>
            <a:pPr>
              <a:defRPr/>
            </a:pPr>
            <a:r>
              <a:rPr lang="ru-RU" dirty="0" smtClean="0"/>
              <a:t>Планирование целей - разработка постановки задачи (проектное обоснование, основные этапы и цели проекта),</a:t>
            </a:r>
          </a:p>
          <a:p>
            <a:pPr>
              <a:defRPr/>
            </a:pPr>
            <a:r>
              <a:rPr lang="ru-RU" dirty="0" smtClean="0"/>
              <a:t>Декомпозиция целей - декомпозиция этапов проекта на более мелкие и более управляемые компоненты для обеспечения более действенного контроля,</a:t>
            </a:r>
          </a:p>
          <a:p>
            <a:pPr>
              <a:defRPr/>
            </a:pPr>
            <a:r>
              <a:rPr lang="ru-RU" dirty="0" smtClean="0"/>
              <a:t>Определение состава операций (работ) проекта - составление перечня операций, из которых состоит выполнение различных этапов проекта,</a:t>
            </a:r>
          </a:p>
          <a:p>
            <a:pPr>
              <a:defRPr/>
            </a:pPr>
            <a:r>
              <a:rPr lang="ru-RU" dirty="0" smtClean="0"/>
              <a:t>Определение взаимосвязей операций - составление и документирование технологических взаимосвязей между операциями,</a:t>
            </a:r>
          </a:p>
          <a:p>
            <a:pPr>
              <a:defRPr/>
            </a:pPr>
            <a:r>
              <a:rPr lang="ru-RU" dirty="0" smtClean="0"/>
              <a:t>Оценка длительностей или объемов работ - оценка количества рабочих временных интервалов, либо объемов работ, необходимых для завершения отдельных операций,</a:t>
            </a:r>
          </a:p>
          <a:p>
            <a:pPr>
              <a:defRPr/>
            </a:pPr>
            <a:r>
              <a:rPr lang="ru-RU" dirty="0" smtClean="0"/>
              <a:t>Определение ресурсов (людей, оборудования, материалов) проекта - определение общего количества ресурсов всех видов, которые могут быть использованы на работах проекта (ресурсов организации) и их характеристик;</a:t>
            </a:r>
          </a:p>
          <a:p>
            <a:pPr>
              <a:defRPr/>
            </a:pPr>
            <a:r>
              <a:rPr lang="ru-RU" dirty="0" smtClean="0"/>
              <a:t>Назначение ресурсов - определение ресурсов, необходимых для выполнения отдельных операций проекта;</a:t>
            </a:r>
          </a:p>
          <a:p>
            <a:pPr>
              <a:defRPr/>
            </a:pPr>
            <a:r>
              <a:rPr lang="ru-RU" dirty="0" smtClean="0"/>
              <a:t>Оценка стоимостей - определение составляющих стоимостей операций проекта и оценка этих составляющих для каждой операции, ресурса и назначения;</a:t>
            </a:r>
          </a:p>
          <a:p>
            <a:pPr>
              <a:defRPr/>
            </a:pPr>
            <a:r>
              <a:rPr lang="ru-RU" dirty="0" smtClean="0"/>
              <a:t>Составление расписания выполнения работ - определение последовательности выполнения работ проекта, длительностей операций и распределения во времени потребностей в ресурсах и затрат, исходя и с учетом наложенных ограничений и взаимосвязей;</a:t>
            </a:r>
          </a:p>
          <a:p>
            <a:pPr>
              <a:defRPr/>
            </a:pPr>
            <a:r>
              <a:rPr lang="ru-RU" dirty="0" smtClean="0"/>
              <a:t>Оценка бюджета - приложение оценок стоимости к отдельным компонентам проекта (этапам, фазам, срокам);</a:t>
            </a:r>
          </a:p>
          <a:p>
            <a:pPr>
              <a:defRPr/>
            </a:pPr>
            <a:r>
              <a:rPr lang="ru-RU" b="1" dirty="0" smtClean="0"/>
              <a:t>Вспомогательные процессы планирования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Кроме перечисленных основных процессов планирования имеется ряд вспомогательных процессов, необходимость в использовании которых сильно зависит от природы конкретного проекта. Такие процессы включают в себя:</a:t>
            </a:r>
          </a:p>
          <a:p>
            <a:pPr>
              <a:defRPr/>
            </a:pPr>
            <a:r>
              <a:rPr lang="ru-RU" dirty="0" smtClean="0"/>
              <a:t>Планирование качества - определение того, какие стандарты качества использовать в проекте, и того, как эти стандарты достичь;</a:t>
            </a:r>
          </a:p>
          <a:p>
            <a:pPr>
              <a:defRPr/>
            </a:pPr>
            <a:r>
              <a:rPr lang="ru-RU" dirty="0" smtClean="0"/>
              <a:t>Планирование организации - определение, документирование и назначение ролей, ответственности и взаимоотношений отчетности в организации;</a:t>
            </a:r>
          </a:p>
          <a:p>
            <a:pPr>
              <a:defRPr/>
            </a:pPr>
            <a:r>
              <a:rPr lang="ru-RU" dirty="0" smtClean="0"/>
              <a:t>Назначение персонала - назначение человеческих ресурсов на выполнение работ проекта;</a:t>
            </a:r>
          </a:p>
          <a:p>
            <a:pPr>
              <a:defRPr/>
            </a:pPr>
            <a:r>
              <a:rPr lang="ru-RU" dirty="0" smtClean="0"/>
              <a:t>Планирование взаимодействия - определение потоков информации и способов взаимодействия, необходимых для участников проекта,</a:t>
            </a:r>
          </a:p>
          <a:p>
            <a:pPr>
              <a:defRPr/>
            </a:pPr>
            <a:r>
              <a:rPr lang="ru-RU" dirty="0" smtClean="0"/>
              <a:t>Идентификация риска - определение и документирование событий риска, которые могут повлиять на проект;</a:t>
            </a:r>
          </a:p>
          <a:p>
            <a:pPr>
              <a:defRPr/>
            </a:pPr>
            <a:r>
              <a:rPr lang="ru-RU" dirty="0" smtClean="0"/>
              <a:t>Оценка риска - оценка вероятностей наступления событий риска, их характеристик и влияния на проект;</a:t>
            </a:r>
          </a:p>
          <a:p>
            <a:pPr>
              <a:defRPr/>
            </a:pPr>
            <a:r>
              <a:rPr lang="ru-RU" dirty="0" smtClean="0"/>
              <a:t>Разработка реагирования - определение необходимых действий для предупреждения рисков и реакции на угрожающие события;</a:t>
            </a:r>
          </a:p>
          <a:p>
            <a:pPr>
              <a:defRPr/>
            </a:pPr>
            <a:r>
              <a:rPr lang="ru-RU" dirty="0" smtClean="0"/>
              <a:t>Планирование поставок - определение того, что, как и когда должно быть поставлено;</a:t>
            </a:r>
          </a:p>
          <a:p>
            <a:pPr>
              <a:defRPr/>
            </a:pPr>
            <a:r>
              <a:rPr lang="ru-RU" dirty="0" smtClean="0"/>
              <a:t>Подготовка условий - выработка требований к поставкам и определение потенциальных поставщиков.</a:t>
            </a:r>
          </a:p>
          <a:p>
            <a:pPr>
              <a:defRPr/>
            </a:pPr>
            <a:r>
              <a:rPr lang="ru-RU" dirty="0" smtClean="0"/>
              <a:t>Взаимосвязи между вспомогательными </a:t>
            </a:r>
            <a:r>
              <a:rPr lang="ru-RU" dirty="0" err="1" smtClean="0"/>
              <a:t>подпроцессами</a:t>
            </a:r>
            <a:r>
              <a:rPr lang="ru-RU" dirty="0" smtClean="0"/>
              <a:t>, как и само их наличие, в большой мере зависят от природы проекта.</a:t>
            </a:r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b="1" dirty="0" smtClean="0"/>
              <a:t>3. Исполнение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Исполнение, подобно планированию, также подразделяется на две части:</a:t>
            </a:r>
          </a:p>
          <a:p>
            <a:pPr>
              <a:defRPr/>
            </a:pPr>
            <a:r>
              <a:rPr lang="ru-RU" dirty="0" smtClean="0"/>
              <a:t>1) исполнение, ориентированное на длительное приспособление компании к нуждам бизнеса. Оно предполагает:</a:t>
            </a:r>
          </a:p>
          <a:p>
            <a:pPr>
              <a:defRPr/>
            </a:pPr>
            <a:r>
              <a:rPr lang="ru-RU" dirty="0" smtClean="0"/>
              <a:t>создание и/или изменение организационной структуры предприятия;</a:t>
            </a:r>
          </a:p>
          <a:p>
            <a:pPr>
              <a:defRPr/>
            </a:pPr>
            <a:r>
              <a:rPr lang="ru-RU" dirty="0" smtClean="0"/>
              <a:t>первоначальное распределение обязанностей среди персонала и внесение изменений;</a:t>
            </a:r>
          </a:p>
          <a:p>
            <a:pPr>
              <a:defRPr/>
            </a:pPr>
            <a:r>
              <a:rPr lang="ru-RU" dirty="0" smtClean="0"/>
              <a:t>постановка бизнес-процессов;</a:t>
            </a:r>
          </a:p>
          <a:p>
            <a:pPr>
              <a:defRPr/>
            </a:pPr>
            <a:r>
              <a:rPr lang="ru-RU" dirty="0" smtClean="0"/>
              <a:t>2) исполнение в текущем периоде, которое предполагает управление организацией и сложившихся рамках. Оно включат в себя:</a:t>
            </a:r>
          </a:p>
          <a:p>
            <a:pPr>
              <a:defRPr/>
            </a:pPr>
            <a:r>
              <a:rPr lang="ru-RU" dirty="0" smtClean="0"/>
              <a:t>отбор, обучение и оценку деятельности персонала;</a:t>
            </a:r>
          </a:p>
          <a:p>
            <a:pPr>
              <a:defRPr/>
            </a:pPr>
            <a:r>
              <a:rPr lang="ru-RU" dirty="0" smtClean="0"/>
              <a:t>собственно организацию текущей деятельности.</a:t>
            </a:r>
          </a:p>
          <a:p>
            <a:pPr>
              <a:defRPr/>
            </a:pPr>
            <a:r>
              <a:rPr lang="ru-RU" dirty="0" smtClean="0"/>
              <a:t>При описании управления проектами также выделяется определенная последовательность действий, которая представляет собой управленческий цикл в применении к проектной деятельности (9). </a:t>
            </a:r>
            <a:r>
              <a:rPr lang="en-US" dirty="0" err="1" smtClean="0"/>
              <a:t>Сам</a:t>
            </a:r>
            <a:r>
              <a:rPr lang="en-US" dirty="0" smtClean="0"/>
              <a:t> </a:t>
            </a:r>
            <a:r>
              <a:rPr lang="en-US" dirty="0" err="1" smtClean="0"/>
              <a:t>проект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этом</a:t>
            </a:r>
            <a:r>
              <a:rPr lang="en-US" dirty="0" smtClean="0"/>
              <a:t> </a:t>
            </a:r>
            <a:r>
              <a:rPr lang="en-US" dirty="0" err="1" smtClean="0"/>
              <a:t>рассматривается</a:t>
            </a:r>
            <a:r>
              <a:rPr lang="en-US" dirty="0" smtClean="0"/>
              <a:t> </a:t>
            </a:r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последовательность</a:t>
            </a:r>
            <a:r>
              <a:rPr lang="en-US" dirty="0" smtClean="0"/>
              <a:t> </a:t>
            </a:r>
            <a:r>
              <a:rPr lang="en-US" dirty="0" err="1" smtClean="0"/>
              <a:t>процессов</a:t>
            </a:r>
            <a:r>
              <a:rPr lang="en-US" dirty="0" smtClean="0"/>
              <a:t>: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1.   </a:t>
            </a:r>
            <a:r>
              <a:rPr lang="en-US" b="1" dirty="0" err="1" smtClean="0"/>
              <a:t>Инициация</a:t>
            </a:r>
            <a:r>
              <a:rPr lang="en-US" b="1" dirty="0" smtClean="0"/>
              <a:t> </a:t>
            </a:r>
            <a:r>
              <a:rPr lang="en-US" b="1" dirty="0" err="1" smtClean="0"/>
              <a:t>проекта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определение</a:t>
            </a:r>
            <a:r>
              <a:rPr lang="en-US" dirty="0" smtClean="0"/>
              <a:t> </a:t>
            </a:r>
            <a:r>
              <a:rPr lang="en-US" dirty="0" err="1" smtClean="0"/>
              <a:t>необходимости</a:t>
            </a:r>
            <a:r>
              <a:rPr lang="en-US" dirty="0" smtClean="0"/>
              <a:t> </a:t>
            </a:r>
            <a:r>
              <a:rPr lang="en-US" dirty="0" err="1" smtClean="0"/>
              <a:t>реализации</a:t>
            </a:r>
            <a:r>
              <a:rPr lang="en-US" dirty="0" smtClean="0"/>
              <a:t> </a:t>
            </a:r>
            <a:r>
              <a:rPr lang="en-US" dirty="0" err="1" smtClean="0"/>
              <a:t>проекта</a:t>
            </a:r>
            <a:r>
              <a:rPr lang="en-US" dirty="0" smtClean="0"/>
              <a:t>);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2.   </a:t>
            </a:r>
            <a:r>
              <a:rPr lang="en-US" b="1" dirty="0" err="1" smtClean="0"/>
              <a:t>Планирование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постановка</a:t>
            </a:r>
            <a:r>
              <a:rPr lang="en-US" dirty="0" smtClean="0"/>
              <a:t> и </a:t>
            </a:r>
            <a:r>
              <a:rPr lang="en-US" dirty="0" err="1" smtClean="0"/>
              <a:t>декомпозиция</a:t>
            </a:r>
            <a:r>
              <a:rPr lang="en-US" dirty="0" smtClean="0"/>
              <a:t> </a:t>
            </a:r>
            <a:r>
              <a:rPr lang="en-US" dirty="0" err="1" smtClean="0"/>
              <a:t>целей</a:t>
            </a:r>
            <a:r>
              <a:rPr lang="en-US" dirty="0" smtClean="0"/>
              <a:t>, </a:t>
            </a:r>
            <a:r>
              <a:rPr lang="en-US" dirty="0" err="1" smtClean="0"/>
              <a:t>определение</a:t>
            </a:r>
            <a:r>
              <a:rPr lang="en-US" dirty="0" smtClean="0"/>
              <a:t> </a:t>
            </a:r>
            <a:r>
              <a:rPr lang="en-US" dirty="0" err="1" smtClean="0"/>
              <a:t>состава</a:t>
            </a:r>
            <a:r>
              <a:rPr lang="en-US" dirty="0" smtClean="0"/>
              <a:t> и </a:t>
            </a:r>
            <a:r>
              <a:rPr lang="en-US" dirty="0" err="1" smtClean="0"/>
              <a:t>взаимосвязей</a:t>
            </a:r>
            <a:r>
              <a:rPr lang="en-US" dirty="0" smtClean="0"/>
              <a:t> </a:t>
            </a:r>
            <a:r>
              <a:rPr lang="en-US" dirty="0" err="1" smtClean="0"/>
              <a:t>работ</a:t>
            </a:r>
            <a:r>
              <a:rPr lang="en-US" dirty="0" smtClean="0"/>
              <a:t>, </a:t>
            </a:r>
            <a:r>
              <a:rPr lang="en-US" dirty="0" err="1" smtClean="0"/>
              <a:t>оценка</a:t>
            </a:r>
            <a:r>
              <a:rPr lang="en-US" dirty="0" smtClean="0"/>
              <a:t> </a:t>
            </a:r>
            <a:r>
              <a:rPr lang="en-US" dirty="0" err="1" smtClean="0"/>
              <a:t>объемов</a:t>
            </a:r>
            <a:r>
              <a:rPr lang="en-US" dirty="0" smtClean="0"/>
              <a:t> и </a:t>
            </a:r>
            <a:r>
              <a:rPr lang="en-US" dirty="0" err="1" smtClean="0"/>
              <a:t>длительности</a:t>
            </a:r>
            <a:r>
              <a:rPr lang="en-US" dirty="0" smtClean="0"/>
              <a:t> </a:t>
            </a:r>
            <a:r>
              <a:rPr lang="en-US" dirty="0" err="1" smtClean="0"/>
              <a:t>работ</a:t>
            </a:r>
            <a:r>
              <a:rPr lang="en-US" dirty="0" smtClean="0"/>
              <a:t>, </a:t>
            </a:r>
            <a:r>
              <a:rPr lang="en-US" dirty="0" err="1" smtClean="0"/>
              <a:t>определение</a:t>
            </a:r>
            <a:r>
              <a:rPr lang="en-US" dirty="0" smtClean="0"/>
              <a:t> </a:t>
            </a:r>
            <a:r>
              <a:rPr lang="en-US" dirty="0" err="1" smtClean="0"/>
              <a:t>ресурсов</a:t>
            </a:r>
            <a:r>
              <a:rPr lang="en-US" dirty="0" smtClean="0"/>
              <a:t> и </a:t>
            </a:r>
            <a:r>
              <a:rPr lang="en-US" dirty="0" err="1" smtClean="0"/>
              <a:t>стоимости</a:t>
            </a:r>
            <a:r>
              <a:rPr lang="en-US" dirty="0" smtClean="0"/>
              <a:t>, </a:t>
            </a:r>
            <a:r>
              <a:rPr lang="en-US" dirty="0" err="1" smtClean="0"/>
              <a:t>формулировка</a:t>
            </a:r>
            <a:r>
              <a:rPr lang="en-US" dirty="0" smtClean="0"/>
              <a:t> </a:t>
            </a:r>
            <a:r>
              <a:rPr lang="en-US" dirty="0" err="1" smtClean="0"/>
              <a:t>критериев</a:t>
            </a:r>
            <a:r>
              <a:rPr lang="en-US" dirty="0" smtClean="0"/>
              <a:t> </a:t>
            </a:r>
            <a:r>
              <a:rPr lang="en-US" dirty="0" err="1" smtClean="0"/>
              <a:t>успеха</a:t>
            </a:r>
            <a:r>
              <a:rPr lang="en-US" dirty="0" smtClean="0"/>
              <a:t>, </a:t>
            </a:r>
            <a:r>
              <a:rPr lang="en-US" dirty="0" err="1" smtClean="0"/>
              <a:t>разработка</a:t>
            </a:r>
            <a:r>
              <a:rPr lang="en-US" dirty="0" smtClean="0"/>
              <a:t> </a:t>
            </a:r>
            <a:r>
              <a:rPr lang="en-US" dirty="0" err="1" smtClean="0"/>
              <a:t>плана</a:t>
            </a:r>
            <a:r>
              <a:rPr lang="en-US" dirty="0" smtClean="0"/>
              <a:t> </a:t>
            </a:r>
            <a:r>
              <a:rPr lang="en-US" dirty="0" err="1" smtClean="0"/>
              <a:t>исполнения</a:t>
            </a:r>
            <a:r>
              <a:rPr lang="en-US" dirty="0" smtClean="0"/>
              <a:t> </a:t>
            </a:r>
            <a:r>
              <a:rPr lang="en-US" dirty="0" err="1" smtClean="0"/>
              <a:t>проекта</a:t>
            </a:r>
            <a:r>
              <a:rPr lang="en-US" dirty="0" smtClean="0"/>
              <a:t>);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3.   </a:t>
            </a:r>
            <a:r>
              <a:rPr lang="en-US" b="1" dirty="0" err="1" smtClean="0"/>
              <a:t>Исполнение</a:t>
            </a:r>
            <a:r>
              <a:rPr lang="en-US" b="1" dirty="0" smtClean="0"/>
              <a:t> и </a:t>
            </a:r>
            <a:r>
              <a:rPr lang="en-US" b="1" dirty="0" err="1" smtClean="0"/>
              <a:t>контроль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процесс</a:t>
            </a:r>
            <a:r>
              <a:rPr lang="en-US" dirty="0" smtClean="0"/>
              <a:t> </a:t>
            </a:r>
            <a:r>
              <a:rPr lang="en-US" dirty="0" err="1" smtClean="0"/>
              <a:t>исполнения</a:t>
            </a:r>
            <a:r>
              <a:rPr lang="en-US" dirty="0" smtClean="0"/>
              <a:t> </a:t>
            </a:r>
            <a:r>
              <a:rPr lang="en-US" dirty="0" err="1" smtClean="0"/>
              <a:t>плана</a:t>
            </a:r>
            <a:r>
              <a:rPr lang="en-US" dirty="0" smtClean="0"/>
              <a:t> </a:t>
            </a:r>
            <a:r>
              <a:rPr lang="en-US" dirty="0" err="1" smtClean="0"/>
              <a:t>проекта</a:t>
            </a:r>
            <a:r>
              <a:rPr lang="en-US" dirty="0" smtClean="0"/>
              <a:t>, </a:t>
            </a:r>
            <a:r>
              <a:rPr lang="en-US" dirty="0" err="1" smtClean="0"/>
              <a:t>учет</a:t>
            </a:r>
            <a:r>
              <a:rPr lang="en-US" dirty="0" smtClean="0"/>
              <a:t> </a:t>
            </a:r>
            <a:r>
              <a:rPr lang="en-US" dirty="0" err="1" smtClean="0"/>
              <a:t>исполнения</a:t>
            </a:r>
            <a:r>
              <a:rPr lang="en-US" dirty="0" smtClean="0"/>
              <a:t>…);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4.   </a:t>
            </a:r>
            <a:r>
              <a:rPr lang="en-US" b="1" dirty="0" err="1" smtClean="0"/>
              <a:t>Анализ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анализ</a:t>
            </a:r>
            <a:r>
              <a:rPr lang="en-US" dirty="0" smtClean="0"/>
              <a:t> </a:t>
            </a:r>
            <a:r>
              <a:rPr lang="en-US" dirty="0" err="1" smtClean="0"/>
              <a:t>сроков</a:t>
            </a:r>
            <a:r>
              <a:rPr lang="en-US" dirty="0" smtClean="0"/>
              <a:t>, </a:t>
            </a:r>
            <a:r>
              <a:rPr lang="en-US" dirty="0" err="1" smtClean="0"/>
              <a:t>стоимости</a:t>
            </a:r>
            <a:r>
              <a:rPr lang="en-US" dirty="0" smtClean="0"/>
              <a:t>, </a:t>
            </a:r>
            <a:r>
              <a:rPr lang="en-US" dirty="0" err="1" smtClean="0"/>
              <a:t>подтверждение</a:t>
            </a:r>
            <a:r>
              <a:rPr lang="en-US" dirty="0" smtClean="0"/>
              <a:t> </a:t>
            </a:r>
            <a:r>
              <a:rPr lang="en-US" dirty="0" err="1" smtClean="0"/>
              <a:t>целей</a:t>
            </a:r>
            <a:r>
              <a:rPr lang="en-US" dirty="0" smtClean="0"/>
              <a:t>…);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5.   </a:t>
            </a:r>
            <a:r>
              <a:rPr lang="en-US" b="1" dirty="0" err="1" smtClean="0"/>
              <a:t>Управление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управление</a:t>
            </a:r>
            <a:r>
              <a:rPr lang="en-US" dirty="0" smtClean="0"/>
              <a:t> </a:t>
            </a:r>
            <a:r>
              <a:rPr lang="en-US" dirty="0" err="1" smtClean="0"/>
              <a:t>ресурсами</a:t>
            </a:r>
            <a:r>
              <a:rPr lang="en-US" dirty="0" smtClean="0"/>
              <a:t>, </a:t>
            </a:r>
            <a:r>
              <a:rPr lang="en-US" dirty="0" err="1" smtClean="0"/>
              <a:t>изменениями</a:t>
            </a:r>
            <a:r>
              <a:rPr lang="en-US" dirty="0" smtClean="0"/>
              <a:t>, </a:t>
            </a:r>
            <a:r>
              <a:rPr lang="en-US" dirty="0" err="1" smtClean="0"/>
              <a:t>целями</a:t>
            </a:r>
            <a:r>
              <a:rPr lang="en-US" dirty="0" smtClean="0"/>
              <a:t>, </a:t>
            </a:r>
            <a:r>
              <a:rPr lang="en-US" dirty="0" err="1" smtClean="0"/>
              <a:t>качеством</a:t>
            </a:r>
            <a:r>
              <a:rPr lang="en-US" dirty="0" smtClean="0"/>
              <a:t>, </a:t>
            </a:r>
            <a:r>
              <a:rPr lang="en-US" dirty="0" err="1" smtClean="0"/>
              <a:t>рисками</a:t>
            </a:r>
            <a:r>
              <a:rPr lang="en-US" dirty="0" smtClean="0"/>
              <a:t>…);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6.   </a:t>
            </a:r>
            <a:r>
              <a:rPr lang="en-US" b="1" dirty="0" err="1" smtClean="0"/>
              <a:t>Завершение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закрытие</a:t>
            </a:r>
            <a:r>
              <a:rPr lang="en-US" dirty="0" smtClean="0"/>
              <a:t> </a:t>
            </a:r>
            <a:r>
              <a:rPr lang="en-US" dirty="0" err="1" smtClean="0"/>
              <a:t>контрактов</a:t>
            </a:r>
            <a:r>
              <a:rPr lang="en-US" dirty="0" smtClean="0"/>
              <a:t>, </a:t>
            </a:r>
            <a:r>
              <a:rPr lang="en-US" dirty="0" err="1" smtClean="0"/>
              <a:t>административное</a:t>
            </a:r>
            <a:r>
              <a:rPr lang="en-US" dirty="0" smtClean="0"/>
              <a:t> </a:t>
            </a:r>
            <a:r>
              <a:rPr lang="en-US" dirty="0" err="1" smtClean="0"/>
              <a:t>завершение</a:t>
            </a:r>
            <a:r>
              <a:rPr lang="en-US" dirty="0" smtClean="0"/>
              <a:t>).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В качестве примеров можно привести несколько моделей стратегического процесса. Так, Джон </a:t>
            </a:r>
            <a:r>
              <a:rPr lang="ru-RU" dirty="0" err="1" smtClean="0"/>
              <a:t>ван</a:t>
            </a:r>
            <a:r>
              <a:rPr lang="ru-RU" dirty="0" smtClean="0"/>
              <a:t> </a:t>
            </a:r>
            <a:r>
              <a:rPr lang="ru-RU" dirty="0" err="1" smtClean="0"/>
              <a:t>Маурик</a:t>
            </a:r>
            <a:r>
              <a:rPr lang="ru-RU" dirty="0" smtClean="0"/>
              <a:t> (2)  выделяет пять стадий стратегического процесса, образующих стратегический маршрут:</a:t>
            </a:r>
          </a:p>
          <a:p>
            <a:pPr>
              <a:defRPr/>
            </a:pPr>
            <a:r>
              <a:rPr lang="ru-RU" dirty="0" smtClean="0"/>
              <a:t> </a:t>
            </a:r>
          </a:p>
          <a:p>
            <a:pPr>
              <a:defRPr/>
            </a:pPr>
            <a:r>
              <a:rPr lang="en-US" dirty="0" smtClean="0"/>
              <a:t>1.   </a:t>
            </a:r>
            <a:r>
              <a:rPr lang="en-US" b="1" dirty="0" err="1" smtClean="0"/>
              <a:t>Анализ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Где</a:t>
            </a:r>
            <a:r>
              <a:rPr lang="en-US" dirty="0" smtClean="0"/>
              <a:t> </a:t>
            </a:r>
            <a:r>
              <a:rPr lang="en-US" dirty="0" err="1" smtClean="0"/>
              <a:t>мы</a:t>
            </a:r>
            <a:r>
              <a:rPr lang="en-US" dirty="0" smtClean="0"/>
              <a:t> </a:t>
            </a:r>
            <a:r>
              <a:rPr lang="en-US" dirty="0" err="1" smtClean="0"/>
              <a:t>находимся</a:t>
            </a:r>
            <a:r>
              <a:rPr lang="en-US" dirty="0" smtClean="0"/>
              <a:t> </a:t>
            </a:r>
            <a:r>
              <a:rPr lang="en-US" dirty="0" err="1" smtClean="0"/>
              <a:t>сейчас</a:t>
            </a:r>
            <a:r>
              <a:rPr lang="en-US" dirty="0" smtClean="0"/>
              <a:t>? </a:t>
            </a:r>
            <a:r>
              <a:rPr lang="en-US" dirty="0" err="1" smtClean="0"/>
              <a:t>Откуда</a:t>
            </a:r>
            <a:r>
              <a:rPr lang="en-US" dirty="0" smtClean="0"/>
              <a:t> </a:t>
            </a:r>
            <a:r>
              <a:rPr lang="en-US" dirty="0" err="1" smtClean="0"/>
              <a:t>мы</a:t>
            </a:r>
            <a:r>
              <a:rPr lang="en-US" dirty="0" smtClean="0"/>
              <a:t> </a:t>
            </a:r>
            <a:r>
              <a:rPr lang="en-US" dirty="0" err="1" smtClean="0"/>
              <a:t>пришли</a:t>
            </a:r>
            <a:r>
              <a:rPr lang="en-US" dirty="0" smtClean="0"/>
              <a:t>?);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2.   </a:t>
            </a:r>
            <a:r>
              <a:rPr lang="en-US" b="1" dirty="0" err="1" smtClean="0"/>
              <a:t>Формулирование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Почему</a:t>
            </a:r>
            <a:r>
              <a:rPr lang="en-US" dirty="0" smtClean="0"/>
              <a:t> </a:t>
            </a:r>
            <a:r>
              <a:rPr lang="en-US" dirty="0" err="1" smtClean="0"/>
              <a:t>мы</a:t>
            </a:r>
            <a:r>
              <a:rPr lang="en-US" dirty="0" smtClean="0"/>
              <a:t> </a:t>
            </a:r>
            <a:r>
              <a:rPr lang="en-US" dirty="0" err="1" smtClean="0"/>
              <a:t>хотим</a:t>
            </a:r>
            <a:r>
              <a:rPr lang="en-US" dirty="0" smtClean="0"/>
              <a:t>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сделать</a:t>
            </a:r>
            <a:r>
              <a:rPr lang="en-US" dirty="0" smtClean="0"/>
              <a:t>? </a:t>
            </a:r>
            <a:r>
              <a:rPr lang="en-US" dirty="0" err="1" smtClean="0"/>
              <a:t>Чего</a:t>
            </a:r>
            <a:r>
              <a:rPr lang="en-US" dirty="0" smtClean="0"/>
              <a:t> </a:t>
            </a:r>
            <a:r>
              <a:rPr lang="en-US" dirty="0" err="1" smtClean="0"/>
              <a:t>мы</a:t>
            </a:r>
            <a:r>
              <a:rPr lang="en-US" dirty="0" smtClean="0"/>
              <a:t> </a:t>
            </a:r>
            <a:r>
              <a:rPr lang="en-US" dirty="0" err="1" smtClean="0"/>
              <a:t>хотим</a:t>
            </a:r>
            <a:r>
              <a:rPr lang="en-US" dirty="0" smtClean="0"/>
              <a:t> </a:t>
            </a:r>
            <a:r>
              <a:rPr lang="en-US" dirty="0" err="1" smtClean="0"/>
              <a:t>добиться</a:t>
            </a:r>
            <a:r>
              <a:rPr lang="en-US" dirty="0" smtClean="0"/>
              <a:t>?)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3.   </a:t>
            </a:r>
            <a:r>
              <a:rPr lang="en-US" b="1" dirty="0" err="1" smtClean="0"/>
              <a:t>Оценка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мы</a:t>
            </a:r>
            <a:r>
              <a:rPr lang="en-US" dirty="0" smtClean="0"/>
              <a:t> </a:t>
            </a:r>
            <a:r>
              <a:rPr lang="en-US" dirty="0" err="1" smtClean="0"/>
              <a:t>намерены</a:t>
            </a:r>
            <a:r>
              <a:rPr lang="en-US" dirty="0" smtClean="0"/>
              <a:t> </a:t>
            </a:r>
            <a:r>
              <a:rPr lang="en-US" dirty="0" err="1" smtClean="0"/>
              <a:t>этого</a:t>
            </a:r>
            <a:r>
              <a:rPr lang="en-US" dirty="0" smtClean="0"/>
              <a:t> </a:t>
            </a:r>
            <a:r>
              <a:rPr lang="en-US" dirty="0" err="1" smtClean="0"/>
              <a:t>добиться</a:t>
            </a:r>
            <a:r>
              <a:rPr lang="en-US" dirty="0" smtClean="0"/>
              <a:t>?)</a:t>
            </a:r>
            <a:endParaRPr lang="ru-RU" dirty="0" smtClean="0"/>
          </a:p>
          <a:p>
            <a:pPr>
              <a:defRPr/>
            </a:pPr>
            <a:r>
              <a:rPr lang="en-US" dirty="0" smtClean="0"/>
              <a:t>4.   </a:t>
            </a:r>
            <a:r>
              <a:rPr lang="en-US" b="1" dirty="0" err="1" smtClean="0"/>
              <a:t>Осуществление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мы</a:t>
            </a:r>
            <a:r>
              <a:rPr lang="en-US" dirty="0" smtClean="0"/>
              <a:t> </a:t>
            </a:r>
            <a:r>
              <a:rPr lang="en-US" dirty="0" err="1" smtClean="0"/>
              <a:t>это</a:t>
            </a:r>
            <a:r>
              <a:rPr lang="en-US" dirty="0" smtClean="0"/>
              <a:t> </a:t>
            </a:r>
            <a:r>
              <a:rPr lang="en-US" dirty="0" err="1" smtClean="0"/>
              <a:t>делаем</a:t>
            </a:r>
            <a:r>
              <a:rPr lang="en-US" dirty="0" smtClean="0"/>
              <a:t>? </a:t>
            </a:r>
            <a:r>
              <a:rPr lang="ru-RU" dirty="0" smtClean="0"/>
              <a:t>С кем мы это делаем?)</a:t>
            </a:r>
          </a:p>
          <a:p>
            <a:pPr marL="227983" indent="-227983">
              <a:buFontTx/>
              <a:buAutoNum type="arabicPeriod" startAt="5"/>
              <a:defRPr/>
            </a:pPr>
            <a:r>
              <a:rPr lang="en-US" b="1" dirty="0" err="1" smtClean="0"/>
              <a:t>Контроль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Как</a:t>
            </a:r>
            <a:r>
              <a:rPr lang="en-US" dirty="0" smtClean="0"/>
              <a:t> </a:t>
            </a:r>
            <a:r>
              <a:rPr lang="en-US" dirty="0" err="1" smtClean="0"/>
              <a:t>мы</a:t>
            </a:r>
            <a:r>
              <a:rPr lang="en-US" dirty="0" smtClean="0"/>
              <a:t> </a:t>
            </a:r>
            <a:r>
              <a:rPr lang="en-US" dirty="0" err="1" smtClean="0"/>
              <a:t>узнаем</a:t>
            </a:r>
            <a:r>
              <a:rPr lang="en-US" dirty="0" smtClean="0"/>
              <a:t>, </a:t>
            </a:r>
            <a:r>
              <a:rPr lang="en-US" dirty="0" err="1" smtClean="0"/>
              <a:t>что</a:t>
            </a:r>
            <a:r>
              <a:rPr lang="en-US" dirty="0" smtClean="0"/>
              <a:t> </a:t>
            </a:r>
            <a:r>
              <a:rPr lang="en-US" dirty="0" err="1" smtClean="0"/>
              <a:t>добиваемся</a:t>
            </a:r>
            <a:r>
              <a:rPr lang="en-US" dirty="0" smtClean="0"/>
              <a:t> </a:t>
            </a:r>
            <a:r>
              <a:rPr lang="en-US" dirty="0" err="1" smtClean="0"/>
              <a:t>цели</a:t>
            </a:r>
            <a:r>
              <a:rPr lang="en-US" dirty="0" smtClean="0"/>
              <a:t>?)</a:t>
            </a:r>
            <a:endParaRPr lang="ru-RU" dirty="0" smtClean="0"/>
          </a:p>
          <a:p>
            <a:pPr marL="227983" indent="-227983">
              <a:defRPr/>
            </a:pPr>
            <a:endParaRPr lang="ru-RU" b="1" dirty="0" smtClean="0"/>
          </a:p>
          <a:p>
            <a:pPr marL="227983" indent="-227983">
              <a:defRPr/>
            </a:pPr>
            <a:r>
              <a:rPr lang="ru-RU" b="1" dirty="0" smtClean="0"/>
              <a:t>Процессы анализа:</a:t>
            </a:r>
          </a:p>
          <a:p>
            <a:pPr marL="227983" indent="-227983">
              <a:defRPr/>
            </a:pPr>
            <a:endParaRPr lang="ru-RU" b="1" dirty="0" smtClean="0"/>
          </a:p>
          <a:p>
            <a:pPr>
              <a:defRPr/>
            </a:pPr>
            <a:r>
              <a:rPr lang="ru-RU" dirty="0" smtClean="0"/>
              <a:t>Процессы анализа включают как анализ плана, так и анализ исполнения проекта. Анализ плана означает определение того, удовлетворяет ли составленный план исполнения проекта предъявляемым к проекту требованиям и ожиданиям участников проекта. Он выражается в оценке показателей плана командой и другими участниками проекта.</a:t>
            </a:r>
          </a:p>
          <a:p>
            <a:pPr>
              <a:defRPr/>
            </a:pPr>
            <a:r>
              <a:rPr lang="ru-RU" dirty="0" smtClean="0"/>
              <a:t>На стадии планирования результатом анализа плана может быть принятие решения о необходимости изменения начальных условий и составления новой версии плана, либо принятие разработанной версии в качестве базового плана проекта, который в дальнейшем служит основой для измерения исполнения. В дальнейшем изложении анализ плана не выделяется в качестве отдельной группы процессов, а включается в группу процессов планирования, делая эту группу процессов по своей природе итеративной.</a:t>
            </a:r>
          </a:p>
          <a:p>
            <a:pPr>
              <a:defRPr/>
            </a:pPr>
            <a:r>
              <a:rPr lang="ru-RU" dirty="0" smtClean="0"/>
              <a:t>Таким образом, под процессами анализа в дальнейшем понимаются процессы анализа исполнения.</a:t>
            </a:r>
          </a:p>
          <a:p>
            <a:pPr>
              <a:defRPr/>
            </a:pPr>
            <a:r>
              <a:rPr lang="ru-RU" dirty="0" smtClean="0"/>
              <a:t>Процессы анализа исполнения предназначены для оценки состояния и прогноза успешности исполнения проекта согласно критериям и ограничениям, определенным на стадии планирования.</a:t>
            </a:r>
          </a:p>
          <a:p>
            <a:pPr>
              <a:defRPr/>
            </a:pPr>
            <a:r>
              <a:rPr lang="ru-RU" dirty="0" smtClean="0"/>
              <a:t> силу уникальности проектов эти критерии не являются универсальными, но для большинства проектов в число основных ограничений и критериев успеха входят цели, сроки, качество и стоимость работ проекта. При отрицательном прогнозе принимается решение о необходимости корректирующих воздействий, выбор которых осуществляется в процессах управления изменениями.</a:t>
            </a:r>
          </a:p>
          <a:p>
            <a:pPr>
              <a:defRPr/>
            </a:pPr>
            <a:r>
              <a:rPr lang="ru-RU" dirty="0" smtClean="0"/>
              <a:t>Процессы анализа также можно подразделить на основные и вспомогательные. К основным относятся те процессы анализа, которые непосредственно связаны с целями проекта и показателями, характеризующими успешность исполнения проекта: анализ сроков - определение соответствия фактических и прогнозных сроков исполнения операций проекта директивным или запланированным; анализ стоимости - определение соответствия фактической и прогнозной стоимости операций и фаз проекта директивным или запланированным; анализ качества - мониторинг результатов с целью их проверки на соответствие принятым стандартам качества и определения путей устранения причин нежелательных результатов исполнения качества проекта; подтверждение целей- процесс формальной приемки результатов проекта его участниками (инвесторами, потребителями и т.д.).</a:t>
            </a:r>
          </a:p>
          <a:p>
            <a:pPr>
              <a:defRPr/>
            </a:pPr>
            <a:r>
              <a:rPr lang="ru-RU" dirty="0" smtClean="0"/>
              <a:t>Вспомогательные процессы анализа связаны с анализом факторов, влияющих на цели и критерии успеха проекта. Эти процессы включают: оценку исполнения - анализ результатов работы и распределение проектной информации с целью снабжения участников проекта данными о том, как используются ресурсы для достижения целей проекта; анализ ресурсов - определение соответствия фактической и прогнозной загрузки и производительности ресурсов запланированным, а также анализ соответствия фактического расхода материалов плановым значениям.</a:t>
            </a:r>
          </a:p>
          <a:p>
            <a:pPr>
              <a:defRPr/>
            </a:pPr>
            <a:r>
              <a:rPr lang="ru-RU" dirty="0" smtClean="0"/>
              <a:t>В число процессов анализа не включены анализ взаимодействия с целью оптимизации процедур обработки проектной информации, анализ исполнения контрактов с целью своевременного внесения изменений и предотвращения споров и ряд других процессов, которые не носят регулярного характера (как анализ взаимодействия), либо составляют часть включенных процессов (как анализ контрактов). В результате анализа либо принимается решение о продолжении исполнения проекта по намеченному ранее плану, либо определяется необходимость применения корректирующих воздействий</a:t>
            </a:r>
          </a:p>
          <a:p>
            <a:pPr marL="227983" indent="-227983">
              <a:buFontTx/>
              <a:buAutoNum type="arabicPeriod" startAt="5"/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B0D3F5-90C9-4422-920C-4872CE4DD52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98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25BB65-D9E6-424E-8782-BD65A211DB1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69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b="1" smtClean="0">
              <a:latin typeface="Arial Narrow" pitchFamily="34" charset="0"/>
            </a:endParaRPr>
          </a:p>
          <a:p>
            <a:r>
              <a:rPr lang="ru-RU" altLang="ru-RU" smtClean="0"/>
              <a:t>Объект управления: социальная деятельность на приходе.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E58A6B-06C0-4387-856C-F44A1E34AAF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148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447675" algn="just">
              <a:lnSpc>
                <a:spcPts val="1600"/>
              </a:lnSpc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Таким образом, проблематизации, целеполагание и инструментализация (т.е. содержательное оснащение проектного решения) в совокупности и составляют общую структура и алгоритм проектной деятельности.</a:t>
            </a:r>
            <a:endParaRPr lang="ru-RU" altLang="ru-RU" smtClean="0">
              <a:latin typeface="SchoolDL"/>
              <a:cs typeface="Times New Roman" pitchFamily="18" charset="0"/>
            </a:endParaRPr>
          </a:p>
          <a:p>
            <a:pPr indent="447675" algn="just">
              <a:lnSpc>
                <a:spcPts val="1600"/>
              </a:lnSpc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Нижний раздел таблицы, обозначенный как </a:t>
            </a:r>
            <a:r>
              <a:rPr lang="ru-RU" altLang="ru-RU" i="1" smtClean="0">
                <a:latin typeface="Times New Roman" pitchFamily="18" charset="0"/>
                <a:cs typeface="Times New Roman" pitchFamily="18" charset="0"/>
              </a:rPr>
              <a:t>развертывающаяся система действий</a:t>
            </a: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, отражает общую логику реализации проектного решения. Мы видим, что технология проектирования и практическая реализация проекта представляют собой как бы два встречных вектора мыследеятельности. Однако в процессе окончательного оформления проектного решения субъекту проектирования необходимо мысленно воспроизвести не только “прямой” алгоритм проектной деятельности, но и логику его реализации, т.е. “обратную” последовательность развертывающейся системы действий, которая позволит смоделировать конечный результат проекта, просчитать возможности и эффективность решения проблем с помощью планируемых методов и с учетом имеющихся (или предполагаемых) ресурсов.</a:t>
            </a:r>
            <a:endParaRPr lang="ru-RU" altLang="ru-RU" smtClean="0">
              <a:latin typeface="SchoolDL"/>
              <a:cs typeface="Times New Roman" pitchFamily="18" charset="0"/>
            </a:endParaRPr>
          </a:p>
          <a:p>
            <a:pPr indent="447675"/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6981B8-0CDA-44AF-9134-CF18DB8F247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603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7C85AB-700B-4E48-B0F5-31788ED44551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681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DE2324-31A3-41F0-8791-2582379E175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67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3547C6-8D53-4B59-849B-1E6FEF08E30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492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309146-D2CC-4B75-A8B6-9EE2AABD018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501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99450F-18A8-47F0-920E-507FF2AB3284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4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92DF-C53E-41EC-BC8B-C499EC847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BEA57-4463-428B-9E60-5CAB2A5E5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8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4"/>
          <p:cNvSpPr/>
          <p:nvPr userDrawn="1"/>
        </p:nvSpPr>
        <p:spPr>
          <a:xfrm>
            <a:off x="6000750" y="6515100"/>
            <a:ext cx="1454150" cy="342900"/>
          </a:xfrm>
          <a:prstGeom prst="rect">
            <a:avLst/>
          </a:prstGeom>
          <a:solidFill>
            <a:srgbClr val="902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9" descr="emblem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6215063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8" descr="strelka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61925"/>
            <a:ext cx="6000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871512" y="253987"/>
            <a:ext cx="7772400" cy="369881"/>
          </a:xfrm>
        </p:spPr>
        <p:txBody>
          <a:bodyPr>
            <a:normAutofit/>
          </a:bodyPr>
          <a:lstStyle>
            <a:lvl1pPr algn="l">
              <a:defRPr sz="2300">
                <a:solidFill>
                  <a:srgbClr val="777777"/>
                </a:solidFill>
                <a:latin typeface="Arial Narrow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0"/>
          </p:nvPr>
        </p:nvSpPr>
        <p:spPr>
          <a:xfrm>
            <a:off x="5286375" y="64928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EA3501EB-A45B-40C8-BE7C-88087A3525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2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 algn="r"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ru-RU"/>
              <a:t>Национальный центр </a:t>
            </a:r>
          </a:p>
          <a:p>
            <a:pPr>
              <a:defRPr/>
            </a:pPr>
            <a:r>
              <a:rPr lang="ru-RU"/>
              <a:t>социально-гуманитарных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303759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8AC4D-6CB7-4ABC-8459-83B7481C4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92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BE719-9ADC-494B-8D62-36D1DDD4E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701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A66BE-0B1C-451F-BB40-DEE411CBB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B9734-5D29-4457-9244-19FE56CEA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6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E2A83-9714-4DEB-9BCF-E8C971386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46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92C71-D0C4-4AA1-9320-2B58EC13F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3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A48ED-15F0-4C21-BAC2-8428D9457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14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EC4A-5D20-4F0B-9090-6625C75B3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785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4"/>
          <p:cNvSpPr/>
          <p:nvPr userDrawn="1"/>
        </p:nvSpPr>
        <p:spPr>
          <a:xfrm>
            <a:off x="6000750" y="6515100"/>
            <a:ext cx="1454150" cy="342900"/>
          </a:xfrm>
          <a:prstGeom prst="rect">
            <a:avLst/>
          </a:prstGeom>
          <a:solidFill>
            <a:srgbClr val="902B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9" descr="emblem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6215063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8" descr="strelka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61925"/>
            <a:ext cx="6000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871512" y="253987"/>
            <a:ext cx="7772400" cy="369881"/>
          </a:xfrm>
        </p:spPr>
        <p:txBody>
          <a:bodyPr>
            <a:normAutofit/>
          </a:bodyPr>
          <a:lstStyle>
            <a:lvl1pPr algn="l">
              <a:defRPr sz="2300">
                <a:solidFill>
                  <a:srgbClr val="777777"/>
                </a:solidFill>
                <a:latin typeface="Arial Narrow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0"/>
          </p:nvPr>
        </p:nvSpPr>
        <p:spPr>
          <a:xfrm>
            <a:off x="5286375" y="64928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CC417CCF-B617-4DBA-A494-92892C2378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22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 algn="r"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ru-RU"/>
              <a:t>Национальный центр </a:t>
            </a:r>
          </a:p>
          <a:p>
            <a:pPr>
              <a:defRPr/>
            </a:pPr>
            <a:r>
              <a:rPr lang="ru-RU"/>
              <a:t>социально-гуманитарных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126994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Национальный центр  социально-гуманитарных проектов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127D52-812E-483D-92EA-B719C3ED3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86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7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iaconia.ru/kurs201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mailto:online@diaconia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5"/>
          <p:cNvSpPr>
            <a:spLocks noChangeArrowheads="1"/>
          </p:cNvSpPr>
          <p:nvPr/>
        </p:nvSpPr>
        <p:spPr bwMode="auto">
          <a:xfrm>
            <a:off x="214313" y="285750"/>
            <a:ext cx="73104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777777"/>
              </a:solidFill>
              <a:latin typeface="Arial Narrow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777777"/>
                </a:solidFill>
                <a:latin typeface="Arial Narrow" pitchFamily="34" charset="0"/>
              </a:rPr>
              <a:t>	</a:t>
            </a:r>
            <a:endParaRPr lang="ru-RU" altLang="ru-RU" sz="1600" i="1">
              <a:latin typeface="Arial" pitchFamily="34" charset="0"/>
            </a:endParaRPr>
          </a:p>
        </p:txBody>
      </p:sp>
      <p:sp>
        <p:nvSpPr>
          <p:cNvPr id="4099" name="Номер слайда 11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F09E77-03FE-4EEA-A9EB-8C3CF3821B59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10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018" y="2996952"/>
            <a:ext cx="8569325" cy="295232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4800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Основы организации церковной социальной деятельности</a:t>
            </a:r>
          </a:p>
        </p:txBody>
      </p:sp>
      <p:pic>
        <p:nvPicPr>
          <p:cNvPr id="4101" name="Рисунок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0500"/>
            <a:ext cx="8907463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5"/>
          <p:cNvSpPr/>
          <p:nvPr/>
        </p:nvSpPr>
        <p:spPr>
          <a:xfrm>
            <a:off x="1071563" y="1988840"/>
            <a:ext cx="7000875" cy="4214813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123" name="Заголовок 1"/>
          <p:cNvSpPr>
            <a:spLocks noGrp="1"/>
          </p:cNvSpPr>
          <p:nvPr>
            <p:ph type="ctrTitle"/>
          </p:nvPr>
        </p:nvSpPr>
        <p:spPr>
          <a:xfrm>
            <a:off x="300038" y="260648"/>
            <a:ext cx="8304410" cy="1367434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Социальное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—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это 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любви</a:t>
            </a:r>
            <a:r>
              <a:rPr lang="ru-RU" altLang="ru-RU" sz="2800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, что не противоречит необходимости качественно организовывать данную работу</a:t>
            </a:r>
            <a:endParaRPr lang="ru-RU" altLang="ru-RU" sz="2800" spc="-150" dirty="0" smtClean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  <p:sp>
        <p:nvSpPr>
          <p:cNvPr id="5124" name="Rectangle 6"/>
          <p:cNvSpPr>
            <a:spLocks/>
          </p:cNvSpPr>
          <p:nvPr/>
        </p:nvSpPr>
        <p:spPr bwMode="auto">
          <a:xfrm>
            <a:off x="1428750" y="2203153"/>
            <a:ext cx="635793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 smtClean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О </a:t>
            </a:r>
            <a:r>
              <a:rPr lang="ru-RU" altLang="ru-RU" sz="2000" i="1" dirty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принципах организации социальной работы в Русской Православной </a:t>
            </a:r>
            <a:r>
              <a:rPr lang="ru-RU" altLang="ru-RU" sz="2000" i="1" dirty="0" smtClean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Церкви</a:t>
            </a:r>
            <a:endParaRPr lang="ru-RU" altLang="ru-RU" sz="2000" i="1" dirty="0">
              <a:solidFill>
                <a:srgbClr val="42464D"/>
              </a:solidFill>
              <a:latin typeface="Arial" pitchFamily="34" charset="0"/>
              <a:sym typeface="Georgia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 smtClean="0">
                <a:latin typeface="Arial Narrow" pitchFamily="34" charset="0"/>
                <a:sym typeface="Georgia" pitchFamily="18" charset="0"/>
              </a:rPr>
              <a:t>«Социальное </a:t>
            </a:r>
            <a:r>
              <a:rPr lang="ru-RU" altLang="ru-RU" sz="2200" b="1" dirty="0">
                <a:latin typeface="Arial Narrow" pitchFamily="34" charset="0"/>
                <a:sym typeface="Georgia" pitchFamily="18" charset="0"/>
              </a:rPr>
              <a:t>служение Церкви (благотворительность, социальная деятельность, </a:t>
            </a:r>
            <a:r>
              <a:rPr lang="ru-RU" altLang="ru-RU" sz="2200" b="1" dirty="0" err="1">
                <a:latin typeface="Arial Narrow" pitchFamily="34" charset="0"/>
                <a:sym typeface="Georgia" pitchFamily="18" charset="0"/>
              </a:rPr>
              <a:t>диакония</a:t>
            </a:r>
            <a:r>
              <a:rPr lang="ru-RU" altLang="ru-RU" sz="2200" b="1" dirty="0">
                <a:latin typeface="Arial Narrow" pitchFamily="34" charset="0"/>
                <a:sym typeface="Georgia" pitchFamily="18" charset="0"/>
              </a:rPr>
              <a:t>) — это инициированная, организованная, координируемая и финансируемая Церковью или с помощью Церкви деятельность, имеющая своей целью оказание помощи </a:t>
            </a:r>
            <a:r>
              <a:rPr lang="ru-RU" altLang="ru-RU" sz="2200" b="1" dirty="0" smtClean="0">
                <a:latin typeface="Arial Narrow" pitchFamily="34" charset="0"/>
                <a:sym typeface="Georgia" pitchFamily="18" charset="0"/>
              </a:rPr>
              <a:t>нуждающимся»</a:t>
            </a:r>
            <a:endParaRPr lang="ru-RU" altLang="ru-RU" sz="2200" dirty="0"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(Документ принят 4 февраля 2011 года Архиерейским Собором Русской Православной </a:t>
            </a:r>
            <a:r>
              <a:rPr lang="ru-RU" altLang="ru-RU" sz="2000" i="1" dirty="0" smtClean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Церкви)</a:t>
            </a:r>
            <a:endParaRPr lang="ru-RU" altLang="ru-RU" sz="2000" i="1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5"/>
          <p:cNvSpPr/>
          <p:nvPr/>
        </p:nvSpPr>
        <p:spPr>
          <a:xfrm>
            <a:off x="1071563" y="1988840"/>
            <a:ext cx="7000875" cy="4214813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123" name="Заголовок 1"/>
          <p:cNvSpPr>
            <a:spLocks noGrp="1"/>
          </p:cNvSpPr>
          <p:nvPr>
            <p:ph type="ctrTitle"/>
          </p:nvPr>
        </p:nvSpPr>
        <p:spPr>
          <a:xfrm>
            <a:off x="300038" y="260648"/>
            <a:ext cx="8304410" cy="1367434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Социальное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— </a:t>
            </a:r>
            <a:r>
              <a:rPr lang="ru-RU" altLang="ru-RU" sz="2800" b="1" spc="-150" dirty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это служение </a:t>
            </a:r>
            <a:r>
              <a:rPr lang="ru-RU" altLang="ru-RU" sz="2800" b="1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любви</a:t>
            </a:r>
            <a:r>
              <a:rPr lang="ru-RU" altLang="ru-RU" sz="2800" spc="-150" dirty="0" smtClean="0">
                <a:solidFill>
                  <a:srgbClr val="3366CC"/>
                </a:solidFill>
                <a:latin typeface="Georgia" panose="02040502050405020303" pitchFamily="18" charset="0"/>
                <a:sym typeface="Georgia" pitchFamily="18" charset="0"/>
              </a:rPr>
              <a:t>, что не противоречит необходимости качественно организовывать данную работу</a:t>
            </a:r>
            <a:endParaRPr lang="ru-RU" altLang="ru-RU" sz="2800" spc="-150" dirty="0" smtClean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  <p:sp>
        <p:nvSpPr>
          <p:cNvPr id="5124" name="Rectangle 6"/>
          <p:cNvSpPr>
            <a:spLocks/>
          </p:cNvSpPr>
          <p:nvPr/>
        </p:nvSpPr>
        <p:spPr bwMode="auto">
          <a:xfrm>
            <a:off x="1428750" y="2203153"/>
            <a:ext cx="635793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 smtClean="0">
                <a:solidFill>
                  <a:srgbClr val="42464D"/>
                </a:solidFill>
                <a:latin typeface="Arial" pitchFamily="34" charset="0"/>
                <a:sym typeface="Georgia" pitchFamily="18" charset="0"/>
              </a:rPr>
              <a:t>Церковный образовательный стандарт по подготовке социальных работников</a:t>
            </a:r>
            <a:endParaRPr lang="ru-RU" altLang="ru-RU" sz="2000" i="1" dirty="0">
              <a:solidFill>
                <a:srgbClr val="42464D"/>
              </a:solidFill>
              <a:latin typeface="Arial" pitchFamily="34" charset="0"/>
              <a:sym typeface="Georgia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 smtClean="0">
                <a:latin typeface="Arial Narrow" pitchFamily="34" charset="0"/>
              </a:rPr>
              <a:t>«Социальная церковная работа это не только добровольное служение, основанное на частной инициативе, по велению сердца, но и сложная работа, требующая профессиональной подготовки</a:t>
            </a:r>
            <a:r>
              <a:rPr lang="ru-RU" altLang="ru-RU" sz="2200" b="1" dirty="0" smtClean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»</a:t>
            </a:r>
            <a:endParaRPr lang="ru-RU" altLang="ru-RU" sz="22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 smtClean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 i="1" dirty="0" smtClean="0">
                <a:solidFill>
                  <a:srgbClr val="42464D"/>
                </a:solidFill>
                <a:latin typeface="Arial Narrow" pitchFamily="34" charset="0"/>
                <a:sym typeface="Georgia" pitchFamily="18" charset="0"/>
              </a:rPr>
              <a:t>(Документ принят Высшим Церковным Советом 21 июня 2013 г. и одобрен на заседании Священного Синода 16 июля 2013 г.)</a:t>
            </a:r>
            <a:endParaRPr lang="ru-RU" altLang="ru-RU" sz="1900" i="1" dirty="0">
              <a:solidFill>
                <a:srgbClr val="42464D"/>
              </a:solidFill>
              <a:latin typeface="Arial Narrow" pitchFamily="34" charset="0"/>
              <a:sym typeface="Georgia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582091" y="965041"/>
            <a:ext cx="8310389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Служение любви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Общее для всех дело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Невозможно помочь всем</a:t>
            </a:r>
            <a:endParaRPr lang="en-US" altLang="ru-RU" sz="2000" b="1" dirty="0" smtClean="0">
              <a:latin typeface="Arial" panose="020B0604020202020204" pitchFamily="34" charset="0"/>
            </a:endParaRP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Начинать внутри самого прихода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Но не ограничиваться церковной оградой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Проявлять рассудительность, уметь говорить «нет», когда это необходимо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Не дублировать функции государства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Хорошо знать нужды тех людей, кому вы помогаете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Основа — добровольное служение неравнодушных людей</a:t>
            </a:r>
          </a:p>
          <a:p>
            <a:pPr marL="457200" indent="-457200" eaLnBrk="1" hangingPunct="1">
              <a:spcBef>
                <a:spcPts val="1800"/>
              </a:spcBef>
              <a:buFontTx/>
              <a:buAutoNum type="arabicPeriod"/>
            </a:pPr>
            <a:r>
              <a:rPr lang="ru-RU" altLang="ru-RU" sz="2000" b="1" dirty="0" smtClean="0">
                <a:latin typeface="Arial" panose="020B0604020202020204" pitchFamily="34" charset="0"/>
              </a:rPr>
              <a:t>Профессиональная организация работы</a:t>
            </a:r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602964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Основные принципы</a:t>
            </a:r>
            <a:endParaRPr lang="ru-RU" altLang="ru-RU" b="1" dirty="0">
              <a:solidFill>
                <a:srgbClr val="3366CC"/>
              </a:solidFill>
              <a:latin typeface="Georgia" panose="02040502050405020303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5"/>
          <p:cNvSpPr txBox="1">
            <a:spLocks noChangeArrowheads="1"/>
          </p:cNvSpPr>
          <p:nvPr/>
        </p:nvSpPr>
        <p:spPr bwMode="auto">
          <a:xfrm>
            <a:off x="142875" y="47625"/>
            <a:ext cx="88217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70C0"/>
                </a:solidFill>
                <a:latin typeface="Georgia" pitchFamily="18" charset="0"/>
              </a:rPr>
              <a:t>Без чего невозможна полноценная церковная социальная деятельность: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281866"/>
              </p:ext>
            </p:extLst>
          </p:nvPr>
        </p:nvGraphicFramePr>
        <p:xfrm>
          <a:off x="323850" y="1341438"/>
          <a:ext cx="8496300" cy="511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150"/>
                <a:gridCol w="4248150"/>
              </a:tblGrid>
              <a:tr h="2555875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Желание</a:t>
                      </a:r>
                      <a:endParaRPr lang="ru-RU" sz="5400" dirty="0"/>
                    </a:p>
                  </a:txBody>
                  <a:tcPr marL="91433" marR="91433" marT="45713" marB="45713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200" dirty="0" smtClean="0">
                          <a:solidFill>
                            <a:srgbClr val="0070C0"/>
                          </a:solidFill>
                        </a:rPr>
                        <a:t>Актуальность</a:t>
                      </a:r>
                      <a:endParaRPr lang="ru-RU" sz="5200" dirty="0">
                        <a:solidFill>
                          <a:srgbClr val="0070C0"/>
                        </a:solidFill>
                      </a:endParaRPr>
                    </a:p>
                  </a:txBody>
                  <a:tcPr marL="91433" marR="91433" marT="45713" marB="45713" anchor="ctr">
                    <a:solidFill>
                      <a:srgbClr val="D8DFEC"/>
                    </a:solidFill>
                  </a:tcPr>
                </a:tc>
              </a:tr>
              <a:tr h="2555875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0070C0"/>
                          </a:solidFill>
                        </a:rPr>
                        <a:t>Благословение</a:t>
                      </a:r>
                      <a:r>
                        <a:rPr lang="ru-RU" sz="44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4000" baseline="0" dirty="0" smtClean="0">
                          <a:solidFill>
                            <a:srgbClr val="0070C0"/>
                          </a:solidFill>
                        </a:rPr>
                        <a:t>священноначалия</a:t>
                      </a:r>
                      <a:endParaRPr lang="ru-RU" sz="4000" dirty="0">
                        <a:solidFill>
                          <a:srgbClr val="0070C0"/>
                        </a:solidFill>
                      </a:endParaRPr>
                    </a:p>
                  </a:txBody>
                  <a:tcPr marL="91433" marR="91433" marT="45713" marB="45713" anchor="ctr">
                    <a:solidFill>
                      <a:srgbClr val="D8DF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solidFill>
                            <a:schemeClr val="bg1"/>
                          </a:solidFill>
                        </a:rPr>
                        <a:t>Молитва</a:t>
                      </a:r>
                      <a:endParaRPr lang="ru-RU" sz="5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713" marB="45713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70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705847" y="1025435"/>
            <a:ext cx="8042617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ts val="1800"/>
              </a:spcBef>
              <a:buNone/>
            </a:pPr>
            <a:r>
              <a:rPr lang="ru-RU" altLang="ru-RU" sz="2400" dirty="0" smtClean="0">
                <a:latin typeface="Arial Narrow" pitchFamily="34" charset="0"/>
              </a:rPr>
              <a:t>– это логическая последовательность действий менеджера, обобщенных в отдельные фазы, стадии или блоки, направленная на решение управленческой задачи.</a:t>
            </a:r>
          </a:p>
          <a:p>
            <a:pPr marL="0" indent="0" eaLnBrk="1" hangingPunct="1">
              <a:spcBef>
                <a:spcPts val="2400"/>
              </a:spcBef>
              <a:buNone/>
            </a:pPr>
            <a:r>
              <a:rPr lang="ru-RU" altLang="ru-RU" sz="2400" dirty="0" smtClean="0">
                <a:latin typeface="Arial Narrow" pitchFamily="34" charset="0"/>
              </a:rPr>
              <a:t>При этом решение управленческой задачи понимается достаточно широко и включает в себя не только поиск и выбор решения, но его реализацию, т.е. практическое решение. Описанный как некоторый гибкий алгоритм, он, тем не менее, является циклической последовательностью, где цикличность определяется конкретной задачей и ситуацией.</a:t>
            </a:r>
          </a:p>
          <a:p>
            <a:pPr marL="0" indent="0" eaLnBrk="1" hangingPunct="1">
              <a:spcBef>
                <a:spcPts val="2400"/>
              </a:spcBef>
              <a:buNone/>
            </a:pPr>
            <a:r>
              <a:rPr lang="ru-RU" altLang="ru-RU" sz="2400" dirty="0" smtClean="0">
                <a:latin typeface="Arial Narrow" pitchFamily="34" charset="0"/>
              </a:rPr>
              <a:t>К </a:t>
            </a:r>
            <a:r>
              <a:rPr lang="ru-RU" altLang="ru-RU" sz="2400" b="1" dirty="0" smtClean="0">
                <a:latin typeface="Arial Narrow" pitchFamily="34" charset="0"/>
              </a:rPr>
              <a:t>функциям управления</a:t>
            </a:r>
            <a:r>
              <a:rPr lang="ru-RU" altLang="ru-RU" sz="2400" dirty="0" smtClean="0">
                <a:latin typeface="Arial Narrow" pitchFamily="34" charset="0"/>
              </a:rPr>
              <a:t>, реализующимся в  процессе управления, традиционно относятся </a:t>
            </a:r>
            <a:r>
              <a:rPr lang="ru-RU" altLang="ru-RU" sz="2400" b="1" dirty="0" smtClean="0">
                <a:latin typeface="Arial Narrow" pitchFamily="34" charset="0"/>
              </a:rPr>
              <a:t>планирование, организация, мотивация </a:t>
            </a:r>
            <a:r>
              <a:rPr lang="ru-RU" altLang="ru-RU" sz="2400" dirty="0" smtClean="0">
                <a:latin typeface="Arial Narrow" pitchFamily="34" charset="0"/>
              </a:rPr>
              <a:t>и </a:t>
            </a:r>
            <a:r>
              <a:rPr lang="ru-RU" altLang="ru-RU" sz="2400" b="1" dirty="0" smtClean="0">
                <a:latin typeface="Arial Narrow" pitchFamily="34" charset="0"/>
              </a:rPr>
              <a:t>контроль.</a:t>
            </a:r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602964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Цикл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994274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71438" y="1000125"/>
            <a:ext cx="3000375" cy="2286000"/>
          </a:xfrm>
          <a:prstGeom prst="round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7000">
                <a:schemeClr val="bg2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smtClean="0"/>
              <a:t>Анализ </a:t>
            </a:r>
            <a:r>
              <a:rPr lang="ru-RU" sz="1400" dirty="0"/>
              <a:t>результата и процесса работы.</a:t>
            </a:r>
          </a:p>
          <a:p>
            <a:pPr>
              <a:defRPr/>
            </a:pPr>
            <a:r>
              <a:rPr lang="ru-RU" sz="1400" dirty="0"/>
              <a:t>Соотнесение план-факт</a:t>
            </a:r>
          </a:p>
          <a:p>
            <a:pPr>
              <a:defRPr/>
            </a:pPr>
            <a:r>
              <a:rPr lang="ru-RU" sz="1400" dirty="0"/>
              <a:t>Анализ процесса как он шел</a:t>
            </a:r>
          </a:p>
          <a:p>
            <a:pPr>
              <a:defRPr/>
            </a:pPr>
            <a:r>
              <a:rPr lang="ru-RU" sz="1400" dirty="0"/>
              <a:t>Анализ базового плана (в чем ошиблись при планировании) Оценка использования ресурсов</a:t>
            </a:r>
          </a:p>
          <a:p>
            <a:pPr>
              <a:defRPr/>
            </a:pPr>
            <a:r>
              <a:rPr lang="ru-RU" sz="1400" dirty="0"/>
              <a:t>«Разбор полетов» </a:t>
            </a:r>
          </a:p>
          <a:p>
            <a:pPr>
              <a:defRPr/>
            </a:pPr>
            <a:r>
              <a:rPr lang="ru-RU" sz="1400" dirty="0"/>
              <a:t>Возможная стандартизация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8" y="5286375"/>
            <a:ext cx="4068514" cy="14287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dirty="0"/>
              <a:t>Реализация плана и его коррекция по ходу выполнения плана, координация людей и других ресурсов для выполнения плана</a:t>
            </a:r>
          </a:p>
          <a:p>
            <a:pPr>
              <a:defRPr/>
            </a:pPr>
            <a:r>
              <a:rPr lang="ru-RU" sz="1400" dirty="0"/>
              <a:t>Непосредственное руководство осуществлением плана, постановка и разъяснение задач</a:t>
            </a:r>
          </a:p>
          <a:p>
            <a:pPr>
              <a:defRPr/>
            </a:pPr>
            <a:r>
              <a:rPr lang="ru-RU" sz="1400" dirty="0"/>
              <a:t>Обучение, подготовка предложений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86500" y="3786188"/>
            <a:ext cx="2786063" cy="19288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ru-RU" sz="1400" dirty="0"/>
              <a:t>Целеполагание</a:t>
            </a:r>
          </a:p>
          <a:p>
            <a:pPr algn="r">
              <a:defRPr/>
            </a:pPr>
            <a:r>
              <a:rPr lang="ru-RU" sz="1400" dirty="0"/>
              <a:t>Альтернативные варианты решения</a:t>
            </a:r>
          </a:p>
          <a:p>
            <a:pPr algn="r">
              <a:defRPr/>
            </a:pPr>
            <a:r>
              <a:rPr lang="ru-RU" sz="1400" dirty="0"/>
              <a:t>Разработка плана деятельности и планирование ресурсов</a:t>
            </a:r>
          </a:p>
          <a:p>
            <a:pPr algn="r">
              <a:defRPr/>
            </a:pPr>
            <a:r>
              <a:rPr lang="ru-RU" sz="1400" dirty="0"/>
              <a:t>Планирование ожидаемых результатов и контрольных показателей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86374" y="215900"/>
            <a:ext cx="3390081" cy="14128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dirty="0"/>
              <a:t>Сбор и анализ данных</a:t>
            </a:r>
          </a:p>
          <a:p>
            <a:pPr>
              <a:defRPr/>
            </a:pPr>
            <a:r>
              <a:rPr lang="ru-RU" sz="1400" dirty="0" smtClean="0"/>
              <a:t>Идентификация проблемы</a:t>
            </a:r>
          </a:p>
          <a:p>
            <a:pPr>
              <a:defRPr/>
            </a:pPr>
            <a:r>
              <a:rPr lang="ru-RU" sz="1400" dirty="0"/>
              <a:t>Анализ </a:t>
            </a:r>
            <a:r>
              <a:rPr lang="ru-RU" sz="1400" dirty="0" smtClean="0"/>
              <a:t>причин</a:t>
            </a:r>
          </a:p>
          <a:p>
            <a:pPr>
              <a:defRPr/>
            </a:pPr>
            <a:r>
              <a:rPr lang="ru-RU" sz="1400" dirty="0" smtClean="0"/>
              <a:t>Предварительная оценка ресурсов</a:t>
            </a:r>
            <a:endParaRPr lang="ru-RU" sz="1400" dirty="0"/>
          </a:p>
        </p:txBody>
      </p:sp>
      <p:sp>
        <p:nvSpPr>
          <p:cNvPr id="7175" name="TextBox 4"/>
          <p:cNvSpPr txBox="1">
            <a:spLocks noChangeArrowheads="1"/>
          </p:cNvSpPr>
          <p:nvPr/>
        </p:nvSpPr>
        <p:spPr bwMode="auto">
          <a:xfrm>
            <a:off x="323528" y="215900"/>
            <a:ext cx="496626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3366CC"/>
                </a:solidFill>
                <a:latin typeface="Georgia" panose="02040502050405020303" pitchFamily="18" charset="0"/>
              </a:rPr>
              <a:t>Цикл управления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1714480" y="1214422"/>
          <a:ext cx="607223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Стрелка вниз 17"/>
          <p:cNvSpPr/>
          <p:nvPr/>
        </p:nvSpPr>
        <p:spPr>
          <a:xfrm>
            <a:off x="4572000" y="4357688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>
            <a:off x="4572000" y="2357438"/>
            <a:ext cx="285750" cy="35718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 flipV="1">
            <a:off x="3571875" y="3429000"/>
            <a:ext cx="357188" cy="2857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aseline="-25000" dirty="0"/>
          </a:p>
        </p:txBody>
      </p:sp>
      <p:sp>
        <p:nvSpPr>
          <p:cNvPr id="24" name="Стрелка вправо 23"/>
          <p:cNvSpPr/>
          <p:nvPr/>
        </p:nvSpPr>
        <p:spPr>
          <a:xfrm>
            <a:off x="5429250" y="3429000"/>
            <a:ext cx="285750" cy="2603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Graphic spid="8" grpId="0">
        <p:bldAsOne/>
      </p:bldGraphic>
      <p:bldP spid="18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501631" y="980728"/>
            <a:ext cx="835025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80000">
              <a:spcBef>
                <a:spcPts val="1200"/>
              </a:spcBef>
              <a:buFontTx/>
              <a:buNone/>
            </a:pPr>
            <a:r>
              <a:rPr lang="ru-RU" altLang="ru-RU" sz="2000" dirty="0" smtClean="0">
                <a:latin typeface="Arial" panose="020B0604020202020204" pitchFamily="34" charset="0"/>
              </a:rPr>
              <a:t>– группа людей, объединённых общими признаками, или объединённой ради какой-либо цели или задачи.</a:t>
            </a:r>
          </a:p>
          <a:p>
            <a:pPr marL="0">
              <a:spcBef>
                <a:spcPts val="1200"/>
              </a:spcBef>
              <a:buFontTx/>
              <a:buNone/>
            </a:pPr>
            <a:r>
              <a:rPr lang="ru-RU" altLang="ru-RU" sz="2000" dirty="0" smtClean="0">
                <a:latin typeface="Arial" panose="020B0604020202020204" pitchFamily="34" charset="0"/>
              </a:rPr>
              <a:t>В нашем случае – группа социально нуждающихся людей, имеющих схожие потребности и нужды, ради помощи которым будет реализовываться социальная деятельность.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marL="0">
              <a:spcBef>
                <a:spcPts val="120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Кризисные беременные и молодые мамы в трудной жизненной ситуации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Многодетные / неполные / малоимущие семьи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err="1" smtClean="0">
                <a:latin typeface="Arial" panose="020B0604020202020204" pitchFamily="34" charset="0"/>
              </a:rPr>
              <a:t>Алкоголезависимые</a:t>
            </a:r>
            <a:r>
              <a:rPr lang="ru-RU" altLang="ru-RU" sz="2000" dirty="0" smtClean="0">
                <a:latin typeface="Arial" panose="020B0604020202020204" pitchFamily="34" charset="0"/>
              </a:rPr>
              <a:t> и их родственники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Наркозависимые и их родственники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Инвалиды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Бездомные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Пожилые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Тяжелобольные </a:t>
            </a:r>
            <a:r>
              <a:rPr lang="ru-RU" altLang="ru-RU" sz="2000" i="1" dirty="0" smtClean="0">
                <a:latin typeface="Arial" panose="020B0604020202020204" pitchFamily="34" charset="0"/>
              </a:rPr>
              <a:t>(помощь в больницах и на дому)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Неизлечимо больные </a:t>
            </a:r>
            <a:r>
              <a:rPr lang="ru-RU" altLang="ru-RU" sz="2000" i="1" dirty="0" smtClean="0">
                <a:latin typeface="Arial" panose="020B0604020202020204" pitchFamily="34" charset="0"/>
              </a:rPr>
              <a:t>(паллиативная помощь)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Дети-сироты</a:t>
            </a:r>
          </a:p>
          <a:p>
            <a:pPr marL="0">
              <a:spcBef>
                <a:spcPts val="0"/>
              </a:spcBef>
            </a:pPr>
            <a:r>
              <a:rPr lang="ru-RU" altLang="ru-RU" sz="2000" dirty="0" smtClean="0">
                <a:latin typeface="Arial" panose="020B0604020202020204" pitchFamily="34" charset="0"/>
              </a:rPr>
              <a:t>Неблагополучные семьи</a:t>
            </a:r>
            <a:r>
              <a:rPr lang="ru-RU" altLang="ru-RU" sz="2000" i="1" dirty="0" smtClean="0">
                <a:latin typeface="Arial" panose="020B0604020202020204" pitchFamily="34" charset="0"/>
              </a:rPr>
              <a:t> (профилактика сиротства)</a:t>
            </a:r>
            <a:endParaRPr lang="ru-RU" altLang="ru-RU" sz="2000" i="1" dirty="0">
              <a:latin typeface="Arial" panose="020B0604020202020204" pitchFamily="34" charset="0"/>
            </a:endParaRPr>
          </a:p>
        </p:txBody>
      </p:sp>
      <p:sp>
        <p:nvSpPr>
          <p:cNvPr id="6147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B2EA009-D078-4D01-B852-FBD15F99C945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527" y="215900"/>
            <a:ext cx="770485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Целевая группа</a:t>
            </a:r>
          </a:p>
        </p:txBody>
      </p:sp>
    </p:spTree>
    <p:extLst>
      <p:ext uri="{BB962C8B-B14F-4D97-AF65-F5344CB8AC3E}">
        <p14:creationId xmlns:p14="http://schemas.microsoft.com/office/powerpoint/2010/main" val="3169880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 txBox="1">
            <a:spLocks noGrp="1"/>
          </p:cNvSpPr>
          <p:nvPr/>
        </p:nvSpPr>
        <p:spPr bwMode="auto">
          <a:xfrm>
            <a:off x="5286375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3D1E7AE-9A52-40B1-9C39-E55E9F430FEC}" type="slidenum">
              <a:rPr lang="ru-RU" alt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74053345"/>
              </p:ext>
            </p:extLst>
          </p:nvPr>
        </p:nvGraphicFramePr>
        <p:xfrm>
          <a:off x="-180528" y="1628800"/>
          <a:ext cx="504056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4716016" y="811783"/>
            <a:ext cx="4320480" cy="585757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200" dirty="0"/>
              <a:t>Сбор  информации  о целевых </a:t>
            </a:r>
            <a:r>
              <a:rPr lang="ru-RU" sz="2200" dirty="0" smtClean="0"/>
              <a:t>группах нуждающихся</a:t>
            </a:r>
            <a:endParaRPr lang="ru-RU" sz="22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200" dirty="0"/>
              <a:t>Анализ данных по целевым группам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200" dirty="0"/>
              <a:t>Анализ причин уязвимости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200" dirty="0"/>
              <a:t>Идентификация проблемы</a:t>
            </a:r>
          </a:p>
          <a:p>
            <a:pPr>
              <a:defRPr/>
            </a:pPr>
            <a:endParaRPr lang="ru-RU" sz="2400" dirty="0"/>
          </a:p>
          <a:p>
            <a:pPr>
              <a:defRPr/>
            </a:pPr>
            <a:r>
              <a:rPr lang="ru-RU" sz="2400" u="sng" dirty="0"/>
              <a:t>Результат:</a:t>
            </a:r>
            <a:r>
              <a:rPr lang="ru-RU" sz="2400" dirty="0"/>
              <a:t> </a:t>
            </a:r>
          </a:p>
          <a:p>
            <a:pPr>
              <a:defRPr/>
            </a:pPr>
            <a:r>
              <a:rPr lang="ru-RU" sz="2400" b="1" dirty="0"/>
              <a:t>Четкое </a:t>
            </a:r>
            <a:r>
              <a:rPr lang="ru-RU" sz="2400" b="1" dirty="0" smtClean="0"/>
              <a:t>понимание целевых групп, их характеристик, их проблем в целом и тех проблем, который Вы будете решать.</a:t>
            </a:r>
          </a:p>
          <a:p>
            <a:pPr>
              <a:defRPr/>
            </a:pPr>
            <a:r>
              <a:rPr lang="ru-RU" sz="2400" dirty="0" smtClean="0"/>
              <a:t>+ Статистика</a:t>
            </a:r>
            <a:endParaRPr lang="ru-RU" sz="2400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3527" y="215900"/>
            <a:ext cx="770485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Цикл управления: АНАЛИЗ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/>
          </p:nvPr>
        </p:nvSpPr>
        <p:spPr>
          <a:xfrm>
            <a:off x="217887" y="332656"/>
            <a:ext cx="8271122" cy="369888"/>
          </a:xfrm>
        </p:spPr>
        <p:txBody>
          <a:bodyPr>
            <a:noAutofit/>
          </a:bodyPr>
          <a:lstStyle/>
          <a:p>
            <a:r>
              <a:rPr lang="ru-RU" altLang="ru-RU" sz="2600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Общая логика планирования деятельности</a:t>
            </a:r>
          </a:p>
        </p:txBody>
      </p:sp>
      <p:grpSp>
        <p:nvGrpSpPr>
          <p:cNvPr id="10245" name="Group 5"/>
          <p:cNvGrpSpPr>
            <a:grpSpLocks noChangeAspect="1"/>
          </p:cNvGrpSpPr>
          <p:nvPr/>
        </p:nvGrpSpPr>
        <p:grpSpPr bwMode="auto">
          <a:xfrm>
            <a:off x="248632" y="1700808"/>
            <a:ext cx="8459677" cy="3328942"/>
            <a:chOff x="1093" y="1464"/>
            <a:chExt cx="3573" cy="1406"/>
          </a:xfrm>
          <a:noFill/>
        </p:grpSpPr>
        <p:sp>
          <p:nvSpPr>
            <p:cNvPr id="1024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093" y="1464"/>
              <a:ext cx="3573" cy="13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grpSp>
          <p:nvGrpSpPr>
            <p:cNvPr id="10247" name="Group 206"/>
            <p:cNvGrpSpPr>
              <a:grpSpLocks/>
            </p:cNvGrpSpPr>
            <p:nvPr/>
          </p:nvGrpSpPr>
          <p:grpSpPr bwMode="auto">
            <a:xfrm>
              <a:off x="1093" y="1465"/>
              <a:ext cx="3552" cy="1176"/>
              <a:chOff x="1093" y="1465"/>
              <a:chExt cx="3552" cy="1176"/>
            </a:xfrm>
            <a:grpFill/>
          </p:grpSpPr>
          <p:sp>
            <p:nvSpPr>
              <p:cNvPr id="10344" name="Rectangle 7"/>
              <p:cNvSpPr>
                <a:spLocks noChangeArrowheads="1"/>
              </p:cNvSpPr>
              <p:nvPr/>
            </p:nvSpPr>
            <p:spPr bwMode="auto">
              <a:xfrm>
                <a:off x="2715" y="1465"/>
                <a:ext cx="0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45" name="Rectangle 8"/>
              <p:cNvSpPr>
                <a:spLocks noChangeArrowheads="1"/>
              </p:cNvSpPr>
              <p:nvPr/>
            </p:nvSpPr>
            <p:spPr bwMode="auto">
              <a:xfrm>
                <a:off x="3344" y="1465"/>
                <a:ext cx="0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46" name="Rectangle 10"/>
              <p:cNvSpPr>
                <a:spLocks noChangeArrowheads="1"/>
              </p:cNvSpPr>
              <p:nvPr/>
            </p:nvSpPr>
            <p:spPr bwMode="auto">
              <a:xfrm>
                <a:off x="3901" y="146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47" name="Rectangle 11"/>
              <p:cNvSpPr>
                <a:spLocks noChangeArrowheads="1"/>
              </p:cNvSpPr>
              <p:nvPr/>
            </p:nvSpPr>
            <p:spPr bwMode="auto">
              <a:xfrm>
                <a:off x="1124" y="1557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48" name="Rectangle 12"/>
              <p:cNvSpPr>
                <a:spLocks noChangeArrowheads="1"/>
              </p:cNvSpPr>
              <p:nvPr/>
            </p:nvSpPr>
            <p:spPr bwMode="auto">
              <a:xfrm>
                <a:off x="1155" y="1664"/>
                <a:ext cx="426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i="1" dirty="0">
                    <a:solidFill>
                      <a:srgbClr val="FF0000"/>
                    </a:solidFill>
                    <a:latin typeface="Times New Roman" pitchFamily="18" charset="0"/>
                  </a:rPr>
                  <a:t>Проблема</a:t>
                </a:r>
                <a:endParaRPr lang="ru-RU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349" name="Rectangle 13"/>
              <p:cNvSpPr>
                <a:spLocks noChangeArrowheads="1"/>
              </p:cNvSpPr>
              <p:nvPr/>
            </p:nvSpPr>
            <p:spPr bwMode="auto">
              <a:xfrm>
                <a:off x="1609" y="1664"/>
                <a:ext cx="32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i="1">
                    <a:solidFill>
                      <a:srgbClr val="FF0000"/>
                    </a:solidFill>
                    <a:latin typeface="Times New Roman" pitchFamily="18" charset="0"/>
                  </a:rPr>
                  <a:t>-</a:t>
                </a:r>
                <a:endParaRPr lang="ru-RU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0350" name="Rectangle 14"/>
              <p:cNvSpPr>
                <a:spLocks noChangeArrowheads="1"/>
              </p:cNvSpPr>
              <p:nvPr/>
            </p:nvSpPr>
            <p:spPr bwMode="auto">
              <a:xfrm>
                <a:off x="1216" y="1768"/>
                <a:ext cx="375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i="1" dirty="0" err="1">
                    <a:solidFill>
                      <a:srgbClr val="FF0000"/>
                    </a:solidFill>
                    <a:latin typeface="Times New Roman" pitchFamily="18" charset="0"/>
                  </a:rPr>
                  <a:t>тизация</a:t>
                </a:r>
                <a:endParaRPr lang="ru-RU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351" name="Rectangle 15"/>
              <p:cNvSpPr>
                <a:spLocks noChangeArrowheads="1"/>
              </p:cNvSpPr>
              <p:nvPr/>
            </p:nvSpPr>
            <p:spPr bwMode="auto">
              <a:xfrm>
                <a:off x="1593" y="1799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52" name="Rectangle 16"/>
              <p:cNvSpPr>
                <a:spLocks noChangeArrowheads="1"/>
              </p:cNvSpPr>
              <p:nvPr/>
            </p:nvSpPr>
            <p:spPr bwMode="auto">
              <a:xfrm>
                <a:off x="1957" y="1712"/>
                <a:ext cx="646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i="1" dirty="0">
                    <a:solidFill>
                      <a:srgbClr val="FF0000"/>
                    </a:solidFill>
                    <a:latin typeface="Times New Roman" pitchFamily="18" charset="0"/>
                  </a:rPr>
                  <a:t>Целеполагание</a:t>
                </a:r>
                <a:endParaRPr lang="ru-RU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353" name="Rectangle 17"/>
              <p:cNvSpPr>
                <a:spLocks noChangeArrowheads="1"/>
              </p:cNvSpPr>
              <p:nvPr/>
            </p:nvSpPr>
            <p:spPr bwMode="auto">
              <a:xfrm>
                <a:off x="2563" y="1679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54" name="Rectangle 18"/>
              <p:cNvSpPr>
                <a:spLocks noChangeArrowheads="1"/>
              </p:cNvSpPr>
              <p:nvPr/>
            </p:nvSpPr>
            <p:spPr bwMode="auto">
              <a:xfrm>
                <a:off x="3223" y="1712"/>
                <a:ext cx="1000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i="1" dirty="0" err="1">
                    <a:solidFill>
                      <a:srgbClr val="FF0000"/>
                    </a:solidFill>
                    <a:latin typeface="Times New Roman" pitchFamily="18" charset="0"/>
                  </a:rPr>
                  <a:t>Инструментализация</a:t>
                </a:r>
                <a:r>
                  <a:rPr lang="ru-RU" b="1" i="1" dirty="0">
                    <a:solidFill>
                      <a:srgbClr val="FF0000"/>
                    </a:solidFill>
                    <a:latin typeface="Times New Roman" pitchFamily="18" charset="0"/>
                  </a:rPr>
                  <a:t> </a:t>
                </a:r>
                <a:endParaRPr lang="ru-RU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355" name="Rectangle 19"/>
              <p:cNvSpPr>
                <a:spLocks noChangeArrowheads="1"/>
              </p:cNvSpPr>
              <p:nvPr/>
            </p:nvSpPr>
            <p:spPr bwMode="auto">
              <a:xfrm>
                <a:off x="4183" y="1679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56" name="Rectangle 20"/>
              <p:cNvSpPr>
                <a:spLocks noChangeArrowheads="1"/>
              </p:cNvSpPr>
              <p:nvPr/>
            </p:nvSpPr>
            <p:spPr bwMode="auto">
              <a:xfrm>
                <a:off x="1093" y="164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57" name="Line 21"/>
              <p:cNvSpPr>
                <a:spLocks noChangeShapeType="1"/>
              </p:cNvSpPr>
              <p:nvPr/>
            </p:nvSpPr>
            <p:spPr bwMode="auto">
              <a:xfrm>
                <a:off x="1093" y="1648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58" name="Line 22"/>
              <p:cNvSpPr>
                <a:spLocks noChangeShapeType="1"/>
              </p:cNvSpPr>
              <p:nvPr/>
            </p:nvSpPr>
            <p:spPr bwMode="auto">
              <a:xfrm>
                <a:off x="1093" y="1648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59" name="Rectangle 23"/>
              <p:cNvSpPr>
                <a:spLocks noChangeArrowheads="1"/>
              </p:cNvSpPr>
              <p:nvPr/>
            </p:nvSpPr>
            <p:spPr bwMode="auto">
              <a:xfrm>
                <a:off x="1093" y="164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60" name="Line 24"/>
              <p:cNvSpPr>
                <a:spLocks noChangeShapeType="1"/>
              </p:cNvSpPr>
              <p:nvPr/>
            </p:nvSpPr>
            <p:spPr bwMode="auto">
              <a:xfrm>
                <a:off x="1093" y="1648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61" name="Line 25"/>
              <p:cNvSpPr>
                <a:spLocks noChangeShapeType="1"/>
              </p:cNvSpPr>
              <p:nvPr/>
            </p:nvSpPr>
            <p:spPr bwMode="auto">
              <a:xfrm>
                <a:off x="1093" y="1648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62" name="Rectangle 26"/>
              <p:cNvSpPr>
                <a:spLocks noChangeArrowheads="1"/>
              </p:cNvSpPr>
              <p:nvPr/>
            </p:nvSpPr>
            <p:spPr bwMode="auto">
              <a:xfrm>
                <a:off x="1099" y="1648"/>
                <a:ext cx="64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63" name="Line 27"/>
              <p:cNvSpPr>
                <a:spLocks noChangeShapeType="1"/>
              </p:cNvSpPr>
              <p:nvPr/>
            </p:nvSpPr>
            <p:spPr bwMode="auto">
              <a:xfrm>
                <a:off x="1099" y="1648"/>
                <a:ext cx="64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64" name="Rectangle 28"/>
              <p:cNvSpPr>
                <a:spLocks noChangeArrowheads="1"/>
              </p:cNvSpPr>
              <p:nvPr/>
            </p:nvSpPr>
            <p:spPr bwMode="auto">
              <a:xfrm>
                <a:off x="1745" y="164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65" name="Line 29"/>
              <p:cNvSpPr>
                <a:spLocks noChangeShapeType="1"/>
              </p:cNvSpPr>
              <p:nvPr/>
            </p:nvSpPr>
            <p:spPr bwMode="auto">
              <a:xfrm>
                <a:off x="1745" y="1648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66" name="Line 30"/>
              <p:cNvSpPr>
                <a:spLocks noChangeShapeType="1"/>
              </p:cNvSpPr>
              <p:nvPr/>
            </p:nvSpPr>
            <p:spPr bwMode="auto">
              <a:xfrm>
                <a:off x="1745" y="1648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67" name="Rectangle 31"/>
              <p:cNvSpPr>
                <a:spLocks noChangeArrowheads="1"/>
              </p:cNvSpPr>
              <p:nvPr/>
            </p:nvSpPr>
            <p:spPr bwMode="auto">
              <a:xfrm>
                <a:off x="1751" y="1648"/>
                <a:ext cx="1019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68" name="Line 32"/>
              <p:cNvSpPr>
                <a:spLocks noChangeShapeType="1"/>
              </p:cNvSpPr>
              <p:nvPr/>
            </p:nvSpPr>
            <p:spPr bwMode="auto">
              <a:xfrm>
                <a:off x="1751" y="1648"/>
                <a:ext cx="1019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69" name="Rectangle 33"/>
              <p:cNvSpPr>
                <a:spLocks noChangeArrowheads="1"/>
              </p:cNvSpPr>
              <p:nvPr/>
            </p:nvSpPr>
            <p:spPr bwMode="auto">
              <a:xfrm>
                <a:off x="2770" y="164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70" name="Line 34"/>
              <p:cNvSpPr>
                <a:spLocks noChangeShapeType="1"/>
              </p:cNvSpPr>
              <p:nvPr/>
            </p:nvSpPr>
            <p:spPr bwMode="auto">
              <a:xfrm>
                <a:off x="2770" y="1648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71" name="Line 35"/>
              <p:cNvSpPr>
                <a:spLocks noChangeShapeType="1"/>
              </p:cNvSpPr>
              <p:nvPr/>
            </p:nvSpPr>
            <p:spPr bwMode="auto">
              <a:xfrm>
                <a:off x="2770" y="1648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72" name="Rectangle 36"/>
              <p:cNvSpPr>
                <a:spLocks noChangeArrowheads="1"/>
              </p:cNvSpPr>
              <p:nvPr/>
            </p:nvSpPr>
            <p:spPr bwMode="auto">
              <a:xfrm>
                <a:off x="2776" y="1648"/>
                <a:ext cx="1863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73" name="Line 37"/>
              <p:cNvSpPr>
                <a:spLocks noChangeShapeType="1"/>
              </p:cNvSpPr>
              <p:nvPr/>
            </p:nvSpPr>
            <p:spPr bwMode="auto">
              <a:xfrm>
                <a:off x="2776" y="1648"/>
                <a:ext cx="1863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74" name="Rectangle 38"/>
              <p:cNvSpPr>
                <a:spLocks noChangeArrowheads="1"/>
              </p:cNvSpPr>
              <p:nvPr/>
            </p:nvSpPr>
            <p:spPr bwMode="auto">
              <a:xfrm>
                <a:off x="4639" y="164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75" name="Line 39"/>
              <p:cNvSpPr>
                <a:spLocks noChangeShapeType="1"/>
              </p:cNvSpPr>
              <p:nvPr/>
            </p:nvSpPr>
            <p:spPr bwMode="auto">
              <a:xfrm>
                <a:off x="4639" y="1648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76" name="Line 40"/>
              <p:cNvSpPr>
                <a:spLocks noChangeShapeType="1"/>
              </p:cNvSpPr>
              <p:nvPr/>
            </p:nvSpPr>
            <p:spPr bwMode="auto">
              <a:xfrm>
                <a:off x="4639" y="1648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77" name="Rectangle 41"/>
              <p:cNvSpPr>
                <a:spLocks noChangeArrowheads="1"/>
              </p:cNvSpPr>
              <p:nvPr/>
            </p:nvSpPr>
            <p:spPr bwMode="auto">
              <a:xfrm>
                <a:off x="4639" y="164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78" name="Line 42"/>
              <p:cNvSpPr>
                <a:spLocks noChangeShapeType="1"/>
              </p:cNvSpPr>
              <p:nvPr/>
            </p:nvSpPr>
            <p:spPr bwMode="auto">
              <a:xfrm>
                <a:off x="4639" y="1648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79" name="Line 43"/>
              <p:cNvSpPr>
                <a:spLocks noChangeShapeType="1"/>
              </p:cNvSpPr>
              <p:nvPr/>
            </p:nvSpPr>
            <p:spPr bwMode="auto">
              <a:xfrm>
                <a:off x="4639" y="1648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80" name="Rectangle 44"/>
              <p:cNvSpPr>
                <a:spLocks noChangeArrowheads="1"/>
              </p:cNvSpPr>
              <p:nvPr/>
            </p:nvSpPr>
            <p:spPr bwMode="auto">
              <a:xfrm>
                <a:off x="1093" y="1654"/>
                <a:ext cx="6" cy="2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81" name="Line 45"/>
              <p:cNvSpPr>
                <a:spLocks noChangeShapeType="1"/>
              </p:cNvSpPr>
              <p:nvPr/>
            </p:nvSpPr>
            <p:spPr bwMode="auto">
              <a:xfrm>
                <a:off x="1093" y="1654"/>
                <a:ext cx="0" cy="24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82" name="Rectangle 46"/>
              <p:cNvSpPr>
                <a:spLocks noChangeArrowheads="1"/>
              </p:cNvSpPr>
              <p:nvPr/>
            </p:nvSpPr>
            <p:spPr bwMode="auto">
              <a:xfrm>
                <a:off x="1745" y="1654"/>
                <a:ext cx="6" cy="2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83" name="Line 47"/>
              <p:cNvSpPr>
                <a:spLocks noChangeShapeType="1"/>
              </p:cNvSpPr>
              <p:nvPr/>
            </p:nvSpPr>
            <p:spPr bwMode="auto">
              <a:xfrm>
                <a:off x="1745" y="1654"/>
                <a:ext cx="0" cy="24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84" name="Rectangle 48"/>
              <p:cNvSpPr>
                <a:spLocks noChangeArrowheads="1"/>
              </p:cNvSpPr>
              <p:nvPr/>
            </p:nvSpPr>
            <p:spPr bwMode="auto">
              <a:xfrm>
                <a:off x="2770" y="1654"/>
                <a:ext cx="6" cy="2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85" name="Line 49"/>
              <p:cNvSpPr>
                <a:spLocks noChangeShapeType="1"/>
              </p:cNvSpPr>
              <p:nvPr/>
            </p:nvSpPr>
            <p:spPr bwMode="auto">
              <a:xfrm>
                <a:off x="2770" y="1654"/>
                <a:ext cx="0" cy="24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86" name="Rectangle 50"/>
              <p:cNvSpPr>
                <a:spLocks noChangeArrowheads="1"/>
              </p:cNvSpPr>
              <p:nvPr/>
            </p:nvSpPr>
            <p:spPr bwMode="auto">
              <a:xfrm>
                <a:off x="4639" y="1654"/>
                <a:ext cx="6" cy="2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387" name="Line 51"/>
              <p:cNvSpPr>
                <a:spLocks noChangeShapeType="1"/>
              </p:cNvSpPr>
              <p:nvPr/>
            </p:nvSpPr>
            <p:spPr bwMode="auto">
              <a:xfrm>
                <a:off x="4639" y="1654"/>
                <a:ext cx="0" cy="24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388" name="Rectangle 52"/>
              <p:cNvSpPr>
                <a:spLocks noChangeArrowheads="1"/>
              </p:cNvSpPr>
              <p:nvPr/>
            </p:nvSpPr>
            <p:spPr bwMode="auto">
              <a:xfrm>
                <a:off x="1649" y="1925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ð</a:t>
                </a:r>
                <a:endParaRPr lang="ru-RU" sz="1600" b="1"/>
              </a:p>
            </p:txBody>
          </p:sp>
          <p:sp>
            <p:nvSpPr>
              <p:cNvPr id="10389" name="Rectangle 53"/>
              <p:cNvSpPr>
                <a:spLocks noChangeArrowheads="1"/>
              </p:cNvSpPr>
              <p:nvPr/>
            </p:nvSpPr>
            <p:spPr bwMode="auto">
              <a:xfrm>
                <a:off x="1720" y="192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90" name="Rectangle 54"/>
              <p:cNvSpPr>
                <a:spLocks noChangeArrowheads="1"/>
              </p:cNvSpPr>
              <p:nvPr/>
            </p:nvSpPr>
            <p:spPr bwMode="auto">
              <a:xfrm>
                <a:off x="2161" y="1925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ð</a:t>
                </a:r>
                <a:endParaRPr lang="ru-RU" sz="1600" b="1"/>
              </a:p>
            </p:txBody>
          </p:sp>
          <p:sp>
            <p:nvSpPr>
              <p:cNvPr id="10391" name="Rectangle 55"/>
              <p:cNvSpPr>
                <a:spLocks noChangeArrowheads="1"/>
              </p:cNvSpPr>
              <p:nvPr/>
            </p:nvSpPr>
            <p:spPr bwMode="auto">
              <a:xfrm>
                <a:off x="2232" y="1923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92" name="Rectangle 56"/>
              <p:cNvSpPr>
                <a:spLocks noChangeArrowheads="1"/>
              </p:cNvSpPr>
              <p:nvPr/>
            </p:nvSpPr>
            <p:spPr bwMode="auto">
              <a:xfrm>
                <a:off x="2674" y="1925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ð</a:t>
                </a:r>
                <a:endParaRPr lang="ru-RU" sz="1600" b="1"/>
              </a:p>
            </p:txBody>
          </p:sp>
          <p:sp>
            <p:nvSpPr>
              <p:cNvPr id="10393" name="Rectangle 57"/>
              <p:cNvSpPr>
                <a:spLocks noChangeArrowheads="1"/>
              </p:cNvSpPr>
              <p:nvPr/>
            </p:nvSpPr>
            <p:spPr bwMode="auto">
              <a:xfrm>
                <a:off x="2745" y="1923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94" name="Rectangle 58"/>
              <p:cNvSpPr>
                <a:spLocks noChangeArrowheads="1"/>
              </p:cNvSpPr>
              <p:nvPr/>
            </p:nvSpPr>
            <p:spPr bwMode="auto">
              <a:xfrm>
                <a:off x="3351" y="1925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ð</a:t>
                </a:r>
                <a:endParaRPr lang="ru-RU" sz="1600" b="1"/>
              </a:p>
            </p:txBody>
          </p:sp>
          <p:sp>
            <p:nvSpPr>
              <p:cNvPr id="10395" name="Rectangle 59"/>
              <p:cNvSpPr>
                <a:spLocks noChangeArrowheads="1"/>
              </p:cNvSpPr>
              <p:nvPr/>
            </p:nvSpPr>
            <p:spPr bwMode="auto">
              <a:xfrm>
                <a:off x="3422" y="1923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96" name="Rectangle 60"/>
              <p:cNvSpPr>
                <a:spLocks noChangeArrowheads="1"/>
              </p:cNvSpPr>
              <p:nvPr/>
            </p:nvSpPr>
            <p:spPr bwMode="auto">
              <a:xfrm>
                <a:off x="4012" y="1925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ð</a:t>
                </a:r>
                <a:endParaRPr lang="ru-RU" sz="1600" b="1"/>
              </a:p>
            </p:txBody>
          </p:sp>
          <p:sp>
            <p:nvSpPr>
              <p:cNvPr id="10397" name="Rectangle 61"/>
              <p:cNvSpPr>
                <a:spLocks noChangeArrowheads="1"/>
              </p:cNvSpPr>
              <p:nvPr/>
            </p:nvSpPr>
            <p:spPr bwMode="auto">
              <a:xfrm>
                <a:off x="4083" y="1923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98" name="Rectangle 62"/>
              <p:cNvSpPr>
                <a:spLocks noChangeArrowheads="1"/>
              </p:cNvSpPr>
              <p:nvPr/>
            </p:nvSpPr>
            <p:spPr bwMode="auto">
              <a:xfrm>
                <a:off x="4614" y="192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399" name="Rectangle 63"/>
              <p:cNvSpPr>
                <a:spLocks noChangeArrowheads="1"/>
              </p:cNvSpPr>
              <p:nvPr/>
            </p:nvSpPr>
            <p:spPr bwMode="auto">
              <a:xfrm>
                <a:off x="1093" y="1894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00" name="Line 64"/>
              <p:cNvSpPr>
                <a:spLocks noChangeShapeType="1"/>
              </p:cNvSpPr>
              <p:nvPr/>
            </p:nvSpPr>
            <p:spPr bwMode="auto">
              <a:xfrm>
                <a:off x="1093" y="1894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01" name="Line 65"/>
              <p:cNvSpPr>
                <a:spLocks noChangeShapeType="1"/>
              </p:cNvSpPr>
              <p:nvPr/>
            </p:nvSpPr>
            <p:spPr bwMode="auto">
              <a:xfrm>
                <a:off x="1093" y="1894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02" name="Rectangle 66"/>
              <p:cNvSpPr>
                <a:spLocks noChangeArrowheads="1"/>
              </p:cNvSpPr>
              <p:nvPr/>
            </p:nvSpPr>
            <p:spPr bwMode="auto">
              <a:xfrm>
                <a:off x="1099" y="1894"/>
                <a:ext cx="64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03" name="Line 67"/>
              <p:cNvSpPr>
                <a:spLocks noChangeShapeType="1"/>
              </p:cNvSpPr>
              <p:nvPr/>
            </p:nvSpPr>
            <p:spPr bwMode="auto">
              <a:xfrm>
                <a:off x="1099" y="1894"/>
                <a:ext cx="64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04" name="Rectangle 68"/>
              <p:cNvSpPr>
                <a:spLocks noChangeArrowheads="1"/>
              </p:cNvSpPr>
              <p:nvPr/>
            </p:nvSpPr>
            <p:spPr bwMode="auto">
              <a:xfrm>
                <a:off x="1745" y="1894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05" name="Line 69"/>
              <p:cNvSpPr>
                <a:spLocks noChangeShapeType="1"/>
              </p:cNvSpPr>
              <p:nvPr/>
            </p:nvSpPr>
            <p:spPr bwMode="auto">
              <a:xfrm>
                <a:off x="1745" y="1894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06" name="Line 70"/>
              <p:cNvSpPr>
                <a:spLocks noChangeShapeType="1"/>
              </p:cNvSpPr>
              <p:nvPr/>
            </p:nvSpPr>
            <p:spPr bwMode="auto">
              <a:xfrm>
                <a:off x="1745" y="1894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07" name="Rectangle 71"/>
              <p:cNvSpPr>
                <a:spLocks noChangeArrowheads="1"/>
              </p:cNvSpPr>
              <p:nvPr/>
            </p:nvSpPr>
            <p:spPr bwMode="auto">
              <a:xfrm>
                <a:off x="1751" y="1894"/>
                <a:ext cx="50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08" name="Line 72"/>
              <p:cNvSpPr>
                <a:spLocks noChangeShapeType="1"/>
              </p:cNvSpPr>
              <p:nvPr/>
            </p:nvSpPr>
            <p:spPr bwMode="auto">
              <a:xfrm>
                <a:off x="1751" y="1894"/>
                <a:ext cx="50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09" name="Rectangle 73"/>
              <p:cNvSpPr>
                <a:spLocks noChangeArrowheads="1"/>
              </p:cNvSpPr>
              <p:nvPr/>
            </p:nvSpPr>
            <p:spPr bwMode="auto">
              <a:xfrm>
                <a:off x="2257" y="1894"/>
                <a:ext cx="5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10" name="Line 74"/>
              <p:cNvSpPr>
                <a:spLocks noChangeShapeType="1"/>
              </p:cNvSpPr>
              <p:nvPr/>
            </p:nvSpPr>
            <p:spPr bwMode="auto">
              <a:xfrm>
                <a:off x="2257" y="1894"/>
                <a:ext cx="5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11" name="Line 75"/>
              <p:cNvSpPr>
                <a:spLocks noChangeShapeType="1"/>
              </p:cNvSpPr>
              <p:nvPr/>
            </p:nvSpPr>
            <p:spPr bwMode="auto">
              <a:xfrm>
                <a:off x="2257" y="1894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12" name="Rectangle 76"/>
              <p:cNvSpPr>
                <a:spLocks noChangeArrowheads="1"/>
              </p:cNvSpPr>
              <p:nvPr/>
            </p:nvSpPr>
            <p:spPr bwMode="auto">
              <a:xfrm>
                <a:off x="2262" y="1894"/>
                <a:ext cx="508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13" name="Line 77"/>
              <p:cNvSpPr>
                <a:spLocks noChangeShapeType="1"/>
              </p:cNvSpPr>
              <p:nvPr/>
            </p:nvSpPr>
            <p:spPr bwMode="auto">
              <a:xfrm>
                <a:off x="2262" y="1894"/>
                <a:ext cx="508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14" name="Rectangle 78"/>
              <p:cNvSpPr>
                <a:spLocks noChangeArrowheads="1"/>
              </p:cNvSpPr>
              <p:nvPr/>
            </p:nvSpPr>
            <p:spPr bwMode="auto">
              <a:xfrm>
                <a:off x="2770" y="1894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15" name="Line 79"/>
              <p:cNvSpPr>
                <a:spLocks noChangeShapeType="1"/>
              </p:cNvSpPr>
              <p:nvPr/>
            </p:nvSpPr>
            <p:spPr bwMode="auto">
              <a:xfrm>
                <a:off x="2770" y="1894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16" name="Line 80"/>
              <p:cNvSpPr>
                <a:spLocks noChangeShapeType="1"/>
              </p:cNvSpPr>
              <p:nvPr/>
            </p:nvSpPr>
            <p:spPr bwMode="auto">
              <a:xfrm>
                <a:off x="2770" y="1894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17" name="Rectangle 81"/>
              <p:cNvSpPr>
                <a:spLocks noChangeArrowheads="1"/>
              </p:cNvSpPr>
              <p:nvPr/>
            </p:nvSpPr>
            <p:spPr bwMode="auto">
              <a:xfrm>
                <a:off x="2776" y="1894"/>
                <a:ext cx="672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18" name="Line 82"/>
              <p:cNvSpPr>
                <a:spLocks noChangeShapeType="1"/>
              </p:cNvSpPr>
              <p:nvPr/>
            </p:nvSpPr>
            <p:spPr bwMode="auto">
              <a:xfrm>
                <a:off x="2776" y="1894"/>
                <a:ext cx="672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19" name="Rectangle 83"/>
              <p:cNvSpPr>
                <a:spLocks noChangeArrowheads="1"/>
              </p:cNvSpPr>
              <p:nvPr/>
            </p:nvSpPr>
            <p:spPr bwMode="auto">
              <a:xfrm>
                <a:off x="3448" y="1894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20" name="Line 84"/>
              <p:cNvSpPr>
                <a:spLocks noChangeShapeType="1"/>
              </p:cNvSpPr>
              <p:nvPr/>
            </p:nvSpPr>
            <p:spPr bwMode="auto">
              <a:xfrm>
                <a:off x="3448" y="1894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21" name="Line 85"/>
              <p:cNvSpPr>
                <a:spLocks noChangeShapeType="1"/>
              </p:cNvSpPr>
              <p:nvPr/>
            </p:nvSpPr>
            <p:spPr bwMode="auto">
              <a:xfrm>
                <a:off x="3448" y="1894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22" name="Rectangle 86"/>
              <p:cNvSpPr>
                <a:spLocks noChangeArrowheads="1"/>
              </p:cNvSpPr>
              <p:nvPr/>
            </p:nvSpPr>
            <p:spPr bwMode="auto">
              <a:xfrm>
                <a:off x="3454" y="1894"/>
                <a:ext cx="655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23" name="Line 87"/>
              <p:cNvSpPr>
                <a:spLocks noChangeShapeType="1"/>
              </p:cNvSpPr>
              <p:nvPr/>
            </p:nvSpPr>
            <p:spPr bwMode="auto">
              <a:xfrm>
                <a:off x="3454" y="1894"/>
                <a:ext cx="655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24" name="Rectangle 88"/>
              <p:cNvSpPr>
                <a:spLocks noChangeArrowheads="1"/>
              </p:cNvSpPr>
              <p:nvPr/>
            </p:nvSpPr>
            <p:spPr bwMode="auto">
              <a:xfrm>
                <a:off x="4109" y="1894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25" name="Line 89"/>
              <p:cNvSpPr>
                <a:spLocks noChangeShapeType="1"/>
              </p:cNvSpPr>
              <p:nvPr/>
            </p:nvSpPr>
            <p:spPr bwMode="auto">
              <a:xfrm>
                <a:off x="4109" y="1894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26" name="Line 90"/>
              <p:cNvSpPr>
                <a:spLocks noChangeShapeType="1"/>
              </p:cNvSpPr>
              <p:nvPr/>
            </p:nvSpPr>
            <p:spPr bwMode="auto">
              <a:xfrm>
                <a:off x="4109" y="1894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27" name="Rectangle 91"/>
              <p:cNvSpPr>
                <a:spLocks noChangeArrowheads="1"/>
              </p:cNvSpPr>
              <p:nvPr/>
            </p:nvSpPr>
            <p:spPr bwMode="auto">
              <a:xfrm>
                <a:off x="4115" y="1894"/>
                <a:ext cx="524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28" name="Line 92"/>
              <p:cNvSpPr>
                <a:spLocks noChangeShapeType="1"/>
              </p:cNvSpPr>
              <p:nvPr/>
            </p:nvSpPr>
            <p:spPr bwMode="auto">
              <a:xfrm>
                <a:off x="4115" y="1894"/>
                <a:ext cx="524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29" name="Rectangle 93"/>
              <p:cNvSpPr>
                <a:spLocks noChangeArrowheads="1"/>
              </p:cNvSpPr>
              <p:nvPr/>
            </p:nvSpPr>
            <p:spPr bwMode="auto">
              <a:xfrm>
                <a:off x="4639" y="1894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30" name="Line 94"/>
              <p:cNvSpPr>
                <a:spLocks noChangeShapeType="1"/>
              </p:cNvSpPr>
              <p:nvPr/>
            </p:nvSpPr>
            <p:spPr bwMode="auto">
              <a:xfrm>
                <a:off x="4639" y="1894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31" name="Line 95"/>
              <p:cNvSpPr>
                <a:spLocks noChangeShapeType="1"/>
              </p:cNvSpPr>
              <p:nvPr/>
            </p:nvSpPr>
            <p:spPr bwMode="auto">
              <a:xfrm>
                <a:off x="4639" y="1894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32" name="Rectangle 96"/>
              <p:cNvSpPr>
                <a:spLocks noChangeArrowheads="1"/>
              </p:cNvSpPr>
              <p:nvPr/>
            </p:nvSpPr>
            <p:spPr bwMode="auto">
              <a:xfrm>
                <a:off x="1093" y="1900"/>
                <a:ext cx="6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33" name="Line 97"/>
              <p:cNvSpPr>
                <a:spLocks noChangeShapeType="1"/>
              </p:cNvSpPr>
              <p:nvPr/>
            </p:nvSpPr>
            <p:spPr bwMode="auto">
              <a:xfrm>
                <a:off x="1093" y="1900"/>
                <a:ext cx="0" cy="12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34" name="Rectangle 98"/>
              <p:cNvSpPr>
                <a:spLocks noChangeArrowheads="1"/>
              </p:cNvSpPr>
              <p:nvPr/>
            </p:nvSpPr>
            <p:spPr bwMode="auto">
              <a:xfrm>
                <a:off x="1745" y="1900"/>
                <a:ext cx="6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35" name="Line 99"/>
              <p:cNvSpPr>
                <a:spLocks noChangeShapeType="1"/>
              </p:cNvSpPr>
              <p:nvPr/>
            </p:nvSpPr>
            <p:spPr bwMode="auto">
              <a:xfrm>
                <a:off x="1745" y="1900"/>
                <a:ext cx="0" cy="12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36" name="Rectangle 100"/>
              <p:cNvSpPr>
                <a:spLocks noChangeArrowheads="1"/>
              </p:cNvSpPr>
              <p:nvPr/>
            </p:nvSpPr>
            <p:spPr bwMode="auto">
              <a:xfrm>
                <a:off x="2257" y="1900"/>
                <a:ext cx="5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37" name="Line 101"/>
              <p:cNvSpPr>
                <a:spLocks noChangeShapeType="1"/>
              </p:cNvSpPr>
              <p:nvPr/>
            </p:nvSpPr>
            <p:spPr bwMode="auto">
              <a:xfrm>
                <a:off x="2257" y="1900"/>
                <a:ext cx="0" cy="12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38" name="Rectangle 102"/>
              <p:cNvSpPr>
                <a:spLocks noChangeArrowheads="1"/>
              </p:cNvSpPr>
              <p:nvPr/>
            </p:nvSpPr>
            <p:spPr bwMode="auto">
              <a:xfrm>
                <a:off x="2770" y="1900"/>
                <a:ext cx="6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39" name="Line 103"/>
              <p:cNvSpPr>
                <a:spLocks noChangeShapeType="1"/>
              </p:cNvSpPr>
              <p:nvPr/>
            </p:nvSpPr>
            <p:spPr bwMode="auto">
              <a:xfrm>
                <a:off x="2770" y="1900"/>
                <a:ext cx="0" cy="12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40" name="Rectangle 104"/>
              <p:cNvSpPr>
                <a:spLocks noChangeArrowheads="1"/>
              </p:cNvSpPr>
              <p:nvPr/>
            </p:nvSpPr>
            <p:spPr bwMode="auto">
              <a:xfrm>
                <a:off x="3448" y="1900"/>
                <a:ext cx="6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41" name="Line 105"/>
              <p:cNvSpPr>
                <a:spLocks noChangeShapeType="1"/>
              </p:cNvSpPr>
              <p:nvPr/>
            </p:nvSpPr>
            <p:spPr bwMode="auto">
              <a:xfrm>
                <a:off x="3448" y="1900"/>
                <a:ext cx="0" cy="12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42" name="Rectangle 106"/>
              <p:cNvSpPr>
                <a:spLocks noChangeArrowheads="1"/>
              </p:cNvSpPr>
              <p:nvPr/>
            </p:nvSpPr>
            <p:spPr bwMode="auto">
              <a:xfrm>
                <a:off x="4109" y="1900"/>
                <a:ext cx="6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43" name="Line 107"/>
              <p:cNvSpPr>
                <a:spLocks noChangeShapeType="1"/>
              </p:cNvSpPr>
              <p:nvPr/>
            </p:nvSpPr>
            <p:spPr bwMode="auto">
              <a:xfrm>
                <a:off x="4109" y="1900"/>
                <a:ext cx="0" cy="12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44" name="Rectangle 108"/>
              <p:cNvSpPr>
                <a:spLocks noChangeArrowheads="1"/>
              </p:cNvSpPr>
              <p:nvPr/>
            </p:nvSpPr>
            <p:spPr bwMode="auto">
              <a:xfrm>
                <a:off x="4639" y="1900"/>
                <a:ext cx="6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45" name="Line 109"/>
              <p:cNvSpPr>
                <a:spLocks noChangeShapeType="1"/>
              </p:cNvSpPr>
              <p:nvPr/>
            </p:nvSpPr>
            <p:spPr bwMode="auto">
              <a:xfrm>
                <a:off x="4639" y="1900"/>
                <a:ext cx="0" cy="12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46" name="Rectangle 110"/>
              <p:cNvSpPr>
                <a:spLocks noChangeArrowheads="1"/>
              </p:cNvSpPr>
              <p:nvPr/>
            </p:nvSpPr>
            <p:spPr bwMode="auto">
              <a:xfrm>
                <a:off x="1163" y="2211"/>
                <a:ext cx="465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rgbClr val="000000"/>
                    </a:solidFill>
                    <a:latin typeface="Times New Roman" pitchFamily="18" charset="0"/>
                  </a:rPr>
                  <a:t>Проблемы</a:t>
                </a:r>
                <a:endParaRPr lang="ru-RU" b="1" dirty="0"/>
              </a:p>
            </p:txBody>
          </p:sp>
          <p:sp>
            <p:nvSpPr>
              <p:cNvPr id="10447" name="Rectangle 111"/>
              <p:cNvSpPr>
                <a:spLocks noChangeArrowheads="1"/>
              </p:cNvSpPr>
              <p:nvPr/>
            </p:nvSpPr>
            <p:spPr bwMode="auto">
              <a:xfrm>
                <a:off x="1636" y="203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48" name="Rectangle 112"/>
              <p:cNvSpPr>
                <a:spLocks noChangeArrowheads="1"/>
              </p:cNvSpPr>
              <p:nvPr/>
            </p:nvSpPr>
            <p:spPr bwMode="auto">
              <a:xfrm>
                <a:off x="1889" y="2207"/>
                <a:ext cx="230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rgbClr val="000000"/>
                    </a:solidFill>
                    <a:latin typeface="Times New Roman" pitchFamily="18" charset="0"/>
                  </a:rPr>
                  <a:t>Цели</a:t>
                </a:r>
                <a:endParaRPr lang="ru-RU" b="1" dirty="0"/>
              </a:p>
            </p:txBody>
          </p:sp>
          <p:sp>
            <p:nvSpPr>
              <p:cNvPr id="10449" name="Rectangle 113"/>
              <p:cNvSpPr>
                <a:spLocks noChangeArrowheads="1"/>
              </p:cNvSpPr>
              <p:nvPr/>
            </p:nvSpPr>
            <p:spPr bwMode="auto">
              <a:xfrm>
                <a:off x="2109" y="203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50" name="Rectangle 114"/>
              <p:cNvSpPr>
                <a:spLocks noChangeArrowheads="1"/>
              </p:cNvSpPr>
              <p:nvPr/>
            </p:nvSpPr>
            <p:spPr bwMode="auto">
              <a:xfrm>
                <a:off x="2367" y="2202"/>
                <a:ext cx="306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rgbClr val="000000"/>
                    </a:solidFill>
                    <a:latin typeface="Times New Roman" pitchFamily="18" charset="0"/>
                  </a:rPr>
                  <a:t>Задачи</a:t>
                </a:r>
                <a:endParaRPr lang="ru-RU" b="1" dirty="0"/>
              </a:p>
            </p:txBody>
          </p:sp>
          <p:sp>
            <p:nvSpPr>
              <p:cNvPr id="10451" name="Rectangle 115"/>
              <p:cNvSpPr>
                <a:spLocks noChangeArrowheads="1"/>
              </p:cNvSpPr>
              <p:nvPr/>
            </p:nvSpPr>
            <p:spPr bwMode="auto">
              <a:xfrm>
                <a:off x="2657" y="203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52" name="Rectangle 116"/>
              <p:cNvSpPr>
                <a:spLocks noChangeArrowheads="1"/>
              </p:cNvSpPr>
              <p:nvPr/>
            </p:nvSpPr>
            <p:spPr bwMode="auto">
              <a:xfrm>
                <a:off x="2946" y="2036"/>
                <a:ext cx="352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rgbClr val="000000"/>
                    </a:solidFill>
                    <a:latin typeface="Times New Roman" pitchFamily="18" charset="0"/>
                  </a:rPr>
                  <a:t>Методы</a:t>
                </a:r>
                <a:endParaRPr lang="ru-RU" b="1" dirty="0"/>
              </a:p>
            </p:txBody>
          </p:sp>
          <p:sp>
            <p:nvSpPr>
              <p:cNvPr id="10453" name="Rectangle 117"/>
              <p:cNvSpPr>
                <a:spLocks noChangeArrowheads="1"/>
              </p:cNvSpPr>
              <p:nvPr/>
            </p:nvSpPr>
            <p:spPr bwMode="auto">
              <a:xfrm>
                <a:off x="3277" y="203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54" name="Rectangle 118"/>
              <p:cNvSpPr>
                <a:spLocks noChangeArrowheads="1"/>
              </p:cNvSpPr>
              <p:nvPr/>
            </p:nvSpPr>
            <p:spPr bwMode="auto">
              <a:xfrm>
                <a:off x="2829" y="2156"/>
                <a:ext cx="574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 dirty="0">
                    <a:solidFill>
                      <a:srgbClr val="000000"/>
                    </a:solidFill>
                    <a:latin typeface="Times New Roman" pitchFamily="18" charset="0"/>
                  </a:rPr>
                  <a:t>(мероприятия </a:t>
                </a:r>
                <a:endParaRPr lang="ru-RU" sz="1600" b="1" dirty="0"/>
              </a:p>
            </p:txBody>
          </p:sp>
          <p:sp>
            <p:nvSpPr>
              <p:cNvPr id="10455" name="Rectangle 119"/>
              <p:cNvSpPr>
                <a:spLocks noChangeArrowheads="1"/>
              </p:cNvSpPr>
              <p:nvPr/>
            </p:nvSpPr>
            <p:spPr bwMode="auto">
              <a:xfrm>
                <a:off x="2832" y="2276"/>
                <a:ext cx="549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и содержание </a:t>
                </a:r>
                <a:endParaRPr lang="ru-RU" sz="1600" b="1"/>
              </a:p>
            </p:txBody>
          </p:sp>
          <p:sp>
            <p:nvSpPr>
              <p:cNvPr id="10456" name="Rectangle 120"/>
              <p:cNvSpPr>
                <a:spLocks noChangeArrowheads="1"/>
              </p:cNvSpPr>
              <p:nvPr/>
            </p:nvSpPr>
            <p:spPr bwMode="auto">
              <a:xfrm>
                <a:off x="2837" y="2396"/>
                <a:ext cx="8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де</a:t>
                </a:r>
                <a:endParaRPr lang="ru-RU" sz="1600" b="1"/>
              </a:p>
            </p:txBody>
          </p:sp>
          <p:sp>
            <p:nvSpPr>
              <p:cNvPr id="10457" name="Rectangle 121"/>
              <p:cNvSpPr>
                <a:spLocks noChangeArrowheads="1"/>
              </p:cNvSpPr>
              <p:nvPr/>
            </p:nvSpPr>
            <p:spPr bwMode="auto">
              <a:xfrm>
                <a:off x="2929" y="2396"/>
                <a:ext cx="47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я</a:t>
                </a:r>
                <a:endParaRPr lang="ru-RU" sz="1600" b="1"/>
              </a:p>
            </p:txBody>
          </p:sp>
          <p:sp>
            <p:nvSpPr>
              <p:cNvPr id="10458" name="Rectangle 122"/>
              <p:cNvSpPr>
                <a:spLocks noChangeArrowheads="1"/>
              </p:cNvSpPr>
              <p:nvPr/>
            </p:nvSpPr>
            <p:spPr bwMode="auto">
              <a:xfrm>
                <a:off x="2973" y="2396"/>
                <a:ext cx="430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тельности)</a:t>
                </a:r>
                <a:endParaRPr lang="ru-RU" sz="1600" b="1"/>
              </a:p>
            </p:txBody>
          </p:sp>
          <p:sp>
            <p:nvSpPr>
              <p:cNvPr id="10459" name="Rectangle 123"/>
              <p:cNvSpPr>
                <a:spLocks noChangeArrowheads="1"/>
              </p:cNvSpPr>
              <p:nvPr/>
            </p:nvSpPr>
            <p:spPr bwMode="auto">
              <a:xfrm>
                <a:off x="3385" y="239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60" name="Rectangle 124"/>
              <p:cNvSpPr>
                <a:spLocks noChangeArrowheads="1"/>
              </p:cNvSpPr>
              <p:nvPr/>
            </p:nvSpPr>
            <p:spPr bwMode="auto">
              <a:xfrm>
                <a:off x="3604" y="2036"/>
                <a:ext cx="324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rgbClr val="000000"/>
                    </a:solidFill>
                    <a:latin typeface="Times New Roman" pitchFamily="18" charset="0"/>
                  </a:rPr>
                  <a:t>Форма </a:t>
                </a:r>
                <a:endParaRPr lang="ru-RU" b="1" dirty="0"/>
              </a:p>
            </p:txBody>
          </p:sp>
          <p:sp>
            <p:nvSpPr>
              <p:cNvPr id="10461" name="Rectangle 125"/>
              <p:cNvSpPr>
                <a:spLocks noChangeArrowheads="1"/>
              </p:cNvSpPr>
              <p:nvPr/>
            </p:nvSpPr>
            <p:spPr bwMode="auto">
              <a:xfrm>
                <a:off x="3523" y="2156"/>
                <a:ext cx="131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орг</a:t>
                </a:r>
                <a:endParaRPr lang="ru-RU" sz="1600" b="1"/>
              </a:p>
            </p:txBody>
          </p:sp>
          <p:sp>
            <p:nvSpPr>
              <p:cNvPr id="10462" name="Rectangle 126"/>
              <p:cNvSpPr>
                <a:spLocks noChangeArrowheads="1"/>
              </p:cNvSpPr>
              <p:nvPr/>
            </p:nvSpPr>
            <p:spPr bwMode="auto">
              <a:xfrm>
                <a:off x="3658" y="2156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а</a:t>
                </a:r>
                <a:endParaRPr lang="ru-RU" sz="1600" b="1"/>
              </a:p>
            </p:txBody>
          </p:sp>
          <p:sp>
            <p:nvSpPr>
              <p:cNvPr id="10463" name="Rectangle 127"/>
              <p:cNvSpPr>
                <a:spLocks noChangeArrowheads="1"/>
              </p:cNvSpPr>
              <p:nvPr/>
            </p:nvSpPr>
            <p:spPr bwMode="auto">
              <a:xfrm>
                <a:off x="3700" y="2156"/>
                <a:ext cx="328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низации</a:t>
                </a:r>
                <a:endParaRPr lang="ru-RU" sz="1600" b="1"/>
              </a:p>
            </p:txBody>
          </p:sp>
          <p:sp>
            <p:nvSpPr>
              <p:cNvPr id="10464" name="Rectangle 128"/>
              <p:cNvSpPr>
                <a:spLocks noChangeArrowheads="1"/>
              </p:cNvSpPr>
              <p:nvPr/>
            </p:nvSpPr>
            <p:spPr bwMode="auto">
              <a:xfrm>
                <a:off x="4038" y="215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65" name="Rectangle 129"/>
              <p:cNvSpPr>
                <a:spLocks noChangeArrowheads="1"/>
              </p:cNvSpPr>
              <p:nvPr/>
            </p:nvSpPr>
            <p:spPr bwMode="auto">
              <a:xfrm>
                <a:off x="3480" y="2276"/>
                <a:ext cx="549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 dirty="0">
                    <a:solidFill>
                      <a:srgbClr val="000000"/>
                    </a:solidFill>
                    <a:latin typeface="Times New Roman" pitchFamily="18" charset="0"/>
                  </a:rPr>
                  <a:t>исполнителей</a:t>
                </a:r>
                <a:endParaRPr lang="ru-RU" sz="1600" b="1" dirty="0"/>
              </a:p>
            </p:txBody>
          </p:sp>
          <p:sp>
            <p:nvSpPr>
              <p:cNvPr id="10466" name="Rectangle 130"/>
              <p:cNvSpPr>
                <a:spLocks noChangeArrowheads="1"/>
              </p:cNvSpPr>
              <p:nvPr/>
            </p:nvSpPr>
            <p:spPr bwMode="auto">
              <a:xfrm>
                <a:off x="3909" y="2276"/>
                <a:ext cx="0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68" name="Rectangle 132"/>
              <p:cNvSpPr>
                <a:spLocks noChangeArrowheads="1"/>
              </p:cNvSpPr>
              <p:nvPr/>
            </p:nvSpPr>
            <p:spPr bwMode="auto">
              <a:xfrm>
                <a:off x="3528" y="2396"/>
                <a:ext cx="476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 dirty="0">
                    <a:solidFill>
                      <a:srgbClr val="000000"/>
                    </a:solidFill>
                    <a:latin typeface="Times New Roman" pitchFamily="18" charset="0"/>
                  </a:rPr>
                  <a:t>и аудитории</a:t>
                </a:r>
                <a:endParaRPr lang="ru-RU" sz="1600" b="1" dirty="0"/>
              </a:p>
            </p:txBody>
          </p:sp>
          <p:sp>
            <p:nvSpPr>
              <p:cNvPr id="10471" name="Rectangle 135"/>
              <p:cNvSpPr>
                <a:spLocks noChangeArrowheads="1"/>
              </p:cNvSpPr>
              <p:nvPr/>
            </p:nvSpPr>
            <p:spPr bwMode="auto">
              <a:xfrm>
                <a:off x="4034" y="239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72" name="Rectangle 136"/>
              <p:cNvSpPr>
                <a:spLocks noChangeArrowheads="1"/>
              </p:cNvSpPr>
              <p:nvPr/>
            </p:nvSpPr>
            <p:spPr bwMode="auto">
              <a:xfrm>
                <a:off x="4202" y="2140"/>
                <a:ext cx="391" cy="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b="1" dirty="0">
                    <a:solidFill>
                      <a:srgbClr val="000000"/>
                    </a:solidFill>
                    <a:latin typeface="Times New Roman" pitchFamily="18" charset="0"/>
                  </a:rPr>
                  <a:t>Ресурсы </a:t>
                </a:r>
                <a:endParaRPr lang="ru-RU" b="1" dirty="0"/>
              </a:p>
            </p:txBody>
          </p:sp>
          <p:sp>
            <p:nvSpPr>
              <p:cNvPr id="10473" name="Rectangle 137"/>
              <p:cNvSpPr>
                <a:spLocks noChangeArrowheads="1"/>
              </p:cNvSpPr>
              <p:nvPr/>
            </p:nvSpPr>
            <p:spPr bwMode="auto">
              <a:xfrm>
                <a:off x="4199" y="2276"/>
                <a:ext cx="398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 dirty="0">
                    <a:solidFill>
                      <a:srgbClr val="000000"/>
                    </a:solidFill>
                    <a:latin typeface="Times New Roman" pitchFamily="18" charset="0"/>
                  </a:rPr>
                  <a:t>(средства)</a:t>
                </a:r>
                <a:endParaRPr lang="ru-RU" sz="1600" b="1" dirty="0"/>
              </a:p>
            </p:txBody>
          </p:sp>
          <p:sp>
            <p:nvSpPr>
              <p:cNvPr id="10474" name="Rectangle 138"/>
              <p:cNvSpPr>
                <a:spLocks noChangeArrowheads="1"/>
              </p:cNvSpPr>
              <p:nvPr/>
            </p:nvSpPr>
            <p:spPr bwMode="auto">
              <a:xfrm>
                <a:off x="4586" y="2156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475" name="Rectangle 139"/>
              <p:cNvSpPr>
                <a:spLocks noChangeArrowheads="1"/>
              </p:cNvSpPr>
              <p:nvPr/>
            </p:nvSpPr>
            <p:spPr bwMode="auto">
              <a:xfrm>
                <a:off x="1093" y="2020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76" name="Line 140"/>
              <p:cNvSpPr>
                <a:spLocks noChangeShapeType="1"/>
              </p:cNvSpPr>
              <p:nvPr/>
            </p:nvSpPr>
            <p:spPr bwMode="auto">
              <a:xfrm>
                <a:off x="1093" y="2020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77" name="Line 141"/>
              <p:cNvSpPr>
                <a:spLocks noChangeShapeType="1"/>
              </p:cNvSpPr>
              <p:nvPr/>
            </p:nvSpPr>
            <p:spPr bwMode="auto">
              <a:xfrm>
                <a:off x="1093" y="2020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78" name="Rectangle 142"/>
              <p:cNvSpPr>
                <a:spLocks noChangeArrowheads="1"/>
              </p:cNvSpPr>
              <p:nvPr/>
            </p:nvSpPr>
            <p:spPr bwMode="auto">
              <a:xfrm>
                <a:off x="1099" y="2020"/>
                <a:ext cx="64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79" name="Line 143"/>
              <p:cNvSpPr>
                <a:spLocks noChangeShapeType="1"/>
              </p:cNvSpPr>
              <p:nvPr/>
            </p:nvSpPr>
            <p:spPr bwMode="auto">
              <a:xfrm>
                <a:off x="1099" y="2020"/>
                <a:ext cx="64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80" name="Rectangle 144"/>
              <p:cNvSpPr>
                <a:spLocks noChangeArrowheads="1"/>
              </p:cNvSpPr>
              <p:nvPr/>
            </p:nvSpPr>
            <p:spPr bwMode="auto">
              <a:xfrm>
                <a:off x="1745" y="2020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81" name="Line 145"/>
              <p:cNvSpPr>
                <a:spLocks noChangeShapeType="1"/>
              </p:cNvSpPr>
              <p:nvPr/>
            </p:nvSpPr>
            <p:spPr bwMode="auto">
              <a:xfrm>
                <a:off x="1745" y="2020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82" name="Line 146"/>
              <p:cNvSpPr>
                <a:spLocks noChangeShapeType="1"/>
              </p:cNvSpPr>
              <p:nvPr/>
            </p:nvSpPr>
            <p:spPr bwMode="auto">
              <a:xfrm>
                <a:off x="1745" y="2020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83" name="Rectangle 147"/>
              <p:cNvSpPr>
                <a:spLocks noChangeArrowheads="1"/>
              </p:cNvSpPr>
              <p:nvPr/>
            </p:nvSpPr>
            <p:spPr bwMode="auto">
              <a:xfrm>
                <a:off x="1751" y="2020"/>
                <a:ext cx="50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84" name="Line 148"/>
              <p:cNvSpPr>
                <a:spLocks noChangeShapeType="1"/>
              </p:cNvSpPr>
              <p:nvPr/>
            </p:nvSpPr>
            <p:spPr bwMode="auto">
              <a:xfrm>
                <a:off x="1751" y="2020"/>
                <a:ext cx="50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85" name="Rectangle 149"/>
              <p:cNvSpPr>
                <a:spLocks noChangeArrowheads="1"/>
              </p:cNvSpPr>
              <p:nvPr/>
            </p:nvSpPr>
            <p:spPr bwMode="auto">
              <a:xfrm>
                <a:off x="2257" y="2020"/>
                <a:ext cx="5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86" name="Line 150"/>
              <p:cNvSpPr>
                <a:spLocks noChangeShapeType="1"/>
              </p:cNvSpPr>
              <p:nvPr/>
            </p:nvSpPr>
            <p:spPr bwMode="auto">
              <a:xfrm>
                <a:off x="2257" y="2020"/>
                <a:ext cx="5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87" name="Line 151"/>
              <p:cNvSpPr>
                <a:spLocks noChangeShapeType="1"/>
              </p:cNvSpPr>
              <p:nvPr/>
            </p:nvSpPr>
            <p:spPr bwMode="auto">
              <a:xfrm>
                <a:off x="2257" y="2020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88" name="Rectangle 152"/>
              <p:cNvSpPr>
                <a:spLocks noChangeArrowheads="1"/>
              </p:cNvSpPr>
              <p:nvPr/>
            </p:nvSpPr>
            <p:spPr bwMode="auto">
              <a:xfrm>
                <a:off x="2262" y="2020"/>
                <a:ext cx="508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89" name="Line 153"/>
              <p:cNvSpPr>
                <a:spLocks noChangeShapeType="1"/>
              </p:cNvSpPr>
              <p:nvPr/>
            </p:nvSpPr>
            <p:spPr bwMode="auto">
              <a:xfrm>
                <a:off x="2262" y="2020"/>
                <a:ext cx="508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90" name="Rectangle 154"/>
              <p:cNvSpPr>
                <a:spLocks noChangeArrowheads="1"/>
              </p:cNvSpPr>
              <p:nvPr/>
            </p:nvSpPr>
            <p:spPr bwMode="auto">
              <a:xfrm>
                <a:off x="2770" y="2020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91" name="Line 155"/>
              <p:cNvSpPr>
                <a:spLocks noChangeShapeType="1"/>
              </p:cNvSpPr>
              <p:nvPr/>
            </p:nvSpPr>
            <p:spPr bwMode="auto">
              <a:xfrm>
                <a:off x="2770" y="2020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92" name="Line 156"/>
              <p:cNvSpPr>
                <a:spLocks noChangeShapeType="1"/>
              </p:cNvSpPr>
              <p:nvPr/>
            </p:nvSpPr>
            <p:spPr bwMode="auto">
              <a:xfrm>
                <a:off x="2770" y="2020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93" name="Rectangle 157"/>
              <p:cNvSpPr>
                <a:spLocks noChangeArrowheads="1"/>
              </p:cNvSpPr>
              <p:nvPr/>
            </p:nvSpPr>
            <p:spPr bwMode="auto">
              <a:xfrm>
                <a:off x="2776" y="2020"/>
                <a:ext cx="672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94" name="Line 158"/>
              <p:cNvSpPr>
                <a:spLocks noChangeShapeType="1"/>
              </p:cNvSpPr>
              <p:nvPr/>
            </p:nvSpPr>
            <p:spPr bwMode="auto">
              <a:xfrm>
                <a:off x="2776" y="2020"/>
                <a:ext cx="672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95" name="Rectangle 159"/>
              <p:cNvSpPr>
                <a:spLocks noChangeArrowheads="1"/>
              </p:cNvSpPr>
              <p:nvPr/>
            </p:nvSpPr>
            <p:spPr bwMode="auto">
              <a:xfrm>
                <a:off x="3448" y="2020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96" name="Line 160"/>
              <p:cNvSpPr>
                <a:spLocks noChangeShapeType="1"/>
              </p:cNvSpPr>
              <p:nvPr/>
            </p:nvSpPr>
            <p:spPr bwMode="auto">
              <a:xfrm>
                <a:off x="3448" y="2020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97" name="Line 161"/>
              <p:cNvSpPr>
                <a:spLocks noChangeShapeType="1"/>
              </p:cNvSpPr>
              <p:nvPr/>
            </p:nvSpPr>
            <p:spPr bwMode="auto">
              <a:xfrm>
                <a:off x="3448" y="2020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498" name="Rectangle 162"/>
              <p:cNvSpPr>
                <a:spLocks noChangeArrowheads="1"/>
              </p:cNvSpPr>
              <p:nvPr/>
            </p:nvSpPr>
            <p:spPr bwMode="auto">
              <a:xfrm>
                <a:off x="3454" y="2020"/>
                <a:ext cx="655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499" name="Line 163"/>
              <p:cNvSpPr>
                <a:spLocks noChangeShapeType="1"/>
              </p:cNvSpPr>
              <p:nvPr/>
            </p:nvSpPr>
            <p:spPr bwMode="auto">
              <a:xfrm>
                <a:off x="3454" y="2020"/>
                <a:ext cx="655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00" name="Rectangle 164"/>
              <p:cNvSpPr>
                <a:spLocks noChangeArrowheads="1"/>
              </p:cNvSpPr>
              <p:nvPr/>
            </p:nvSpPr>
            <p:spPr bwMode="auto">
              <a:xfrm>
                <a:off x="4109" y="2020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01" name="Line 165"/>
              <p:cNvSpPr>
                <a:spLocks noChangeShapeType="1"/>
              </p:cNvSpPr>
              <p:nvPr/>
            </p:nvSpPr>
            <p:spPr bwMode="auto">
              <a:xfrm>
                <a:off x="4109" y="2020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02" name="Line 166"/>
              <p:cNvSpPr>
                <a:spLocks noChangeShapeType="1"/>
              </p:cNvSpPr>
              <p:nvPr/>
            </p:nvSpPr>
            <p:spPr bwMode="auto">
              <a:xfrm>
                <a:off x="4109" y="2020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03" name="Rectangle 167"/>
              <p:cNvSpPr>
                <a:spLocks noChangeArrowheads="1"/>
              </p:cNvSpPr>
              <p:nvPr/>
            </p:nvSpPr>
            <p:spPr bwMode="auto">
              <a:xfrm>
                <a:off x="4115" y="2020"/>
                <a:ext cx="524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04" name="Line 168"/>
              <p:cNvSpPr>
                <a:spLocks noChangeShapeType="1"/>
              </p:cNvSpPr>
              <p:nvPr/>
            </p:nvSpPr>
            <p:spPr bwMode="auto">
              <a:xfrm>
                <a:off x="4115" y="2020"/>
                <a:ext cx="524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05" name="Rectangle 169"/>
              <p:cNvSpPr>
                <a:spLocks noChangeArrowheads="1"/>
              </p:cNvSpPr>
              <p:nvPr/>
            </p:nvSpPr>
            <p:spPr bwMode="auto">
              <a:xfrm>
                <a:off x="4639" y="2020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06" name="Line 170"/>
              <p:cNvSpPr>
                <a:spLocks noChangeShapeType="1"/>
              </p:cNvSpPr>
              <p:nvPr/>
            </p:nvSpPr>
            <p:spPr bwMode="auto">
              <a:xfrm>
                <a:off x="4639" y="2020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07" name="Line 171"/>
              <p:cNvSpPr>
                <a:spLocks noChangeShapeType="1"/>
              </p:cNvSpPr>
              <p:nvPr/>
            </p:nvSpPr>
            <p:spPr bwMode="auto">
              <a:xfrm>
                <a:off x="4639" y="2020"/>
                <a:ext cx="0" cy="6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08" name="Rectangle 172"/>
              <p:cNvSpPr>
                <a:spLocks noChangeArrowheads="1"/>
              </p:cNvSpPr>
              <p:nvPr/>
            </p:nvSpPr>
            <p:spPr bwMode="auto">
              <a:xfrm>
                <a:off x="1093" y="2026"/>
                <a:ext cx="6" cy="4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09" name="Line 173"/>
              <p:cNvSpPr>
                <a:spLocks noChangeShapeType="1"/>
              </p:cNvSpPr>
              <p:nvPr/>
            </p:nvSpPr>
            <p:spPr bwMode="auto">
              <a:xfrm>
                <a:off x="1093" y="2026"/>
                <a:ext cx="0" cy="48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10" name="Rectangle 174"/>
              <p:cNvSpPr>
                <a:spLocks noChangeArrowheads="1"/>
              </p:cNvSpPr>
              <p:nvPr/>
            </p:nvSpPr>
            <p:spPr bwMode="auto">
              <a:xfrm>
                <a:off x="1745" y="2026"/>
                <a:ext cx="6" cy="4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11" name="Line 175"/>
              <p:cNvSpPr>
                <a:spLocks noChangeShapeType="1"/>
              </p:cNvSpPr>
              <p:nvPr/>
            </p:nvSpPr>
            <p:spPr bwMode="auto">
              <a:xfrm>
                <a:off x="1745" y="2026"/>
                <a:ext cx="0" cy="48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12" name="Rectangle 176"/>
              <p:cNvSpPr>
                <a:spLocks noChangeArrowheads="1"/>
              </p:cNvSpPr>
              <p:nvPr/>
            </p:nvSpPr>
            <p:spPr bwMode="auto">
              <a:xfrm>
                <a:off x="2257" y="2026"/>
                <a:ext cx="5" cy="4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13" name="Line 177"/>
              <p:cNvSpPr>
                <a:spLocks noChangeShapeType="1"/>
              </p:cNvSpPr>
              <p:nvPr/>
            </p:nvSpPr>
            <p:spPr bwMode="auto">
              <a:xfrm>
                <a:off x="2257" y="2026"/>
                <a:ext cx="0" cy="48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14" name="Rectangle 178"/>
              <p:cNvSpPr>
                <a:spLocks noChangeArrowheads="1"/>
              </p:cNvSpPr>
              <p:nvPr/>
            </p:nvSpPr>
            <p:spPr bwMode="auto">
              <a:xfrm>
                <a:off x="2770" y="2026"/>
                <a:ext cx="6" cy="4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15" name="Line 179"/>
              <p:cNvSpPr>
                <a:spLocks noChangeShapeType="1"/>
              </p:cNvSpPr>
              <p:nvPr/>
            </p:nvSpPr>
            <p:spPr bwMode="auto">
              <a:xfrm>
                <a:off x="2770" y="2026"/>
                <a:ext cx="0" cy="48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16" name="Rectangle 180"/>
              <p:cNvSpPr>
                <a:spLocks noChangeArrowheads="1"/>
              </p:cNvSpPr>
              <p:nvPr/>
            </p:nvSpPr>
            <p:spPr bwMode="auto">
              <a:xfrm>
                <a:off x="3448" y="2026"/>
                <a:ext cx="6" cy="4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17" name="Line 181"/>
              <p:cNvSpPr>
                <a:spLocks noChangeShapeType="1"/>
              </p:cNvSpPr>
              <p:nvPr/>
            </p:nvSpPr>
            <p:spPr bwMode="auto">
              <a:xfrm>
                <a:off x="3448" y="2026"/>
                <a:ext cx="0" cy="48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18" name="Rectangle 182"/>
              <p:cNvSpPr>
                <a:spLocks noChangeArrowheads="1"/>
              </p:cNvSpPr>
              <p:nvPr/>
            </p:nvSpPr>
            <p:spPr bwMode="auto">
              <a:xfrm>
                <a:off x="4109" y="2026"/>
                <a:ext cx="6" cy="4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19" name="Line 183"/>
              <p:cNvSpPr>
                <a:spLocks noChangeShapeType="1"/>
              </p:cNvSpPr>
              <p:nvPr/>
            </p:nvSpPr>
            <p:spPr bwMode="auto">
              <a:xfrm>
                <a:off x="4109" y="2026"/>
                <a:ext cx="0" cy="48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20" name="Rectangle 184"/>
              <p:cNvSpPr>
                <a:spLocks noChangeArrowheads="1"/>
              </p:cNvSpPr>
              <p:nvPr/>
            </p:nvSpPr>
            <p:spPr bwMode="auto">
              <a:xfrm>
                <a:off x="4639" y="2026"/>
                <a:ext cx="6" cy="4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21" name="Line 185"/>
              <p:cNvSpPr>
                <a:spLocks noChangeShapeType="1"/>
              </p:cNvSpPr>
              <p:nvPr/>
            </p:nvSpPr>
            <p:spPr bwMode="auto">
              <a:xfrm>
                <a:off x="4639" y="2026"/>
                <a:ext cx="0" cy="48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22" name="Rectangle 186"/>
              <p:cNvSpPr>
                <a:spLocks noChangeArrowheads="1"/>
              </p:cNvSpPr>
              <p:nvPr/>
            </p:nvSpPr>
            <p:spPr bwMode="auto">
              <a:xfrm>
                <a:off x="1124" y="2522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523" name="Rectangle 187"/>
              <p:cNvSpPr>
                <a:spLocks noChangeArrowheads="1"/>
              </p:cNvSpPr>
              <p:nvPr/>
            </p:nvSpPr>
            <p:spPr bwMode="auto">
              <a:xfrm>
                <a:off x="1776" y="2537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ï</a:t>
                </a:r>
                <a:endParaRPr lang="ru-RU" sz="1600" b="1"/>
              </a:p>
            </p:txBody>
          </p:sp>
          <p:sp>
            <p:nvSpPr>
              <p:cNvPr id="10524" name="Rectangle 188"/>
              <p:cNvSpPr>
                <a:spLocks noChangeArrowheads="1"/>
              </p:cNvSpPr>
              <p:nvPr/>
            </p:nvSpPr>
            <p:spPr bwMode="auto">
              <a:xfrm>
                <a:off x="1847" y="253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525" name="Rectangle 189"/>
              <p:cNvSpPr>
                <a:spLocks noChangeArrowheads="1"/>
              </p:cNvSpPr>
              <p:nvPr/>
            </p:nvSpPr>
            <p:spPr bwMode="auto">
              <a:xfrm>
                <a:off x="2287" y="2537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ï</a:t>
                </a:r>
                <a:endParaRPr lang="ru-RU" sz="1600" b="1"/>
              </a:p>
            </p:txBody>
          </p:sp>
          <p:sp>
            <p:nvSpPr>
              <p:cNvPr id="10526" name="Rectangle 190"/>
              <p:cNvSpPr>
                <a:spLocks noChangeArrowheads="1"/>
              </p:cNvSpPr>
              <p:nvPr/>
            </p:nvSpPr>
            <p:spPr bwMode="auto">
              <a:xfrm>
                <a:off x="2358" y="253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527" name="Rectangle 191"/>
              <p:cNvSpPr>
                <a:spLocks noChangeArrowheads="1"/>
              </p:cNvSpPr>
              <p:nvPr/>
            </p:nvSpPr>
            <p:spPr bwMode="auto">
              <a:xfrm>
                <a:off x="2801" y="2537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ï</a:t>
                </a:r>
                <a:endParaRPr lang="ru-RU" sz="1600" b="1"/>
              </a:p>
            </p:txBody>
          </p:sp>
          <p:sp>
            <p:nvSpPr>
              <p:cNvPr id="10528" name="Rectangle 192"/>
              <p:cNvSpPr>
                <a:spLocks noChangeArrowheads="1"/>
              </p:cNvSpPr>
              <p:nvPr/>
            </p:nvSpPr>
            <p:spPr bwMode="auto">
              <a:xfrm>
                <a:off x="2872" y="253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529" name="Rectangle 193"/>
              <p:cNvSpPr>
                <a:spLocks noChangeArrowheads="1"/>
              </p:cNvSpPr>
              <p:nvPr/>
            </p:nvSpPr>
            <p:spPr bwMode="auto">
              <a:xfrm>
                <a:off x="3479" y="2537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ï</a:t>
                </a:r>
                <a:endParaRPr lang="ru-RU" sz="1600" b="1"/>
              </a:p>
            </p:txBody>
          </p:sp>
          <p:sp>
            <p:nvSpPr>
              <p:cNvPr id="10530" name="Rectangle 194"/>
              <p:cNvSpPr>
                <a:spLocks noChangeArrowheads="1"/>
              </p:cNvSpPr>
              <p:nvPr/>
            </p:nvSpPr>
            <p:spPr bwMode="auto">
              <a:xfrm>
                <a:off x="3550" y="253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531" name="Rectangle 195"/>
              <p:cNvSpPr>
                <a:spLocks noChangeArrowheads="1"/>
              </p:cNvSpPr>
              <p:nvPr/>
            </p:nvSpPr>
            <p:spPr bwMode="auto">
              <a:xfrm>
                <a:off x="4140" y="2537"/>
                <a:ext cx="43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Wingdings" pitchFamily="2" charset="2"/>
                  </a:rPr>
                  <a:t>ï</a:t>
                </a:r>
                <a:endParaRPr lang="ru-RU" sz="1600" b="1"/>
              </a:p>
            </p:txBody>
          </p:sp>
          <p:sp>
            <p:nvSpPr>
              <p:cNvPr id="10532" name="Rectangle 196"/>
              <p:cNvSpPr>
                <a:spLocks noChangeArrowheads="1"/>
              </p:cNvSpPr>
              <p:nvPr/>
            </p:nvSpPr>
            <p:spPr bwMode="auto">
              <a:xfrm>
                <a:off x="4211" y="2535"/>
                <a:ext cx="22" cy="1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ru-RU" sz="16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1600" b="1"/>
              </a:p>
            </p:txBody>
          </p:sp>
          <p:sp>
            <p:nvSpPr>
              <p:cNvPr id="10533" name="Rectangle 197"/>
              <p:cNvSpPr>
                <a:spLocks noChangeArrowheads="1"/>
              </p:cNvSpPr>
              <p:nvPr/>
            </p:nvSpPr>
            <p:spPr bwMode="auto">
              <a:xfrm>
                <a:off x="1093" y="2506"/>
                <a:ext cx="6" cy="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34" name="Line 198"/>
              <p:cNvSpPr>
                <a:spLocks noChangeShapeType="1"/>
              </p:cNvSpPr>
              <p:nvPr/>
            </p:nvSpPr>
            <p:spPr bwMode="auto">
              <a:xfrm>
                <a:off x="1093" y="2506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35" name="Line 199"/>
              <p:cNvSpPr>
                <a:spLocks noChangeShapeType="1"/>
              </p:cNvSpPr>
              <p:nvPr/>
            </p:nvSpPr>
            <p:spPr bwMode="auto">
              <a:xfrm>
                <a:off x="1093" y="2506"/>
                <a:ext cx="0" cy="5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36" name="Rectangle 200"/>
              <p:cNvSpPr>
                <a:spLocks noChangeArrowheads="1"/>
              </p:cNvSpPr>
              <p:nvPr/>
            </p:nvSpPr>
            <p:spPr bwMode="auto">
              <a:xfrm>
                <a:off x="1099" y="2506"/>
                <a:ext cx="646" cy="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37" name="Line 201"/>
              <p:cNvSpPr>
                <a:spLocks noChangeShapeType="1"/>
              </p:cNvSpPr>
              <p:nvPr/>
            </p:nvSpPr>
            <p:spPr bwMode="auto">
              <a:xfrm>
                <a:off x="1099" y="2506"/>
                <a:ext cx="64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38" name="Rectangle 202"/>
              <p:cNvSpPr>
                <a:spLocks noChangeArrowheads="1"/>
              </p:cNvSpPr>
              <p:nvPr/>
            </p:nvSpPr>
            <p:spPr bwMode="auto">
              <a:xfrm>
                <a:off x="1745" y="2506"/>
                <a:ext cx="6" cy="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  <p:sp>
            <p:nvSpPr>
              <p:cNvPr id="10539" name="Line 203"/>
              <p:cNvSpPr>
                <a:spLocks noChangeShapeType="1"/>
              </p:cNvSpPr>
              <p:nvPr/>
            </p:nvSpPr>
            <p:spPr bwMode="auto">
              <a:xfrm>
                <a:off x="1745" y="2506"/>
                <a:ext cx="6" cy="0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40" name="Line 204"/>
              <p:cNvSpPr>
                <a:spLocks noChangeShapeType="1"/>
              </p:cNvSpPr>
              <p:nvPr/>
            </p:nvSpPr>
            <p:spPr bwMode="auto">
              <a:xfrm>
                <a:off x="1745" y="2506"/>
                <a:ext cx="0" cy="5"/>
              </a:xfrm>
              <a:prstGeom prst="line">
                <a:avLst/>
              </a:prstGeom>
              <a:grpFill/>
              <a:ln w="0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0541" name="Rectangle 205"/>
              <p:cNvSpPr>
                <a:spLocks noChangeArrowheads="1"/>
              </p:cNvSpPr>
              <p:nvPr/>
            </p:nvSpPr>
            <p:spPr bwMode="auto">
              <a:xfrm>
                <a:off x="1751" y="2506"/>
                <a:ext cx="506" cy="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1600" b="1"/>
              </a:p>
            </p:txBody>
          </p:sp>
        </p:grpSp>
        <p:sp>
          <p:nvSpPr>
            <p:cNvPr id="10248" name="Line 207"/>
            <p:cNvSpPr>
              <a:spLocks noChangeShapeType="1"/>
            </p:cNvSpPr>
            <p:nvPr/>
          </p:nvSpPr>
          <p:spPr bwMode="auto">
            <a:xfrm>
              <a:off x="1751" y="2506"/>
              <a:ext cx="50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49" name="Rectangle 208"/>
            <p:cNvSpPr>
              <a:spLocks noChangeArrowheads="1"/>
            </p:cNvSpPr>
            <p:nvPr/>
          </p:nvSpPr>
          <p:spPr bwMode="auto">
            <a:xfrm>
              <a:off x="2257" y="2506"/>
              <a:ext cx="5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50" name="Line 209"/>
            <p:cNvSpPr>
              <a:spLocks noChangeShapeType="1"/>
            </p:cNvSpPr>
            <p:nvPr/>
          </p:nvSpPr>
          <p:spPr bwMode="auto">
            <a:xfrm>
              <a:off x="2257" y="2506"/>
              <a:ext cx="5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51" name="Line 210"/>
            <p:cNvSpPr>
              <a:spLocks noChangeShapeType="1"/>
            </p:cNvSpPr>
            <p:nvPr/>
          </p:nvSpPr>
          <p:spPr bwMode="auto">
            <a:xfrm>
              <a:off x="2257" y="2506"/>
              <a:ext cx="0" cy="5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52" name="Rectangle 211"/>
            <p:cNvSpPr>
              <a:spLocks noChangeArrowheads="1"/>
            </p:cNvSpPr>
            <p:nvPr/>
          </p:nvSpPr>
          <p:spPr bwMode="auto">
            <a:xfrm>
              <a:off x="2262" y="2506"/>
              <a:ext cx="508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53" name="Line 212"/>
            <p:cNvSpPr>
              <a:spLocks noChangeShapeType="1"/>
            </p:cNvSpPr>
            <p:nvPr/>
          </p:nvSpPr>
          <p:spPr bwMode="auto">
            <a:xfrm>
              <a:off x="2262" y="2506"/>
              <a:ext cx="508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54" name="Rectangle 213"/>
            <p:cNvSpPr>
              <a:spLocks noChangeArrowheads="1"/>
            </p:cNvSpPr>
            <p:nvPr/>
          </p:nvSpPr>
          <p:spPr bwMode="auto">
            <a:xfrm>
              <a:off x="2770" y="2506"/>
              <a:ext cx="6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55" name="Line 214"/>
            <p:cNvSpPr>
              <a:spLocks noChangeShapeType="1"/>
            </p:cNvSpPr>
            <p:nvPr/>
          </p:nvSpPr>
          <p:spPr bwMode="auto">
            <a:xfrm>
              <a:off x="2770" y="2506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56" name="Line 215"/>
            <p:cNvSpPr>
              <a:spLocks noChangeShapeType="1"/>
            </p:cNvSpPr>
            <p:nvPr/>
          </p:nvSpPr>
          <p:spPr bwMode="auto">
            <a:xfrm>
              <a:off x="2770" y="2506"/>
              <a:ext cx="0" cy="5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57" name="Rectangle 216"/>
            <p:cNvSpPr>
              <a:spLocks noChangeArrowheads="1"/>
            </p:cNvSpPr>
            <p:nvPr/>
          </p:nvSpPr>
          <p:spPr bwMode="auto">
            <a:xfrm>
              <a:off x="2776" y="2506"/>
              <a:ext cx="67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58" name="Line 217"/>
            <p:cNvSpPr>
              <a:spLocks noChangeShapeType="1"/>
            </p:cNvSpPr>
            <p:nvPr/>
          </p:nvSpPr>
          <p:spPr bwMode="auto">
            <a:xfrm>
              <a:off x="2776" y="2506"/>
              <a:ext cx="672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59" name="Rectangle 218"/>
            <p:cNvSpPr>
              <a:spLocks noChangeArrowheads="1"/>
            </p:cNvSpPr>
            <p:nvPr/>
          </p:nvSpPr>
          <p:spPr bwMode="auto">
            <a:xfrm>
              <a:off x="3448" y="2506"/>
              <a:ext cx="6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60" name="Line 219"/>
            <p:cNvSpPr>
              <a:spLocks noChangeShapeType="1"/>
            </p:cNvSpPr>
            <p:nvPr/>
          </p:nvSpPr>
          <p:spPr bwMode="auto">
            <a:xfrm>
              <a:off x="3448" y="2506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61" name="Line 220"/>
            <p:cNvSpPr>
              <a:spLocks noChangeShapeType="1"/>
            </p:cNvSpPr>
            <p:nvPr/>
          </p:nvSpPr>
          <p:spPr bwMode="auto">
            <a:xfrm>
              <a:off x="3448" y="2506"/>
              <a:ext cx="0" cy="5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62" name="Rectangle 221"/>
            <p:cNvSpPr>
              <a:spLocks noChangeArrowheads="1"/>
            </p:cNvSpPr>
            <p:nvPr/>
          </p:nvSpPr>
          <p:spPr bwMode="auto">
            <a:xfrm>
              <a:off x="3454" y="2506"/>
              <a:ext cx="655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63" name="Line 222"/>
            <p:cNvSpPr>
              <a:spLocks noChangeShapeType="1"/>
            </p:cNvSpPr>
            <p:nvPr/>
          </p:nvSpPr>
          <p:spPr bwMode="auto">
            <a:xfrm>
              <a:off x="3454" y="2506"/>
              <a:ext cx="655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64" name="Rectangle 223"/>
            <p:cNvSpPr>
              <a:spLocks noChangeArrowheads="1"/>
            </p:cNvSpPr>
            <p:nvPr/>
          </p:nvSpPr>
          <p:spPr bwMode="auto">
            <a:xfrm>
              <a:off x="4109" y="2506"/>
              <a:ext cx="6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65" name="Line 224"/>
            <p:cNvSpPr>
              <a:spLocks noChangeShapeType="1"/>
            </p:cNvSpPr>
            <p:nvPr/>
          </p:nvSpPr>
          <p:spPr bwMode="auto">
            <a:xfrm>
              <a:off x="4109" y="2506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66" name="Line 225"/>
            <p:cNvSpPr>
              <a:spLocks noChangeShapeType="1"/>
            </p:cNvSpPr>
            <p:nvPr/>
          </p:nvSpPr>
          <p:spPr bwMode="auto">
            <a:xfrm>
              <a:off x="4109" y="2506"/>
              <a:ext cx="0" cy="5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67" name="Rectangle 226"/>
            <p:cNvSpPr>
              <a:spLocks noChangeArrowheads="1"/>
            </p:cNvSpPr>
            <p:nvPr/>
          </p:nvSpPr>
          <p:spPr bwMode="auto">
            <a:xfrm>
              <a:off x="4115" y="2506"/>
              <a:ext cx="524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68" name="Line 227"/>
            <p:cNvSpPr>
              <a:spLocks noChangeShapeType="1"/>
            </p:cNvSpPr>
            <p:nvPr/>
          </p:nvSpPr>
          <p:spPr bwMode="auto">
            <a:xfrm>
              <a:off x="4115" y="2506"/>
              <a:ext cx="524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69" name="Rectangle 228"/>
            <p:cNvSpPr>
              <a:spLocks noChangeArrowheads="1"/>
            </p:cNvSpPr>
            <p:nvPr/>
          </p:nvSpPr>
          <p:spPr bwMode="auto">
            <a:xfrm>
              <a:off x="4639" y="2506"/>
              <a:ext cx="6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70" name="Line 229"/>
            <p:cNvSpPr>
              <a:spLocks noChangeShapeType="1"/>
            </p:cNvSpPr>
            <p:nvPr/>
          </p:nvSpPr>
          <p:spPr bwMode="auto">
            <a:xfrm>
              <a:off x="4639" y="2506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71" name="Line 230"/>
            <p:cNvSpPr>
              <a:spLocks noChangeShapeType="1"/>
            </p:cNvSpPr>
            <p:nvPr/>
          </p:nvSpPr>
          <p:spPr bwMode="auto">
            <a:xfrm>
              <a:off x="4639" y="2506"/>
              <a:ext cx="0" cy="5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72" name="Rectangle 231"/>
            <p:cNvSpPr>
              <a:spLocks noChangeArrowheads="1"/>
            </p:cNvSpPr>
            <p:nvPr/>
          </p:nvSpPr>
          <p:spPr bwMode="auto">
            <a:xfrm>
              <a:off x="1093" y="2511"/>
              <a:ext cx="6" cy="1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73" name="Line 232"/>
            <p:cNvSpPr>
              <a:spLocks noChangeShapeType="1"/>
            </p:cNvSpPr>
            <p:nvPr/>
          </p:nvSpPr>
          <p:spPr bwMode="auto">
            <a:xfrm>
              <a:off x="1093" y="2511"/>
              <a:ext cx="0" cy="121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74" name="Rectangle 233"/>
            <p:cNvSpPr>
              <a:spLocks noChangeArrowheads="1"/>
            </p:cNvSpPr>
            <p:nvPr/>
          </p:nvSpPr>
          <p:spPr bwMode="auto">
            <a:xfrm>
              <a:off x="1745" y="2511"/>
              <a:ext cx="6" cy="1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75" name="Line 234"/>
            <p:cNvSpPr>
              <a:spLocks noChangeShapeType="1"/>
            </p:cNvSpPr>
            <p:nvPr/>
          </p:nvSpPr>
          <p:spPr bwMode="auto">
            <a:xfrm>
              <a:off x="1745" y="2511"/>
              <a:ext cx="0" cy="121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76" name="Rectangle 235"/>
            <p:cNvSpPr>
              <a:spLocks noChangeArrowheads="1"/>
            </p:cNvSpPr>
            <p:nvPr/>
          </p:nvSpPr>
          <p:spPr bwMode="auto">
            <a:xfrm>
              <a:off x="2257" y="2511"/>
              <a:ext cx="5" cy="1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77" name="Line 236"/>
            <p:cNvSpPr>
              <a:spLocks noChangeShapeType="1"/>
            </p:cNvSpPr>
            <p:nvPr/>
          </p:nvSpPr>
          <p:spPr bwMode="auto">
            <a:xfrm>
              <a:off x="2257" y="2511"/>
              <a:ext cx="0" cy="121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78" name="Rectangle 237"/>
            <p:cNvSpPr>
              <a:spLocks noChangeArrowheads="1"/>
            </p:cNvSpPr>
            <p:nvPr/>
          </p:nvSpPr>
          <p:spPr bwMode="auto">
            <a:xfrm>
              <a:off x="2770" y="2511"/>
              <a:ext cx="6" cy="1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79" name="Line 238"/>
            <p:cNvSpPr>
              <a:spLocks noChangeShapeType="1"/>
            </p:cNvSpPr>
            <p:nvPr/>
          </p:nvSpPr>
          <p:spPr bwMode="auto">
            <a:xfrm>
              <a:off x="2770" y="2511"/>
              <a:ext cx="0" cy="121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80" name="Rectangle 239"/>
            <p:cNvSpPr>
              <a:spLocks noChangeArrowheads="1"/>
            </p:cNvSpPr>
            <p:nvPr/>
          </p:nvSpPr>
          <p:spPr bwMode="auto">
            <a:xfrm>
              <a:off x="3448" y="2511"/>
              <a:ext cx="6" cy="1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81" name="Line 240"/>
            <p:cNvSpPr>
              <a:spLocks noChangeShapeType="1"/>
            </p:cNvSpPr>
            <p:nvPr/>
          </p:nvSpPr>
          <p:spPr bwMode="auto">
            <a:xfrm>
              <a:off x="3448" y="2511"/>
              <a:ext cx="0" cy="121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82" name="Rectangle 241"/>
            <p:cNvSpPr>
              <a:spLocks noChangeArrowheads="1"/>
            </p:cNvSpPr>
            <p:nvPr/>
          </p:nvSpPr>
          <p:spPr bwMode="auto">
            <a:xfrm>
              <a:off x="4109" y="2511"/>
              <a:ext cx="6" cy="1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83" name="Line 242"/>
            <p:cNvSpPr>
              <a:spLocks noChangeShapeType="1"/>
            </p:cNvSpPr>
            <p:nvPr/>
          </p:nvSpPr>
          <p:spPr bwMode="auto">
            <a:xfrm>
              <a:off x="4109" y="2511"/>
              <a:ext cx="0" cy="121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84" name="Rectangle 243"/>
            <p:cNvSpPr>
              <a:spLocks noChangeArrowheads="1"/>
            </p:cNvSpPr>
            <p:nvPr/>
          </p:nvSpPr>
          <p:spPr bwMode="auto">
            <a:xfrm>
              <a:off x="4639" y="2511"/>
              <a:ext cx="6" cy="1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85" name="Line 244"/>
            <p:cNvSpPr>
              <a:spLocks noChangeShapeType="1"/>
            </p:cNvSpPr>
            <p:nvPr/>
          </p:nvSpPr>
          <p:spPr bwMode="auto">
            <a:xfrm>
              <a:off x="4639" y="2511"/>
              <a:ext cx="0" cy="121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87" name="Rectangle 246"/>
            <p:cNvSpPr>
              <a:spLocks noChangeArrowheads="1"/>
            </p:cNvSpPr>
            <p:nvPr/>
          </p:nvSpPr>
          <p:spPr bwMode="auto">
            <a:xfrm>
              <a:off x="2882" y="2648"/>
              <a:ext cx="22" cy="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600" b="1" i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ru-RU" sz="1600" b="1"/>
            </a:p>
          </p:txBody>
        </p:sp>
        <p:sp>
          <p:nvSpPr>
            <p:cNvPr id="10291" name="Rectangle 250"/>
            <p:cNvSpPr>
              <a:spLocks noChangeArrowheads="1"/>
            </p:cNvSpPr>
            <p:nvPr/>
          </p:nvSpPr>
          <p:spPr bwMode="auto">
            <a:xfrm>
              <a:off x="3673" y="2648"/>
              <a:ext cx="22" cy="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600" b="1" i="1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ru-RU" sz="1600" b="1" dirty="0"/>
            </a:p>
          </p:txBody>
        </p:sp>
        <p:sp>
          <p:nvSpPr>
            <p:cNvPr id="10292" name="Rectangle 251"/>
            <p:cNvSpPr>
              <a:spLocks noChangeArrowheads="1"/>
            </p:cNvSpPr>
            <p:nvPr/>
          </p:nvSpPr>
          <p:spPr bwMode="auto">
            <a:xfrm>
              <a:off x="1093" y="2632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93" name="Line 252"/>
            <p:cNvSpPr>
              <a:spLocks noChangeShapeType="1"/>
            </p:cNvSpPr>
            <p:nvPr/>
          </p:nvSpPr>
          <p:spPr bwMode="auto">
            <a:xfrm>
              <a:off x="1093" y="2632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94" name="Line 253"/>
            <p:cNvSpPr>
              <a:spLocks noChangeShapeType="1"/>
            </p:cNvSpPr>
            <p:nvPr/>
          </p:nvSpPr>
          <p:spPr bwMode="auto">
            <a:xfrm>
              <a:off x="1093" y="2632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95" name="Rectangle 254"/>
            <p:cNvSpPr>
              <a:spLocks noChangeArrowheads="1"/>
            </p:cNvSpPr>
            <p:nvPr/>
          </p:nvSpPr>
          <p:spPr bwMode="auto">
            <a:xfrm>
              <a:off x="1099" y="2632"/>
              <a:ext cx="64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96" name="Line 255"/>
            <p:cNvSpPr>
              <a:spLocks noChangeShapeType="1"/>
            </p:cNvSpPr>
            <p:nvPr/>
          </p:nvSpPr>
          <p:spPr bwMode="auto">
            <a:xfrm>
              <a:off x="1099" y="2632"/>
              <a:ext cx="64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97" name="Rectangle 256"/>
            <p:cNvSpPr>
              <a:spLocks noChangeArrowheads="1"/>
            </p:cNvSpPr>
            <p:nvPr/>
          </p:nvSpPr>
          <p:spPr bwMode="auto">
            <a:xfrm>
              <a:off x="1745" y="2632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298" name="Line 257"/>
            <p:cNvSpPr>
              <a:spLocks noChangeShapeType="1"/>
            </p:cNvSpPr>
            <p:nvPr/>
          </p:nvSpPr>
          <p:spPr bwMode="auto">
            <a:xfrm>
              <a:off x="1745" y="2632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299" name="Line 258"/>
            <p:cNvSpPr>
              <a:spLocks noChangeShapeType="1"/>
            </p:cNvSpPr>
            <p:nvPr/>
          </p:nvSpPr>
          <p:spPr bwMode="auto">
            <a:xfrm>
              <a:off x="1745" y="2632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00" name="Rectangle 259"/>
            <p:cNvSpPr>
              <a:spLocks noChangeArrowheads="1"/>
            </p:cNvSpPr>
            <p:nvPr/>
          </p:nvSpPr>
          <p:spPr bwMode="auto">
            <a:xfrm>
              <a:off x="1751" y="2632"/>
              <a:ext cx="50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01" name="Line 260"/>
            <p:cNvSpPr>
              <a:spLocks noChangeShapeType="1"/>
            </p:cNvSpPr>
            <p:nvPr/>
          </p:nvSpPr>
          <p:spPr bwMode="auto">
            <a:xfrm>
              <a:off x="1751" y="2632"/>
              <a:ext cx="50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02" name="Rectangle 261"/>
            <p:cNvSpPr>
              <a:spLocks noChangeArrowheads="1"/>
            </p:cNvSpPr>
            <p:nvPr/>
          </p:nvSpPr>
          <p:spPr bwMode="auto">
            <a:xfrm>
              <a:off x="2257" y="2632"/>
              <a:ext cx="5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03" name="Line 262"/>
            <p:cNvSpPr>
              <a:spLocks noChangeShapeType="1"/>
            </p:cNvSpPr>
            <p:nvPr/>
          </p:nvSpPr>
          <p:spPr bwMode="auto">
            <a:xfrm>
              <a:off x="2257" y="2632"/>
              <a:ext cx="5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04" name="Line 263"/>
            <p:cNvSpPr>
              <a:spLocks noChangeShapeType="1"/>
            </p:cNvSpPr>
            <p:nvPr/>
          </p:nvSpPr>
          <p:spPr bwMode="auto">
            <a:xfrm>
              <a:off x="2257" y="2632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05" name="Rectangle 264"/>
            <p:cNvSpPr>
              <a:spLocks noChangeArrowheads="1"/>
            </p:cNvSpPr>
            <p:nvPr/>
          </p:nvSpPr>
          <p:spPr bwMode="auto">
            <a:xfrm>
              <a:off x="2262" y="2632"/>
              <a:ext cx="508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06" name="Line 265"/>
            <p:cNvSpPr>
              <a:spLocks noChangeShapeType="1"/>
            </p:cNvSpPr>
            <p:nvPr/>
          </p:nvSpPr>
          <p:spPr bwMode="auto">
            <a:xfrm>
              <a:off x="2262" y="2632"/>
              <a:ext cx="508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07" name="Rectangle 266"/>
            <p:cNvSpPr>
              <a:spLocks noChangeArrowheads="1"/>
            </p:cNvSpPr>
            <p:nvPr/>
          </p:nvSpPr>
          <p:spPr bwMode="auto">
            <a:xfrm>
              <a:off x="2770" y="2632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08" name="Line 267"/>
            <p:cNvSpPr>
              <a:spLocks noChangeShapeType="1"/>
            </p:cNvSpPr>
            <p:nvPr/>
          </p:nvSpPr>
          <p:spPr bwMode="auto">
            <a:xfrm>
              <a:off x="2770" y="2632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09" name="Line 268"/>
            <p:cNvSpPr>
              <a:spLocks noChangeShapeType="1"/>
            </p:cNvSpPr>
            <p:nvPr/>
          </p:nvSpPr>
          <p:spPr bwMode="auto">
            <a:xfrm>
              <a:off x="2770" y="2632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10" name="Rectangle 269"/>
            <p:cNvSpPr>
              <a:spLocks noChangeArrowheads="1"/>
            </p:cNvSpPr>
            <p:nvPr/>
          </p:nvSpPr>
          <p:spPr bwMode="auto">
            <a:xfrm>
              <a:off x="2776" y="2632"/>
              <a:ext cx="672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11" name="Line 270"/>
            <p:cNvSpPr>
              <a:spLocks noChangeShapeType="1"/>
            </p:cNvSpPr>
            <p:nvPr/>
          </p:nvSpPr>
          <p:spPr bwMode="auto">
            <a:xfrm>
              <a:off x="2776" y="2632"/>
              <a:ext cx="672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12" name="Rectangle 271"/>
            <p:cNvSpPr>
              <a:spLocks noChangeArrowheads="1"/>
            </p:cNvSpPr>
            <p:nvPr/>
          </p:nvSpPr>
          <p:spPr bwMode="auto">
            <a:xfrm>
              <a:off x="3448" y="2632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13" name="Line 272"/>
            <p:cNvSpPr>
              <a:spLocks noChangeShapeType="1"/>
            </p:cNvSpPr>
            <p:nvPr/>
          </p:nvSpPr>
          <p:spPr bwMode="auto">
            <a:xfrm>
              <a:off x="3448" y="2632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14" name="Line 273"/>
            <p:cNvSpPr>
              <a:spLocks noChangeShapeType="1"/>
            </p:cNvSpPr>
            <p:nvPr/>
          </p:nvSpPr>
          <p:spPr bwMode="auto">
            <a:xfrm>
              <a:off x="3448" y="2632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15" name="Rectangle 274"/>
            <p:cNvSpPr>
              <a:spLocks noChangeArrowheads="1"/>
            </p:cNvSpPr>
            <p:nvPr/>
          </p:nvSpPr>
          <p:spPr bwMode="auto">
            <a:xfrm>
              <a:off x="3454" y="2632"/>
              <a:ext cx="655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16" name="Line 275"/>
            <p:cNvSpPr>
              <a:spLocks noChangeShapeType="1"/>
            </p:cNvSpPr>
            <p:nvPr/>
          </p:nvSpPr>
          <p:spPr bwMode="auto">
            <a:xfrm>
              <a:off x="3454" y="2632"/>
              <a:ext cx="655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17" name="Rectangle 276"/>
            <p:cNvSpPr>
              <a:spLocks noChangeArrowheads="1"/>
            </p:cNvSpPr>
            <p:nvPr/>
          </p:nvSpPr>
          <p:spPr bwMode="auto">
            <a:xfrm>
              <a:off x="4109" y="2632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18" name="Line 277"/>
            <p:cNvSpPr>
              <a:spLocks noChangeShapeType="1"/>
            </p:cNvSpPr>
            <p:nvPr/>
          </p:nvSpPr>
          <p:spPr bwMode="auto">
            <a:xfrm>
              <a:off x="4109" y="2632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19" name="Line 278"/>
            <p:cNvSpPr>
              <a:spLocks noChangeShapeType="1"/>
            </p:cNvSpPr>
            <p:nvPr/>
          </p:nvSpPr>
          <p:spPr bwMode="auto">
            <a:xfrm>
              <a:off x="4109" y="2632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20" name="Rectangle 279"/>
            <p:cNvSpPr>
              <a:spLocks noChangeArrowheads="1"/>
            </p:cNvSpPr>
            <p:nvPr/>
          </p:nvSpPr>
          <p:spPr bwMode="auto">
            <a:xfrm>
              <a:off x="4115" y="2632"/>
              <a:ext cx="524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21" name="Line 280"/>
            <p:cNvSpPr>
              <a:spLocks noChangeShapeType="1"/>
            </p:cNvSpPr>
            <p:nvPr/>
          </p:nvSpPr>
          <p:spPr bwMode="auto">
            <a:xfrm>
              <a:off x="4115" y="2632"/>
              <a:ext cx="524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22" name="Rectangle 281"/>
            <p:cNvSpPr>
              <a:spLocks noChangeArrowheads="1"/>
            </p:cNvSpPr>
            <p:nvPr/>
          </p:nvSpPr>
          <p:spPr bwMode="auto">
            <a:xfrm>
              <a:off x="4639" y="2632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23" name="Line 282"/>
            <p:cNvSpPr>
              <a:spLocks noChangeShapeType="1"/>
            </p:cNvSpPr>
            <p:nvPr/>
          </p:nvSpPr>
          <p:spPr bwMode="auto">
            <a:xfrm>
              <a:off x="4639" y="2632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24" name="Line 283"/>
            <p:cNvSpPr>
              <a:spLocks noChangeShapeType="1"/>
            </p:cNvSpPr>
            <p:nvPr/>
          </p:nvSpPr>
          <p:spPr bwMode="auto">
            <a:xfrm>
              <a:off x="4639" y="2632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25" name="Rectangle 284"/>
            <p:cNvSpPr>
              <a:spLocks noChangeArrowheads="1"/>
            </p:cNvSpPr>
            <p:nvPr/>
          </p:nvSpPr>
          <p:spPr bwMode="auto">
            <a:xfrm>
              <a:off x="1093" y="2638"/>
              <a:ext cx="6" cy="1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26" name="Line 285"/>
            <p:cNvSpPr>
              <a:spLocks noChangeShapeType="1"/>
            </p:cNvSpPr>
            <p:nvPr/>
          </p:nvSpPr>
          <p:spPr bwMode="auto">
            <a:xfrm>
              <a:off x="1093" y="2638"/>
              <a:ext cx="0" cy="12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27" name="Rectangle 286"/>
            <p:cNvSpPr>
              <a:spLocks noChangeArrowheads="1"/>
            </p:cNvSpPr>
            <p:nvPr/>
          </p:nvSpPr>
          <p:spPr bwMode="auto">
            <a:xfrm>
              <a:off x="1093" y="2758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28" name="Line 287"/>
            <p:cNvSpPr>
              <a:spLocks noChangeShapeType="1"/>
            </p:cNvSpPr>
            <p:nvPr/>
          </p:nvSpPr>
          <p:spPr bwMode="auto">
            <a:xfrm>
              <a:off x="1093" y="2758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29" name="Line 288"/>
            <p:cNvSpPr>
              <a:spLocks noChangeShapeType="1"/>
            </p:cNvSpPr>
            <p:nvPr/>
          </p:nvSpPr>
          <p:spPr bwMode="auto">
            <a:xfrm>
              <a:off x="1093" y="2758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30" name="Rectangle 289"/>
            <p:cNvSpPr>
              <a:spLocks noChangeArrowheads="1"/>
            </p:cNvSpPr>
            <p:nvPr/>
          </p:nvSpPr>
          <p:spPr bwMode="auto">
            <a:xfrm>
              <a:off x="1093" y="2758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31" name="Line 290"/>
            <p:cNvSpPr>
              <a:spLocks noChangeShapeType="1"/>
            </p:cNvSpPr>
            <p:nvPr/>
          </p:nvSpPr>
          <p:spPr bwMode="auto">
            <a:xfrm>
              <a:off x="1093" y="2758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32" name="Line 291"/>
            <p:cNvSpPr>
              <a:spLocks noChangeShapeType="1"/>
            </p:cNvSpPr>
            <p:nvPr/>
          </p:nvSpPr>
          <p:spPr bwMode="auto">
            <a:xfrm>
              <a:off x="1093" y="2758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33" name="Rectangle 292"/>
            <p:cNvSpPr>
              <a:spLocks noChangeArrowheads="1"/>
            </p:cNvSpPr>
            <p:nvPr/>
          </p:nvSpPr>
          <p:spPr bwMode="auto">
            <a:xfrm>
              <a:off x="1099" y="2758"/>
              <a:ext cx="354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34" name="Line 293"/>
            <p:cNvSpPr>
              <a:spLocks noChangeShapeType="1"/>
            </p:cNvSpPr>
            <p:nvPr/>
          </p:nvSpPr>
          <p:spPr bwMode="auto">
            <a:xfrm>
              <a:off x="1099" y="2758"/>
              <a:ext cx="3540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35" name="Rectangle 294"/>
            <p:cNvSpPr>
              <a:spLocks noChangeArrowheads="1"/>
            </p:cNvSpPr>
            <p:nvPr/>
          </p:nvSpPr>
          <p:spPr bwMode="auto">
            <a:xfrm>
              <a:off x="4639" y="2638"/>
              <a:ext cx="6" cy="1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36" name="Line 295"/>
            <p:cNvSpPr>
              <a:spLocks noChangeShapeType="1"/>
            </p:cNvSpPr>
            <p:nvPr/>
          </p:nvSpPr>
          <p:spPr bwMode="auto">
            <a:xfrm>
              <a:off x="4639" y="2638"/>
              <a:ext cx="0" cy="12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37" name="Rectangle 296"/>
            <p:cNvSpPr>
              <a:spLocks noChangeArrowheads="1"/>
            </p:cNvSpPr>
            <p:nvPr/>
          </p:nvSpPr>
          <p:spPr bwMode="auto">
            <a:xfrm>
              <a:off x="4639" y="2758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38" name="Line 297"/>
            <p:cNvSpPr>
              <a:spLocks noChangeShapeType="1"/>
            </p:cNvSpPr>
            <p:nvPr/>
          </p:nvSpPr>
          <p:spPr bwMode="auto">
            <a:xfrm>
              <a:off x="4639" y="2758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39" name="Line 298"/>
            <p:cNvSpPr>
              <a:spLocks noChangeShapeType="1"/>
            </p:cNvSpPr>
            <p:nvPr/>
          </p:nvSpPr>
          <p:spPr bwMode="auto">
            <a:xfrm>
              <a:off x="4639" y="2758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40" name="Rectangle 299"/>
            <p:cNvSpPr>
              <a:spLocks noChangeArrowheads="1"/>
            </p:cNvSpPr>
            <p:nvPr/>
          </p:nvSpPr>
          <p:spPr bwMode="auto">
            <a:xfrm>
              <a:off x="4639" y="2758"/>
              <a:ext cx="6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1600" b="1"/>
            </a:p>
          </p:txBody>
        </p:sp>
        <p:sp>
          <p:nvSpPr>
            <p:cNvPr id="10341" name="Line 300"/>
            <p:cNvSpPr>
              <a:spLocks noChangeShapeType="1"/>
            </p:cNvSpPr>
            <p:nvPr/>
          </p:nvSpPr>
          <p:spPr bwMode="auto">
            <a:xfrm>
              <a:off x="4639" y="2758"/>
              <a:ext cx="6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42" name="Line 301"/>
            <p:cNvSpPr>
              <a:spLocks noChangeShapeType="1"/>
            </p:cNvSpPr>
            <p:nvPr/>
          </p:nvSpPr>
          <p:spPr bwMode="auto">
            <a:xfrm>
              <a:off x="4639" y="2758"/>
              <a:ext cx="0" cy="6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/>
            </a:p>
          </p:txBody>
        </p:sp>
        <p:sp>
          <p:nvSpPr>
            <p:cNvPr id="10343" name="Rectangle 302"/>
            <p:cNvSpPr>
              <a:spLocks noChangeArrowheads="1"/>
            </p:cNvSpPr>
            <p:nvPr/>
          </p:nvSpPr>
          <p:spPr bwMode="auto">
            <a:xfrm>
              <a:off x="1124" y="2766"/>
              <a:ext cx="24" cy="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600" b="1">
                  <a:solidFill>
                    <a:srgbClr val="000000"/>
                  </a:solidFill>
                </a:rPr>
                <a:t> </a:t>
              </a:r>
              <a:endParaRPr lang="ru-RU" sz="16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Group 67"/>
          <p:cNvGrpSpPr>
            <a:grpSpLocks/>
          </p:cNvGrpSpPr>
          <p:nvPr/>
        </p:nvGrpSpPr>
        <p:grpSpPr bwMode="auto">
          <a:xfrm>
            <a:off x="1863725" y="1412875"/>
            <a:ext cx="1700213" cy="3816350"/>
            <a:chOff x="1864080" y="1412776"/>
            <a:chExt cx="1651208" cy="3623910"/>
          </a:xfrm>
        </p:grpSpPr>
        <p:grpSp>
          <p:nvGrpSpPr>
            <p:cNvPr id="11268" name="Group 52"/>
            <p:cNvGrpSpPr>
              <a:grpSpLocks/>
            </p:cNvGrpSpPr>
            <p:nvPr/>
          </p:nvGrpSpPr>
          <p:grpSpPr bwMode="auto">
            <a:xfrm>
              <a:off x="1864080" y="1412776"/>
              <a:ext cx="1651208" cy="3623910"/>
              <a:chOff x="1864080" y="1412776"/>
              <a:chExt cx="1651208" cy="3623910"/>
            </a:xfrm>
          </p:grpSpPr>
          <p:sp>
            <p:nvSpPr>
              <p:cNvPr id="54" name="Freeform 53"/>
              <p:cNvSpPr/>
              <p:nvPr/>
            </p:nvSpPr>
            <p:spPr>
              <a:xfrm>
                <a:off x="1864080" y="1412776"/>
                <a:ext cx="1638874" cy="910500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Следствие</a:t>
                </a:r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1876414" y="2755914"/>
                <a:ext cx="1638874" cy="912007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Проблема</a:t>
                </a:r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1875786" y="4125852"/>
                <a:ext cx="1639502" cy="910834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Причина</a:t>
                </a:r>
              </a:p>
            </p:txBody>
          </p:sp>
        </p:grpSp>
        <p:grpSp>
          <p:nvGrpSpPr>
            <p:cNvPr id="11269" name="Group 49"/>
            <p:cNvGrpSpPr>
              <a:grpSpLocks/>
            </p:cNvGrpSpPr>
            <p:nvPr/>
          </p:nvGrpSpPr>
          <p:grpSpPr bwMode="auto">
            <a:xfrm>
              <a:off x="2555776" y="2348880"/>
              <a:ext cx="232432" cy="360040"/>
              <a:chOff x="1856232" y="2320798"/>
              <a:chExt cx="232432" cy="346662"/>
            </a:xfrm>
          </p:grpSpPr>
          <p:sp>
            <p:nvSpPr>
              <p:cNvPr id="51" name="Right Arrow 50"/>
              <p:cNvSpPr/>
              <p:nvPr/>
            </p:nvSpPr>
            <p:spPr>
              <a:xfrm rot="16200000">
                <a:off x="1798964" y="2378635"/>
                <a:ext cx="34689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2" name="Right Arrow 4"/>
              <p:cNvSpPr/>
              <p:nvPr/>
            </p:nvSpPr>
            <p:spPr>
              <a:xfrm rot="10800000">
                <a:off x="1903032" y="2390489"/>
                <a:ext cx="138757" cy="2772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  <p:grpSp>
          <p:nvGrpSpPr>
            <p:cNvPr id="11270" name="Group 64"/>
            <p:cNvGrpSpPr>
              <a:grpSpLocks/>
            </p:cNvGrpSpPr>
            <p:nvPr/>
          </p:nvGrpSpPr>
          <p:grpSpPr bwMode="auto">
            <a:xfrm>
              <a:off x="2555776" y="3717032"/>
              <a:ext cx="232432" cy="346662"/>
              <a:chOff x="1856232" y="2320798"/>
              <a:chExt cx="232432" cy="346662"/>
            </a:xfrm>
          </p:grpSpPr>
          <p:sp>
            <p:nvSpPr>
              <p:cNvPr id="66" name="Right Arrow 65"/>
              <p:cNvSpPr/>
              <p:nvPr/>
            </p:nvSpPr>
            <p:spPr>
              <a:xfrm rot="16200000">
                <a:off x="1799054" y="2379159"/>
                <a:ext cx="34671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Right Arrow 4"/>
              <p:cNvSpPr/>
              <p:nvPr/>
            </p:nvSpPr>
            <p:spPr>
              <a:xfrm rot="10800000">
                <a:off x="1903032" y="2390776"/>
                <a:ext cx="138757" cy="27737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23527" y="215900"/>
            <a:ext cx="828092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Схема работы с проблемным полем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5753100" y="2867025"/>
            <a:ext cx="1638300" cy="909638"/>
          </a:xfrm>
          <a:custGeom>
            <a:avLst/>
            <a:gdLst>
              <a:gd name="connsiteX0" fmla="*/ 0 w 1639502"/>
              <a:gd name="connsiteY0" fmla="*/ 91083 h 910834"/>
              <a:gd name="connsiteX1" fmla="*/ 26678 w 1639502"/>
              <a:gd name="connsiteY1" fmla="*/ 26678 h 910834"/>
              <a:gd name="connsiteX2" fmla="*/ 91083 w 1639502"/>
              <a:gd name="connsiteY2" fmla="*/ 1 h 910834"/>
              <a:gd name="connsiteX3" fmla="*/ 1548419 w 1639502"/>
              <a:gd name="connsiteY3" fmla="*/ 0 h 910834"/>
              <a:gd name="connsiteX4" fmla="*/ 1612824 w 1639502"/>
              <a:gd name="connsiteY4" fmla="*/ 26678 h 910834"/>
              <a:gd name="connsiteX5" fmla="*/ 1639501 w 1639502"/>
              <a:gd name="connsiteY5" fmla="*/ 91083 h 910834"/>
              <a:gd name="connsiteX6" fmla="*/ 1639502 w 1639502"/>
              <a:gd name="connsiteY6" fmla="*/ 819751 h 910834"/>
              <a:gd name="connsiteX7" fmla="*/ 1612824 w 1639502"/>
              <a:gd name="connsiteY7" fmla="*/ 884156 h 910834"/>
              <a:gd name="connsiteX8" fmla="*/ 1548419 w 1639502"/>
              <a:gd name="connsiteY8" fmla="*/ 910834 h 910834"/>
              <a:gd name="connsiteX9" fmla="*/ 91083 w 1639502"/>
              <a:gd name="connsiteY9" fmla="*/ 910834 h 910834"/>
              <a:gd name="connsiteX10" fmla="*/ 26678 w 1639502"/>
              <a:gd name="connsiteY10" fmla="*/ 884156 h 910834"/>
              <a:gd name="connsiteX11" fmla="*/ 0 w 1639502"/>
              <a:gd name="connsiteY11" fmla="*/ 819751 h 910834"/>
              <a:gd name="connsiteX12" fmla="*/ 0 w 1639502"/>
              <a:gd name="connsiteY12" fmla="*/ 91083 h 9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9502" h="910834">
                <a:moveTo>
                  <a:pt x="0" y="91083"/>
                </a:moveTo>
                <a:cubicBezTo>
                  <a:pt x="0" y="66926"/>
                  <a:pt x="9596" y="43759"/>
                  <a:pt x="26678" y="26678"/>
                </a:cubicBezTo>
                <a:cubicBezTo>
                  <a:pt x="43759" y="9597"/>
                  <a:pt x="66927" y="0"/>
                  <a:pt x="91083" y="1"/>
                </a:cubicBezTo>
                <a:lnTo>
                  <a:pt x="1548419" y="0"/>
                </a:lnTo>
                <a:cubicBezTo>
                  <a:pt x="1572576" y="0"/>
                  <a:pt x="1595743" y="9596"/>
                  <a:pt x="1612824" y="26678"/>
                </a:cubicBezTo>
                <a:cubicBezTo>
                  <a:pt x="1629905" y="43759"/>
                  <a:pt x="1639502" y="66927"/>
                  <a:pt x="1639501" y="91083"/>
                </a:cubicBezTo>
                <a:cubicBezTo>
                  <a:pt x="1639501" y="333972"/>
                  <a:pt x="1639502" y="576862"/>
                  <a:pt x="1639502" y="819751"/>
                </a:cubicBezTo>
                <a:cubicBezTo>
                  <a:pt x="1639502" y="843908"/>
                  <a:pt x="1629906" y="867075"/>
                  <a:pt x="1612824" y="884156"/>
                </a:cubicBezTo>
                <a:cubicBezTo>
                  <a:pt x="1595743" y="901237"/>
                  <a:pt x="1572575" y="910834"/>
                  <a:pt x="1548419" y="910834"/>
                </a:cubicBezTo>
                <a:lnTo>
                  <a:pt x="91083" y="910834"/>
                </a:lnTo>
                <a:cubicBezTo>
                  <a:pt x="66926" y="910834"/>
                  <a:pt x="43759" y="901238"/>
                  <a:pt x="26678" y="884156"/>
                </a:cubicBezTo>
                <a:cubicBezTo>
                  <a:pt x="9597" y="867075"/>
                  <a:pt x="0" y="843907"/>
                  <a:pt x="0" y="819751"/>
                </a:cubicBezTo>
                <a:lnTo>
                  <a:pt x="0" y="91083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6687" tIns="106687" rIns="106687" bIns="10668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/>
              <a:t>Цель</a:t>
            </a:r>
          </a:p>
        </p:txBody>
      </p:sp>
      <p:grpSp>
        <p:nvGrpSpPr>
          <p:cNvPr id="12292" name="Group 58"/>
          <p:cNvGrpSpPr>
            <a:grpSpLocks/>
          </p:cNvGrpSpPr>
          <p:nvPr/>
        </p:nvGrpSpPr>
        <p:grpSpPr bwMode="auto">
          <a:xfrm rot="5400000">
            <a:off x="4629150" y="3155950"/>
            <a:ext cx="231775" cy="346075"/>
            <a:chOff x="1856232" y="2320798"/>
            <a:chExt cx="232432" cy="346662"/>
          </a:xfrm>
        </p:grpSpPr>
        <p:sp>
          <p:nvSpPr>
            <p:cNvPr id="60" name="Right Arrow 59"/>
            <p:cNvSpPr/>
            <p:nvPr/>
          </p:nvSpPr>
          <p:spPr>
            <a:xfrm rot="16200000">
              <a:off x="1799117" y="2377913"/>
              <a:ext cx="346662" cy="232432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31750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Right Arrow 4"/>
            <p:cNvSpPr/>
            <p:nvPr/>
          </p:nvSpPr>
          <p:spPr>
            <a:xfrm rot="10800000">
              <a:off x="1902400" y="2390766"/>
              <a:ext cx="140096" cy="276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/>
            </a:p>
          </p:txBody>
        </p:sp>
      </p:grpSp>
      <p:grpSp>
        <p:nvGrpSpPr>
          <p:cNvPr id="12293" name="Group 67"/>
          <p:cNvGrpSpPr>
            <a:grpSpLocks/>
          </p:cNvGrpSpPr>
          <p:nvPr/>
        </p:nvGrpSpPr>
        <p:grpSpPr bwMode="auto">
          <a:xfrm>
            <a:off x="1863725" y="1412875"/>
            <a:ext cx="1700213" cy="3816350"/>
            <a:chOff x="1864080" y="1412776"/>
            <a:chExt cx="1651208" cy="3623910"/>
          </a:xfrm>
        </p:grpSpPr>
        <p:grpSp>
          <p:nvGrpSpPr>
            <p:cNvPr id="12294" name="Group 52"/>
            <p:cNvGrpSpPr>
              <a:grpSpLocks/>
            </p:cNvGrpSpPr>
            <p:nvPr/>
          </p:nvGrpSpPr>
          <p:grpSpPr bwMode="auto">
            <a:xfrm>
              <a:off x="1864080" y="1412776"/>
              <a:ext cx="1651208" cy="3623910"/>
              <a:chOff x="1864080" y="1412776"/>
              <a:chExt cx="1651208" cy="3623910"/>
            </a:xfrm>
          </p:grpSpPr>
          <p:sp>
            <p:nvSpPr>
              <p:cNvPr id="54" name="Freeform 53"/>
              <p:cNvSpPr/>
              <p:nvPr/>
            </p:nvSpPr>
            <p:spPr>
              <a:xfrm>
                <a:off x="1864080" y="1412776"/>
                <a:ext cx="1638874" cy="910500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Следствие</a:t>
                </a:r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1876414" y="2755914"/>
                <a:ext cx="1638874" cy="912007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Проблема</a:t>
                </a:r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1875786" y="4125852"/>
                <a:ext cx="1639502" cy="910834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Причина</a:t>
                </a:r>
              </a:p>
            </p:txBody>
          </p:sp>
        </p:grpSp>
        <p:grpSp>
          <p:nvGrpSpPr>
            <p:cNvPr id="12295" name="Group 49"/>
            <p:cNvGrpSpPr>
              <a:grpSpLocks/>
            </p:cNvGrpSpPr>
            <p:nvPr/>
          </p:nvGrpSpPr>
          <p:grpSpPr bwMode="auto">
            <a:xfrm>
              <a:off x="2555776" y="2348880"/>
              <a:ext cx="232432" cy="360040"/>
              <a:chOff x="1856232" y="2320798"/>
              <a:chExt cx="232432" cy="346662"/>
            </a:xfrm>
          </p:grpSpPr>
          <p:sp>
            <p:nvSpPr>
              <p:cNvPr id="51" name="Right Arrow 50"/>
              <p:cNvSpPr/>
              <p:nvPr/>
            </p:nvSpPr>
            <p:spPr>
              <a:xfrm rot="16200000">
                <a:off x="1798964" y="2378635"/>
                <a:ext cx="34689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2" name="Right Arrow 4"/>
              <p:cNvSpPr/>
              <p:nvPr/>
            </p:nvSpPr>
            <p:spPr>
              <a:xfrm rot="10800000">
                <a:off x="1903032" y="2390489"/>
                <a:ext cx="138757" cy="2772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  <p:grpSp>
          <p:nvGrpSpPr>
            <p:cNvPr id="12296" name="Group 64"/>
            <p:cNvGrpSpPr>
              <a:grpSpLocks/>
            </p:cNvGrpSpPr>
            <p:nvPr/>
          </p:nvGrpSpPr>
          <p:grpSpPr bwMode="auto">
            <a:xfrm>
              <a:off x="2555776" y="3717032"/>
              <a:ext cx="232432" cy="346662"/>
              <a:chOff x="1856232" y="2320798"/>
              <a:chExt cx="232432" cy="346662"/>
            </a:xfrm>
          </p:grpSpPr>
          <p:sp>
            <p:nvSpPr>
              <p:cNvPr id="66" name="Right Arrow 65"/>
              <p:cNvSpPr/>
              <p:nvPr/>
            </p:nvSpPr>
            <p:spPr>
              <a:xfrm rot="16200000">
                <a:off x="1799054" y="2379159"/>
                <a:ext cx="34671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Right Arrow 4"/>
              <p:cNvSpPr/>
              <p:nvPr/>
            </p:nvSpPr>
            <p:spPr>
              <a:xfrm rot="10800000">
                <a:off x="1903032" y="2390776"/>
                <a:ext cx="138757" cy="27737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23527" y="215900"/>
            <a:ext cx="828092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Схема работы с проблемным полем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5753100" y="2867025"/>
            <a:ext cx="1638300" cy="909638"/>
          </a:xfrm>
          <a:custGeom>
            <a:avLst/>
            <a:gdLst>
              <a:gd name="connsiteX0" fmla="*/ 0 w 1639502"/>
              <a:gd name="connsiteY0" fmla="*/ 91083 h 910834"/>
              <a:gd name="connsiteX1" fmla="*/ 26678 w 1639502"/>
              <a:gd name="connsiteY1" fmla="*/ 26678 h 910834"/>
              <a:gd name="connsiteX2" fmla="*/ 91083 w 1639502"/>
              <a:gd name="connsiteY2" fmla="*/ 1 h 910834"/>
              <a:gd name="connsiteX3" fmla="*/ 1548419 w 1639502"/>
              <a:gd name="connsiteY3" fmla="*/ 0 h 910834"/>
              <a:gd name="connsiteX4" fmla="*/ 1612824 w 1639502"/>
              <a:gd name="connsiteY4" fmla="*/ 26678 h 910834"/>
              <a:gd name="connsiteX5" fmla="*/ 1639501 w 1639502"/>
              <a:gd name="connsiteY5" fmla="*/ 91083 h 910834"/>
              <a:gd name="connsiteX6" fmla="*/ 1639502 w 1639502"/>
              <a:gd name="connsiteY6" fmla="*/ 819751 h 910834"/>
              <a:gd name="connsiteX7" fmla="*/ 1612824 w 1639502"/>
              <a:gd name="connsiteY7" fmla="*/ 884156 h 910834"/>
              <a:gd name="connsiteX8" fmla="*/ 1548419 w 1639502"/>
              <a:gd name="connsiteY8" fmla="*/ 910834 h 910834"/>
              <a:gd name="connsiteX9" fmla="*/ 91083 w 1639502"/>
              <a:gd name="connsiteY9" fmla="*/ 910834 h 910834"/>
              <a:gd name="connsiteX10" fmla="*/ 26678 w 1639502"/>
              <a:gd name="connsiteY10" fmla="*/ 884156 h 910834"/>
              <a:gd name="connsiteX11" fmla="*/ 0 w 1639502"/>
              <a:gd name="connsiteY11" fmla="*/ 819751 h 910834"/>
              <a:gd name="connsiteX12" fmla="*/ 0 w 1639502"/>
              <a:gd name="connsiteY12" fmla="*/ 91083 h 9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9502" h="910834">
                <a:moveTo>
                  <a:pt x="0" y="91083"/>
                </a:moveTo>
                <a:cubicBezTo>
                  <a:pt x="0" y="66926"/>
                  <a:pt x="9596" y="43759"/>
                  <a:pt x="26678" y="26678"/>
                </a:cubicBezTo>
                <a:cubicBezTo>
                  <a:pt x="43759" y="9597"/>
                  <a:pt x="66927" y="0"/>
                  <a:pt x="91083" y="1"/>
                </a:cubicBezTo>
                <a:lnTo>
                  <a:pt x="1548419" y="0"/>
                </a:lnTo>
                <a:cubicBezTo>
                  <a:pt x="1572576" y="0"/>
                  <a:pt x="1595743" y="9596"/>
                  <a:pt x="1612824" y="26678"/>
                </a:cubicBezTo>
                <a:cubicBezTo>
                  <a:pt x="1629905" y="43759"/>
                  <a:pt x="1639502" y="66927"/>
                  <a:pt x="1639501" y="91083"/>
                </a:cubicBezTo>
                <a:cubicBezTo>
                  <a:pt x="1639501" y="333972"/>
                  <a:pt x="1639502" y="576862"/>
                  <a:pt x="1639502" y="819751"/>
                </a:cubicBezTo>
                <a:cubicBezTo>
                  <a:pt x="1639502" y="843908"/>
                  <a:pt x="1629906" y="867075"/>
                  <a:pt x="1612824" y="884156"/>
                </a:cubicBezTo>
                <a:cubicBezTo>
                  <a:pt x="1595743" y="901237"/>
                  <a:pt x="1572575" y="910834"/>
                  <a:pt x="1548419" y="910834"/>
                </a:cubicBezTo>
                <a:lnTo>
                  <a:pt x="91083" y="910834"/>
                </a:lnTo>
                <a:cubicBezTo>
                  <a:pt x="66926" y="910834"/>
                  <a:pt x="43759" y="901238"/>
                  <a:pt x="26678" y="884156"/>
                </a:cubicBezTo>
                <a:cubicBezTo>
                  <a:pt x="9597" y="867075"/>
                  <a:pt x="0" y="843907"/>
                  <a:pt x="0" y="819751"/>
                </a:cubicBezTo>
                <a:lnTo>
                  <a:pt x="0" y="91083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6687" tIns="106687" rIns="106687" bIns="10668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/>
              <a:t>Цель</a:t>
            </a:r>
          </a:p>
        </p:txBody>
      </p:sp>
      <p:sp>
        <p:nvSpPr>
          <p:cNvPr id="13" name="Freeform 12"/>
          <p:cNvSpPr/>
          <p:nvPr/>
        </p:nvSpPr>
        <p:spPr>
          <a:xfrm>
            <a:off x="5724525" y="4292600"/>
            <a:ext cx="1639888" cy="911225"/>
          </a:xfrm>
          <a:custGeom>
            <a:avLst/>
            <a:gdLst>
              <a:gd name="connsiteX0" fmla="*/ 0 w 1639502"/>
              <a:gd name="connsiteY0" fmla="*/ 91083 h 910834"/>
              <a:gd name="connsiteX1" fmla="*/ 26678 w 1639502"/>
              <a:gd name="connsiteY1" fmla="*/ 26678 h 910834"/>
              <a:gd name="connsiteX2" fmla="*/ 91083 w 1639502"/>
              <a:gd name="connsiteY2" fmla="*/ 1 h 910834"/>
              <a:gd name="connsiteX3" fmla="*/ 1548419 w 1639502"/>
              <a:gd name="connsiteY3" fmla="*/ 0 h 910834"/>
              <a:gd name="connsiteX4" fmla="*/ 1612824 w 1639502"/>
              <a:gd name="connsiteY4" fmla="*/ 26678 h 910834"/>
              <a:gd name="connsiteX5" fmla="*/ 1639501 w 1639502"/>
              <a:gd name="connsiteY5" fmla="*/ 91083 h 910834"/>
              <a:gd name="connsiteX6" fmla="*/ 1639502 w 1639502"/>
              <a:gd name="connsiteY6" fmla="*/ 819751 h 910834"/>
              <a:gd name="connsiteX7" fmla="*/ 1612824 w 1639502"/>
              <a:gd name="connsiteY7" fmla="*/ 884156 h 910834"/>
              <a:gd name="connsiteX8" fmla="*/ 1548419 w 1639502"/>
              <a:gd name="connsiteY8" fmla="*/ 910834 h 910834"/>
              <a:gd name="connsiteX9" fmla="*/ 91083 w 1639502"/>
              <a:gd name="connsiteY9" fmla="*/ 910834 h 910834"/>
              <a:gd name="connsiteX10" fmla="*/ 26678 w 1639502"/>
              <a:gd name="connsiteY10" fmla="*/ 884156 h 910834"/>
              <a:gd name="connsiteX11" fmla="*/ 0 w 1639502"/>
              <a:gd name="connsiteY11" fmla="*/ 819751 h 910834"/>
              <a:gd name="connsiteX12" fmla="*/ 0 w 1639502"/>
              <a:gd name="connsiteY12" fmla="*/ 91083 h 9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9502" h="910834">
                <a:moveTo>
                  <a:pt x="0" y="91083"/>
                </a:moveTo>
                <a:cubicBezTo>
                  <a:pt x="0" y="66926"/>
                  <a:pt x="9596" y="43759"/>
                  <a:pt x="26678" y="26678"/>
                </a:cubicBezTo>
                <a:cubicBezTo>
                  <a:pt x="43759" y="9597"/>
                  <a:pt x="66927" y="0"/>
                  <a:pt x="91083" y="1"/>
                </a:cubicBezTo>
                <a:lnTo>
                  <a:pt x="1548419" y="0"/>
                </a:lnTo>
                <a:cubicBezTo>
                  <a:pt x="1572576" y="0"/>
                  <a:pt x="1595743" y="9596"/>
                  <a:pt x="1612824" y="26678"/>
                </a:cubicBezTo>
                <a:cubicBezTo>
                  <a:pt x="1629905" y="43759"/>
                  <a:pt x="1639502" y="66927"/>
                  <a:pt x="1639501" y="91083"/>
                </a:cubicBezTo>
                <a:cubicBezTo>
                  <a:pt x="1639501" y="333972"/>
                  <a:pt x="1639502" y="576862"/>
                  <a:pt x="1639502" y="819751"/>
                </a:cubicBezTo>
                <a:cubicBezTo>
                  <a:pt x="1639502" y="843908"/>
                  <a:pt x="1629906" y="867075"/>
                  <a:pt x="1612824" y="884156"/>
                </a:cubicBezTo>
                <a:cubicBezTo>
                  <a:pt x="1595743" y="901237"/>
                  <a:pt x="1572575" y="910834"/>
                  <a:pt x="1548419" y="910834"/>
                </a:cubicBezTo>
                <a:lnTo>
                  <a:pt x="91083" y="910834"/>
                </a:lnTo>
                <a:cubicBezTo>
                  <a:pt x="66926" y="910834"/>
                  <a:pt x="43759" y="901238"/>
                  <a:pt x="26678" y="884156"/>
                </a:cubicBezTo>
                <a:cubicBezTo>
                  <a:pt x="9597" y="867075"/>
                  <a:pt x="0" y="843907"/>
                  <a:pt x="0" y="819751"/>
                </a:cubicBezTo>
                <a:lnTo>
                  <a:pt x="0" y="91083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06687" tIns="106687" rIns="106687" bIns="10668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/>
              <a:t>Задачи</a:t>
            </a:r>
          </a:p>
        </p:txBody>
      </p:sp>
      <p:grpSp>
        <p:nvGrpSpPr>
          <p:cNvPr id="13317" name="Group 58"/>
          <p:cNvGrpSpPr>
            <a:grpSpLocks/>
          </p:cNvGrpSpPr>
          <p:nvPr/>
        </p:nvGrpSpPr>
        <p:grpSpPr bwMode="auto">
          <a:xfrm rot="5400000">
            <a:off x="4629150" y="3155950"/>
            <a:ext cx="231775" cy="346075"/>
            <a:chOff x="1856232" y="2320798"/>
            <a:chExt cx="232432" cy="346662"/>
          </a:xfrm>
        </p:grpSpPr>
        <p:sp>
          <p:nvSpPr>
            <p:cNvPr id="60" name="Right Arrow 59"/>
            <p:cNvSpPr/>
            <p:nvPr/>
          </p:nvSpPr>
          <p:spPr>
            <a:xfrm rot="16200000">
              <a:off x="1799117" y="2377913"/>
              <a:ext cx="346662" cy="232432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31750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Right Arrow 4"/>
            <p:cNvSpPr/>
            <p:nvPr/>
          </p:nvSpPr>
          <p:spPr>
            <a:xfrm rot="10800000">
              <a:off x="1902400" y="2390766"/>
              <a:ext cx="140096" cy="276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/>
            </a:p>
          </p:txBody>
        </p:sp>
      </p:grpSp>
      <p:grpSp>
        <p:nvGrpSpPr>
          <p:cNvPr id="13318" name="Group 61"/>
          <p:cNvGrpSpPr>
            <a:grpSpLocks/>
          </p:cNvGrpSpPr>
          <p:nvPr/>
        </p:nvGrpSpPr>
        <p:grpSpPr bwMode="auto">
          <a:xfrm rot="5400000">
            <a:off x="4628357" y="4596606"/>
            <a:ext cx="233362" cy="346075"/>
            <a:chOff x="1856232" y="2320798"/>
            <a:chExt cx="232432" cy="346662"/>
          </a:xfrm>
        </p:grpSpPr>
        <p:sp>
          <p:nvSpPr>
            <p:cNvPr id="63" name="Right Arrow 62"/>
            <p:cNvSpPr/>
            <p:nvPr/>
          </p:nvSpPr>
          <p:spPr>
            <a:xfrm rot="16200000">
              <a:off x="1799117" y="2377914"/>
              <a:ext cx="346662" cy="232432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31750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Right Arrow 4"/>
            <p:cNvSpPr/>
            <p:nvPr/>
          </p:nvSpPr>
          <p:spPr>
            <a:xfrm rot="10800000">
              <a:off x="1902086" y="2390766"/>
              <a:ext cx="140725" cy="276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/>
            </a:p>
          </p:txBody>
        </p:sp>
      </p:grpSp>
      <p:grpSp>
        <p:nvGrpSpPr>
          <p:cNvPr id="13319" name="Group 67"/>
          <p:cNvGrpSpPr>
            <a:grpSpLocks/>
          </p:cNvGrpSpPr>
          <p:nvPr/>
        </p:nvGrpSpPr>
        <p:grpSpPr bwMode="auto">
          <a:xfrm>
            <a:off x="1863725" y="1412875"/>
            <a:ext cx="1700213" cy="3816350"/>
            <a:chOff x="1864080" y="1412776"/>
            <a:chExt cx="1651208" cy="3623910"/>
          </a:xfrm>
        </p:grpSpPr>
        <p:grpSp>
          <p:nvGrpSpPr>
            <p:cNvPr id="13320" name="Group 52"/>
            <p:cNvGrpSpPr>
              <a:grpSpLocks/>
            </p:cNvGrpSpPr>
            <p:nvPr/>
          </p:nvGrpSpPr>
          <p:grpSpPr bwMode="auto">
            <a:xfrm>
              <a:off x="1864080" y="1412776"/>
              <a:ext cx="1651208" cy="3623910"/>
              <a:chOff x="1864080" y="1412776"/>
              <a:chExt cx="1651208" cy="3623910"/>
            </a:xfrm>
          </p:grpSpPr>
          <p:sp>
            <p:nvSpPr>
              <p:cNvPr id="54" name="Freeform 53"/>
              <p:cNvSpPr/>
              <p:nvPr/>
            </p:nvSpPr>
            <p:spPr>
              <a:xfrm>
                <a:off x="1864080" y="1412776"/>
                <a:ext cx="1638874" cy="910500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Следствие</a:t>
                </a:r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1876414" y="2755914"/>
                <a:ext cx="1638874" cy="912007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Проблема</a:t>
                </a:r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1875786" y="4125852"/>
                <a:ext cx="1639502" cy="910834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Причина</a:t>
                </a:r>
              </a:p>
            </p:txBody>
          </p:sp>
        </p:grpSp>
        <p:grpSp>
          <p:nvGrpSpPr>
            <p:cNvPr id="13321" name="Group 49"/>
            <p:cNvGrpSpPr>
              <a:grpSpLocks/>
            </p:cNvGrpSpPr>
            <p:nvPr/>
          </p:nvGrpSpPr>
          <p:grpSpPr bwMode="auto">
            <a:xfrm>
              <a:off x="2555776" y="2348880"/>
              <a:ext cx="232432" cy="360040"/>
              <a:chOff x="1856232" y="2320798"/>
              <a:chExt cx="232432" cy="346662"/>
            </a:xfrm>
          </p:grpSpPr>
          <p:sp>
            <p:nvSpPr>
              <p:cNvPr id="51" name="Right Arrow 50"/>
              <p:cNvSpPr/>
              <p:nvPr/>
            </p:nvSpPr>
            <p:spPr>
              <a:xfrm rot="16200000">
                <a:off x="1798964" y="2378635"/>
                <a:ext cx="34689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2" name="Right Arrow 4"/>
              <p:cNvSpPr/>
              <p:nvPr/>
            </p:nvSpPr>
            <p:spPr>
              <a:xfrm rot="10800000">
                <a:off x="1903032" y="2390489"/>
                <a:ext cx="138757" cy="2772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  <p:grpSp>
          <p:nvGrpSpPr>
            <p:cNvPr id="13322" name="Group 64"/>
            <p:cNvGrpSpPr>
              <a:grpSpLocks/>
            </p:cNvGrpSpPr>
            <p:nvPr/>
          </p:nvGrpSpPr>
          <p:grpSpPr bwMode="auto">
            <a:xfrm>
              <a:off x="2555776" y="3717032"/>
              <a:ext cx="232432" cy="346662"/>
              <a:chOff x="1856232" y="2320798"/>
              <a:chExt cx="232432" cy="346662"/>
            </a:xfrm>
          </p:grpSpPr>
          <p:sp>
            <p:nvSpPr>
              <p:cNvPr id="66" name="Right Arrow 65"/>
              <p:cNvSpPr/>
              <p:nvPr/>
            </p:nvSpPr>
            <p:spPr>
              <a:xfrm rot="16200000">
                <a:off x="1799054" y="2379159"/>
                <a:ext cx="34671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Right Arrow 4"/>
              <p:cNvSpPr/>
              <p:nvPr/>
            </p:nvSpPr>
            <p:spPr>
              <a:xfrm rot="10800000">
                <a:off x="1903032" y="2390776"/>
                <a:ext cx="138757" cy="27737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23527" y="215900"/>
            <a:ext cx="828092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Схема работы с проблемным полем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5795963" y="1412875"/>
            <a:ext cx="1639887" cy="911225"/>
          </a:xfrm>
          <a:custGeom>
            <a:avLst/>
            <a:gdLst>
              <a:gd name="connsiteX0" fmla="*/ 0 w 1639502"/>
              <a:gd name="connsiteY0" fmla="*/ 91083 h 910834"/>
              <a:gd name="connsiteX1" fmla="*/ 26678 w 1639502"/>
              <a:gd name="connsiteY1" fmla="*/ 26678 h 910834"/>
              <a:gd name="connsiteX2" fmla="*/ 91083 w 1639502"/>
              <a:gd name="connsiteY2" fmla="*/ 1 h 910834"/>
              <a:gd name="connsiteX3" fmla="*/ 1548419 w 1639502"/>
              <a:gd name="connsiteY3" fmla="*/ 0 h 910834"/>
              <a:gd name="connsiteX4" fmla="*/ 1612824 w 1639502"/>
              <a:gd name="connsiteY4" fmla="*/ 26678 h 910834"/>
              <a:gd name="connsiteX5" fmla="*/ 1639501 w 1639502"/>
              <a:gd name="connsiteY5" fmla="*/ 91083 h 910834"/>
              <a:gd name="connsiteX6" fmla="*/ 1639502 w 1639502"/>
              <a:gd name="connsiteY6" fmla="*/ 819751 h 910834"/>
              <a:gd name="connsiteX7" fmla="*/ 1612824 w 1639502"/>
              <a:gd name="connsiteY7" fmla="*/ 884156 h 910834"/>
              <a:gd name="connsiteX8" fmla="*/ 1548419 w 1639502"/>
              <a:gd name="connsiteY8" fmla="*/ 910834 h 910834"/>
              <a:gd name="connsiteX9" fmla="*/ 91083 w 1639502"/>
              <a:gd name="connsiteY9" fmla="*/ 910834 h 910834"/>
              <a:gd name="connsiteX10" fmla="*/ 26678 w 1639502"/>
              <a:gd name="connsiteY10" fmla="*/ 884156 h 910834"/>
              <a:gd name="connsiteX11" fmla="*/ 0 w 1639502"/>
              <a:gd name="connsiteY11" fmla="*/ 819751 h 910834"/>
              <a:gd name="connsiteX12" fmla="*/ 0 w 1639502"/>
              <a:gd name="connsiteY12" fmla="*/ 91083 h 9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9502" h="910834">
                <a:moveTo>
                  <a:pt x="0" y="91083"/>
                </a:moveTo>
                <a:cubicBezTo>
                  <a:pt x="0" y="66926"/>
                  <a:pt x="9596" y="43759"/>
                  <a:pt x="26678" y="26678"/>
                </a:cubicBezTo>
                <a:cubicBezTo>
                  <a:pt x="43759" y="9597"/>
                  <a:pt x="66927" y="0"/>
                  <a:pt x="91083" y="1"/>
                </a:cubicBezTo>
                <a:lnTo>
                  <a:pt x="1548419" y="0"/>
                </a:lnTo>
                <a:cubicBezTo>
                  <a:pt x="1572576" y="0"/>
                  <a:pt x="1595743" y="9596"/>
                  <a:pt x="1612824" y="26678"/>
                </a:cubicBezTo>
                <a:cubicBezTo>
                  <a:pt x="1629905" y="43759"/>
                  <a:pt x="1639502" y="66927"/>
                  <a:pt x="1639501" y="91083"/>
                </a:cubicBezTo>
                <a:cubicBezTo>
                  <a:pt x="1639501" y="333972"/>
                  <a:pt x="1639502" y="576862"/>
                  <a:pt x="1639502" y="819751"/>
                </a:cubicBezTo>
                <a:cubicBezTo>
                  <a:pt x="1639502" y="843908"/>
                  <a:pt x="1629906" y="867075"/>
                  <a:pt x="1612824" y="884156"/>
                </a:cubicBezTo>
                <a:cubicBezTo>
                  <a:pt x="1595743" y="901237"/>
                  <a:pt x="1572575" y="910834"/>
                  <a:pt x="1548419" y="910834"/>
                </a:cubicBezTo>
                <a:lnTo>
                  <a:pt x="91083" y="910834"/>
                </a:lnTo>
                <a:cubicBezTo>
                  <a:pt x="66926" y="910834"/>
                  <a:pt x="43759" y="901238"/>
                  <a:pt x="26678" y="884156"/>
                </a:cubicBezTo>
                <a:cubicBezTo>
                  <a:pt x="9597" y="867075"/>
                  <a:pt x="0" y="843907"/>
                  <a:pt x="0" y="819751"/>
                </a:cubicBezTo>
                <a:lnTo>
                  <a:pt x="0" y="91083"/>
                </a:ln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6687" tIns="106687" rIns="106687" bIns="10668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/>
              <a:t>Ожидаемые результаты</a:t>
            </a:r>
          </a:p>
        </p:txBody>
      </p:sp>
      <p:sp>
        <p:nvSpPr>
          <p:cNvPr id="11" name="Freeform 10"/>
          <p:cNvSpPr/>
          <p:nvPr/>
        </p:nvSpPr>
        <p:spPr>
          <a:xfrm>
            <a:off x="5753100" y="2867025"/>
            <a:ext cx="1638300" cy="909638"/>
          </a:xfrm>
          <a:custGeom>
            <a:avLst/>
            <a:gdLst>
              <a:gd name="connsiteX0" fmla="*/ 0 w 1639502"/>
              <a:gd name="connsiteY0" fmla="*/ 91083 h 910834"/>
              <a:gd name="connsiteX1" fmla="*/ 26678 w 1639502"/>
              <a:gd name="connsiteY1" fmla="*/ 26678 h 910834"/>
              <a:gd name="connsiteX2" fmla="*/ 91083 w 1639502"/>
              <a:gd name="connsiteY2" fmla="*/ 1 h 910834"/>
              <a:gd name="connsiteX3" fmla="*/ 1548419 w 1639502"/>
              <a:gd name="connsiteY3" fmla="*/ 0 h 910834"/>
              <a:gd name="connsiteX4" fmla="*/ 1612824 w 1639502"/>
              <a:gd name="connsiteY4" fmla="*/ 26678 h 910834"/>
              <a:gd name="connsiteX5" fmla="*/ 1639501 w 1639502"/>
              <a:gd name="connsiteY5" fmla="*/ 91083 h 910834"/>
              <a:gd name="connsiteX6" fmla="*/ 1639502 w 1639502"/>
              <a:gd name="connsiteY6" fmla="*/ 819751 h 910834"/>
              <a:gd name="connsiteX7" fmla="*/ 1612824 w 1639502"/>
              <a:gd name="connsiteY7" fmla="*/ 884156 h 910834"/>
              <a:gd name="connsiteX8" fmla="*/ 1548419 w 1639502"/>
              <a:gd name="connsiteY8" fmla="*/ 910834 h 910834"/>
              <a:gd name="connsiteX9" fmla="*/ 91083 w 1639502"/>
              <a:gd name="connsiteY9" fmla="*/ 910834 h 910834"/>
              <a:gd name="connsiteX10" fmla="*/ 26678 w 1639502"/>
              <a:gd name="connsiteY10" fmla="*/ 884156 h 910834"/>
              <a:gd name="connsiteX11" fmla="*/ 0 w 1639502"/>
              <a:gd name="connsiteY11" fmla="*/ 819751 h 910834"/>
              <a:gd name="connsiteX12" fmla="*/ 0 w 1639502"/>
              <a:gd name="connsiteY12" fmla="*/ 91083 h 9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9502" h="910834">
                <a:moveTo>
                  <a:pt x="0" y="91083"/>
                </a:moveTo>
                <a:cubicBezTo>
                  <a:pt x="0" y="66926"/>
                  <a:pt x="9596" y="43759"/>
                  <a:pt x="26678" y="26678"/>
                </a:cubicBezTo>
                <a:cubicBezTo>
                  <a:pt x="43759" y="9597"/>
                  <a:pt x="66927" y="0"/>
                  <a:pt x="91083" y="1"/>
                </a:cubicBezTo>
                <a:lnTo>
                  <a:pt x="1548419" y="0"/>
                </a:lnTo>
                <a:cubicBezTo>
                  <a:pt x="1572576" y="0"/>
                  <a:pt x="1595743" y="9596"/>
                  <a:pt x="1612824" y="26678"/>
                </a:cubicBezTo>
                <a:cubicBezTo>
                  <a:pt x="1629905" y="43759"/>
                  <a:pt x="1639502" y="66927"/>
                  <a:pt x="1639501" y="91083"/>
                </a:cubicBezTo>
                <a:cubicBezTo>
                  <a:pt x="1639501" y="333972"/>
                  <a:pt x="1639502" y="576862"/>
                  <a:pt x="1639502" y="819751"/>
                </a:cubicBezTo>
                <a:cubicBezTo>
                  <a:pt x="1639502" y="843908"/>
                  <a:pt x="1629906" y="867075"/>
                  <a:pt x="1612824" y="884156"/>
                </a:cubicBezTo>
                <a:cubicBezTo>
                  <a:pt x="1595743" y="901237"/>
                  <a:pt x="1572575" y="910834"/>
                  <a:pt x="1548419" y="910834"/>
                </a:cubicBezTo>
                <a:lnTo>
                  <a:pt x="91083" y="910834"/>
                </a:lnTo>
                <a:cubicBezTo>
                  <a:pt x="66926" y="910834"/>
                  <a:pt x="43759" y="901238"/>
                  <a:pt x="26678" y="884156"/>
                </a:cubicBezTo>
                <a:cubicBezTo>
                  <a:pt x="9597" y="867075"/>
                  <a:pt x="0" y="843907"/>
                  <a:pt x="0" y="819751"/>
                </a:cubicBezTo>
                <a:lnTo>
                  <a:pt x="0" y="91083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6687" tIns="106687" rIns="106687" bIns="10668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/>
              <a:t>Цель</a:t>
            </a:r>
          </a:p>
        </p:txBody>
      </p:sp>
      <p:sp>
        <p:nvSpPr>
          <p:cNvPr id="13" name="Freeform 12"/>
          <p:cNvSpPr/>
          <p:nvPr/>
        </p:nvSpPr>
        <p:spPr>
          <a:xfrm>
            <a:off x="5724525" y="4292600"/>
            <a:ext cx="1639888" cy="911225"/>
          </a:xfrm>
          <a:custGeom>
            <a:avLst/>
            <a:gdLst>
              <a:gd name="connsiteX0" fmla="*/ 0 w 1639502"/>
              <a:gd name="connsiteY0" fmla="*/ 91083 h 910834"/>
              <a:gd name="connsiteX1" fmla="*/ 26678 w 1639502"/>
              <a:gd name="connsiteY1" fmla="*/ 26678 h 910834"/>
              <a:gd name="connsiteX2" fmla="*/ 91083 w 1639502"/>
              <a:gd name="connsiteY2" fmla="*/ 1 h 910834"/>
              <a:gd name="connsiteX3" fmla="*/ 1548419 w 1639502"/>
              <a:gd name="connsiteY3" fmla="*/ 0 h 910834"/>
              <a:gd name="connsiteX4" fmla="*/ 1612824 w 1639502"/>
              <a:gd name="connsiteY4" fmla="*/ 26678 h 910834"/>
              <a:gd name="connsiteX5" fmla="*/ 1639501 w 1639502"/>
              <a:gd name="connsiteY5" fmla="*/ 91083 h 910834"/>
              <a:gd name="connsiteX6" fmla="*/ 1639502 w 1639502"/>
              <a:gd name="connsiteY6" fmla="*/ 819751 h 910834"/>
              <a:gd name="connsiteX7" fmla="*/ 1612824 w 1639502"/>
              <a:gd name="connsiteY7" fmla="*/ 884156 h 910834"/>
              <a:gd name="connsiteX8" fmla="*/ 1548419 w 1639502"/>
              <a:gd name="connsiteY8" fmla="*/ 910834 h 910834"/>
              <a:gd name="connsiteX9" fmla="*/ 91083 w 1639502"/>
              <a:gd name="connsiteY9" fmla="*/ 910834 h 910834"/>
              <a:gd name="connsiteX10" fmla="*/ 26678 w 1639502"/>
              <a:gd name="connsiteY10" fmla="*/ 884156 h 910834"/>
              <a:gd name="connsiteX11" fmla="*/ 0 w 1639502"/>
              <a:gd name="connsiteY11" fmla="*/ 819751 h 910834"/>
              <a:gd name="connsiteX12" fmla="*/ 0 w 1639502"/>
              <a:gd name="connsiteY12" fmla="*/ 91083 h 91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9502" h="910834">
                <a:moveTo>
                  <a:pt x="0" y="91083"/>
                </a:moveTo>
                <a:cubicBezTo>
                  <a:pt x="0" y="66926"/>
                  <a:pt x="9596" y="43759"/>
                  <a:pt x="26678" y="26678"/>
                </a:cubicBezTo>
                <a:cubicBezTo>
                  <a:pt x="43759" y="9597"/>
                  <a:pt x="66927" y="0"/>
                  <a:pt x="91083" y="1"/>
                </a:cubicBezTo>
                <a:lnTo>
                  <a:pt x="1548419" y="0"/>
                </a:lnTo>
                <a:cubicBezTo>
                  <a:pt x="1572576" y="0"/>
                  <a:pt x="1595743" y="9596"/>
                  <a:pt x="1612824" y="26678"/>
                </a:cubicBezTo>
                <a:cubicBezTo>
                  <a:pt x="1629905" y="43759"/>
                  <a:pt x="1639502" y="66927"/>
                  <a:pt x="1639501" y="91083"/>
                </a:cubicBezTo>
                <a:cubicBezTo>
                  <a:pt x="1639501" y="333972"/>
                  <a:pt x="1639502" y="576862"/>
                  <a:pt x="1639502" y="819751"/>
                </a:cubicBezTo>
                <a:cubicBezTo>
                  <a:pt x="1639502" y="843908"/>
                  <a:pt x="1629906" y="867075"/>
                  <a:pt x="1612824" y="884156"/>
                </a:cubicBezTo>
                <a:cubicBezTo>
                  <a:pt x="1595743" y="901237"/>
                  <a:pt x="1572575" y="910834"/>
                  <a:pt x="1548419" y="910834"/>
                </a:cubicBezTo>
                <a:lnTo>
                  <a:pt x="91083" y="910834"/>
                </a:lnTo>
                <a:cubicBezTo>
                  <a:pt x="66926" y="910834"/>
                  <a:pt x="43759" y="901238"/>
                  <a:pt x="26678" y="884156"/>
                </a:cubicBezTo>
                <a:cubicBezTo>
                  <a:pt x="9597" y="867075"/>
                  <a:pt x="0" y="843907"/>
                  <a:pt x="0" y="819751"/>
                </a:cubicBezTo>
                <a:lnTo>
                  <a:pt x="0" y="91083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06687" tIns="106687" rIns="106687" bIns="106687" spcCol="1270" anchor="ctr"/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/>
              <a:t>Задачи</a:t>
            </a:r>
          </a:p>
        </p:txBody>
      </p:sp>
      <p:grpSp>
        <p:nvGrpSpPr>
          <p:cNvPr id="14342" name="Group 68"/>
          <p:cNvGrpSpPr>
            <a:grpSpLocks/>
          </p:cNvGrpSpPr>
          <p:nvPr/>
        </p:nvGrpSpPr>
        <p:grpSpPr bwMode="auto">
          <a:xfrm>
            <a:off x="2627313" y="5516563"/>
            <a:ext cx="3960812" cy="576262"/>
            <a:chOff x="2555776" y="5373216"/>
            <a:chExt cx="3960440" cy="576064"/>
          </a:xfrm>
        </p:grpSpPr>
        <p:cxnSp>
          <p:nvCxnSpPr>
            <p:cNvPr id="44" name="Straight Arrow Connector 43"/>
            <p:cNvCxnSpPr/>
            <p:nvPr/>
          </p:nvCxnSpPr>
          <p:spPr>
            <a:xfrm rot="5400000">
              <a:off x="2267744" y="5661248"/>
              <a:ext cx="576064" cy="0"/>
            </a:xfrm>
            <a:prstGeom prst="straightConnector1">
              <a:avLst/>
            </a:prstGeom>
            <a:ln w="41275">
              <a:headEnd type="diamon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>
              <a:off x="6228184" y="5661248"/>
              <a:ext cx="576064" cy="0"/>
            </a:xfrm>
            <a:prstGeom prst="straightConnector1">
              <a:avLst/>
            </a:prstGeom>
            <a:ln w="41275">
              <a:headEnd type="diamon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2555776" y="5949280"/>
              <a:ext cx="3960440" cy="0"/>
            </a:xfrm>
            <a:prstGeom prst="straightConnector1">
              <a:avLst/>
            </a:prstGeom>
            <a:ln w="4127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43" name="Group 58"/>
          <p:cNvGrpSpPr>
            <a:grpSpLocks/>
          </p:cNvGrpSpPr>
          <p:nvPr/>
        </p:nvGrpSpPr>
        <p:grpSpPr bwMode="auto">
          <a:xfrm rot="5400000">
            <a:off x="4629150" y="3155950"/>
            <a:ext cx="231775" cy="346075"/>
            <a:chOff x="1856232" y="2320798"/>
            <a:chExt cx="232432" cy="346662"/>
          </a:xfrm>
        </p:grpSpPr>
        <p:sp>
          <p:nvSpPr>
            <p:cNvPr id="60" name="Right Arrow 59"/>
            <p:cNvSpPr/>
            <p:nvPr/>
          </p:nvSpPr>
          <p:spPr>
            <a:xfrm rot="16200000">
              <a:off x="1799117" y="2377913"/>
              <a:ext cx="346662" cy="232432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31750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Right Arrow 4"/>
            <p:cNvSpPr/>
            <p:nvPr/>
          </p:nvSpPr>
          <p:spPr>
            <a:xfrm rot="10800000">
              <a:off x="1902400" y="2390766"/>
              <a:ext cx="140096" cy="276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/>
            </a:p>
          </p:txBody>
        </p:sp>
      </p:grpSp>
      <p:grpSp>
        <p:nvGrpSpPr>
          <p:cNvPr id="14344" name="Group 61"/>
          <p:cNvGrpSpPr>
            <a:grpSpLocks/>
          </p:cNvGrpSpPr>
          <p:nvPr/>
        </p:nvGrpSpPr>
        <p:grpSpPr bwMode="auto">
          <a:xfrm rot="5400000">
            <a:off x="4628357" y="4596606"/>
            <a:ext cx="233362" cy="346075"/>
            <a:chOff x="1856232" y="2320798"/>
            <a:chExt cx="232432" cy="346662"/>
          </a:xfrm>
        </p:grpSpPr>
        <p:sp>
          <p:nvSpPr>
            <p:cNvPr id="63" name="Right Arrow 62"/>
            <p:cNvSpPr/>
            <p:nvPr/>
          </p:nvSpPr>
          <p:spPr>
            <a:xfrm rot="16200000">
              <a:off x="1799117" y="2377914"/>
              <a:ext cx="346662" cy="232432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31750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Right Arrow 4"/>
            <p:cNvSpPr/>
            <p:nvPr/>
          </p:nvSpPr>
          <p:spPr>
            <a:xfrm rot="10800000">
              <a:off x="1902086" y="2390766"/>
              <a:ext cx="140725" cy="276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/>
            </a:p>
          </p:txBody>
        </p:sp>
      </p:grpSp>
      <p:grpSp>
        <p:nvGrpSpPr>
          <p:cNvPr id="14345" name="Group 67"/>
          <p:cNvGrpSpPr>
            <a:grpSpLocks/>
          </p:cNvGrpSpPr>
          <p:nvPr/>
        </p:nvGrpSpPr>
        <p:grpSpPr bwMode="auto">
          <a:xfrm>
            <a:off x="1863725" y="1412875"/>
            <a:ext cx="1700213" cy="3816350"/>
            <a:chOff x="1864080" y="1412776"/>
            <a:chExt cx="1651208" cy="3623910"/>
          </a:xfrm>
        </p:grpSpPr>
        <p:grpSp>
          <p:nvGrpSpPr>
            <p:cNvPr id="14348" name="Group 52"/>
            <p:cNvGrpSpPr>
              <a:grpSpLocks/>
            </p:cNvGrpSpPr>
            <p:nvPr/>
          </p:nvGrpSpPr>
          <p:grpSpPr bwMode="auto">
            <a:xfrm>
              <a:off x="1864080" y="1412776"/>
              <a:ext cx="1651208" cy="3623910"/>
              <a:chOff x="1864080" y="1412776"/>
              <a:chExt cx="1651208" cy="3623910"/>
            </a:xfrm>
          </p:grpSpPr>
          <p:sp>
            <p:nvSpPr>
              <p:cNvPr id="54" name="Freeform 53"/>
              <p:cNvSpPr/>
              <p:nvPr/>
            </p:nvSpPr>
            <p:spPr>
              <a:xfrm>
                <a:off x="1864080" y="1412776"/>
                <a:ext cx="1638874" cy="910500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Следствие</a:t>
                </a:r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1876414" y="2755914"/>
                <a:ext cx="1638874" cy="912007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Проблема</a:t>
                </a:r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1875786" y="4125852"/>
                <a:ext cx="1639502" cy="910834"/>
              </a:xfrm>
              <a:custGeom>
                <a:avLst/>
                <a:gdLst>
                  <a:gd name="connsiteX0" fmla="*/ 0 w 1639502"/>
                  <a:gd name="connsiteY0" fmla="*/ 91083 h 910834"/>
                  <a:gd name="connsiteX1" fmla="*/ 26678 w 1639502"/>
                  <a:gd name="connsiteY1" fmla="*/ 26678 h 910834"/>
                  <a:gd name="connsiteX2" fmla="*/ 91083 w 1639502"/>
                  <a:gd name="connsiteY2" fmla="*/ 1 h 910834"/>
                  <a:gd name="connsiteX3" fmla="*/ 1548419 w 1639502"/>
                  <a:gd name="connsiteY3" fmla="*/ 0 h 910834"/>
                  <a:gd name="connsiteX4" fmla="*/ 1612824 w 1639502"/>
                  <a:gd name="connsiteY4" fmla="*/ 26678 h 910834"/>
                  <a:gd name="connsiteX5" fmla="*/ 1639501 w 1639502"/>
                  <a:gd name="connsiteY5" fmla="*/ 91083 h 910834"/>
                  <a:gd name="connsiteX6" fmla="*/ 1639502 w 1639502"/>
                  <a:gd name="connsiteY6" fmla="*/ 819751 h 910834"/>
                  <a:gd name="connsiteX7" fmla="*/ 1612824 w 1639502"/>
                  <a:gd name="connsiteY7" fmla="*/ 884156 h 910834"/>
                  <a:gd name="connsiteX8" fmla="*/ 1548419 w 1639502"/>
                  <a:gd name="connsiteY8" fmla="*/ 910834 h 910834"/>
                  <a:gd name="connsiteX9" fmla="*/ 91083 w 1639502"/>
                  <a:gd name="connsiteY9" fmla="*/ 910834 h 910834"/>
                  <a:gd name="connsiteX10" fmla="*/ 26678 w 1639502"/>
                  <a:gd name="connsiteY10" fmla="*/ 884156 h 910834"/>
                  <a:gd name="connsiteX11" fmla="*/ 0 w 1639502"/>
                  <a:gd name="connsiteY11" fmla="*/ 819751 h 910834"/>
                  <a:gd name="connsiteX12" fmla="*/ 0 w 1639502"/>
                  <a:gd name="connsiteY12" fmla="*/ 91083 h 91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9502" h="910834">
                    <a:moveTo>
                      <a:pt x="0" y="91083"/>
                    </a:moveTo>
                    <a:cubicBezTo>
                      <a:pt x="0" y="66926"/>
                      <a:pt x="9596" y="43759"/>
                      <a:pt x="26678" y="26678"/>
                    </a:cubicBezTo>
                    <a:cubicBezTo>
                      <a:pt x="43759" y="9597"/>
                      <a:pt x="66927" y="0"/>
                      <a:pt x="91083" y="1"/>
                    </a:cubicBezTo>
                    <a:lnTo>
                      <a:pt x="1548419" y="0"/>
                    </a:lnTo>
                    <a:cubicBezTo>
                      <a:pt x="1572576" y="0"/>
                      <a:pt x="1595743" y="9596"/>
                      <a:pt x="1612824" y="26678"/>
                    </a:cubicBezTo>
                    <a:cubicBezTo>
                      <a:pt x="1629905" y="43759"/>
                      <a:pt x="1639502" y="66927"/>
                      <a:pt x="1639501" y="91083"/>
                    </a:cubicBezTo>
                    <a:cubicBezTo>
                      <a:pt x="1639501" y="333972"/>
                      <a:pt x="1639502" y="576862"/>
                      <a:pt x="1639502" y="819751"/>
                    </a:cubicBezTo>
                    <a:cubicBezTo>
                      <a:pt x="1639502" y="843908"/>
                      <a:pt x="1629906" y="867075"/>
                      <a:pt x="1612824" y="884156"/>
                    </a:cubicBezTo>
                    <a:cubicBezTo>
                      <a:pt x="1595743" y="901237"/>
                      <a:pt x="1572575" y="910834"/>
                      <a:pt x="1548419" y="910834"/>
                    </a:cubicBezTo>
                    <a:lnTo>
                      <a:pt x="91083" y="910834"/>
                    </a:lnTo>
                    <a:cubicBezTo>
                      <a:pt x="66926" y="910834"/>
                      <a:pt x="43759" y="901238"/>
                      <a:pt x="26678" y="884156"/>
                    </a:cubicBezTo>
                    <a:cubicBezTo>
                      <a:pt x="9597" y="867075"/>
                      <a:pt x="0" y="843907"/>
                      <a:pt x="0" y="819751"/>
                    </a:cubicBezTo>
                    <a:lnTo>
                      <a:pt x="0" y="91083"/>
                    </a:lnTo>
                    <a:close/>
                  </a:path>
                </a:pathLst>
              </a:cu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lIns="118117" tIns="118117" rIns="118117" bIns="118117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dirty="0"/>
                  <a:t>Причина</a:t>
                </a:r>
              </a:p>
            </p:txBody>
          </p:sp>
        </p:grpSp>
        <p:grpSp>
          <p:nvGrpSpPr>
            <p:cNvPr id="14349" name="Group 49"/>
            <p:cNvGrpSpPr>
              <a:grpSpLocks/>
            </p:cNvGrpSpPr>
            <p:nvPr/>
          </p:nvGrpSpPr>
          <p:grpSpPr bwMode="auto">
            <a:xfrm>
              <a:off x="2555776" y="2348880"/>
              <a:ext cx="232432" cy="360040"/>
              <a:chOff x="1856232" y="2320798"/>
              <a:chExt cx="232432" cy="346662"/>
            </a:xfrm>
          </p:grpSpPr>
          <p:sp>
            <p:nvSpPr>
              <p:cNvPr id="51" name="Right Arrow 50"/>
              <p:cNvSpPr/>
              <p:nvPr/>
            </p:nvSpPr>
            <p:spPr>
              <a:xfrm rot="16200000">
                <a:off x="1798964" y="2378635"/>
                <a:ext cx="34689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2" name="Right Arrow 4"/>
              <p:cNvSpPr/>
              <p:nvPr/>
            </p:nvSpPr>
            <p:spPr>
              <a:xfrm rot="10800000">
                <a:off x="1903032" y="2390489"/>
                <a:ext cx="138757" cy="2772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  <p:grpSp>
          <p:nvGrpSpPr>
            <p:cNvPr id="14350" name="Group 64"/>
            <p:cNvGrpSpPr>
              <a:grpSpLocks/>
            </p:cNvGrpSpPr>
            <p:nvPr/>
          </p:nvGrpSpPr>
          <p:grpSpPr bwMode="auto">
            <a:xfrm>
              <a:off x="2555776" y="3717032"/>
              <a:ext cx="232432" cy="346662"/>
              <a:chOff x="1856232" y="2320798"/>
              <a:chExt cx="232432" cy="346662"/>
            </a:xfrm>
          </p:grpSpPr>
          <p:sp>
            <p:nvSpPr>
              <p:cNvPr id="66" name="Right Arrow 65"/>
              <p:cNvSpPr/>
              <p:nvPr/>
            </p:nvSpPr>
            <p:spPr>
              <a:xfrm rot="16200000">
                <a:off x="1799054" y="2379159"/>
                <a:ext cx="346713" cy="231262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noFill/>
              <a:ln w="31750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Right Arrow 4"/>
              <p:cNvSpPr/>
              <p:nvPr/>
            </p:nvSpPr>
            <p:spPr>
              <a:xfrm rot="10800000">
                <a:off x="1903032" y="2390776"/>
                <a:ext cx="138757" cy="27737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900"/>
              </a:p>
            </p:txBody>
          </p:sp>
        </p:grpSp>
      </p:grpSp>
      <p:sp>
        <p:nvSpPr>
          <p:cNvPr id="71" name="Rounded Rectangle 70"/>
          <p:cNvSpPr/>
          <p:nvPr/>
        </p:nvSpPr>
        <p:spPr>
          <a:xfrm>
            <a:off x="5508625" y="2708275"/>
            <a:ext cx="2159000" cy="26654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2" name="Right Arrow 71"/>
          <p:cNvSpPr/>
          <p:nvPr/>
        </p:nvSpPr>
        <p:spPr>
          <a:xfrm rot="16200000">
            <a:off x="6488907" y="2377281"/>
            <a:ext cx="287338" cy="231775"/>
          </a:xfrm>
          <a:prstGeom prst="rightArrow">
            <a:avLst>
              <a:gd name="adj1" fmla="val 60000"/>
              <a:gd name="adj2" fmla="val 50000"/>
            </a:avLst>
          </a:prstGeom>
          <a:noFill/>
          <a:ln w="31750">
            <a:solidFill>
              <a:schemeClr val="accent1">
                <a:shade val="95000"/>
                <a:satMod val="105000"/>
              </a:schemeClr>
            </a:solidFill>
            <a:prstDash val="solid"/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23527" y="215900"/>
            <a:ext cx="828092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3366CC"/>
                </a:solidFill>
                <a:latin typeface="Georgia" panose="02040502050405020303" pitchFamily="18" charset="0"/>
              </a:rPr>
              <a:t>Схема работы с проблемным полем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/>
          </p:nvPr>
        </p:nvSpPr>
        <p:spPr>
          <a:xfrm>
            <a:off x="288220" y="188640"/>
            <a:ext cx="8568952" cy="100811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/>
          <a:p>
            <a:pPr algn="ctr"/>
            <a:r>
              <a:rPr lang="ru-RU" altLang="ru-RU" sz="3200" b="1" dirty="0">
                <a:solidFill>
                  <a:srgbClr val="3366CC"/>
                </a:solidFill>
                <a:latin typeface="Georgia" panose="02040502050405020303" pitchFamily="18" charset="0"/>
                <a:ea typeface="+mn-ea"/>
                <a:cs typeface="Arial" pitchFamily="34" charset="0"/>
              </a:rPr>
              <a:t>Основные подходы к выделению целевых групп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513522"/>
            <a:ext cx="8066286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-360000">
              <a:spcBef>
                <a:spcPts val="1800"/>
              </a:spcBef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Обсуждение с </a:t>
            </a:r>
            <a:r>
              <a:rPr lang="ru-RU" sz="2400" b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о.Настоятелем</a:t>
            </a: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и духовником</a:t>
            </a:r>
          </a:p>
          <a:p>
            <a:pPr marL="360000" indent="-360000">
              <a:spcBef>
                <a:spcPts val="1800"/>
              </a:spcBef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Опрос прихожан</a:t>
            </a:r>
            <a:endParaRPr lang="ru-RU" sz="2400" b="1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360000" indent="-360000">
              <a:spcBef>
                <a:spcPts val="1800"/>
              </a:spcBef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Анализ </a:t>
            </a:r>
            <a:r>
              <a:rPr lang="ru-RU" sz="2400" b="1" dirty="0">
                <a:solidFill>
                  <a:srgbClr val="000000"/>
                </a:solidFill>
                <a:latin typeface="Georgia" panose="02040502050405020303" pitchFamily="18" charset="0"/>
              </a:rPr>
              <a:t>нужд, приходящих в храм за помощью за последнее </a:t>
            </a: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время</a:t>
            </a:r>
          </a:p>
          <a:p>
            <a:pPr marL="360000" indent="-360000">
              <a:spcBef>
                <a:spcPts val="1800"/>
              </a:spcBef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Взаимодействие с епархиальным социальным отделом</a:t>
            </a:r>
            <a:endParaRPr lang="ru-RU" sz="2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360000" indent="-360000">
              <a:spcBef>
                <a:spcPts val="1800"/>
              </a:spcBef>
              <a:buFont typeface="+mj-lt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Анализ ситуации в населённом пункте / районе</a:t>
            </a:r>
          </a:p>
          <a:p>
            <a:pPr marL="360000" indent="-360000">
              <a:spcBef>
                <a:spcPts val="1800"/>
              </a:spcBef>
              <a:buFont typeface="+mj-lt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Внимательное изучение вводных интернет-семинаров по направлениям</a:t>
            </a:r>
            <a:endParaRPr lang="ru-RU" sz="24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ctrTitle"/>
          </p:nvPr>
        </p:nvSpPr>
        <p:spPr>
          <a:xfrm>
            <a:off x="323528" y="260350"/>
            <a:ext cx="8424936" cy="3698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2800" b="1" dirty="0">
                <a:solidFill>
                  <a:srgbClr val="3366CC"/>
                </a:solidFill>
                <a:latin typeface="Georgia" panose="02040502050405020303" pitchFamily="18" charset="0"/>
                <a:ea typeface="+mn-ea"/>
                <a:cs typeface="Arial" pitchFamily="34" charset="0"/>
              </a:rPr>
              <a:t>Возможны любые варианты</a:t>
            </a:r>
            <a:r>
              <a:rPr lang="ru-RU" altLang="ru-RU" sz="2800" b="1" dirty="0" smtClean="0">
                <a:solidFill>
                  <a:srgbClr val="3366CC"/>
                </a:solidFill>
                <a:latin typeface="Georgia" panose="02040502050405020303" pitchFamily="18" charset="0"/>
                <a:ea typeface="+mn-ea"/>
                <a:cs typeface="Arial" pitchFamily="34" charset="0"/>
              </a:rPr>
              <a:t>:</a:t>
            </a:r>
            <a:endParaRPr lang="ru-RU" altLang="ru-RU" sz="2800" b="1" dirty="0">
              <a:solidFill>
                <a:srgbClr val="3366CC"/>
              </a:solidFill>
              <a:latin typeface="Georgia" panose="02040502050405020303" pitchFamily="18" charset="0"/>
              <a:ea typeface="+mn-ea"/>
              <a:cs typeface="Arial" pitchFamily="34" charset="0"/>
            </a:endParaRPr>
          </a:p>
        </p:txBody>
      </p:sp>
      <p:grpSp>
        <p:nvGrpSpPr>
          <p:cNvPr id="34" name="Group 5"/>
          <p:cNvGrpSpPr>
            <a:grpSpLocks noChangeAspect="1"/>
          </p:cNvGrpSpPr>
          <p:nvPr/>
        </p:nvGrpSpPr>
        <p:grpSpPr bwMode="auto">
          <a:xfrm>
            <a:off x="799702" y="1078070"/>
            <a:ext cx="3023968" cy="2819177"/>
            <a:chOff x="1209" y="1501"/>
            <a:chExt cx="2966" cy="2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1209" y="1501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1209" y="1642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1492" y="1642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8" name="Rectangle 9"/>
            <p:cNvSpPr>
              <a:spLocks noChangeArrowheads="1"/>
            </p:cNvSpPr>
            <p:nvPr/>
          </p:nvSpPr>
          <p:spPr bwMode="auto">
            <a:xfrm>
              <a:off x="1313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9" name="Rectangle 10"/>
            <p:cNvSpPr>
              <a:spLocks noChangeArrowheads="1"/>
            </p:cNvSpPr>
            <p:nvPr/>
          </p:nvSpPr>
          <p:spPr bwMode="auto">
            <a:xfrm>
              <a:off x="1596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0" name="Rectangle 11"/>
            <p:cNvSpPr>
              <a:spLocks noChangeArrowheads="1"/>
            </p:cNvSpPr>
            <p:nvPr/>
          </p:nvSpPr>
          <p:spPr bwMode="auto">
            <a:xfrm>
              <a:off x="1879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/>
          </p:nvSpPr>
          <p:spPr bwMode="auto">
            <a:xfrm>
              <a:off x="2162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2" name="Rectangle 13"/>
            <p:cNvSpPr>
              <a:spLocks noChangeArrowheads="1"/>
            </p:cNvSpPr>
            <p:nvPr/>
          </p:nvSpPr>
          <p:spPr bwMode="auto">
            <a:xfrm>
              <a:off x="244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3" name="Rectangle 14"/>
            <p:cNvSpPr>
              <a:spLocks noChangeArrowheads="1"/>
            </p:cNvSpPr>
            <p:nvPr/>
          </p:nvSpPr>
          <p:spPr bwMode="auto">
            <a:xfrm>
              <a:off x="2729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4" name="Rectangle 15"/>
            <p:cNvSpPr>
              <a:spLocks noChangeArrowheads="1"/>
            </p:cNvSpPr>
            <p:nvPr/>
          </p:nvSpPr>
          <p:spPr bwMode="auto">
            <a:xfrm>
              <a:off x="3012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Rectangle 16"/>
            <p:cNvSpPr>
              <a:spLocks noChangeArrowheads="1"/>
            </p:cNvSpPr>
            <p:nvPr/>
          </p:nvSpPr>
          <p:spPr bwMode="auto">
            <a:xfrm>
              <a:off x="329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6" name="Rectangle 17"/>
            <p:cNvSpPr>
              <a:spLocks noChangeArrowheads="1"/>
            </p:cNvSpPr>
            <p:nvPr/>
          </p:nvSpPr>
          <p:spPr bwMode="auto">
            <a:xfrm>
              <a:off x="3578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7" name="Rectangle 18"/>
            <p:cNvSpPr>
              <a:spLocks noChangeArrowheads="1"/>
            </p:cNvSpPr>
            <p:nvPr/>
          </p:nvSpPr>
          <p:spPr bwMode="auto">
            <a:xfrm>
              <a:off x="3861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8" name="Rectangle 19"/>
            <p:cNvSpPr>
              <a:spLocks noChangeArrowheads="1"/>
            </p:cNvSpPr>
            <p:nvPr/>
          </p:nvSpPr>
          <p:spPr bwMode="auto">
            <a:xfrm>
              <a:off x="414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9" name="Rectangle 20"/>
            <p:cNvSpPr>
              <a:spLocks noChangeArrowheads="1"/>
            </p:cNvSpPr>
            <p:nvPr/>
          </p:nvSpPr>
          <p:spPr bwMode="auto">
            <a:xfrm>
              <a:off x="2445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0" name="Rectangle 21"/>
            <p:cNvSpPr>
              <a:spLocks noChangeArrowheads="1"/>
            </p:cNvSpPr>
            <p:nvPr/>
          </p:nvSpPr>
          <p:spPr bwMode="auto">
            <a:xfrm>
              <a:off x="2729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1" name="Rectangle 22"/>
            <p:cNvSpPr>
              <a:spLocks noChangeArrowheads="1"/>
            </p:cNvSpPr>
            <p:nvPr/>
          </p:nvSpPr>
          <p:spPr bwMode="auto">
            <a:xfrm>
              <a:off x="3012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2" name="Rectangle 23"/>
            <p:cNvSpPr>
              <a:spLocks noChangeArrowheads="1"/>
            </p:cNvSpPr>
            <p:nvPr/>
          </p:nvSpPr>
          <p:spPr bwMode="auto">
            <a:xfrm>
              <a:off x="3295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3" name="Rectangle 24"/>
            <p:cNvSpPr>
              <a:spLocks noChangeArrowheads="1"/>
            </p:cNvSpPr>
            <p:nvPr/>
          </p:nvSpPr>
          <p:spPr bwMode="auto">
            <a:xfrm rot="10800000" flipV="1">
              <a:off x="2638" y="2072"/>
              <a:ext cx="904" cy="35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C00000"/>
                  </a:solidFill>
                  <a:latin typeface="Times New Roman" pitchFamily="18" charset="0"/>
                </a:rPr>
                <a:t>Целевая группа</a:t>
              </a:r>
              <a:endParaRPr lang="ru-RU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54" name="Rectangle 25"/>
            <p:cNvSpPr>
              <a:spLocks noChangeArrowheads="1"/>
            </p:cNvSpPr>
            <p:nvPr/>
          </p:nvSpPr>
          <p:spPr bwMode="auto">
            <a:xfrm>
              <a:off x="3211" y="2065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5" name="Rectangle 26"/>
            <p:cNvSpPr>
              <a:spLocks noChangeArrowheads="1"/>
            </p:cNvSpPr>
            <p:nvPr/>
          </p:nvSpPr>
          <p:spPr bwMode="auto">
            <a:xfrm>
              <a:off x="2870" y="2206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6" name="Rectangle 27"/>
            <p:cNvSpPr>
              <a:spLocks noChangeArrowheads="1"/>
            </p:cNvSpPr>
            <p:nvPr/>
          </p:nvSpPr>
          <p:spPr bwMode="auto">
            <a:xfrm rot="10800000" flipV="1">
              <a:off x="2638" y="2599"/>
              <a:ext cx="1056" cy="176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ru-RU" sz="1600" b="1" dirty="0">
                  <a:latin typeface="Times New Roman" pitchFamily="18" charset="0"/>
                </a:rPr>
                <a:t>Приход</a:t>
              </a:r>
            </a:p>
          </p:txBody>
        </p:sp>
        <p:sp>
          <p:nvSpPr>
            <p:cNvPr id="57" name="Rectangle 28"/>
            <p:cNvSpPr>
              <a:spLocks noChangeArrowheads="1"/>
            </p:cNvSpPr>
            <p:nvPr/>
          </p:nvSpPr>
          <p:spPr bwMode="auto">
            <a:xfrm>
              <a:off x="3314" y="2347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8" name="Oval 29"/>
            <p:cNvSpPr>
              <a:spLocks noChangeArrowheads="1"/>
            </p:cNvSpPr>
            <p:nvPr/>
          </p:nvSpPr>
          <p:spPr bwMode="auto">
            <a:xfrm>
              <a:off x="1909" y="1833"/>
              <a:ext cx="2132" cy="1148"/>
            </a:xfrm>
            <a:prstGeom prst="ellipse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59" name="Oval 30"/>
            <p:cNvSpPr>
              <a:spLocks noChangeArrowheads="1"/>
            </p:cNvSpPr>
            <p:nvPr/>
          </p:nvSpPr>
          <p:spPr bwMode="auto">
            <a:xfrm>
              <a:off x="1698" y="1667"/>
              <a:ext cx="2477" cy="1853"/>
            </a:xfrm>
            <a:prstGeom prst="ellipse">
              <a:avLst/>
            </a:prstGeom>
            <a:noFill/>
            <a:ln w="8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sz="1600" b="1" dirty="0">
                <a:latin typeface="Times New Roman" pitchFamily="18" charset="0"/>
              </a:endParaRPr>
            </a:p>
            <a:p>
              <a:pPr>
                <a:defRPr/>
              </a:pPr>
              <a:r>
                <a:rPr lang="ru-RU" sz="1600" b="1" dirty="0">
                  <a:latin typeface="Times New Roman" pitchFamily="18" charset="0"/>
                </a:rPr>
                <a:t>   Внешняя среда</a:t>
              </a:r>
            </a:p>
          </p:txBody>
        </p:sp>
        <p:sp>
          <p:nvSpPr>
            <p:cNvPr id="60" name="Oval 31"/>
            <p:cNvSpPr>
              <a:spLocks noChangeArrowheads="1"/>
            </p:cNvSpPr>
            <p:nvPr/>
          </p:nvSpPr>
          <p:spPr bwMode="auto">
            <a:xfrm>
              <a:off x="2428" y="2010"/>
              <a:ext cx="1325" cy="530"/>
            </a:xfrm>
            <a:prstGeom prst="ellipse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grpSp>
        <p:nvGrpSpPr>
          <p:cNvPr id="32" name="Group 5"/>
          <p:cNvGrpSpPr>
            <a:grpSpLocks noChangeAspect="1"/>
          </p:cNvGrpSpPr>
          <p:nvPr/>
        </p:nvGrpSpPr>
        <p:grpSpPr bwMode="auto">
          <a:xfrm>
            <a:off x="4541414" y="1257130"/>
            <a:ext cx="3023968" cy="2819177"/>
            <a:chOff x="1209" y="1501"/>
            <a:chExt cx="2966" cy="2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Rectangle 6"/>
            <p:cNvSpPr>
              <a:spLocks noChangeArrowheads="1"/>
            </p:cNvSpPr>
            <p:nvPr/>
          </p:nvSpPr>
          <p:spPr bwMode="auto">
            <a:xfrm>
              <a:off x="1209" y="1501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1" name="Rectangle 7"/>
            <p:cNvSpPr>
              <a:spLocks noChangeArrowheads="1"/>
            </p:cNvSpPr>
            <p:nvPr/>
          </p:nvSpPr>
          <p:spPr bwMode="auto">
            <a:xfrm>
              <a:off x="1209" y="1642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2" name="Rectangle 8"/>
            <p:cNvSpPr>
              <a:spLocks noChangeArrowheads="1"/>
            </p:cNvSpPr>
            <p:nvPr/>
          </p:nvSpPr>
          <p:spPr bwMode="auto">
            <a:xfrm>
              <a:off x="1492" y="1642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3" name="Rectangle 9"/>
            <p:cNvSpPr>
              <a:spLocks noChangeArrowheads="1"/>
            </p:cNvSpPr>
            <p:nvPr/>
          </p:nvSpPr>
          <p:spPr bwMode="auto">
            <a:xfrm>
              <a:off x="1313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4" name="Rectangle 10"/>
            <p:cNvSpPr>
              <a:spLocks noChangeArrowheads="1"/>
            </p:cNvSpPr>
            <p:nvPr/>
          </p:nvSpPr>
          <p:spPr bwMode="auto">
            <a:xfrm>
              <a:off x="1596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5" name="Rectangle 11"/>
            <p:cNvSpPr>
              <a:spLocks noChangeArrowheads="1"/>
            </p:cNvSpPr>
            <p:nvPr/>
          </p:nvSpPr>
          <p:spPr bwMode="auto">
            <a:xfrm>
              <a:off x="1879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6" name="Rectangle 12"/>
            <p:cNvSpPr>
              <a:spLocks noChangeArrowheads="1"/>
            </p:cNvSpPr>
            <p:nvPr/>
          </p:nvSpPr>
          <p:spPr bwMode="auto">
            <a:xfrm>
              <a:off x="2162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7" name="Rectangle 13"/>
            <p:cNvSpPr>
              <a:spLocks noChangeArrowheads="1"/>
            </p:cNvSpPr>
            <p:nvPr/>
          </p:nvSpPr>
          <p:spPr bwMode="auto">
            <a:xfrm>
              <a:off x="244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8" name="Rectangle 14"/>
            <p:cNvSpPr>
              <a:spLocks noChangeArrowheads="1"/>
            </p:cNvSpPr>
            <p:nvPr/>
          </p:nvSpPr>
          <p:spPr bwMode="auto">
            <a:xfrm>
              <a:off x="2729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9" name="Rectangle 15"/>
            <p:cNvSpPr>
              <a:spLocks noChangeArrowheads="1"/>
            </p:cNvSpPr>
            <p:nvPr/>
          </p:nvSpPr>
          <p:spPr bwMode="auto">
            <a:xfrm>
              <a:off x="3012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0" name="Rectangle 16"/>
            <p:cNvSpPr>
              <a:spLocks noChangeArrowheads="1"/>
            </p:cNvSpPr>
            <p:nvPr/>
          </p:nvSpPr>
          <p:spPr bwMode="auto">
            <a:xfrm>
              <a:off x="329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1" name="Rectangle 17"/>
            <p:cNvSpPr>
              <a:spLocks noChangeArrowheads="1"/>
            </p:cNvSpPr>
            <p:nvPr/>
          </p:nvSpPr>
          <p:spPr bwMode="auto">
            <a:xfrm>
              <a:off x="3578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2" name="Rectangle 18"/>
            <p:cNvSpPr>
              <a:spLocks noChangeArrowheads="1"/>
            </p:cNvSpPr>
            <p:nvPr/>
          </p:nvSpPr>
          <p:spPr bwMode="auto">
            <a:xfrm>
              <a:off x="3861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3" name="Rectangle 19"/>
            <p:cNvSpPr>
              <a:spLocks noChangeArrowheads="1"/>
            </p:cNvSpPr>
            <p:nvPr/>
          </p:nvSpPr>
          <p:spPr bwMode="auto">
            <a:xfrm>
              <a:off x="414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4" name="Rectangle 20"/>
            <p:cNvSpPr>
              <a:spLocks noChangeArrowheads="1"/>
            </p:cNvSpPr>
            <p:nvPr/>
          </p:nvSpPr>
          <p:spPr bwMode="auto">
            <a:xfrm>
              <a:off x="2445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5" name="Rectangle 21"/>
            <p:cNvSpPr>
              <a:spLocks noChangeArrowheads="1"/>
            </p:cNvSpPr>
            <p:nvPr/>
          </p:nvSpPr>
          <p:spPr bwMode="auto">
            <a:xfrm>
              <a:off x="2729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6" name="Rectangle 22"/>
            <p:cNvSpPr>
              <a:spLocks noChangeArrowheads="1"/>
            </p:cNvSpPr>
            <p:nvPr/>
          </p:nvSpPr>
          <p:spPr bwMode="auto">
            <a:xfrm>
              <a:off x="3012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7" name="Rectangle 23"/>
            <p:cNvSpPr>
              <a:spLocks noChangeArrowheads="1"/>
            </p:cNvSpPr>
            <p:nvPr/>
          </p:nvSpPr>
          <p:spPr bwMode="auto">
            <a:xfrm>
              <a:off x="3295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8" name="Rectangle 24"/>
            <p:cNvSpPr>
              <a:spLocks noChangeArrowheads="1"/>
            </p:cNvSpPr>
            <p:nvPr/>
          </p:nvSpPr>
          <p:spPr bwMode="auto">
            <a:xfrm rot="10800000" flipV="1">
              <a:off x="3012" y="2102"/>
              <a:ext cx="904" cy="35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C00000"/>
                  </a:solidFill>
                  <a:latin typeface="Times New Roman" pitchFamily="18" charset="0"/>
                </a:rPr>
                <a:t>Целевая группа</a:t>
              </a:r>
              <a:endParaRPr lang="ru-RU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79" name="Rectangle 25"/>
            <p:cNvSpPr>
              <a:spLocks noChangeArrowheads="1"/>
            </p:cNvSpPr>
            <p:nvPr/>
          </p:nvSpPr>
          <p:spPr bwMode="auto">
            <a:xfrm>
              <a:off x="3211" y="2065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0" name="Rectangle 26"/>
            <p:cNvSpPr>
              <a:spLocks noChangeArrowheads="1"/>
            </p:cNvSpPr>
            <p:nvPr/>
          </p:nvSpPr>
          <p:spPr bwMode="auto">
            <a:xfrm>
              <a:off x="2870" y="2206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1" name="Rectangle 27"/>
            <p:cNvSpPr>
              <a:spLocks noChangeArrowheads="1"/>
            </p:cNvSpPr>
            <p:nvPr/>
          </p:nvSpPr>
          <p:spPr bwMode="auto">
            <a:xfrm rot="10800000" flipV="1">
              <a:off x="2059" y="2263"/>
              <a:ext cx="1266" cy="176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ru-RU" sz="1600" b="1" dirty="0">
                  <a:latin typeface="Times New Roman" pitchFamily="18" charset="0"/>
                </a:rPr>
                <a:t>Приход</a:t>
              </a:r>
            </a:p>
          </p:txBody>
        </p:sp>
        <p:sp>
          <p:nvSpPr>
            <p:cNvPr id="82" name="Rectangle 28"/>
            <p:cNvSpPr>
              <a:spLocks noChangeArrowheads="1"/>
            </p:cNvSpPr>
            <p:nvPr/>
          </p:nvSpPr>
          <p:spPr bwMode="auto">
            <a:xfrm>
              <a:off x="3314" y="2347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3" name="Oval 29"/>
            <p:cNvSpPr>
              <a:spLocks noChangeArrowheads="1"/>
            </p:cNvSpPr>
            <p:nvPr/>
          </p:nvSpPr>
          <p:spPr bwMode="auto">
            <a:xfrm>
              <a:off x="1909" y="1833"/>
              <a:ext cx="1435" cy="1148"/>
            </a:xfrm>
            <a:prstGeom prst="ellipse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84" name="Oval 30"/>
            <p:cNvSpPr>
              <a:spLocks noChangeArrowheads="1"/>
            </p:cNvSpPr>
            <p:nvPr/>
          </p:nvSpPr>
          <p:spPr bwMode="auto">
            <a:xfrm>
              <a:off x="1698" y="1667"/>
              <a:ext cx="2477" cy="1853"/>
            </a:xfrm>
            <a:prstGeom prst="ellipse">
              <a:avLst/>
            </a:prstGeom>
            <a:noFill/>
            <a:ln w="8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 algn="r">
                <a:defRPr/>
              </a:pPr>
              <a:r>
                <a:rPr lang="ru-RU" sz="1600" b="1" dirty="0">
                  <a:latin typeface="Times New Roman" pitchFamily="18" charset="0"/>
                </a:rPr>
                <a:t>                           Внешняя</a:t>
              </a:r>
            </a:p>
            <a:p>
              <a:pPr algn="r">
                <a:defRPr/>
              </a:pPr>
              <a:r>
                <a:rPr lang="ru-RU" sz="1600" b="1" dirty="0">
                  <a:latin typeface="Times New Roman" pitchFamily="18" charset="0"/>
                </a:rPr>
                <a:t>среда</a:t>
              </a:r>
            </a:p>
          </p:txBody>
        </p:sp>
        <p:sp>
          <p:nvSpPr>
            <p:cNvPr id="85" name="Oval 31"/>
            <p:cNvSpPr>
              <a:spLocks noChangeArrowheads="1"/>
            </p:cNvSpPr>
            <p:nvPr/>
          </p:nvSpPr>
          <p:spPr bwMode="auto">
            <a:xfrm>
              <a:off x="2870" y="2034"/>
              <a:ext cx="1123" cy="530"/>
            </a:xfrm>
            <a:prstGeom prst="ellipse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grpSp>
        <p:nvGrpSpPr>
          <p:cNvPr id="86" name="Group 5"/>
          <p:cNvGrpSpPr>
            <a:grpSpLocks noChangeAspect="1"/>
          </p:cNvGrpSpPr>
          <p:nvPr/>
        </p:nvGrpSpPr>
        <p:grpSpPr bwMode="auto">
          <a:xfrm>
            <a:off x="2556263" y="3645024"/>
            <a:ext cx="3023968" cy="2819177"/>
            <a:chOff x="1209" y="1501"/>
            <a:chExt cx="2966" cy="20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7" name="Rectangle 6"/>
            <p:cNvSpPr>
              <a:spLocks noChangeArrowheads="1"/>
            </p:cNvSpPr>
            <p:nvPr/>
          </p:nvSpPr>
          <p:spPr bwMode="auto">
            <a:xfrm>
              <a:off x="1209" y="1501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8" name="Rectangle 7"/>
            <p:cNvSpPr>
              <a:spLocks noChangeArrowheads="1"/>
            </p:cNvSpPr>
            <p:nvPr/>
          </p:nvSpPr>
          <p:spPr bwMode="auto">
            <a:xfrm>
              <a:off x="1209" y="1642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9" name="Rectangle 8"/>
            <p:cNvSpPr>
              <a:spLocks noChangeArrowheads="1"/>
            </p:cNvSpPr>
            <p:nvPr/>
          </p:nvSpPr>
          <p:spPr bwMode="auto">
            <a:xfrm>
              <a:off x="1492" y="1642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0" name="Rectangle 9"/>
            <p:cNvSpPr>
              <a:spLocks noChangeArrowheads="1"/>
            </p:cNvSpPr>
            <p:nvPr/>
          </p:nvSpPr>
          <p:spPr bwMode="auto">
            <a:xfrm>
              <a:off x="1313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1" name="Rectangle 10"/>
            <p:cNvSpPr>
              <a:spLocks noChangeArrowheads="1"/>
            </p:cNvSpPr>
            <p:nvPr/>
          </p:nvSpPr>
          <p:spPr bwMode="auto">
            <a:xfrm>
              <a:off x="1596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2" name="Rectangle 11"/>
            <p:cNvSpPr>
              <a:spLocks noChangeArrowheads="1"/>
            </p:cNvSpPr>
            <p:nvPr/>
          </p:nvSpPr>
          <p:spPr bwMode="auto">
            <a:xfrm>
              <a:off x="1879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3" name="Rectangle 12"/>
            <p:cNvSpPr>
              <a:spLocks noChangeArrowheads="1"/>
            </p:cNvSpPr>
            <p:nvPr/>
          </p:nvSpPr>
          <p:spPr bwMode="auto">
            <a:xfrm>
              <a:off x="2162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4" name="Rectangle 13"/>
            <p:cNvSpPr>
              <a:spLocks noChangeArrowheads="1"/>
            </p:cNvSpPr>
            <p:nvPr/>
          </p:nvSpPr>
          <p:spPr bwMode="auto">
            <a:xfrm>
              <a:off x="244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5" name="Rectangle 14"/>
            <p:cNvSpPr>
              <a:spLocks noChangeArrowheads="1"/>
            </p:cNvSpPr>
            <p:nvPr/>
          </p:nvSpPr>
          <p:spPr bwMode="auto">
            <a:xfrm>
              <a:off x="2729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6" name="Rectangle 15"/>
            <p:cNvSpPr>
              <a:spLocks noChangeArrowheads="1"/>
            </p:cNvSpPr>
            <p:nvPr/>
          </p:nvSpPr>
          <p:spPr bwMode="auto">
            <a:xfrm>
              <a:off x="3012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7" name="Rectangle 16"/>
            <p:cNvSpPr>
              <a:spLocks noChangeArrowheads="1"/>
            </p:cNvSpPr>
            <p:nvPr/>
          </p:nvSpPr>
          <p:spPr bwMode="auto">
            <a:xfrm>
              <a:off x="329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8" name="Rectangle 17"/>
            <p:cNvSpPr>
              <a:spLocks noChangeArrowheads="1"/>
            </p:cNvSpPr>
            <p:nvPr/>
          </p:nvSpPr>
          <p:spPr bwMode="auto">
            <a:xfrm>
              <a:off x="3578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9" name="Rectangle 18"/>
            <p:cNvSpPr>
              <a:spLocks noChangeArrowheads="1"/>
            </p:cNvSpPr>
            <p:nvPr/>
          </p:nvSpPr>
          <p:spPr bwMode="auto">
            <a:xfrm>
              <a:off x="3861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0" name="Rectangle 19"/>
            <p:cNvSpPr>
              <a:spLocks noChangeArrowheads="1"/>
            </p:cNvSpPr>
            <p:nvPr/>
          </p:nvSpPr>
          <p:spPr bwMode="auto">
            <a:xfrm>
              <a:off x="4145" y="1784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1" name="Rectangle 20"/>
            <p:cNvSpPr>
              <a:spLocks noChangeArrowheads="1"/>
            </p:cNvSpPr>
            <p:nvPr/>
          </p:nvSpPr>
          <p:spPr bwMode="auto">
            <a:xfrm>
              <a:off x="2445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2" name="Rectangle 21"/>
            <p:cNvSpPr>
              <a:spLocks noChangeArrowheads="1"/>
            </p:cNvSpPr>
            <p:nvPr/>
          </p:nvSpPr>
          <p:spPr bwMode="auto">
            <a:xfrm>
              <a:off x="2729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3" name="Rectangle 22"/>
            <p:cNvSpPr>
              <a:spLocks noChangeArrowheads="1"/>
            </p:cNvSpPr>
            <p:nvPr/>
          </p:nvSpPr>
          <p:spPr bwMode="auto">
            <a:xfrm>
              <a:off x="3012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4" name="Rectangle 23"/>
            <p:cNvSpPr>
              <a:spLocks noChangeArrowheads="1"/>
            </p:cNvSpPr>
            <p:nvPr/>
          </p:nvSpPr>
          <p:spPr bwMode="auto">
            <a:xfrm>
              <a:off x="3295" y="1923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5" name="Rectangle 24"/>
            <p:cNvSpPr>
              <a:spLocks noChangeArrowheads="1"/>
            </p:cNvSpPr>
            <p:nvPr/>
          </p:nvSpPr>
          <p:spPr bwMode="auto">
            <a:xfrm rot="10800000" flipV="1">
              <a:off x="2484" y="2981"/>
              <a:ext cx="955" cy="35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C00000"/>
                  </a:solidFill>
                  <a:latin typeface="Times New Roman" pitchFamily="18" charset="0"/>
                </a:rPr>
                <a:t>Целевая группа</a:t>
              </a:r>
              <a:endParaRPr lang="ru-RU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211" y="2065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7" name="Rectangle 26"/>
            <p:cNvSpPr>
              <a:spLocks noChangeArrowheads="1"/>
            </p:cNvSpPr>
            <p:nvPr/>
          </p:nvSpPr>
          <p:spPr bwMode="auto">
            <a:xfrm>
              <a:off x="2870" y="2206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8" name="Rectangle 27"/>
            <p:cNvSpPr>
              <a:spLocks noChangeArrowheads="1"/>
            </p:cNvSpPr>
            <p:nvPr/>
          </p:nvSpPr>
          <p:spPr bwMode="auto">
            <a:xfrm rot="10800000" flipV="1">
              <a:off x="2600" y="2049"/>
              <a:ext cx="862" cy="176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ru-RU" sz="1600" b="1" dirty="0">
                  <a:latin typeface="Times New Roman" pitchFamily="18" charset="0"/>
                </a:rPr>
                <a:t>Приход</a:t>
              </a:r>
            </a:p>
          </p:txBody>
        </p:sp>
        <p:sp>
          <p:nvSpPr>
            <p:cNvPr id="109" name="Rectangle 28"/>
            <p:cNvSpPr>
              <a:spLocks noChangeArrowheads="1"/>
            </p:cNvSpPr>
            <p:nvPr/>
          </p:nvSpPr>
          <p:spPr bwMode="auto">
            <a:xfrm>
              <a:off x="3314" y="2347"/>
              <a:ext cx="30" cy="14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5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0" name="Oval 29"/>
            <p:cNvSpPr>
              <a:spLocks noChangeArrowheads="1"/>
            </p:cNvSpPr>
            <p:nvPr/>
          </p:nvSpPr>
          <p:spPr bwMode="auto">
            <a:xfrm>
              <a:off x="2030" y="1833"/>
              <a:ext cx="1826" cy="659"/>
            </a:xfrm>
            <a:prstGeom prst="ellipse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11" name="Oval 30"/>
            <p:cNvSpPr>
              <a:spLocks noChangeArrowheads="1"/>
            </p:cNvSpPr>
            <p:nvPr/>
          </p:nvSpPr>
          <p:spPr bwMode="auto">
            <a:xfrm>
              <a:off x="1698" y="1667"/>
              <a:ext cx="2477" cy="1853"/>
            </a:xfrm>
            <a:prstGeom prst="ellipse">
              <a:avLst/>
            </a:prstGeom>
            <a:noFill/>
            <a:ln w="8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sz="1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sz="1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defRPr/>
              </a:pPr>
              <a:endParaRPr lang="ru-RU" sz="1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  <a:p>
              <a:pPr algn="ctr">
                <a:defRPr/>
              </a:pPr>
              <a:endParaRPr lang="ru-RU" sz="1600" b="1" dirty="0">
                <a:latin typeface="Times New Roman" pitchFamily="18" charset="0"/>
              </a:endParaRPr>
            </a:p>
            <a:p>
              <a:pPr algn="ctr">
                <a:defRPr/>
              </a:pPr>
              <a:r>
                <a:rPr lang="ru-RU" sz="1600" b="1" dirty="0">
                  <a:latin typeface="Times New Roman" pitchFamily="18" charset="0"/>
                </a:rPr>
                <a:t>Внешняя среда</a:t>
              </a:r>
            </a:p>
          </p:txBody>
        </p:sp>
        <p:sp>
          <p:nvSpPr>
            <p:cNvPr id="112" name="Oval 31"/>
            <p:cNvSpPr>
              <a:spLocks noChangeArrowheads="1"/>
            </p:cNvSpPr>
            <p:nvPr/>
          </p:nvSpPr>
          <p:spPr bwMode="auto">
            <a:xfrm>
              <a:off x="2318" y="2893"/>
              <a:ext cx="1222" cy="530"/>
            </a:xfrm>
            <a:prstGeom prst="ellipse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3698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0000"/>
          </a:bodyPr>
          <a:lstStyle/>
          <a:p>
            <a:r>
              <a:rPr lang="ru-RU" altLang="ru-RU" sz="3200" b="1" dirty="0">
                <a:solidFill>
                  <a:srgbClr val="3366CC"/>
                </a:solidFill>
                <a:latin typeface="Georgia" panose="02040502050405020303" pitchFamily="18" charset="0"/>
                <a:ea typeface="+mn-ea"/>
                <a:cs typeface="Arial" pitchFamily="34" charset="0"/>
              </a:rPr>
              <a:t>Изучение социальной ситуации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43038" y="2433638"/>
          <a:ext cx="6257925" cy="3048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8756"/>
                <a:gridCol w="2611280"/>
                <a:gridCol w="3217889"/>
              </a:tblGrid>
              <a:tr h="19052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Основные задачи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Ожидаемые результаты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952395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Собрать информацию о социальной, политической и культурной жизни региона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Объективное представление о социальной ситуации в местном сообществе, о реальных проблемах, о ресурсах для развития региона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61916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Проанализировать полученную информацию с точки зрения проблематики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«Проблемное поле»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перечень проблем и нереализованных потребностей, присущих разным социальным группам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143161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Сделать прогнозы различных вариантов развития ситуации:</a:t>
                      </a:r>
                      <a:endParaRPr lang="ru-RU" sz="1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а) при сохранении существующих тенденций, </a:t>
                      </a:r>
                      <a:endParaRPr lang="ru-RU" sz="1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б) в случае воздействий на них с целью оптимизации.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Прогнозы развития ситуации.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409" name="Rectangle 3"/>
          <p:cNvSpPr>
            <a:spLocks noChangeArrowheads="1"/>
          </p:cNvSpPr>
          <p:nvPr/>
        </p:nvSpPr>
        <p:spPr bwMode="auto">
          <a:xfrm rot="10800000" flipV="1">
            <a:off x="1443038" y="1192213"/>
            <a:ext cx="6369050" cy="12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>
            <a:lvl1pPr indent="449263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i="1">
                <a:latin typeface="Arial" pitchFamily="34" charset="0"/>
              </a:rPr>
              <a:t>Комментарий.</a:t>
            </a:r>
            <a:r>
              <a:rPr lang="ru-RU" altLang="ru-RU" sz="1200">
                <a:latin typeface="Arial" pitchFamily="34" charset="0"/>
              </a:rPr>
              <a:t> Прогнозы развития ситуации позволяют: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>
                <a:latin typeface="Arial" pitchFamily="34" charset="0"/>
              </a:rPr>
              <a:t>а) оценить значимость тех или иных проблем,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>
                <a:latin typeface="Arial" pitchFamily="34" charset="0"/>
              </a:rPr>
              <a:t>б) оценить возможность негативных последствий вмешательств в естественное             течение социальных процессов,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>
                <a:latin typeface="Arial" pitchFamily="34" charset="0"/>
              </a:rPr>
              <a:t>в) сформировать «образ желаемого будущего».</a:t>
            </a:r>
            <a:endParaRPr lang="ru-RU" altLang="ru-RU" sz="1400" b="1">
              <a:solidFill>
                <a:srgbClr val="000000"/>
              </a:solidFill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/>
          </p:nvPr>
        </p:nvSpPr>
        <p:spPr>
          <a:xfrm>
            <a:off x="251520" y="254000"/>
            <a:ext cx="8392418" cy="3698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/>
          <a:p>
            <a:r>
              <a:rPr lang="ru-RU" altLang="ru-RU" sz="2400" b="1" dirty="0">
                <a:solidFill>
                  <a:srgbClr val="3366CC"/>
                </a:solidFill>
                <a:latin typeface="Georgia" panose="02040502050405020303" pitchFamily="18" charset="0"/>
                <a:ea typeface="+mn-ea"/>
                <a:cs typeface="Arial" pitchFamily="34" charset="0"/>
              </a:rPr>
              <a:t>Выделение приоритетной социальной проблемы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43038" y="2566988"/>
          <a:ext cx="6257925" cy="345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8756"/>
                <a:gridCol w="2611280"/>
                <a:gridCol w="321788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Основные задачи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Ожидаемые результаты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Расставить проблемы по степени их значимости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Выделение приоритетной проблемы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Определить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целевую</a:t>
                      </a:r>
                      <a:r>
                        <a:rPr lang="ru-RU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группу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проекта, т.е. ту социальную группу, которая является носителем приоритетной социальной проблемы и на которую будет направлен   социальный проект.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Список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лиц,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носителей проблемы, с которыми будет проходить основное взаимодействие в рамках реализации проекта.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Сформулировать социальную проблему (или проблемы).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Четкая формулировка проблемы (или нескольких проблем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Определить причины существования данной социальной проблемы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Перечень причин появления проблемы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7437" name="Rectangle 3"/>
          <p:cNvSpPr>
            <a:spLocks noChangeArrowheads="1"/>
          </p:cNvSpPr>
          <p:nvPr/>
        </p:nvSpPr>
        <p:spPr bwMode="auto">
          <a:xfrm rot="10800000" flipV="1">
            <a:off x="1443038" y="1360488"/>
            <a:ext cx="5792787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200">
                <a:latin typeface="Arial" pitchFamily="34" charset="0"/>
                <a:cs typeface="Times New Roman" pitchFamily="18" charset="0"/>
              </a:rPr>
              <a:t>	</a:t>
            </a:r>
            <a:r>
              <a:rPr lang="ru-RU" altLang="ru-RU" sz="1200" b="1" i="1">
                <a:latin typeface="Arial" pitchFamily="34" charset="0"/>
                <a:cs typeface="Times New Roman" pitchFamily="18" charset="0"/>
              </a:rPr>
              <a:t>Комментарий.</a:t>
            </a:r>
            <a:r>
              <a:rPr lang="ru-RU" altLang="ru-RU" sz="1200">
                <a:latin typeface="Arial" pitchFamily="34" charset="0"/>
                <a:cs typeface="Times New Roman" pitchFamily="18" charset="0"/>
              </a:rPr>
              <a:t> Целевая группа должна быть вовлечена в процессы разработки и реализации проекта. Это позволит: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>
                <a:latin typeface="Arial" pitchFamily="34" charset="0"/>
                <a:cs typeface="Times New Roman" pitchFamily="18" charset="0"/>
              </a:rPr>
              <a:t>а) исключить ошибки в процессе проектирования, выбрать наиболее эффективные методы решения тех или иных задач,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>
                <a:latin typeface="Arial" pitchFamily="34" charset="0"/>
                <a:cs typeface="Times New Roman" pitchFamily="18" charset="0"/>
              </a:rPr>
              <a:t>б) максимально задействовать ресурсы целевой группы.</a:t>
            </a:r>
            <a:endParaRPr lang="ru-RU" altLang="ru-RU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6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ctrTitle"/>
          </p:nvPr>
        </p:nvSpPr>
        <p:spPr>
          <a:xfrm>
            <a:off x="251520" y="250801"/>
            <a:ext cx="7772400" cy="369887"/>
          </a:xfrm>
        </p:spPr>
        <p:txBody>
          <a:bodyPr>
            <a:noAutofit/>
          </a:bodyPr>
          <a:lstStyle/>
          <a:p>
            <a:r>
              <a:rPr lang="ru-RU" altLang="ru-RU" sz="2800" b="1" dirty="0">
                <a:solidFill>
                  <a:srgbClr val="3366CC"/>
                </a:solidFill>
                <a:latin typeface="Georgia" panose="02040502050405020303" pitchFamily="18" charset="0"/>
                <a:ea typeface="+mn-ea"/>
                <a:cs typeface="Arial" pitchFamily="34" charset="0"/>
              </a:rPr>
              <a:t>ДОМАШНЕЕ</a:t>
            </a:r>
            <a:r>
              <a:rPr lang="ru-RU" altLang="ru-RU" sz="2800" b="1" dirty="0" smtClean="0"/>
              <a:t> </a:t>
            </a:r>
            <a:r>
              <a:rPr lang="ru-RU" altLang="ru-RU" sz="2800" b="1" dirty="0">
                <a:solidFill>
                  <a:srgbClr val="3366CC"/>
                </a:solidFill>
                <a:latin typeface="Georgia" panose="02040502050405020303" pitchFamily="18" charset="0"/>
                <a:ea typeface="+mn-ea"/>
                <a:cs typeface="Arial" pitchFamily="34" charset="0"/>
              </a:rPr>
              <a:t>ЗАДАНИЕ</a:t>
            </a: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323850" y="863272"/>
            <a:ext cx="8280400" cy="508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ru-RU" b="1" dirty="0" smtClean="0"/>
              <a:t>Определить </a:t>
            </a:r>
            <a:r>
              <a:rPr lang="ru-RU" b="1" dirty="0"/>
              <a:t>целевую группу </a:t>
            </a:r>
            <a:r>
              <a:rPr lang="ru-RU" b="1" dirty="0" smtClean="0"/>
              <a:t>подопечных</a:t>
            </a:r>
          </a:p>
          <a:p>
            <a:pPr marL="457200" lvl="1" indent="0" eaLnBrk="1" hangingPunct="1">
              <a:spcBef>
                <a:spcPts val="300"/>
              </a:spcBef>
            </a:pPr>
            <a:r>
              <a:rPr lang="ru-RU" sz="1400" dirty="0"/>
              <a:t>Нуждающихся, кому Вы будете оказывать (или уже оказываете) помощь в рамках Вашего социального проекта. Рекомендуем на первых этапах брать не более одной-двух групп - на ком будет сосредоточена Ваша социальная работа.</a:t>
            </a:r>
            <a:endParaRPr lang="ru-RU" altLang="ru-RU" sz="1400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FontTx/>
              <a:buAutoNum type="arabicPeriod"/>
            </a:pPr>
            <a:r>
              <a:rPr lang="ru-RU" b="1" dirty="0"/>
              <a:t>Проанализировать их </a:t>
            </a:r>
            <a:r>
              <a:rPr lang="ru-RU" b="1" dirty="0" smtClean="0"/>
              <a:t>нужды и выявить проблемы</a:t>
            </a:r>
          </a:p>
          <a:p>
            <a:pPr marL="457200" lvl="1" indent="0" eaLnBrk="1" hangingPunct="1">
              <a:spcBef>
                <a:spcPts val="300"/>
              </a:spcBef>
            </a:pPr>
            <a:r>
              <a:rPr lang="ru-RU" sz="1400" dirty="0"/>
              <a:t>Обратите внимание, то что действительно необходимо и важно тем или иным категориям нуждающихся - не всегда очевидно с первого взгляда. Просьба уделить особенное вниманию данному разделу и попробовать провести анализ их нужд, основываясь не только на Ваших личных взглядах и на имеющемся опыте, но и на устном опросе подопечных, а также на информации о реальных нуждах данной категории людей из интернета и т.п.</a:t>
            </a:r>
            <a:endParaRPr lang="ru-RU" sz="1400" b="1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FontTx/>
              <a:buAutoNum type="arabicPeriod"/>
            </a:pPr>
            <a:r>
              <a:rPr lang="ru-RU" b="1" dirty="0"/>
              <a:t>Определить</a:t>
            </a:r>
            <a:r>
              <a:rPr lang="ru-RU" b="1" dirty="0" smtClean="0"/>
              <a:t> </a:t>
            </a:r>
            <a:r>
              <a:rPr lang="ru-RU" b="1" dirty="0"/>
              <a:t>причины </a:t>
            </a:r>
            <a:r>
              <a:rPr lang="ru-RU" b="1" dirty="0" smtClean="0"/>
              <a:t>выявленных проблем </a:t>
            </a:r>
            <a:r>
              <a:rPr lang="ru-RU" b="1" dirty="0"/>
              <a:t>и расставить приоритеты</a:t>
            </a:r>
            <a:endParaRPr lang="ru-RU" b="1" dirty="0" smtClean="0"/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ru-RU" b="1" dirty="0" smtClean="0"/>
              <a:t>Рассчитать </a:t>
            </a:r>
            <a:r>
              <a:rPr lang="ru-RU" b="1" dirty="0"/>
              <a:t>имеющиеся </a:t>
            </a:r>
            <a:r>
              <a:rPr lang="ru-RU" b="1" dirty="0" smtClean="0"/>
              <a:t>ресурсы</a:t>
            </a:r>
          </a:p>
          <a:p>
            <a:pPr marL="457200" lvl="1" indent="0" eaLnBrk="1" hangingPunct="1">
              <a:spcBef>
                <a:spcPts val="300"/>
              </a:spcBef>
            </a:pPr>
            <a:r>
              <a:rPr lang="ru-RU" sz="1400" dirty="0" smtClean="0"/>
              <a:t>Сколько у Вас на текущий момент есть помощников / добровольцев, какой потенциал привлечения добровольцев, какая имеется материальная база, что не хватает.</a:t>
            </a:r>
            <a:endParaRPr lang="ru-RU" altLang="ru-RU" sz="1400" dirty="0" smtClean="0"/>
          </a:p>
          <a:p>
            <a:pPr eaLnBrk="1" hangingPunct="1">
              <a:spcBef>
                <a:spcPts val="1200"/>
              </a:spcBef>
              <a:buFontTx/>
              <a:buAutoNum type="arabicPeriod"/>
            </a:pPr>
            <a:r>
              <a:rPr lang="ru-RU" altLang="ru-RU" b="1" dirty="0" smtClean="0"/>
              <a:t>Заполнить </a:t>
            </a:r>
            <a:r>
              <a:rPr lang="ru-RU" altLang="ru-RU" b="1" dirty="0"/>
              <a:t>онлайн-форму по описанию целевых </a:t>
            </a:r>
            <a:r>
              <a:rPr lang="ru-RU" altLang="ru-RU" b="1" dirty="0" smtClean="0"/>
              <a:t>групп</a:t>
            </a:r>
            <a:endParaRPr lang="ru-RU" alt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6125234"/>
            <a:ext cx="7056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/>
              <a:t>СРОК </a:t>
            </a:r>
            <a:r>
              <a:rPr lang="ru-RU" sz="2000" b="1" dirty="0"/>
              <a:t>ВЫПОЛНЕНИЯ ЗАДАНИЯ – ДО </a:t>
            </a:r>
            <a:r>
              <a:rPr lang="ru-RU" sz="2000" b="1" dirty="0" smtClean="0">
                <a:solidFill>
                  <a:srgbClr val="FF0000"/>
                </a:solidFill>
              </a:rPr>
              <a:t>2</a:t>
            </a:r>
            <a:r>
              <a:rPr lang="en-US" sz="2000" b="1" dirty="0" smtClean="0">
                <a:solidFill>
                  <a:srgbClr val="FF0000"/>
                </a:solidFill>
              </a:rPr>
              <a:t>4</a:t>
            </a:r>
            <a:r>
              <a:rPr lang="ru-RU" sz="2000" b="1" dirty="0" smtClean="0">
                <a:solidFill>
                  <a:srgbClr val="FF0000"/>
                </a:solidFill>
              </a:rPr>
              <a:t> ДЕКАБРЯ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5"/>
          <p:cNvSpPr>
            <a:spLocks noChangeArrowheads="1"/>
          </p:cNvSpPr>
          <p:nvPr/>
        </p:nvSpPr>
        <p:spPr bwMode="auto">
          <a:xfrm>
            <a:off x="1468698" y="188640"/>
            <a:ext cx="60469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400" i="1" dirty="0">
                <a:latin typeface="Arial" pitchFamily="34" charset="0"/>
              </a:rPr>
              <a:t>Спасибо </a:t>
            </a:r>
            <a:r>
              <a:rPr lang="ru-RU" altLang="ru-RU" sz="4400" i="1" dirty="0" smtClean="0">
                <a:latin typeface="Arial" pitchFamily="34" charset="0"/>
              </a:rPr>
              <a:t>за</a:t>
            </a:r>
            <a:r>
              <a:rPr lang="en-US" altLang="ru-RU" sz="4400" i="1" dirty="0" smtClean="0">
                <a:latin typeface="Arial" pitchFamily="34" charset="0"/>
              </a:rPr>
              <a:t> </a:t>
            </a:r>
            <a:r>
              <a:rPr lang="ru-RU" altLang="ru-RU" sz="4400" i="1" dirty="0" smtClean="0">
                <a:latin typeface="Arial" pitchFamily="34" charset="0"/>
              </a:rPr>
              <a:t>внимание!</a:t>
            </a:r>
            <a:endParaRPr lang="ru-RU" altLang="ru-RU" sz="4400" i="1" dirty="0">
              <a:latin typeface="Arial" pitchFamily="34" charset="0"/>
            </a:endParaRPr>
          </a:p>
        </p:txBody>
      </p:sp>
      <p:sp>
        <p:nvSpPr>
          <p:cNvPr id="27652" name="Rectangle 3"/>
          <p:cNvSpPr txBox="1">
            <a:spLocks noChangeArrowheads="1"/>
          </p:cNvSpPr>
          <p:nvPr/>
        </p:nvSpPr>
        <p:spPr bwMode="auto">
          <a:xfrm>
            <a:off x="107504" y="6006822"/>
            <a:ext cx="8640960" cy="51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1" dirty="0" smtClean="0">
                <a:latin typeface="Arial" pitchFamily="34" charset="0"/>
                <a:hlinkClick r:id="rId3"/>
              </a:rPr>
              <a:t>http://diaconia.ru/kurs2018</a:t>
            </a:r>
            <a:r>
              <a:rPr lang="en-US" altLang="ru-RU" sz="2400" b="1" i="1" dirty="0" smtClean="0">
                <a:latin typeface="Arial" pitchFamily="34" charset="0"/>
              </a:rPr>
              <a:t>	</a:t>
            </a:r>
            <a:r>
              <a:rPr lang="en-US" altLang="ru-RU" sz="2400" b="1" i="1" dirty="0" smtClean="0">
                <a:latin typeface="Arial" pitchFamily="34" charset="0"/>
                <a:hlinkClick r:id="rId4"/>
              </a:rPr>
              <a:t>online</a:t>
            </a:r>
            <a:r>
              <a:rPr lang="ru-RU" altLang="ru-RU" sz="2400" b="1" i="1" dirty="0" smtClean="0">
                <a:latin typeface="Arial" pitchFamily="34" charset="0"/>
                <a:hlinkClick r:id="rId4"/>
              </a:rPr>
              <a:t>@</a:t>
            </a:r>
            <a:r>
              <a:rPr lang="en-US" altLang="ru-RU" sz="2400" b="1" i="1" dirty="0">
                <a:latin typeface="Arial" pitchFamily="34" charset="0"/>
                <a:hlinkClick r:id="rId4"/>
              </a:rPr>
              <a:t>diaconia.ru</a:t>
            </a:r>
            <a:endParaRPr lang="ru-RU" altLang="ru-RU" sz="2400" b="1" i="1" dirty="0">
              <a:latin typeface="Arial" pitchFamily="34" charset="0"/>
            </a:endParaRPr>
          </a:p>
        </p:txBody>
      </p:sp>
      <p:pic>
        <p:nvPicPr>
          <p:cNvPr id="7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4744"/>
            <a:ext cx="4664844" cy="446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7375</TotalTime>
  <Words>1425</Words>
  <Application>Microsoft Office PowerPoint</Application>
  <PresentationFormat>Экран (4:3)</PresentationFormat>
  <Paragraphs>409</Paragraphs>
  <Slides>20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Georgia</vt:lpstr>
      <vt:lpstr>SchoolDL</vt:lpstr>
      <vt:lpstr>Times New Roman</vt:lpstr>
      <vt:lpstr>Wingdings</vt:lpstr>
      <vt:lpstr>Тема Office</vt:lpstr>
      <vt:lpstr>Презентация PowerPoint</vt:lpstr>
      <vt:lpstr>Социальное служение — это служение любви, что не противоречит необходимости качественно организовывать данную работу</vt:lpstr>
      <vt:lpstr>Социальное служение — это служение любви, что не противоречит необходимости качественно организовывать данную работу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Общая логика планирования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подходы к выделению целевых групп</vt:lpstr>
      <vt:lpstr>Возможны любые варианты:</vt:lpstr>
      <vt:lpstr>Изучение социальной ситуации</vt:lpstr>
      <vt:lpstr>Выделение приоритетной социальной проблемы</vt:lpstr>
      <vt:lpstr>ДОМАШНЕЕ ЗАДАНИЕ</vt:lpstr>
      <vt:lpstr>Презентация PowerPoint</vt:lpstr>
    </vt:vector>
  </TitlesOfParts>
  <Company>private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Игорь Куликов</cp:lastModifiedBy>
  <cp:revision>549</cp:revision>
  <cp:lastPrinted>2013-10-23T02:45:50Z</cp:lastPrinted>
  <dcterms:created xsi:type="dcterms:W3CDTF">2011-03-27T13:15:12Z</dcterms:created>
  <dcterms:modified xsi:type="dcterms:W3CDTF">2017-11-24T08:38:55Z</dcterms:modified>
</cp:coreProperties>
</file>