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0" r:id="rId3"/>
    <p:sldId id="261" r:id="rId4"/>
    <p:sldId id="262" r:id="rId5"/>
    <p:sldId id="277" r:id="rId6"/>
    <p:sldId id="278" r:id="rId7"/>
    <p:sldId id="276" r:id="rId8"/>
    <p:sldId id="273" r:id="rId9"/>
    <p:sldId id="274" r:id="rId10"/>
    <p:sldId id="275" r:id="rId11"/>
    <p:sldId id="284" r:id="rId12"/>
    <p:sldId id="279" r:id="rId13"/>
    <p:sldId id="280" r:id="rId14"/>
    <p:sldId id="281" r:id="rId15"/>
    <p:sldId id="282" r:id="rId16"/>
    <p:sldId id="283" r:id="rId17"/>
    <p:sldId id="263" r:id="rId18"/>
    <p:sldId id="265" r:id="rId19"/>
    <p:sldId id="266" r:id="rId20"/>
    <p:sldId id="269" r:id="rId21"/>
    <p:sldId id="268" r:id="rId22"/>
    <p:sldId id="287" r:id="rId23"/>
    <p:sldId id="288" r:id="rId24"/>
    <p:sldId id="289" r:id="rId25"/>
    <p:sldId id="285" r:id="rId26"/>
    <p:sldId id="286" r:id="rId27"/>
    <p:sldId id="270" r:id="rId28"/>
    <p:sldId id="271" r:id="rId29"/>
    <p:sldId id="272" r:id="rId30"/>
    <p:sldId id="267" r:id="rId31"/>
    <p:sldId id="257" r:id="rId32"/>
    <p:sldId id="25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62" autoAdjust="0"/>
  </p:normalViewPr>
  <p:slideViewPr>
    <p:cSldViewPr>
      <p:cViewPr>
        <p:scale>
          <a:sx n="90" d="100"/>
          <a:sy n="90" d="100"/>
        </p:scale>
        <p:origin x="-122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D3699-BCEB-4C2D-96A2-38CE978B5BC9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1654C-FD4E-4C1C-8DFE-53FD93A82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397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1654C-FD4E-4C1C-8DFE-53FD93A82DB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112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1654C-FD4E-4C1C-8DFE-53FD93A82DB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14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057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37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21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34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440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03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996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17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19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9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5FF0A-52F8-4F20-9E4D-9A7A8C6B7F1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27C84-D228-40F1-BC07-02758527A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sluck-eparchiya.by/images/_conten/2015/02/2-16632/photo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hyperlink" Target="mailto:s.miloserdie@mail.ru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mom.ru/sestrichestvo/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mailto:s.miloserdie@gmail.com" TargetMode="External"/><Relationship Id="rId3" Type="http://schemas.openxmlformats.org/officeDocument/2006/relationships/image" Target="http://sluck-eparchiya.by/images/_conten/2015/02/2-16632/photo.jpg" TargetMode="External"/><Relationship Id="rId7" Type="http://schemas.openxmlformats.org/officeDocument/2006/relationships/hyperlink" Target="http://www.mmom.ru/sestrichestvo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779912" y="5189320"/>
            <a:ext cx="4935463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ru-RU" altLang="zh-CN" sz="2400" dirty="0" err="1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Мон</a:t>
            </a:r>
            <a:r>
              <a:rPr lang="ru-RU" altLang="zh-CN" sz="2400" dirty="0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. </a:t>
            </a:r>
            <a:r>
              <a:rPr lang="ru-RU" altLang="zh-CN" sz="2400" dirty="0" err="1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Елисавета</a:t>
            </a:r>
            <a:r>
              <a:rPr lang="ru-RU" altLang="zh-CN" sz="2400" dirty="0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(</a:t>
            </a:r>
            <a:r>
              <a:rPr lang="ru-RU" altLang="zh-CN" sz="2400" dirty="0" err="1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Худоярова</a:t>
            </a:r>
            <a:r>
              <a:rPr lang="ru-RU" altLang="zh-CN" sz="2400" dirty="0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) </a:t>
            </a:r>
            <a:endParaRPr lang="ru-RU" altLang="zh-CN" sz="2400" dirty="0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  <a:p>
            <a:pPr algn="r"/>
            <a:r>
              <a:rPr lang="ru-RU" altLang="zh-CN" i="1" dirty="0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координатор Ассоциации </a:t>
            </a:r>
            <a:r>
              <a:rPr lang="ru-RU" altLang="zh-CN" i="1" dirty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сестричеств </a:t>
            </a:r>
            <a:r>
              <a:rPr lang="ru-RU" altLang="zh-CN" i="1" dirty="0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милосердия Русской </a:t>
            </a:r>
            <a:r>
              <a:rPr lang="ru-RU" altLang="zh-CN" i="1" dirty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Православной </a:t>
            </a:r>
            <a:r>
              <a:rPr lang="ru-RU" altLang="zh-CN" i="1" dirty="0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Церкви, </a:t>
            </a:r>
          </a:p>
          <a:p>
            <a:pPr algn="r"/>
            <a:r>
              <a:rPr lang="ru-RU" altLang="zh-CN" i="1" dirty="0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П.А. </a:t>
            </a:r>
            <a:r>
              <a:rPr lang="ru-RU" altLang="zh-CN" i="1" dirty="0" err="1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Тычинская</a:t>
            </a:r>
            <a:r>
              <a:rPr lang="ru-RU" altLang="zh-CN" i="1" dirty="0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, </a:t>
            </a:r>
            <a:r>
              <a:rPr lang="ru-RU" altLang="zh-CN" i="1" smtClean="0"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помощник координатора.</a:t>
            </a:r>
            <a:endParaRPr lang="ru-RU" altLang="zh-CN" i="1" dirty="0"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2348880"/>
            <a:ext cx="64735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Создание и развитие Сестричества милосердия.</a:t>
            </a:r>
          </a:p>
          <a:p>
            <a:pPr algn="ctr"/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 примере Общины сестер милосердия во имя Казанской иконы Божией Матери.</a:t>
            </a:r>
            <a:endParaRPr lang="ru-RU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8228" y="116681"/>
            <a:ext cx="11684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449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Община сестер милосердия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3860800"/>
            <a:ext cx="8013700" cy="26955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/>
              <a:t>     Основана в 1995 году по благословению св. Патриарха Алексия </a:t>
            </a:r>
            <a:r>
              <a:rPr lang="en-US" altLang="ru-RU" sz="2400" dirty="0" smtClean="0"/>
              <a:t>II</a:t>
            </a:r>
            <a:r>
              <a:rPr lang="ru-RU" altLang="ru-RU" sz="2400" dirty="0" smtClean="0"/>
              <a:t> и архимандрита Кирилла (Павлова).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/>
              <a:t>     Духовник с основания – игумен </a:t>
            </a:r>
            <a:r>
              <a:rPr lang="ru-RU" altLang="ru-RU" sz="2400" dirty="0" err="1" smtClean="0"/>
              <a:t>Варсонофий</a:t>
            </a:r>
            <a:r>
              <a:rPr lang="ru-RU" altLang="ru-RU" sz="2400" dirty="0" smtClean="0"/>
              <a:t>, начальник Московского подворья Валаамского монастыря.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/>
              <a:t>     Первоначальная численность – 12 человек. </a:t>
            </a:r>
          </a:p>
        </p:txBody>
      </p:sp>
      <p:pic>
        <p:nvPicPr>
          <p:cNvPr id="3076" name="Picture 5" descr="Батюшка с сестрами и диаконом Игоре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138" y="1341438"/>
            <a:ext cx="3384550" cy="241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51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1547812" y="5790444"/>
            <a:ext cx="6264275" cy="69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 dirty="0"/>
              <a:t>Сейчас в </a:t>
            </a:r>
            <a:r>
              <a:rPr lang="ru-RU" altLang="ru-RU" sz="2400" dirty="0" err="1"/>
              <a:t>сестричестве</a:t>
            </a:r>
            <a:r>
              <a:rPr lang="ru-RU" altLang="ru-RU" sz="2400" dirty="0"/>
              <a:t> </a:t>
            </a:r>
            <a:r>
              <a:rPr lang="ru-RU" altLang="ru-RU" sz="2400" dirty="0" smtClean="0"/>
              <a:t> более </a:t>
            </a:r>
            <a:r>
              <a:rPr lang="ru-RU" altLang="ru-RU" sz="2400" dirty="0"/>
              <a:t>7</a:t>
            </a:r>
            <a:r>
              <a:rPr lang="ru-RU" altLang="ru-RU" sz="2400" dirty="0" smtClean="0"/>
              <a:t>0 </a:t>
            </a:r>
            <a:r>
              <a:rPr lang="ru-RU" altLang="ru-RU" sz="2400" dirty="0"/>
              <a:t>сестер и </a:t>
            </a:r>
            <a:r>
              <a:rPr lang="ru-RU" altLang="ru-RU" sz="2400" dirty="0" smtClean="0"/>
              <a:t>помощниц. Все </a:t>
            </a:r>
            <a:r>
              <a:rPr lang="ru-RU" altLang="ru-RU" sz="2400" dirty="0"/>
              <a:t>они – добровольцы. </a:t>
            </a:r>
          </a:p>
        </p:txBody>
      </p:sp>
      <p:pic>
        <p:nvPicPr>
          <p:cNvPr id="1026" name="Picture 2" descr="F:\2016-Сестричество\2016-10 съезд\1_gla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30" y="404664"/>
            <a:ext cx="7560840" cy="523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29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smtClean="0"/>
              <a:t>Направления деятельности Сестричества: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1773238"/>
            <a:ext cx="7859712" cy="417512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Помощь больным в НИИ нейрохирургии им. Н.Н. Бурденко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Помощь детям-сиротам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Помощь бездомным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Попечение одиноких стариков и неблагополучных семей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Тюремное служение (Костромская обл., женские колонии № 3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и № 8)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err="1" smtClean="0"/>
              <a:t>Катехизаторская</a:t>
            </a:r>
            <a:r>
              <a:rPr lang="ru-RU" altLang="ru-RU" sz="2400" dirty="0" smtClean="0"/>
              <a:t> работа с молодежью</a:t>
            </a:r>
            <a:endParaRPr lang="en-US" altLang="ru-RU" sz="2400" dirty="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Головная организация Ассоциации сестричеств милосердия РПЦ (поддержка других сестричеств, координация и обмен опытом)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Работают три региональных отделения. </a:t>
            </a:r>
          </a:p>
        </p:txBody>
      </p:sp>
    </p:spTree>
    <p:extLst>
      <p:ext uri="{BB962C8B-B14F-4D97-AF65-F5344CB8AC3E}">
        <p14:creationId xmlns:p14="http://schemas.microsoft.com/office/powerpoint/2010/main" val="3964302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04813"/>
            <a:ext cx="8229600" cy="143986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dirty="0" smtClean="0"/>
              <a:t>Помощь больным в НИИ нейрохирургии им. Н.Н. Бурденко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2276475"/>
            <a:ext cx="4824412" cy="41370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/>
              <a:t>        В 1995 году начались богослужения во временном помещении, приспособленном под храм.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dirty="0" smtClean="0"/>
              <a:t>        Послушания сестер: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 smtClean="0"/>
              <a:t>клирос, дежурство и обслуживание храма;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 err="1" smtClean="0"/>
              <a:t>Катехизация</a:t>
            </a:r>
            <a:r>
              <a:rPr lang="ru-RU" altLang="ru-RU" sz="2400" dirty="0" smtClean="0"/>
              <a:t> больных,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 smtClean="0"/>
              <a:t>помощь в уходе за больными.</a:t>
            </a:r>
          </a:p>
        </p:txBody>
      </p:sp>
      <p:pic>
        <p:nvPicPr>
          <p:cNvPr id="10244" name="Picture 4" descr="EPSN01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725" y="2330450"/>
            <a:ext cx="34575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1"/>
          <p:cNvSpPr txBox="1">
            <a:spLocks noChangeArrowheads="1"/>
          </p:cNvSpPr>
          <p:nvPr/>
        </p:nvSpPr>
        <p:spPr bwMode="auto">
          <a:xfrm>
            <a:off x="5724525" y="5013325"/>
            <a:ext cx="28797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cs typeface="Arial" charset="0"/>
              </a:rPr>
              <a:t>Больничный храм до реконструкции</a:t>
            </a:r>
          </a:p>
        </p:txBody>
      </p:sp>
    </p:spTree>
    <p:extLst>
      <p:ext uri="{BB962C8B-B14F-4D97-AF65-F5344CB8AC3E}">
        <p14:creationId xmlns:p14="http://schemas.microsoft.com/office/powerpoint/2010/main" val="4230394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3059113" y="333375"/>
            <a:ext cx="30972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cs typeface="Arial" charset="0"/>
              </a:rPr>
              <a:t>Богослужения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899592" y="5589240"/>
            <a:ext cx="7920038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>
                <a:cs typeface="Arial" charset="0"/>
              </a:rPr>
              <a:t>      </a:t>
            </a:r>
            <a:r>
              <a:rPr lang="ru-RU" altLang="ru-RU" sz="2400" dirty="0">
                <a:cs typeface="Arial" charset="0"/>
              </a:rPr>
              <a:t>В восстановленном храме еженедельно совершаются Божественная Литургия, молебны и панихиды. </a:t>
            </a:r>
          </a:p>
        </p:txBody>
      </p:sp>
      <p:pic>
        <p:nvPicPr>
          <p:cNvPr id="3074" name="Picture 2" descr="F:\2016-Сестричество\2016-10 съезд\51_Бурденко IMG_6070_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1273" y="1022356"/>
            <a:ext cx="6733095" cy="449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015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/>
              <a:t>Таинства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467544" y="1687634"/>
            <a:ext cx="3332162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cs typeface="Arial" charset="0"/>
              </a:rPr>
              <a:t>Еженедельно сестры проводят </a:t>
            </a:r>
            <a:r>
              <a:rPr lang="ru-RU" altLang="ru-RU" sz="2400" dirty="0" err="1">
                <a:cs typeface="Arial" charset="0"/>
              </a:rPr>
              <a:t>катехизаторские</a:t>
            </a:r>
            <a:r>
              <a:rPr lang="ru-RU" altLang="ru-RU" sz="2400" dirty="0">
                <a:cs typeface="Arial" charset="0"/>
              </a:rPr>
              <a:t> беседы с больными в храме и в палатах, помогают священнику при совершении Таинств.</a:t>
            </a: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684213" y="5229225"/>
            <a:ext cx="80645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Всего за год в больничном храме причащаются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 около 1500 человек,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 в палатах – до 1000 тяжелых лежачих больных.</a:t>
            </a:r>
          </a:p>
        </p:txBody>
      </p:sp>
      <p:pic>
        <p:nvPicPr>
          <p:cNvPr id="4098" name="Picture 2" descr="F:\2016-Сестричество\2016-10 съезд\62_Больничное служение_IMG_9564_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3350" y="1573335"/>
            <a:ext cx="4857399" cy="324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882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26035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/>
              <a:t>Помощь детям-сиротам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5589588"/>
            <a:ext cx="7920037" cy="936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1200" smtClean="0"/>
              <a:t>            </a:t>
            </a:r>
            <a:r>
              <a:rPr lang="ru-RU" altLang="ru-RU" sz="2400" smtClean="0"/>
              <a:t>Помощь детям-сиротам началась в 1997 г. в Коломенском доме ребенка.</a:t>
            </a:r>
          </a:p>
        </p:txBody>
      </p:sp>
      <p:pic>
        <p:nvPicPr>
          <p:cNvPr id="15364" name="Picture 7" descr="МАМА!!!!!!!!!!!!!!!!!!!!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050" y="1484313"/>
            <a:ext cx="5327650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158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11"/>
          <p:cNvSpPr txBox="1">
            <a:spLocks noChangeArrowheads="1"/>
          </p:cNvSpPr>
          <p:nvPr/>
        </p:nvSpPr>
        <p:spPr bwMode="auto">
          <a:xfrm>
            <a:off x="5219700" y="4941888"/>
            <a:ext cx="30591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cs typeface="Arial" charset="0"/>
              </a:rPr>
              <a:t>Коломенский дом ребенка</a:t>
            </a:r>
            <a:r>
              <a:rPr lang="ru-RU" altLang="ru-RU" sz="1800">
                <a:cs typeface="Arial" charset="0"/>
              </a:rPr>
              <a:t> </a:t>
            </a:r>
          </a:p>
        </p:txBody>
      </p:sp>
      <p:pic>
        <p:nvPicPr>
          <p:cNvPr id="17412" name="Picture 12" descr="Фото00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4608513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13"/>
          <p:cNvSpPr txBox="1">
            <a:spLocks noChangeArrowheads="1"/>
          </p:cNvSpPr>
          <p:nvPr/>
        </p:nvSpPr>
        <p:spPr bwMode="auto">
          <a:xfrm>
            <a:off x="971550" y="3860800"/>
            <a:ext cx="2622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>
                <a:cs typeface="Arial" charset="0"/>
              </a:rPr>
              <a:t>Тульский детский дом</a:t>
            </a:r>
          </a:p>
        </p:txBody>
      </p:sp>
      <p:pic>
        <p:nvPicPr>
          <p:cNvPr id="17414" name="Picture 14" descr="DSC014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4663" y="1412875"/>
            <a:ext cx="4608512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0825" y="5308600"/>
            <a:ext cx="85693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настоящее время </a:t>
            </a:r>
            <a:r>
              <a:rPr lang="ru-RU" altLang="ru-RU" sz="2200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</a:t>
            </a:r>
            <a:r>
              <a:rPr lang="ru-RU" altLang="ru-RU" sz="2200" dirty="0" err="1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естричество</a:t>
            </a:r>
            <a:r>
              <a:rPr lang="ru-RU" altLang="ru-RU" sz="22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помогает 7 детским домам в Рязанской, Тульской и Московской областях. Помимо материальной помощи, организуются поздравления с праздниками, поездки и отдых для сирот.</a:t>
            </a:r>
          </a:p>
        </p:txBody>
      </p:sp>
    </p:spTree>
    <p:extLst>
      <p:ext uri="{BB962C8B-B14F-4D97-AF65-F5344CB8AC3E}">
        <p14:creationId xmlns:p14="http://schemas.microsoft.com/office/powerpoint/2010/main" val="2309800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1116013" y="333375"/>
            <a:ext cx="75295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cs typeface="Arial" charset="0"/>
              </a:rPr>
              <a:t>Социальная адаптация детей-сирот</a:t>
            </a:r>
            <a:r>
              <a:rPr lang="ru-RU" altLang="ru-RU" sz="1800">
                <a:cs typeface="Arial" charset="0"/>
              </a:rPr>
              <a:t> </a:t>
            </a:r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1042988" y="5157788"/>
            <a:ext cx="75596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Для воспитанников школ-интернатов проводятся экскурсионные программы.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Ребята посещают святые места, а также московские театры и цирки. </a:t>
            </a:r>
          </a:p>
        </p:txBody>
      </p:sp>
      <p:pic>
        <p:nvPicPr>
          <p:cNvPr id="20484" name="Picture 7" descr="CIMG04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981075"/>
            <a:ext cx="5545137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415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2016-Сестричество\2016-10 съезд\20160927_22432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764704"/>
            <a:ext cx="9161687" cy="516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330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z="4000" dirty="0" smtClean="0"/>
              <a:t>Помощь бездомным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508625" y="2997200"/>
            <a:ext cx="3459163" cy="18716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smtClean="0"/>
              <a:t>     В районе м. «Белорусская» дважды в неделю работает бесплатная выездная столовая. </a:t>
            </a:r>
          </a:p>
        </p:txBody>
      </p:sp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1079500" y="5300663"/>
            <a:ext cx="741680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>
                <a:cs typeface="Arial" charset="0"/>
              </a:rPr>
              <a:t>За горячими обедами обращаются как бездомные, так и малоимущие москвичи, попавшие в тяжелую жизненную ситуацию. </a:t>
            </a:r>
          </a:p>
        </p:txBody>
      </p:sp>
      <p:pic>
        <p:nvPicPr>
          <p:cNvPr id="24581" name="Picture 9" descr="IMG_3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489585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17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971550" y="4941888"/>
            <a:ext cx="74168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За год осуществляется около 100 выездов,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Сестры раздают нуждающимся до 10 000 обедов.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По просьбе бездомных покупаются лекарства и вещи первой необходимости.  </a:t>
            </a:r>
          </a:p>
        </p:txBody>
      </p:sp>
      <p:pic>
        <p:nvPicPr>
          <p:cNvPr id="26627" name="Picture 5" descr="IMG_29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476250"/>
            <a:ext cx="5832475" cy="436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293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36842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dirty="0" smtClean="0"/>
              <a:t>Попечение одиноких пожилых людей в сельской местности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2349500"/>
            <a:ext cx="3744912" cy="38877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dirty="0" smtClean="0"/>
              <a:t>      </a:t>
            </a:r>
            <a:r>
              <a:rPr lang="ru-RU" altLang="ru-RU" sz="2400" dirty="0" smtClean="0"/>
              <a:t>С 1997 г. на базе Коломенского отделения работает патронаж на дому. </a:t>
            </a:r>
          </a:p>
          <a:p>
            <a:pPr eaLnBrk="1" hangingPunct="1">
              <a:buFontTx/>
              <a:buNone/>
            </a:pPr>
            <a:r>
              <a:rPr lang="ru-RU" altLang="ru-RU" sz="2400" dirty="0" smtClean="0"/>
              <a:t>      Список нуждающихся в опеке согласован с местной администрацией.</a:t>
            </a:r>
            <a:r>
              <a:rPr lang="ru-RU" altLang="ru-RU" sz="2800" dirty="0" smtClean="0"/>
              <a:t> </a:t>
            </a:r>
          </a:p>
        </p:txBody>
      </p:sp>
      <p:pic>
        <p:nvPicPr>
          <p:cNvPr id="27652" name="Picture 5" descr="DSC00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175" y="2060575"/>
            <a:ext cx="4899025" cy="365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195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2051050" y="333375"/>
            <a:ext cx="4732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cs typeface="Arial" charset="0"/>
              </a:rPr>
              <a:t>Одинокие пожилые люди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755650" y="4724400"/>
            <a:ext cx="78486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Дважды в неделю сестры навещают на дому 25 подопечных. Им привозят горячие обеды и дополнительные наборы продуктов (хлеб, консервы, крупы, печенье, конфеты и проч.).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cs typeface="Arial" charset="0"/>
              </a:rPr>
              <a:t>По праздникам организуются поздравления. </a:t>
            </a:r>
          </a:p>
        </p:txBody>
      </p:sp>
      <p:pic>
        <p:nvPicPr>
          <p:cNvPr id="28676" name="Picture 4" descr="IMG_879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1052513"/>
            <a:ext cx="4910137" cy="368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6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280836" y="260350"/>
            <a:ext cx="81473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>
                <a:cs typeface="Arial" charset="0"/>
              </a:rPr>
              <a:t>Помощь малоимущим многодетным семьям</a:t>
            </a:r>
            <a:endParaRPr lang="ru-RU" altLang="ru-RU" sz="2800" b="1" dirty="0">
              <a:cs typeface="Arial" charset="0"/>
            </a:endParaRP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611188" y="4652963"/>
            <a:ext cx="82804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cs typeface="Arial" charset="0"/>
              </a:rPr>
              <a:t>На попечении Сестричества также есть неблагополучные и малообеспеченные семьи, которым периодически поставляются большие продуктовые наборы (крупы, мясные, рыбные и овощные консервы; кондитерские изделия, чай, кофе и пр.) </a:t>
            </a:r>
          </a:p>
        </p:txBody>
      </p:sp>
      <p:pic>
        <p:nvPicPr>
          <p:cNvPr id="30724" name="Picture 7" descr="IMG_427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1268413"/>
            <a:ext cx="5040312" cy="33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363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2267744" y="260350"/>
            <a:ext cx="40380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 dirty="0" smtClean="0"/>
              <a:t>Тюремное служение. </a:t>
            </a:r>
            <a:endParaRPr lang="ru-RU" altLang="ru-RU" sz="2800" b="1" dirty="0"/>
          </a:p>
        </p:txBody>
      </p:sp>
      <p:sp>
        <p:nvSpPr>
          <p:cNvPr id="32771" name="Text Box 7"/>
          <p:cNvSpPr txBox="1">
            <a:spLocks noChangeArrowheads="1"/>
          </p:cNvSpPr>
          <p:nvPr/>
        </p:nvSpPr>
        <p:spPr bwMode="auto">
          <a:xfrm>
            <a:off x="468313" y="4508500"/>
            <a:ext cx="446405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Каждый приезд сестер милосердия проходит с участием священника. </a:t>
            </a:r>
          </a:p>
          <a:p>
            <a:pPr eaLnBrk="1" hangingPunct="1"/>
            <a:r>
              <a:rPr lang="ru-RU" alt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Главная часть программы – Литургия в храме колонии.</a:t>
            </a:r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836613"/>
            <a:ext cx="5113338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538" y="3213100"/>
            <a:ext cx="44132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80112" y="783570"/>
            <a:ext cx="326067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 2005 г. регулярно совершаются </a:t>
            </a:r>
            <a:r>
              <a:rPr lang="ru-RU" alt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миссионерско</a:t>
            </a:r>
            <a:r>
              <a:rPr lang="ru-RU" alt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-просветительские поездки в 2 женские колонии Костромской области.</a:t>
            </a:r>
            <a:endParaRPr lang="ru-RU" altLang="ru-RU" sz="2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8852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6"/>
          <p:cNvSpPr txBox="1">
            <a:spLocks noChangeArrowheads="1"/>
          </p:cNvSpPr>
          <p:nvPr/>
        </p:nvSpPr>
        <p:spPr bwMode="auto">
          <a:xfrm>
            <a:off x="1979613" y="404813"/>
            <a:ext cx="601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/>
              <a:t>Обучение основам Православия</a:t>
            </a:r>
          </a:p>
        </p:txBody>
      </p:sp>
      <p:sp>
        <p:nvSpPr>
          <p:cNvPr id="36868" name="Text Box 8"/>
          <p:cNvSpPr txBox="1">
            <a:spLocks noChangeArrowheads="1"/>
          </p:cNvSpPr>
          <p:nvPr/>
        </p:nvSpPr>
        <p:spPr bwMode="auto">
          <a:xfrm>
            <a:off x="4427538" y="1341438"/>
            <a:ext cx="455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z="2400"/>
          </a:p>
        </p:txBody>
      </p:sp>
      <p:sp>
        <p:nvSpPr>
          <p:cNvPr id="36869" name="Text Box 9"/>
          <p:cNvSpPr txBox="1">
            <a:spLocks noChangeArrowheads="1"/>
          </p:cNvSpPr>
          <p:nvPr/>
        </p:nvSpPr>
        <p:spPr bwMode="auto">
          <a:xfrm>
            <a:off x="468313" y="5300663"/>
            <a:ext cx="84248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желающих с 2010 г. проводится дистанционное обучение по курсу «Основы православного вероучения». </a:t>
            </a:r>
          </a:p>
          <a:p>
            <a:pPr eaLnBrk="1" hangingPunct="1"/>
            <a:r>
              <a:rPr lang="ru-RU" alt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Курс рекомендован Синодальным отделом.</a:t>
            </a:r>
          </a:p>
        </p:txBody>
      </p:sp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2636838"/>
            <a:ext cx="3959225" cy="263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6" name="Picture 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1052513"/>
            <a:ext cx="4103688" cy="275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9656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776591"/>
            <a:ext cx="748883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1990-е гг. – создание и наполнение Сестричества, в основном – из числа прихожанок Валаамского подворья, духовных чад основателя Сестричества – игумена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Варсонофия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Худоярова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).  В этот период 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Общину 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вступили большинство сестер милосердия, которые трудятся и по сей день. </a:t>
            </a:r>
          </a:p>
          <a:p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2000-е гг. – единичные случаи прихода в Общину новых сестер. </a:t>
            </a:r>
          </a:p>
          <a:p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2013 г. – начало создания добровольческого движения при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Сестричестве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По благословению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иг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Варсонофия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была организована первая встреча добровольцев. </a:t>
            </a:r>
            <a:r>
              <a:rPr lang="ru-RU" sz="220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Началось привлечение 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добровольцев к некоторым послушаниям в Общине.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548680"/>
            <a:ext cx="58913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Пополнение личного состава </a:t>
            </a:r>
          </a:p>
          <a:p>
            <a:pPr algn="ctr"/>
            <a:r>
              <a:rPr lang="ru-RU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Сестричества</a:t>
            </a:r>
            <a:endParaRPr lang="ru-RU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9440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0373" y="4725144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dirty="0" smtClean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Занятия имеют они дают возможность всем желающим осмысленно и гармонично войти в Церковь, а также помогают добровольцам лучше познакомиться с </a:t>
            </a:r>
            <a:r>
              <a:rPr lang="ru-RU" sz="2200" dirty="0" err="1" smtClean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Сестричеством</a:t>
            </a:r>
            <a:r>
              <a:rPr lang="ru-RU" sz="2200" dirty="0" smtClean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и с сестрами, а при желании – пополнить ряды Сестричества. </a:t>
            </a:r>
            <a:endParaRPr lang="ru-RU" sz="22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050" name="Picture 2" descr="F:\2016-Сестричество\фото и новости 2016\2016-02-14 занятия по Основам православия\фото 1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5005291" cy="373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96136" y="667910"/>
            <a:ext cx="291581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 2014 г. по </a:t>
            </a:r>
            <a:r>
              <a:rPr lang="ru-RU" sz="2200" dirty="0" err="1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н.вр</a:t>
            </a:r>
            <a:r>
              <a:rPr lang="ru-RU" sz="22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при </a:t>
            </a:r>
            <a:r>
              <a:rPr lang="ru-RU" sz="2200" dirty="0" err="1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Сестричестве</a:t>
            </a:r>
            <a:r>
              <a:rPr lang="ru-RU" sz="22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проводятся еженедельные занятия по Основам Православного вероучения, с участием </a:t>
            </a:r>
            <a:r>
              <a:rPr lang="ru-RU" sz="2200" dirty="0" smtClean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клирика Валаамского подворья </a:t>
            </a:r>
            <a:r>
              <a:rPr lang="ru-RU" sz="2200" dirty="0" err="1" smtClean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иером</a:t>
            </a:r>
            <a:r>
              <a:rPr lang="ru-RU" sz="2200" dirty="0" smtClean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Иосифа (</a:t>
            </a:r>
            <a:r>
              <a:rPr lang="ru-RU" sz="2200" dirty="0" err="1" smtClean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Нугаева</a:t>
            </a:r>
            <a:r>
              <a:rPr lang="ru-RU" sz="2200" dirty="0" smtClean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). </a:t>
            </a:r>
            <a:endParaRPr lang="ru-RU" sz="22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0749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2151" y="4581129"/>
            <a:ext cx="76002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2015 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2016 гг. 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Общину сестер милосердия во имя Казанской иконы Божией Матери уже вступили 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ru-RU" sz="22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новоначальных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сестер 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из числа добровольцев. </a:t>
            </a:r>
            <a:endParaRPr lang="ru-RU" sz="22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настоящее время 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из 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них 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облачены, остальные проходят испытательный срок. </a:t>
            </a:r>
          </a:p>
        </p:txBody>
      </p:sp>
      <p:pic>
        <p:nvPicPr>
          <p:cNvPr id="1027" name="Picture 3" descr="F:\2016-Сестричество\2016-10 съезд\20151219_083749_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932152" y="404664"/>
            <a:ext cx="740868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529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900113" y="404813"/>
            <a:ext cx="73437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cs typeface="Arial" charset="0"/>
              </a:rPr>
              <a:t>Коломенское отделение </a:t>
            </a:r>
            <a:r>
              <a:rPr lang="ru-RU" altLang="ru-RU" sz="2800" b="1" dirty="0" smtClean="0">
                <a:cs typeface="Arial" charset="0"/>
              </a:rPr>
              <a:t>Сестричества</a:t>
            </a:r>
            <a:endParaRPr lang="ru-RU" altLang="ru-RU" sz="2800" b="1" dirty="0">
              <a:cs typeface="Arial" charset="0"/>
            </a:endParaRPr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791009" y="5573344"/>
            <a:ext cx="770485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100" dirty="0" smtClean="0">
                <a:cs typeface="Arial" charset="0"/>
              </a:rPr>
              <a:t>Коломенское отделение (монастырское подворье)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100" dirty="0" smtClean="0">
                <a:cs typeface="Arial" charset="0"/>
              </a:rPr>
              <a:t>возникло </a:t>
            </a:r>
            <a:r>
              <a:rPr lang="ru-RU" altLang="ru-RU" sz="2100" dirty="0">
                <a:cs typeface="Arial" charset="0"/>
              </a:rPr>
              <a:t>в 1997 г. </a:t>
            </a:r>
            <a:r>
              <a:rPr lang="ru-RU" altLang="ru-RU" sz="2100" dirty="0" smtClean="0">
                <a:cs typeface="Arial" charset="0"/>
              </a:rPr>
              <a:t> </a:t>
            </a:r>
            <a:endParaRPr lang="ru-RU" altLang="ru-RU" sz="2100" dirty="0">
              <a:cs typeface="Arial" charset="0"/>
            </a:endParaRPr>
          </a:p>
        </p:txBody>
      </p:sp>
      <p:pic>
        <p:nvPicPr>
          <p:cNvPr id="37892" name="Picture 6" descr="IMG_485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088" y="1268760"/>
            <a:ext cx="5324698" cy="399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721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IMG_38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476250"/>
            <a:ext cx="6697662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1547813" y="5733256"/>
            <a:ext cx="62849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cs typeface="Arial" charset="0"/>
              </a:rPr>
              <a:t>Домовый храм в </a:t>
            </a:r>
            <a:r>
              <a:rPr lang="ru-RU" altLang="ru-RU" sz="2400" dirty="0" smtClean="0">
                <a:cs typeface="Arial" charset="0"/>
              </a:rPr>
              <a:t>честь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 smtClean="0">
                <a:cs typeface="Arial" charset="0"/>
              </a:rPr>
              <a:t> </a:t>
            </a:r>
            <a:r>
              <a:rPr lang="ru-RU" altLang="ru-RU" sz="2400" dirty="0">
                <a:cs typeface="Arial" charset="0"/>
              </a:rPr>
              <a:t>Казанской иконы Божией Матери </a:t>
            </a:r>
          </a:p>
        </p:txBody>
      </p:sp>
    </p:spTree>
    <p:extLst>
      <p:ext uri="{BB962C8B-B14F-4D97-AF65-F5344CB8AC3E}">
        <p14:creationId xmlns:p14="http://schemas.microsoft.com/office/powerpoint/2010/main" val="4121794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IMG_19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188913"/>
            <a:ext cx="2932113" cy="3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6" descr="IMG_50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4138" y="188913"/>
            <a:ext cx="2566987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8" descr="IMG_19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2924175"/>
            <a:ext cx="5545138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999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040412 (6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549275"/>
            <a:ext cx="7129463" cy="5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 Box 5"/>
          <p:cNvSpPr txBox="1">
            <a:spLocks noChangeArrowheads="1"/>
          </p:cNvSpPr>
          <p:nvPr/>
        </p:nvSpPr>
        <p:spPr bwMode="auto">
          <a:xfrm>
            <a:off x="2771775" y="5949950"/>
            <a:ext cx="3806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charset="0"/>
              </a:rPr>
              <a:t>В подсобном хозяйстве 12 коров. </a:t>
            </a:r>
          </a:p>
        </p:txBody>
      </p:sp>
    </p:spTree>
    <p:extLst>
      <p:ext uri="{BB962C8B-B14F-4D97-AF65-F5344CB8AC3E}">
        <p14:creationId xmlns:p14="http://schemas.microsoft.com/office/powerpoint/2010/main" val="4291813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IMG_5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8538" y="260350"/>
            <a:ext cx="6513512" cy="488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5580063" y="5445125"/>
            <a:ext cx="180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charset="0"/>
              </a:rPr>
              <a:t>Заготовка сена</a:t>
            </a:r>
          </a:p>
        </p:txBody>
      </p:sp>
      <p:pic>
        <p:nvPicPr>
          <p:cNvPr id="48132" name="Picture 7" descr="IMG_19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4221163"/>
            <a:ext cx="359886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971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2016-Сестричество\2016-10 съезд\Пасха 2014 г_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7120512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5201672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Насельницы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монастырского подворья при Общине сестер милосердия во имя Казанской иконы Божией Матери по благословению наместника Валаамского монастыря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еп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Панкратия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в 2014 г. приняли иноческий постриг. </a:t>
            </a:r>
            <a:endParaRPr lang="ru-RU" sz="2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4565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3638" y="5414986"/>
            <a:ext cx="77768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2016-2017 гг. на базе монастырского подворья Сестричества создается подворье Марфо-Мариинской обители, при духовном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окормлении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наместника Валаамского монастыря епископа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Панкратия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ru-RU" sz="2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 descr="IMG_458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585" y="0"/>
            <a:ext cx="4228453" cy="303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F:\2016-Сестричество\2016-10 съезд\DSC_4595_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620688"/>
            <a:ext cx="3526217" cy="453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2016-Сестричество\2016-10 съезд\DSC_459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091" y="2585544"/>
            <a:ext cx="4228453" cy="281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944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293096"/>
            <a:ext cx="77768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Основатель и духовник Сестричества – игумен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Варсонофий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Худояров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и его келейник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схииеродиакон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Михаил (Жигарев). </a:t>
            </a:r>
          </a:p>
          <a:p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Отошли ко Господу в 2015 г. На протяжение 20 лет они подавали </a:t>
            </a:r>
            <a:r>
              <a:rPr lang="ru-RU" sz="2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Сестричеству</a:t>
            </a:r>
            <a:r>
              <a:rPr lang="ru-RU" sz="2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и всем знавшим их истинный пример христианского служения Богу и ближним. Таким образом было создано Сестричество милосердия. </a:t>
            </a:r>
            <a:endParaRPr lang="ru-RU" sz="2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122" name="Picture 2" descr="F:\2016-Сестричество\2016-10 съезд\IMG_044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020099" y="1112248"/>
            <a:ext cx="3067866" cy="230076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2016-Сестричество\2016-10 съезд\игум.Варсонофий.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332655"/>
            <a:ext cx="2896096" cy="385995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385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147320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2" descr="13_ GIAL0559 Panorama1_res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8304" y="3812946"/>
            <a:ext cx="2792252" cy="2711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4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1"/>
          <p:cNvSpPr>
            <a:spLocks noChangeArrowheads="1"/>
          </p:cNvSpPr>
          <p:nvPr/>
        </p:nvSpPr>
        <p:spPr bwMode="auto">
          <a:xfrm>
            <a:off x="1116013" y="1052513"/>
            <a:ext cx="7072312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Межрегиональная 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общественная организация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«Община сестер милосердия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 имя Казанской иконы Божией Матери»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125047, г. Москва, ул. 2-я Тверская-Ямская, д. 52 (подворье Валаамского монастыря)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Сайт: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6"/>
              </a:rPr>
              <a:t>http://сестричество.рф/</a:t>
            </a:r>
          </a:p>
          <a:p>
            <a:pPr lvl="2"/>
            <a:r>
              <a:rPr lang="en-US" b="1" dirty="0">
                <a:latin typeface="Times New Roman" pitchFamily="18" charset="0"/>
                <a:cs typeface="Times New Roman" pitchFamily="18" charset="0"/>
              </a:rPr>
              <a:t>E-mail: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7"/>
              </a:rPr>
              <a:t>s.miloserdie@mail.ru</a:t>
            </a:r>
            <a:endParaRPr lang="ru-RU" u="sng" dirty="0">
              <a:latin typeface="Times New Roman" pitchFamily="18" charset="0"/>
              <a:cs typeface="Times New Roman" pitchFamily="18" charset="0"/>
              <a:hlinkClick r:id="rId6"/>
            </a:endParaRPr>
          </a:p>
          <a:p>
            <a:pPr lvl="3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Тел./факс: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+7 (499) 250 87 64</a:t>
            </a:r>
          </a:p>
        </p:txBody>
      </p:sp>
    </p:spTree>
    <p:extLst>
      <p:ext uri="{BB962C8B-B14F-4D97-AF65-F5344CB8AC3E}">
        <p14:creationId xmlns:p14="http://schemas.microsoft.com/office/powerpoint/2010/main" val="163521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3" descr="http://sluck-eparchiya.by/images/_conten/2015/02/2-16632/photo.jpg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 descr="http://img-fotki.yandex.ru/get/3513/mamatysik.14/0_30c74_4fac8132_X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4581128"/>
            <a:ext cx="2741212" cy="2057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3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5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6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Rectangle 1"/>
          <p:cNvSpPr>
            <a:spLocks noChangeArrowheads="1"/>
          </p:cNvSpPr>
          <p:nvPr/>
        </p:nvSpPr>
        <p:spPr bwMode="auto">
          <a:xfrm>
            <a:off x="323850" y="765175"/>
            <a:ext cx="8135938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000" b="1" i="1" u="sng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КООРДИНАЦИОННЫЙ ЦЕНТР </a:t>
            </a:r>
          </a:p>
          <a:p>
            <a:pPr algn="ctr"/>
            <a:r>
              <a:rPr lang="ru-RU" sz="22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Ассоциации сестричеств милосердия РПЦ</a:t>
            </a:r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endParaRPr lang="ru-RU" sz="2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2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находится в Марфо-Мариинской обители милосердия</a:t>
            </a:r>
          </a:p>
          <a:p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  <a:p>
            <a:pPr algn="ctr"/>
            <a:r>
              <a:rPr lang="ru-RU" sz="22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Адрес: </a:t>
            </a:r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г. Москва</a:t>
            </a:r>
            <a:r>
              <a:rPr lang="ru-RU" sz="22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ул. Большая Ордынка, д. 34, к. 3.</a:t>
            </a:r>
          </a:p>
          <a:p>
            <a:endParaRPr lang="ru-RU" sz="2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22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Координатор Ассоциации</a:t>
            </a:r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 </a:t>
            </a:r>
            <a:r>
              <a:rPr lang="ru-RU" sz="2200" i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мон</a:t>
            </a:r>
            <a:r>
              <a:rPr lang="ru-RU" sz="2200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ru-RU" sz="2200" i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Елисавета</a:t>
            </a:r>
            <a:r>
              <a:rPr lang="ru-RU" sz="2200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ru-RU" sz="2200" i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Худоярова</a:t>
            </a:r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ru-RU" sz="2200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ru-RU" sz="2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sz="2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sz="2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ru-RU" sz="22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Сайт:</a:t>
            </a:r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i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http</a:t>
            </a:r>
            <a:r>
              <a:rPr lang="ru-RU" sz="2200" i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://</a:t>
            </a:r>
            <a:r>
              <a:rPr lang="en-US" sz="2200" i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www</a:t>
            </a:r>
            <a:r>
              <a:rPr lang="ru-RU" sz="2200" i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.</a:t>
            </a:r>
            <a:r>
              <a:rPr lang="en-US" sz="2200" i="1" u="sng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mmom</a:t>
            </a:r>
            <a:r>
              <a:rPr lang="ru-RU" sz="2200" i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.</a:t>
            </a:r>
            <a:r>
              <a:rPr lang="en-US" sz="2200" i="1" u="sng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ru</a:t>
            </a:r>
            <a:r>
              <a:rPr lang="ru-RU" sz="2200" i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/</a:t>
            </a:r>
            <a:r>
              <a:rPr lang="en-US" sz="2200" i="1" u="sng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sestrichestvo</a:t>
            </a:r>
            <a:r>
              <a:rPr lang="ru-RU" sz="2200" i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/</a:t>
            </a:r>
            <a:endParaRPr lang="ru-RU" sz="2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2"/>
            <a:r>
              <a:rPr lang="en-US" sz="22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E-mail:</a:t>
            </a:r>
            <a:r>
              <a:rPr lang="en-US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i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8"/>
              </a:rPr>
              <a:t>s.miloserdie@gmail.com</a:t>
            </a:r>
            <a:endParaRPr lang="ru-RU" sz="2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3"/>
            <a:r>
              <a:rPr lang="ru-RU" sz="22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Тел.:</a:t>
            </a:r>
            <a:r>
              <a:rPr lang="ru-RU" sz="2200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+7 (967) 067 22 58</a:t>
            </a:r>
          </a:p>
          <a:p>
            <a:pPr algn="ctr"/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2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C:\Users\Константин\Desktop\Мария\Презентация для Полины\121118894_RldtUFOAoI.jpg"/>
          <p:cNvPicPr>
            <a:picLocks noChangeAspect="1" noChangeArrowheads="1"/>
          </p:cNvPicPr>
          <p:nvPr/>
        </p:nvPicPr>
        <p:blipFill>
          <a:blip r:embed="rId3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33925"/>
            <a:ext cx="21240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1"/>
          <p:cNvSpPr>
            <a:spLocks noChangeArrowheads="1"/>
          </p:cNvSpPr>
          <p:nvPr/>
        </p:nvSpPr>
        <p:spPr bwMode="auto">
          <a:xfrm>
            <a:off x="879475" y="2636838"/>
            <a:ext cx="7127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000" b="1" u="sng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40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Благодарим за внимание!</a:t>
            </a:r>
            <a:endParaRPr lang="ru-RU" sz="4000" b="1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ru-RU" sz="2000" u="sng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82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965</Words>
  <Application>Microsoft Office PowerPoint</Application>
  <PresentationFormat>Экран (4:3)</PresentationFormat>
  <Paragraphs>118</Paragraphs>
  <Slides>32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Община сестер милосердия</vt:lpstr>
      <vt:lpstr>Презентация PowerPoint</vt:lpstr>
      <vt:lpstr>Направления деятельности Сестричества:</vt:lpstr>
      <vt:lpstr>Помощь больным в НИИ нейрохирургии им. Н.Н. Бурденко</vt:lpstr>
      <vt:lpstr>Презентация PowerPoint</vt:lpstr>
      <vt:lpstr>Таинства</vt:lpstr>
      <vt:lpstr>Помощь детям-сиротам</vt:lpstr>
      <vt:lpstr>Презентация PowerPoint</vt:lpstr>
      <vt:lpstr>Презентация PowerPoint</vt:lpstr>
      <vt:lpstr>Презентация PowerPoint</vt:lpstr>
      <vt:lpstr>Помощь бездомным </vt:lpstr>
      <vt:lpstr>Презентация PowerPoint</vt:lpstr>
      <vt:lpstr>Попечение одиноких пожилых людей в сельской местности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Poline</dc:creator>
  <cp:lastModifiedBy>Игорь</cp:lastModifiedBy>
  <cp:revision>27</cp:revision>
  <dcterms:created xsi:type="dcterms:W3CDTF">2016-10-03T05:58:47Z</dcterms:created>
  <dcterms:modified xsi:type="dcterms:W3CDTF">2017-09-19T19:33:27Z</dcterms:modified>
</cp:coreProperties>
</file>