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4" r:id="rId3"/>
  </p:sldMasterIdLst>
  <p:sldIdLst>
    <p:sldId id="256" r:id="rId4"/>
    <p:sldId id="289" r:id="rId5"/>
    <p:sldId id="257" r:id="rId6"/>
    <p:sldId id="259" r:id="rId7"/>
    <p:sldId id="272" r:id="rId8"/>
    <p:sldId id="269" r:id="rId9"/>
    <p:sldId id="271" r:id="rId10"/>
    <p:sldId id="275" r:id="rId11"/>
    <p:sldId id="276" r:id="rId12"/>
    <p:sldId id="274" r:id="rId13"/>
    <p:sldId id="291" r:id="rId14"/>
    <p:sldId id="293" r:id="rId15"/>
    <p:sldId id="262" r:id="rId16"/>
    <p:sldId id="288" r:id="rId17"/>
    <p:sldId id="28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925" autoAdjust="0"/>
  </p:normalViewPr>
  <p:slideViewPr>
    <p:cSldViewPr>
      <p:cViewPr>
        <p:scale>
          <a:sx n="80" d="100"/>
          <a:sy n="80" d="100"/>
        </p:scale>
        <p:origin x="-107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5CEC-6700-4ECA-8737-73A0CE78E896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06C0-7901-4B1D-B14E-8B19F2783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4105-121E-4537-B166-4E3ABA3DEE29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9DE80-9496-42DB-9B9B-E778F2AA1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E29FD-F787-4C27-ACFE-CCAD123D7063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4D2A4-48D7-40B8-91B8-90A71F516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8A774-7A68-411A-BD7A-E8EBF9BC9506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BEE8-3BEB-42C4-BE6F-98D47B3F5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A85D2-FEBE-4CDD-A5A0-2AA2D2024294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A6365-60DD-46B7-930E-125309BDE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F3BA-BBAC-4AAB-BD76-47858C8E0E97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D5F5-21E7-418B-85DF-6DD2FF18E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4C382-4A74-4B8F-B60F-A01798763CD5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AC06-C1FE-40A9-8DA8-7147C5DB0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C7BB-DB2B-4452-B05C-02CE1AFE3841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EC8C1-D269-4F89-A2DF-79DE0AE05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BEAB3-D7EF-4951-9D7B-002DB25019E6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4B57-989B-4066-AFEA-BC91BE8B5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AA83-AC8C-40DB-A67C-CFD032044493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A2270-E729-41CE-B9A0-7F7C38FAD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1851-FBD4-4A65-8A38-848B57859DDF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78A15-6CA3-4217-B6DA-E1B3482E4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41DEB2E-D5B7-4707-BDAB-0403AFA45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26C39F3-74F7-4BB3-AA8D-BA94E82F0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0C77411-FE18-4AA2-8B5F-C48AA32E5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5493526-6DFA-4446-833C-ED57693B4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C33FF89-BB8B-4773-A0F1-3A989EE55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524B412-3A28-4B29-BBCE-51851BC6E6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80B4E08-5174-4A6A-998F-1DCFFCA557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EB05288-572D-4209-8922-9B1459F51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9EA4F1F-6E1C-427F-A3A5-B3140FEB3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25865B6-FF0F-4B35-8E25-BC76A789D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CD748BB-3D90-4A7D-AF27-066B47FD6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5CEC-6700-4ECA-8737-73A0CE78E89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06C0-7901-4B1D-B14E-8B19F27835A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82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4105-121E-4537-B166-4E3ABA3DEE2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9DE80-9496-42DB-9B9B-E778F2AA1B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74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E29FD-F787-4C27-ACFE-CCAD123D70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4D2A4-48D7-40B8-91B8-90A71F516E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72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8A774-7A68-411A-BD7A-E8EBF9BC950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BEE8-3BEB-42C4-BE6F-98D47B3F53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257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A85D2-FEBE-4CDD-A5A0-2AA2D20242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A6365-60DD-46B7-930E-125309BDE4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646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F3BA-BBAC-4AAB-BD76-47858C8E0E9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D5F5-21E7-418B-85DF-6DD2FF18E2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78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4C382-4A74-4B8F-B60F-A01798763C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AC06-C1FE-40A9-8DA8-7147C5DB01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57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C7BB-DB2B-4452-B05C-02CE1AFE38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EC8C1-D269-4F89-A2DF-79DE0AE054D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793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BEAB3-D7EF-4951-9D7B-002DB25019E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4B57-989B-4066-AFEA-BC91BE8B5A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05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AA83-AC8C-40DB-A67C-CFD0320444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A2270-E729-41CE-B9A0-7F7C38FAD3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106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1851-FBD4-4A65-8A38-848B57859D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78A15-6CA3-4217-B6DA-E1B3482E4C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7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C81AD4-1099-4AAD-9CE6-E854398B43C9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83E9B4-2AC7-47E6-AD4E-F1FEFC51B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67962ABD-C9AC-4603-A0C4-CD581DCEF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C81AD4-1099-4AAD-9CE6-E854398B43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83E9B4-2AC7-47E6-AD4E-F1FEFC51BF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3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http://sluck-eparchiya.by/images/_conten/2015/02/2-16632/photo.jpg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http://sluck-eparchiya.by/images/_conten/2015/02/2-16632/photo.jp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http://sluck-eparchiya.by/images/_conten/2015/02/2-16632/photo.jpg" TargetMode="Externa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s.miloserdie@gmail.com" TargetMode="External"/><Relationship Id="rId3" Type="http://schemas.openxmlformats.org/officeDocument/2006/relationships/image" Target="http://sluck-eparchiya.by/images/_conten/2015/02/2-16632/photo.jpg" TargetMode="External"/><Relationship Id="rId7" Type="http://schemas.openxmlformats.org/officeDocument/2006/relationships/hyperlink" Target="http://www.mmom.ru/sestrichestvo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4518025"/>
            <a:ext cx="23399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6732588" y="0"/>
            <a:ext cx="2411412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250825" y="26035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403350" y="2659063"/>
            <a:ext cx="69135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36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Сестричества милосердия</a:t>
            </a:r>
            <a:r>
              <a:rPr lang="ru-RU" altLang="zh-CN" sz="34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algn="ctr"/>
            <a:endParaRPr lang="ru-RU" altLang="zh-CN" sz="1000" b="1" i="1">
              <a:ea typeface="Arial Unicode MS" pitchFamily="34" charset="-128"/>
              <a:cs typeface="Times New Roman" pitchFamily="18" charset="0"/>
            </a:endParaRPr>
          </a:p>
          <a:p>
            <a:pPr algn="ctr"/>
            <a:r>
              <a:rPr lang="ru-RU" altLang="zh-CN" sz="32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Русской Православной Церкви</a:t>
            </a:r>
            <a:r>
              <a:rPr lang="ru-RU" altLang="zh-CN" sz="34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932363" y="5300663"/>
            <a:ext cx="378301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ru-RU" altLang="zh-CN" sz="1600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Тычинская Полина Александровна</a:t>
            </a:r>
            <a:r>
              <a:rPr lang="ru-RU" altLang="zh-CN" sz="160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algn="r"/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заместитель</a:t>
            </a:r>
            <a:r>
              <a:rPr lang="en-US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координатора </a:t>
            </a:r>
          </a:p>
          <a:p>
            <a:pPr algn="r" eaLnBrk="0" hangingPunct="0"/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Ассоциации сестричеств милосердия </a:t>
            </a:r>
          </a:p>
          <a:p>
            <a:pPr algn="r" eaLnBrk="0" hangingPunct="0"/>
            <a:r>
              <a:rPr lang="ru-RU" altLang="zh-CN" sz="16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Русской Православной Церкви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7092950" y="480695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1258888" y="4508500"/>
            <a:ext cx="6842125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600" b="1" i="1">
                <a:ea typeface="Arial Unicode MS" pitchFamily="34" charset="-128"/>
                <a:cs typeface="Times New Roman" pitchFamily="18" charset="0"/>
              </a:rPr>
              <a:t>1900-е – 1910-е гг</a:t>
            </a:r>
            <a:r>
              <a:rPr lang="en-US" sz="1600" b="1" i="1">
                <a:ea typeface="Arial Unicode MS" pitchFamily="34" charset="-128"/>
                <a:cs typeface="Times New Roman" pitchFamily="18" charset="0"/>
              </a:rPr>
              <a:t>. </a:t>
            </a:r>
            <a:r>
              <a:rPr lang="en-US" sz="1600" i="1">
                <a:ea typeface="Arial Unicode MS" pitchFamily="34" charset="-128"/>
                <a:cs typeface="Times New Roman" pitchFamily="18" charset="0"/>
              </a:rPr>
              <a:t>– </a:t>
            </a:r>
            <a:r>
              <a:rPr lang="ru-RU" sz="1600" i="1">
                <a:ea typeface="Arial Unicode MS" pitchFamily="34" charset="-128"/>
                <a:cs typeface="Times New Roman" pitchFamily="18" charset="0"/>
              </a:rPr>
              <a:t>«Марфо-Мариинский» период истории сестричеств. Российские общины сестер милосердия под покровом великой княгини Елисаветы.</a:t>
            </a:r>
          </a:p>
          <a:p>
            <a:endParaRPr lang="ru-RU" sz="1000" b="1" i="1">
              <a:ea typeface="Arial Unicode MS" pitchFamily="34" charset="-128"/>
              <a:cs typeface="Times New Roman" pitchFamily="18" charset="0"/>
            </a:endParaRPr>
          </a:p>
          <a:p>
            <a:pPr algn="ctr"/>
            <a:r>
              <a:rPr lang="ru-RU" sz="1600" b="1" i="1">
                <a:ea typeface="Arial Unicode MS" pitchFamily="34" charset="-128"/>
                <a:cs typeface="Times New Roman" pitchFamily="18" charset="0"/>
              </a:rPr>
              <a:t>После 1918 г</a:t>
            </a:r>
            <a:r>
              <a:rPr lang="ru-RU" sz="1600" i="1">
                <a:ea typeface="Arial Unicode MS" pitchFamily="34" charset="-128"/>
                <a:cs typeface="Times New Roman" pitchFamily="18" charset="0"/>
              </a:rPr>
              <a:t>. деятельность сестричеств  была запрещена.  </a:t>
            </a:r>
          </a:p>
          <a:p>
            <a:pPr algn="ctr"/>
            <a:endParaRPr lang="ru-RU" sz="1000" i="1">
              <a:ea typeface="Arial Unicode MS" pitchFamily="34" charset="-128"/>
              <a:cs typeface="Times New Roman" pitchFamily="18" charset="0"/>
            </a:endParaRPr>
          </a:p>
          <a:p>
            <a:pPr algn="ctr"/>
            <a:r>
              <a:rPr lang="ru-RU" sz="1600" b="1" i="1">
                <a:ea typeface="Arial Unicode MS" pitchFamily="34" charset="-128"/>
                <a:cs typeface="Times New Roman" pitchFamily="18" charset="0"/>
              </a:rPr>
              <a:t>Начиная с 1991 г.</a:t>
            </a:r>
            <a:r>
              <a:rPr lang="ru-RU" sz="1600" i="1">
                <a:ea typeface="Arial Unicode MS" pitchFamily="34" charset="-128"/>
                <a:cs typeface="Times New Roman" pitchFamily="18" charset="0"/>
              </a:rPr>
              <a:t> происходит постепенное </a:t>
            </a:r>
          </a:p>
          <a:p>
            <a:pPr algn="ctr"/>
            <a:r>
              <a:rPr lang="ru-RU" sz="1600" i="1">
                <a:ea typeface="Arial Unicode MS" pitchFamily="34" charset="-128"/>
                <a:cs typeface="Times New Roman" pitchFamily="18" charset="0"/>
              </a:rPr>
              <a:t>возрождение движения </a:t>
            </a:r>
          </a:p>
          <a:p>
            <a:pPr algn="ctr"/>
            <a:r>
              <a:rPr lang="ru-RU" sz="1600" i="1">
                <a:ea typeface="Arial Unicode MS" pitchFamily="34" charset="-128"/>
                <a:cs typeface="Times New Roman" pitchFamily="18" charset="0"/>
              </a:rPr>
              <a:t>милосердия в России</a:t>
            </a:r>
          </a:p>
        </p:txBody>
      </p:sp>
      <p:sp>
        <p:nvSpPr>
          <p:cNvPr id="26630" name="Прямоугольник 7"/>
          <p:cNvSpPr>
            <a:spLocks noChangeArrowheads="1"/>
          </p:cNvSpPr>
          <p:nvPr/>
        </p:nvSpPr>
        <p:spPr bwMode="auto">
          <a:xfrm>
            <a:off x="3367088" y="2565400"/>
            <a:ext cx="23352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zh-CN" sz="2200" b="1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Краткая история</a:t>
            </a:r>
            <a:endParaRPr lang="ru-RU" altLang="zh-CN" sz="2400" b="1" i="1" u="sng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539750" y="2997200"/>
            <a:ext cx="8424863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/>
              <a:t> </a:t>
            </a:r>
            <a:r>
              <a:rPr lang="ru-RU" sz="1600" b="1" i="1"/>
              <a:t>Начало </a:t>
            </a:r>
            <a:r>
              <a:rPr lang="en-US" sz="1600" b="1" i="1"/>
              <a:t>XIX</a:t>
            </a:r>
            <a:r>
              <a:rPr lang="ru-RU" sz="1600" b="1" i="1"/>
              <a:t> в</a:t>
            </a:r>
            <a:r>
              <a:rPr lang="en-US" sz="1600" b="1" i="1"/>
              <a:t>.</a:t>
            </a:r>
            <a:r>
              <a:rPr lang="en-US" sz="1600" i="1"/>
              <a:t> -</a:t>
            </a:r>
            <a:r>
              <a:rPr lang="ru-RU" sz="1600" i="1"/>
              <a:t> благотворительная деятельность императрицы Марии Федоровны. Мариинские больницы для бедных в Санкт-Петербурге и Москве.</a:t>
            </a:r>
          </a:p>
          <a:p>
            <a:pPr>
              <a:buFont typeface="Wingdings" pitchFamily="2" charset="2"/>
              <a:buNone/>
            </a:pPr>
            <a:endParaRPr lang="ru-RU" sz="1200" i="1"/>
          </a:p>
          <a:p>
            <a:pPr>
              <a:buFont typeface="Wingdings" pitchFamily="2" charset="2"/>
              <a:buChar char="v"/>
            </a:pPr>
            <a:r>
              <a:rPr lang="ru-RU" sz="1600" i="1"/>
              <a:t> </a:t>
            </a:r>
            <a:r>
              <a:rPr lang="ru-RU" sz="1600" b="1" i="1"/>
              <a:t>С 1854 г.</a:t>
            </a:r>
            <a:r>
              <a:rPr lang="ru-RU" sz="1600" i="1"/>
              <a:t> – созидание в России регулярных Общин сестер милосердия. Крестовоздвиженская община сестер милосердия создана под руководством Н.И. Пирогова.</a:t>
            </a:r>
            <a:endParaRPr lang="en-US" sz="1600" i="1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3084" name="Picture 12" descr="a93f38bac3508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675" y="333375"/>
            <a:ext cx="3095625" cy="2132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ChangeArrowheads="1"/>
          </p:cNvSpPr>
          <p:nvPr/>
        </p:nvSpPr>
        <p:spPr bwMode="auto">
          <a:xfrm>
            <a:off x="2428875" y="477838"/>
            <a:ext cx="4214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Сестричества милосердия сегодня</a:t>
            </a:r>
            <a:endParaRPr lang="ru-RU" altLang="zh-CN" sz="2400" i="1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16386" name="TextBox 6"/>
          <p:cNvSpPr txBox="1">
            <a:spLocks noChangeArrowheads="1"/>
          </p:cNvSpPr>
          <p:nvPr/>
        </p:nvSpPr>
        <p:spPr bwMode="auto">
          <a:xfrm>
            <a:off x="1857375" y="5321300"/>
            <a:ext cx="55721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v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добровольческие группы</a:t>
            </a:r>
          </a:p>
          <a:p>
            <a:pPr algn="ctr">
              <a:defRPr/>
            </a:pPr>
            <a:endParaRPr lang="en-US" sz="105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buFont typeface="Wingdings" pitchFamily="2" charset="2"/>
              <a:buChar char="v"/>
              <a:defRPr/>
            </a:pPr>
            <a:r>
              <a:rPr lang="en-US" sz="25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5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штатные сотрудники</a:t>
            </a:r>
          </a:p>
        </p:txBody>
      </p:sp>
      <p:sp>
        <p:nvSpPr>
          <p:cNvPr id="28675" name="TextBox 8"/>
          <p:cNvSpPr txBox="1">
            <a:spLocks noChangeArrowheads="1"/>
          </p:cNvSpPr>
          <p:nvPr/>
        </p:nvSpPr>
        <p:spPr bwMode="auto">
          <a:xfrm>
            <a:off x="1785938" y="4244975"/>
            <a:ext cx="55721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около 350 сестричеств </a:t>
            </a:r>
          </a:p>
          <a:p>
            <a:pPr algn="ctr"/>
            <a:r>
              <a:rPr lang="ru-RU" sz="25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групп милосердия в России</a:t>
            </a:r>
          </a:p>
        </p:txBody>
      </p:sp>
      <p:pic>
        <p:nvPicPr>
          <p:cNvPr id="5131" name="Picture 11" descr="58_IMG_0256_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7228" y="1494193"/>
            <a:ext cx="3889375" cy="269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6">
            <a:lum bright="20000"/>
          </a:blip>
          <a:srcRect/>
          <a:stretch>
            <a:fillRect/>
          </a:stretch>
        </p:blipFill>
        <p:spPr bwMode="auto">
          <a:xfrm>
            <a:off x="7092950" y="480695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ChangeArrowheads="1"/>
          </p:cNvSpPr>
          <p:nvPr/>
        </p:nvSpPr>
        <p:spPr bwMode="auto">
          <a:xfrm>
            <a:off x="857250" y="463550"/>
            <a:ext cx="42148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Направления служения </a:t>
            </a:r>
            <a:r>
              <a:rPr lang="en-US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</a:t>
            </a:r>
            <a:r>
              <a:rPr lang="ru-RU" altLang="zh-CN" sz="2400" b="1" i="1" u="sng">
                <a:ea typeface="Arial Unicode MS" pitchFamily="34" charset="-128"/>
                <a:cs typeface="Times New Roman" pitchFamily="18" charset="0"/>
              </a:rPr>
              <a:t>:</a:t>
            </a:r>
            <a:endParaRPr lang="ru-RU" altLang="zh-CN" sz="2400" i="1"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 l="31196" r="2215"/>
          <a:stretch>
            <a:fillRect/>
          </a:stretch>
        </p:blipFill>
        <p:spPr bwMode="auto">
          <a:xfrm>
            <a:off x="6091248" y="3940176"/>
            <a:ext cx="2287303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14"/>
          <p:cNvSpPr txBox="1">
            <a:spLocks noChangeArrowheads="1"/>
          </p:cNvSpPr>
          <p:nvPr/>
        </p:nvSpPr>
        <p:spPr bwMode="auto">
          <a:xfrm>
            <a:off x="611188" y="1700213"/>
            <a:ext cx="51847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i="1"/>
              <a:t>  Помощь больным в медицинских учреждениях (общий профиль, клиники при НИИ, хосписы и др.)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>
              <a:buFont typeface="Wingdings" pitchFamily="2" charset="2"/>
              <a:buChar char="v"/>
            </a:pPr>
            <a:r>
              <a:rPr lang="ru-RU" i="1"/>
              <a:t>  Поддержка одиноких беременных женщин и молодых мам в кризисной ситуации (родильные дома, женские консультации)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1">
              <a:buFont typeface="Wingdings" pitchFamily="2" charset="2"/>
              <a:buChar char="v"/>
            </a:pPr>
            <a:r>
              <a:rPr lang="ru-RU" i="1"/>
              <a:t>  Помощь детям-сиротам в детдомах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2">
              <a:buFont typeface="Wingdings" pitchFamily="2" charset="2"/>
              <a:buChar char="v"/>
            </a:pPr>
            <a:r>
              <a:rPr lang="ru-RU" i="1"/>
              <a:t>  Помощь в преодолении нарко- и алкоголе- зависимости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4">
              <a:buFont typeface="Wingdings" pitchFamily="2" charset="2"/>
              <a:buChar char="v"/>
            </a:pPr>
            <a:r>
              <a:rPr lang="ru-RU" i="1"/>
              <a:t>  Экстренная помощь – при возникновении ЧС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 t="-3511" b="1694"/>
          <a:stretch>
            <a:fillRect/>
          </a:stretch>
        </p:blipFill>
        <p:spPr bwMode="auto">
          <a:xfrm>
            <a:off x="6163757" y="915450"/>
            <a:ext cx="1583845" cy="2420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Константин\Desktop\Мария\Презентация для Полины\Fqge_sunl7w.jpg"/>
          <p:cNvPicPr>
            <a:picLocks noChangeAspect="1" noChangeArrowheads="1"/>
          </p:cNvPicPr>
          <p:nvPr/>
        </p:nvPicPr>
        <p:blipFill>
          <a:blip r:embed="rId6" cstate="print"/>
          <a:srcRect l="13750" t="8750" r="35000" b="-625"/>
          <a:stretch>
            <a:fillRect/>
          </a:stretch>
        </p:blipFill>
        <p:spPr bwMode="auto">
          <a:xfrm>
            <a:off x="7456507" y="2862259"/>
            <a:ext cx="1255269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ChangeArrowheads="1"/>
          </p:cNvSpPr>
          <p:nvPr/>
        </p:nvSpPr>
        <p:spPr bwMode="auto">
          <a:xfrm>
            <a:off x="857250" y="463550"/>
            <a:ext cx="42148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Направления служения </a:t>
            </a:r>
            <a:r>
              <a:rPr lang="en-US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</a:t>
            </a:r>
            <a:r>
              <a:rPr lang="ru-RU" altLang="zh-CN" sz="2400" b="1" i="1" u="sng">
                <a:ea typeface="Arial Unicode MS" pitchFamily="34" charset="-128"/>
                <a:cs typeface="Times New Roman" pitchFamily="18" charset="0"/>
              </a:rPr>
              <a:t>:</a:t>
            </a:r>
            <a:endParaRPr lang="ru-RU" altLang="zh-CN" sz="2400" i="1"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30722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14"/>
          <p:cNvSpPr txBox="1">
            <a:spLocks noChangeArrowheads="1"/>
          </p:cNvSpPr>
          <p:nvPr/>
        </p:nvSpPr>
        <p:spPr bwMode="auto">
          <a:xfrm>
            <a:off x="611188" y="1816100"/>
            <a:ext cx="48244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i="1"/>
              <a:t>  Попечение одиноких пожилых людей на дому (патронажные службы разного вида)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>
              <a:buFont typeface="Wingdings" pitchFamily="2" charset="2"/>
              <a:buChar char="v"/>
            </a:pPr>
            <a:r>
              <a:rPr lang="ru-RU" i="1"/>
              <a:t> Помощь многодетным и малообеспеченным семьям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>
              <a:buFont typeface="Wingdings" pitchFamily="2" charset="2"/>
              <a:buChar char="v"/>
            </a:pPr>
            <a:r>
              <a:rPr lang="ru-RU" i="1"/>
              <a:t>  Помощь бездомным и другим остро-нуждающимся людям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1">
              <a:buFont typeface="Wingdings" pitchFamily="2" charset="2"/>
              <a:buChar char="v"/>
            </a:pPr>
            <a:r>
              <a:rPr lang="ru-RU" i="1"/>
              <a:t>  Тюремное служение</a:t>
            </a:r>
          </a:p>
          <a:p>
            <a:pPr>
              <a:buFont typeface="Wingdings" pitchFamily="2" charset="2"/>
              <a:buChar char="v"/>
            </a:pPr>
            <a:endParaRPr lang="ru-RU" i="1"/>
          </a:p>
          <a:p>
            <a:pPr lvl="2">
              <a:buFont typeface="Wingdings" pitchFamily="2" charset="2"/>
              <a:buChar char="v"/>
            </a:pPr>
            <a:r>
              <a:rPr lang="ru-RU" i="1"/>
              <a:t>  Просветительская и педагогическая деятельность</a:t>
            </a:r>
          </a:p>
          <a:p>
            <a:pPr lvl="4"/>
            <a:endParaRPr lang="ru-RU" i="1"/>
          </a:p>
          <a:p>
            <a:pPr lvl="4" algn="r"/>
            <a:r>
              <a:rPr lang="ru-RU" i="1"/>
              <a:t>… и другие дела любви и милосердия</a:t>
            </a:r>
          </a:p>
        </p:txBody>
      </p:sp>
      <p:pic>
        <p:nvPicPr>
          <p:cNvPr id="12" name="Picture 3" descr="F:\Москва Полине\патронаж\на дому.jpg"/>
          <p:cNvPicPr>
            <a:picLocks noChangeAspect="1" noChangeArrowheads="1"/>
          </p:cNvPicPr>
          <p:nvPr/>
        </p:nvPicPr>
        <p:blipFill>
          <a:blip r:embed="rId4" cstate="print"/>
          <a:srcRect l="3249" t="22" r="12362"/>
          <a:stretch>
            <a:fillRect/>
          </a:stretch>
        </p:blipFill>
        <p:spPr bwMode="auto">
          <a:xfrm>
            <a:off x="5556804" y="1249843"/>
            <a:ext cx="2256991" cy="1996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4425" y="4733925"/>
            <a:ext cx="2498725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E:\2013_Сестричество\новости_2013_окт-дек\2013-11-12 Поздравление подопечных\4_IMG_2090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6205360" y="3223056"/>
            <a:ext cx="2014606" cy="151086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877050" y="0"/>
            <a:ext cx="22669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323850" y="2289175"/>
            <a:ext cx="82470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200" i="1"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 благословению Святейшего Патриарха</a:t>
            </a:r>
            <a:r>
              <a:rPr lang="ru-RU" altLang="zh-CN" sz="2200" i="1">
                <a:ea typeface="Arial Unicode MS" pitchFamily="34" charset="-128"/>
                <a:cs typeface="Arial Unicode MS" pitchFamily="34" charset="-128"/>
              </a:rPr>
              <a:t> Московского и </a:t>
            </a:r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всея Руси Кирилла все Сестричества милосердия Русской Православной Церкви были объединены в Ассоциацию, которую возглавил епископ Пантелеимон (Шатов).  </a:t>
            </a:r>
          </a:p>
        </p:txBody>
      </p:sp>
      <p:pic>
        <p:nvPicPr>
          <p:cNvPr id="33795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250825" y="260350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910292"/>
            <a:ext cx="3783364" cy="2519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2181225" y="460375"/>
            <a:ext cx="49942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6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Ассоциация </a:t>
            </a:r>
            <a:endParaRPr lang="en-US" sz="26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10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6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сестричеств милосердия </a:t>
            </a:r>
          </a:p>
          <a:p>
            <a:pPr algn="ctr"/>
            <a:endParaRPr lang="ru-RU" sz="10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6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Русской Православной Церкви</a:t>
            </a:r>
          </a:p>
        </p:txBody>
      </p:sp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4432300" y="4217988"/>
            <a:ext cx="4143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Первое собрание </a:t>
            </a:r>
          </a:p>
          <a:p>
            <a:pPr algn="ctr"/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прошло 4 ноября 2010 г. </a:t>
            </a:r>
          </a:p>
          <a:p>
            <a:pPr algn="ctr"/>
            <a:r>
              <a:rPr lang="ru-RU" altLang="zh-CN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Марфо-Мариинской обители милосердия.</a:t>
            </a:r>
            <a:endParaRPr lang="ru-RU" altLang="zh-CN" sz="2200" i="1"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altLang="zh-CN" sz="14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4"/>
          <p:cNvSpPr>
            <a:spLocks noChangeArrowheads="1"/>
          </p:cNvSpPr>
          <p:nvPr/>
        </p:nvSpPr>
        <p:spPr bwMode="auto">
          <a:xfrm>
            <a:off x="539750" y="4508500"/>
            <a:ext cx="82089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Председатель</a:t>
            </a:r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Ассоциации сестричеств милосердия – 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епископ </a:t>
            </a:r>
            <a:r>
              <a:rPr lang="ru-RU" altLang="ru-RU" sz="24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Орехово-Зеувский</a:t>
            </a:r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глава Синодального отдела по церковной благотворительности и социальному служению.</a:t>
            </a:r>
          </a:p>
        </p:txBody>
      </p:sp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476250"/>
            <a:ext cx="2552700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/>
          <p:cNvSpPr>
            <a:spLocks noChangeArrowheads="1"/>
          </p:cNvSpPr>
          <p:nvPr/>
        </p:nvSpPr>
        <p:spPr bwMode="auto">
          <a:xfrm>
            <a:off x="611188" y="4724400"/>
            <a:ext cx="82534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i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</a:t>
            </a:r>
            <a:r>
              <a:rPr lang="ru-RU" altLang="ru-RU" sz="2400" i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Ассоциации сестричеств милосердия –</a:t>
            </a:r>
          </a:p>
          <a:p>
            <a:pPr algn="ctr"/>
            <a:r>
              <a:rPr lang="ru-RU" altLang="ru-RU" sz="2400" i="1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м</a:t>
            </a:r>
            <a:r>
              <a:rPr lang="ru-RU" altLang="ru-RU" sz="2400" i="1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он</a:t>
            </a:r>
            <a:r>
              <a:rPr lang="ru-RU" altLang="ru-RU" sz="2400" i="1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ахиня</a:t>
            </a:r>
            <a:r>
              <a:rPr lang="ru-RU" altLang="ru-RU" sz="2400" i="1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ru-RU" sz="2400" i="1" dirty="0" err="1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Елисавета</a:t>
            </a:r>
            <a:r>
              <a:rPr lang="ru-RU" altLang="ru-RU" sz="2400" i="1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Худоярова</a:t>
            </a:r>
            <a:r>
              <a:rPr lang="ru-RU" altLang="ru-RU" sz="2400" i="1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),</a:t>
            </a:r>
          </a:p>
          <a:p>
            <a:pPr algn="ctr"/>
            <a:r>
              <a:rPr lang="ru-RU" altLang="ru-RU" sz="2400" i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</a:t>
            </a:r>
            <a:r>
              <a:rPr lang="ru-RU" altLang="ru-RU" sz="2400" i="1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астоятельница </a:t>
            </a:r>
            <a:r>
              <a:rPr lang="ru-RU" altLang="ru-RU" sz="2400" i="1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подворья Марфо-Мариинской обители в с. Горки, старшая </a:t>
            </a:r>
            <a:r>
              <a:rPr lang="ru-RU" altLang="ru-RU" sz="2400" i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сестра Общины сестер милосердия </a:t>
            </a:r>
          </a:p>
          <a:p>
            <a:pPr algn="ctr"/>
            <a:r>
              <a:rPr lang="ru-RU" altLang="ru-RU" sz="2400" i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 имя Казанской иконы Божией Матери.</a:t>
            </a:r>
          </a:p>
        </p:txBody>
      </p:sp>
      <p:pic>
        <p:nvPicPr>
          <p:cNvPr id="1026" name="Picture 2" descr="F:\2017-Сестричество\Вебинар 2017-09-19\1_DSC_459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45917"/>
            <a:ext cx="2232248" cy="335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116013" y="487363"/>
            <a:ext cx="7597775" cy="56943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altLang="ru-RU" sz="2800" b="1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Основные цели </a:t>
            </a:r>
          </a:p>
          <a:p>
            <a:pPr algn="ctr" eaLnBrk="0" hangingPunct="0">
              <a:defRPr/>
            </a:pPr>
            <a:r>
              <a:rPr lang="ru-RU" altLang="ru-RU" sz="2800" b="1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Ассоциации сестричеств</a:t>
            </a:r>
          </a:p>
          <a:p>
            <a:pPr algn="ctr" eaLnBrk="0" hangingPunct="0">
              <a:defRPr/>
            </a:pPr>
            <a:endParaRPr lang="ru-RU" altLang="ru-RU" sz="2800" b="1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eaLnBrk="0" hangingPunct="0">
              <a:defRPr/>
            </a:pPr>
            <a:endParaRPr lang="ru-RU" altLang="ru-RU" sz="1400" dirty="0">
              <a:solidFill>
                <a:srgbClr val="000000"/>
              </a:solidFill>
              <a:cs typeface="+mn-cs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dirty="0">
                <a:solidFill>
                  <a:srgbClr val="000000"/>
                </a:solidFill>
                <a:cs typeface="+mn-cs"/>
              </a:rPr>
              <a:t> </a:t>
            </a: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консолидация и объединение сестричеств милосердия в развитии и совершенствовании церковного социального служения;</a:t>
            </a: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endParaRPr lang="ru-RU" altLang="ru-RU" sz="14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обмен опытом между </a:t>
            </a:r>
            <a:r>
              <a:rPr lang="ru-RU" altLang="ru-RU" sz="2800" i="1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сестричествами</a:t>
            </a: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endParaRPr lang="ru-RU" altLang="ru-RU" sz="14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участие в социальных проектах разных уровней для решения общественных проблем. 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53988"/>
            <a:ext cx="169068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659563" y="0"/>
            <a:ext cx="2484437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373563"/>
            <a:ext cx="2484438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1"/>
          <p:cNvSpPr>
            <a:spLocks noChangeArrowheads="1"/>
          </p:cNvSpPr>
          <p:nvPr/>
        </p:nvSpPr>
        <p:spPr bwMode="auto">
          <a:xfrm>
            <a:off x="900113" y="1484313"/>
            <a:ext cx="777557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«Я был голоден,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и вы накормили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жаждал, и вы напоили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был странником, и вы приняли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был наг, и вы одели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был болен, и вы посетили Меня;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в темнице был, и вы </a:t>
            </a:r>
          </a:p>
          <a:p>
            <a:pPr algn="ctr"/>
            <a:r>
              <a:rPr lang="ru-RU" altLang="zh-CN" sz="28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пришли ко Мне».</a:t>
            </a:r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algn="r" eaLnBrk="0" hangingPunct="0"/>
            <a:endParaRPr lang="ru-RU" altLang="zh-CN" sz="2000" i="1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  <a:p>
            <a:pPr algn="r" eaLnBrk="0" hangingPunct="0"/>
            <a:r>
              <a:rPr lang="ru-RU" altLang="zh-CN" sz="2000" i="1">
                <a:ea typeface="Arial Unicode MS" pitchFamily="34" charset="-128"/>
                <a:cs typeface="Times New Roman" pitchFamily="18" charset="0"/>
              </a:rPr>
              <a:t>Евангелие </a:t>
            </a:r>
          </a:p>
          <a:p>
            <a:pPr algn="r" eaLnBrk="0" hangingPunct="0"/>
            <a:r>
              <a:rPr lang="ru-RU" altLang="zh-CN" sz="2000" i="1">
                <a:ea typeface="Arial Unicode MS" pitchFamily="34" charset="-128"/>
                <a:cs typeface="Times New Roman" pitchFamily="18" charset="0"/>
              </a:rPr>
              <a:t>от Матфея, </a:t>
            </a:r>
          </a:p>
          <a:p>
            <a:pPr algn="r" eaLnBrk="0" hangingPunct="0"/>
            <a:r>
              <a:rPr lang="ru-RU" altLang="zh-CN" sz="2000" i="1">
                <a:ea typeface="Arial Unicode MS" pitchFamily="34" charset="-128"/>
                <a:cs typeface="Times New Roman" pitchFamily="18" charset="0"/>
              </a:rPr>
              <a:t>глава 25</a:t>
            </a:r>
          </a:p>
        </p:txBody>
      </p:sp>
      <p:pic>
        <p:nvPicPr>
          <p:cNvPr id="47108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250825" y="260350"/>
            <a:ext cx="2017713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116012" y="599782"/>
            <a:ext cx="7597775" cy="56630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altLang="ru-RU" sz="2800" b="1" i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Этапы создания  и развития</a:t>
            </a:r>
          </a:p>
          <a:p>
            <a:pPr algn="ctr" eaLnBrk="0" hangingPunct="0">
              <a:defRPr/>
            </a:pPr>
            <a:r>
              <a:rPr lang="ru-RU" altLang="ru-RU" sz="2800" b="1" i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Сестричества милосердия</a:t>
            </a:r>
            <a:endParaRPr lang="ru-RU" altLang="ru-RU" sz="2800" b="1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0" hangingPunct="0">
              <a:defRPr/>
            </a:pPr>
            <a:r>
              <a:rPr lang="ru-RU" altLang="ru-RU" sz="2800" dirty="0" smtClean="0">
                <a:solidFill>
                  <a:srgbClr val="000000"/>
                </a:solidFill>
              </a:rPr>
              <a:t> </a:t>
            </a: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Объединение активных прихожан и всех желающих вокруг определенного направления служения;</a:t>
            </a:r>
            <a:endParaRPr lang="ru-RU" altLang="ru-RU" sz="28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endParaRPr lang="ru-RU" altLang="ru-RU" sz="14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2800" i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Проведение регулярных встреч общины (духовные беседы; организационные встречи);</a:t>
            </a: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endParaRPr lang="ru-RU" altLang="ru-RU" sz="1200" i="1" dirty="0" smtClean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v"/>
              <a:defRPr/>
            </a:pPr>
            <a:r>
              <a:rPr lang="ru-RU" altLang="ru-RU" sz="28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</a:t>
            </a:r>
            <a:r>
              <a:rPr lang="ru-RU" altLang="ru-RU" sz="2800" i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пределение ответственных сестер, структурирование служения, новые направления.</a:t>
            </a:r>
            <a:endParaRPr lang="ru-RU" altLang="ru-RU" sz="2800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53988"/>
            <a:ext cx="1690687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6632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79388" y="188913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http://img-fotki.yandex.ru/get/3513/mamatysik.14/0_30c74_4fac8132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581128"/>
            <a:ext cx="2741212" cy="2057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1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6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Rectangle 1"/>
          <p:cNvSpPr>
            <a:spLocks noChangeArrowheads="1"/>
          </p:cNvSpPr>
          <p:nvPr/>
        </p:nvSpPr>
        <p:spPr bwMode="auto">
          <a:xfrm>
            <a:off x="323850" y="792163"/>
            <a:ext cx="8135938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КООРДИНАЦИОННЫЙ ЦЕНТР </a:t>
            </a:r>
          </a:p>
          <a:p>
            <a:pPr algn="ctr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милосердия РПЦ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находится в Марфо-Мариинской обители милосердия</a:t>
            </a:r>
          </a:p>
          <a:p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Адрес: 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г. Москва</a:t>
            </a:r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ул. Большая Ордынка, д. 34, к. 3.</a:t>
            </a:r>
          </a:p>
          <a:p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 Ассоциации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 </a:t>
            </a:r>
            <a:r>
              <a:rPr lang="ru-RU" sz="2200" i="1">
                <a:ea typeface="Arial Unicode MS" pitchFamily="34" charset="-128"/>
                <a:cs typeface="Arial Unicode MS" pitchFamily="34" charset="-128"/>
              </a:rPr>
              <a:t>мон. Елисавета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200" i="1"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Худоярова</a:t>
            </a:r>
            <a:r>
              <a:rPr lang="ru-RU" sz="2200" i="1"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Сайт: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http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://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www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.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mmom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.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ru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/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sestrichestvo</a:t>
            </a:r>
            <a:r>
              <a:rPr lang="ru-RU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/</a:t>
            </a:r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/>
            <a:r>
              <a:rPr lang="en-US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E-mail:</a:t>
            </a:r>
            <a:r>
              <a:rPr lang="en-US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8"/>
              </a:rPr>
              <a:t>s.miloserdie@gmail.com</a:t>
            </a:r>
            <a:endParaRPr lang="ru-RU" sz="22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3"/>
            <a:r>
              <a:rPr lang="ru-RU" sz="22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Тел.:</a:t>
            </a:r>
            <a:r>
              <a:rPr lang="ru-RU" sz="22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+7 (967) 067 22 58</a:t>
            </a: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1"/>
          <p:cNvSpPr>
            <a:spLocks noChangeArrowheads="1"/>
          </p:cNvSpPr>
          <p:nvPr/>
        </p:nvSpPr>
        <p:spPr bwMode="auto">
          <a:xfrm>
            <a:off x="879475" y="2636838"/>
            <a:ext cx="7127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u="sng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40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Благодарим за внимание!</a:t>
            </a:r>
            <a:endParaRPr lang="ru-RU" sz="40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1"/>
          <p:cNvSpPr>
            <a:spLocks noChangeArrowheads="1"/>
          </p:cNvSpPr>
          <p:nvPr/>
        </p:nvSpPr>
        <p:spPr bwMode="auto">
          <a:xfrm>
            <a:off x="879475" y="1268413"/>
            <a:ext cx="7127875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u="sng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2400" b="1" i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Докладчик:</a:t>
            </a:r>
          </a:p>
          <a:p>
            <a:pPr algn="ctr"/>
            <a:endParaRPr lang="ru-RU" altLang="zh-CN" sz="2400" i="1" u="sng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Тычинская Полина Александровна,  </a:t>
            </a:r>
          </a:p>
          <a:p>
            <a:pPr algn="ctr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заместитель</a:t>
            </a:r>
            <a:r>
              <a:rPr lang="en-US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координатора </a:t>
            </a:r>
          </a:p>
          <a:p>
            <a:pPr algn="ctr" eaLnBrk="0" hangingPunct="0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милосердия </a:t>
            </a:r>
          </a:p>
          <a:p>
            <a:pPr algn="ctr" eaLnBrk="0" hangingPunct="0"/>
            <a:r>
              <a:rPr lang="ru-RU" altLang="zh-CN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Русской Православной Церкви.</a:t>
            </a:r>
          </a:p>
          <a:p>
            <a:pPr lvl="2"/>
            <a:endParaRPr lang="en-US" sz="24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/>
            <a:endParaRPr lang="en-US" sz="24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 algn="ctr"/>
            <a:r>
              <a:rPr lang="en-US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E-mail:</a:t>
            </a:r>
            <a:r>
              <a:rPr lang="en-US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polina_tych@mail.ru</a:t>
            </a:r>
          </a:p>
          <a:p>
            <a:pPr lvl="2" algn="ctr"/>
            <a:endParaRPr lang="ru-RU" sz="24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3" algn="ctr"/>
            <a:r>
              <a:rPr lang="ru-RU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Тел.:</a:t>
            </a:r>
            <a:r>
              <a:rPr lang="ru-RU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+7 (</a:t>
            </a:r>
            <a:r>
              <a:rPr lang="en-US" sz="24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915) 019 40 27</a:t>
            </a:r>
            <a:endParaRPr lang="ru-RU" sz="24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ttachment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503</Words>
  <Application>Microsoft Office PowerPoint</Application>
  <PresentationFormat>Экран (4:3)</PresentationFormat>
  <Paragraphs>120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attachment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Константин</dc:creator>
  <cp:lastModifiedBy>Poline</cp:lastModifiedBy>
  <cp:revision>103</cp:revision>
  <dcterms:created xsi:type="dcterms:W3CDTF">2015-11-01T08:21:56Z</dcterms:created>
  <dcterms:modified xsi:type="dcterms:W3CDTF">2017-09-19T07:02:13Z</dcterms:modified>
</cp:coreProperties>
</file>