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4" r:id="rId2"/>
    <p:sldId id="270" r:id="rId3"/>
    <p:sldId id="282" r:id="rId4"/>
    <p:sldId id="277" r:id="rId5"/>
    <p:sldId id="280" r:id="rId6"/>
    <p:sldId id="285" r:id="rId7"/>
    <p:sldId id="287" r:id="rId8"/>
    <p:sldId id="286" r:id="rId9"/>
    <p:sldId id="288" r:id="rId10"/>
    <p:sldId id="289" r:id="rId11"/>
    <p:sldId id="290" r:id="rId12"/>
    <p:sldId id="291" r:id="rId13"/>
    <p:sldId id="292" r:id="rId14"/>
    <p:sldId id="293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60"/>
    <a:srgbClr val="006699"/>
    <a:srgbClr val="003366"/>
    <a:srgbClr val="00293E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>
        <p:scale>
          <a:sx n="94" d="100"/>
          <a:sy n="94" d="100"/>
        </p:scale>
        <p:origin x="-204" y="-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06BD0-7033-468F-8518-39F5CE6BC643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5775E-11B8-4E18-84AA-FBE54D24E4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073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631893D-4112-4352-A9B2-B8D1C9F0D421}" type="slidenum">
              <a:rPr lang="ru-RU" smtClean="0"/>
              <a:pPr eaLnBrk="1" hangingPunct="1"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подложка - крест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1790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0"/>
            <a:ext cx="7596336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/>
              <a:t>www.miloserdie.ru/friends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046913" y="6524625"/>
            <a:ext cx="213360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4A23A21F-BB90-4556-A8FE-76163D715A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90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newpravkonkurs.ru/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fond.predanie.ru/" TargetMode="External"/><Relationship Id="rId5" Type="http://schemas.openxmlformats.org/officeDocument/2006/relationships/hyperlink" Target="https://planeta.ru/" TargetMode="External"/><Relationship Id="rId4" Type="http://schemas.openxmlformats.org/officeDocument/2006/relationships/hyperlink" Target="https://dobro.mail.ru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bus-miloserdie@yandex.r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hyperlink" Target="mailto:irina.miloserdie@gmail.com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0825" y="2204864"/>
            <a:ext cx="8713788" cy="131112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sz="44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Помощь бездомным </a:t>
            </a:r>
          </a:p>
          <a:p>
            <a:pPr algn="ctr">
              <a:lnSpc>
                <a:spcPct val="90000"/>
              </a:lnSpc>
            </a:pPr>
            <a:r>
              <a:rPr lang="ru-RU" altLang="ru-RU" sz="44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и людям в тяжелой ситуации </a:t>
            </a:r>
            <a:endParaRPr lang="ru-RU" sz="4400" b="1" dirty="0">
              <a:solidFill>
                <a:srgbClr val="006699"/>
              </a:solidFill>
              <a:latin typeface="+mn-lt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26670" b="77381"/>
          <a:stretch/>
        </p:blipFill>
        <p:spPr bwMode="auto">
          <a:xfrm>
            <a:off x="0" y="12719"/>
            <a:ext cx="9144000" cy="1650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K:\Бездомные\Отдел\Вебинары\фотки\самарянин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573016"/>
            <a:ext cx="3676856" cy="305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99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131109"/>
            <a:ext cx="88569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«Самарянин же некто, проезжая, нашел на него и, увидев его, сжалился и, подойдя, перевязал ему раны, возливая масло и вино; и, посадив его на своего осла, привез его в гостиницу и позаботился о нем; а на другой день, отъезжая, вынул два динария, дал содержателю гостиницы и сказал ему: позаботься о нем; и если издержишь что более, я, когда возвращусь, отдам тебе. Кто из этих троих, думаешь ты, был ближний попавшемуся разбойникам? Он сказал: оказавший ему милость.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Тогда Иисус сказал ему: иди, и ты поступай так же». </a:t>
            </a:r>
            <a:endParaRPr lang="ru-RU" sz="2000" b="1" dirty="0" smtClean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r>
              <a:rPr lang="ru-RU" sz="2000" b="1" dirty="0" err="1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Лк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. 10:33-37.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26670" b="77381"/>
          <a:stretch/>
        </p:blipFill>
        <p:spPr bwMode="auto">
          <a:xfrm>
            <a:off x="0" y="12719"/>
            <a:ext cx="9144000" cy="1650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737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700808"/>
            <a:ext cx="8712968" cy="4104456"/>
          </a:xfrm>
        </p:spPr>
        <p:txBody>
          <a:bodyPr>
            <a:normAutofit fontScale="92500" lnSpcReduction="10000"/>
          </a:bodyPr>
          <a:lstStyle/>
          <a:p>
            <a:pPr marL="0" indent="0">
              <a:buClrTx/>
              <a:buNone/>
            </a:pPr>
            <a:r>
              <a:rPr lang="ru-RU" sz="24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В мегаполисах и крупных городах </a:t>
            </a:r>
          </a:p>
          <a:p>
            <a:pPr marL="0" indent="0">
              <a:buClrTx/>
              <a:buNone/>
            </a:pPr>
            <a:endParaRPr lang="ru-RU" sz="1200" b="1" u="sng" dirty="0" smtClean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Tx/>
              <a:buNone/>
            </a:pPr>
            <a:r>
              <a:rPr lang="ru-RU" sz="22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В основном</a:t>
            </a:r>
            <a:r>
              <a:rPr lang="ru-RU" sz="22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, люди, которые приехали в поисках заработка и стали жертвами обмана работодателей либо не смогли устроиться на работу.</a:t>
            </a:r>
          </a:p>
          <a:p>
            <a:pPr marL="0" indent="0">
              <a:buClrTx/>
              <a:buNone/>
            </a:pPr>
            <a:endParaRPr lang="ru-RU" sz="22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Tx/>
              <a:buNone/>
            </a:pP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Tx/>
              <a:buNone/>
            </a:pP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Tx/>
              <a:buNone/>
            </a:pPr>
            <a:endParaRPr lang="ru-RU" sz="2000" b="1" dirty="0" smtClean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Tx/>
              <a:buNone/>
            </a:pPr>
            <a:endParaRPr lang="ru-RU" sz="2000" b="1" dirty="0" smtClean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Tx/>
              <a:buNone/>
            </a:pPr>
            <a:r>
              <a:rPr lang="ru-RU" sz="24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В маленьких городах</a:t>
            </a:r>
          </a:p>
          <a:p>
            <a:pPr marL="0" indent="0">
              <a:buClrTx/>
              <a:buNone/>
            </a:pPr>
            <a:r>
              <a:rPr lang="ru-RU" sz="22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Главным образом</a:t>
            </a:r>
            <a:r>
              <a:rPr lang="ru-RU" sz="22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, </a:t>
            </a:r>
            <a:r>
              <a:rPr lang="ru-RU" sz="22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жертвы </a:t>
            </a:r>
            <a:r>
              <a:rPr lang="ru-RU" sz="22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либо виновники семейных конфликтов. </a:t>
            </a:r>
          </a:p>
          <a:p>
            <a:pPr marL="0" indent="0">
              <a:buClrTx/>
              <a:buNone/>
            </a:pPr>
            <a:endParaRPr lang="ru-RU" sz="22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Tx/>
              <a:buNone/>
            </a:pPr>
            <a:endParaRPr lang="ru-RU" sz="2100" dirty="0">
              <a:solidFill>
                <a:srgbClr val="606060"/>
              </a:solidFill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056784" cy="61068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Кто сегодня живет на улицах России?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" y="3356992"/>
            <a:ext cx="9144000" cy="1152128"/>
          </a:xfrm>
          <a:prstGeom prst="rect">
            <a:avLst/>
          </a:prstGeom>
          <a:solidFill>
            <a:srgbClr val="00406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По разным оценкам экспертов, </a:t>
            </a:r>
            <a:endParaRPr lang="ru-RU" sz="3200" b="1" dirty="0" smtClean="0"/>
          </a:p>
          <a:p>
            <a:pPr algn="ctr"/>
            <a:r>
              <a:rPr lang="ru-RU" sz="3200" b="1" dirty="0" smtClean="0"/>
              <a:t>в </a:t>
            </a:r>
            <a:r>
              <a:rPr lang="ru-RU" sz="3200" b="1" dirty="0"/>
              <a:t>России от 250 тыс. до 3 млн бездомных. 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77778" b="77381"/>
          <a:stretch/>
        </p:blipFill>
        <p:spPr bwMode="auto">
          <a:xfrm>
            <a:off x="0" y="44623"/>
            <a:ext cx="1187623" cy="120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86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2808312" cy="917926"/>
          </a:xfrm>
        </p:spPr>
        <p:txBody>
          <a:bodyPr bIns="91440" anchor="b" anchorCtr="0">
            <a:noAutofit/>
          </a:bodyPr>
          <a:lstStyle/>
          <a:p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Причины </a:t>
            </a:r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/>
            </a:r>
            <a:b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бездомности</a:t>
            </a:r>
            <a:endParaRPr lang="ru-RU" sz="2800" b="1" dirty="0">
              <a:solidFill>
                <a:srgbClr val="006699"/>
              </a:solidFill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107504" y="1726338"/>
            <a:ext cx="3384376" cy="501503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u="sng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Среди </a:t>
            </a: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основных: </a:t>
            </a:r>
            <a:endParaRPr lang="ru-RU" sz="2000" b="1" u="sng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семейные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конфликты; 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поиски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работы и неудачное трудоустройство; 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отсутствие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жилья при освобождении из мест лишения свободы;  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жертвы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мошенничества с недвижимостью; 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пьянство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; 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люди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 психическими отклонениями. 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77778" b="77381"/>
          <a:stretch/>
        </p:blipFill>
        <p:spPr bwMode="auto">
          <a:xfrm>
            <a:off x="0" y="44623"/>
            <a:ext cx="1187623" cy="120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http://p-blagovest.ru/upload/image/adamovo_izgnanie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t="-1130" r="23590" b="1130"/>
          <a:stretch/>
        </p:blipFill>
        <p:spPr bwMode="auto">
          <a:xfrm>
            <a:off x="3635896" y="-99392"/>
            <a:ext cx="553276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80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632848" cy="936104"/>
          </a:xfrm>
        </p:spPr>
        <p:txBody>
          <a:bodyPr bIns="91440" anchor="b" anchorCtr="0">
            <a:noAutofit/>
          </a:bodyPr>
          <a:lstStyle/>
          <a:p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В какой помощи нуждаются люди, попавшие в трудную жизненную </a:t>
            </a:r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ситуацию </a:t>
            </a:r>
            <a:endParaRPr lang="ru-RU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67544" y="1610211"/>
            <a:ext cx="8568952" cy="455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4060"/>
              </a:buClr>
              <a:buNone/>
            </a:pPr>
            <a:r>
              <a:rPr lang="ru-RU" sz="2000" b="1" u="sng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Путь от </a:t>
            </a: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простого к </a:t>
            </a:r>
            <a:r>
              <a:rPr lang="ru-RU" sz="2000" b="1" u="sng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сложному</a:t>
            </a:r>
          </a:p>
          <a:p>
            <a:pPr marL="0" indent="0">
              <a:buClr>
                <a:srgbClr val="004060"/>
              </a:buClr>
              <a:buNone/>
            </a:pPr>
            <a:endParaRPr lang="ru-RU" sz="1000" b="1" u="sng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Оказание экстренной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социальной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помощи. </a:t>
            </a:r>
          </a:p>
          <a:p>
            <a:pPr marL="0" indent="0">
              <a:buClr>
                <a:srgbClr val="004060"/>
              </a:buClr>
              <a:buNone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Главная задача – спасение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жизни человека и решение экстренных проблем, связанных с этой угрозой (защита от замерзания, голода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).</a:t>
            </a:r>
          </a:p>
          <a:p>
            <a:pPr marL="0" indent="0">
              <a:buClr>
                <a:srgbClr val="004060"/>
              </a:buClr>
              <a:buNone/>
            </a:pPr>
            <a:endParaRPr lang="ru-RU" sz="1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Размещение бездомных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на временное проживание и восстановление полного пакета документов. </a:t>
            </a:r>
            <a:endParaRPr lang="ru-RU" sz="2000" b="1" dirty="0" smtClean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>
                <a:srgbClr val="004060"/>
              </a:buClr>
              <a:buNone/>
            </a:pPr>
            <a:endParaRPr lang="ru-RU" sz="1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Церковные реабилитационные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центры.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Их главная задача – духовная реабилитация и внутреннее преображение человека. На этом этапе используются инструменты </a:t>
            </a:r>
            <a:r>
              <a:rPr lang="ru-RU" sz="2000" b="1" dirty="0" err="1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катехизации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 и церковные методики по работе с </a:t>
            </a:r>
            <a:r>
              <a:rPr lang="ru-RU" sz="2000" b="1" dirty="0" err="1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алкозависимыми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.</a:t>
            </a: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77778" b="77381"/>
          <a:stretch/>
        </p:blipFill>
        <p:spPr bwMode="auto">
          <a:xfrm>
            <a:off x="0" y="44623"/>
            <a:ext cx="1187623" cy="120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056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187623" y="143546"/>
            <a:ext cx="3821257" cy="1413246"/>
          </a:xfrm>
        </p:spPr>
        <p:txBody>
          <a:bodyPr bIns="91440" anchor="b" anchorCtr="0">
            <a:noAutofit/>
          </a:bodyPr>
          <a:lstStyle/>
          <a:p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С чего начать </a:t>
            </a:r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работу</a:t>
            </a:r>
            <a:b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с бездомными </a:t>
            </a:r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/>
            </a:r>
            <a:b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на </a:t>
            </a:r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приходе?</a:t>
            </a:r>
            <a:endParaRPr lang="ru-RU" sz="2800" b="1" dirty="0">
              <a:solidFill>
                <a:srgbClr val="006699"/>
              </a:solidFill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67544" y="2996952"/>
            <a:ext cx="439248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 желания и решения помогать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бездомным.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77778" b="77381"/>
          <a:stretch/>
        </p:blipFill>
        <p:spPr bwMode="auto">
          <a:xfrm>
            <a:off x="0" y="44623"/>
            <a:ext cx="1187623" cy="120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Похожее изображение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1"/>
          <a:stretch/>
        </p:blipFill>
        <p:spPr bwMode="auto">
          <a:xfrm>
            <a:off x="5008880" y="1"/>
            <a:ext cx="41351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54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187623" y="116632"/>
            <a:ext cx="7848873" cy="1008112"/>
          </a:xfrm>
        </p:spPr>
        <p:txBody>
          <a:bodyPr bIns="91440" anchor="b" anchorCtr="0">
            <a:noAutofit/>
          </a:bodyPr>
          <a:lstStyle/>
          <a:p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Как может приход помогать бездомным.</a:t>
            </a:r>
            <a:b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</a:br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№</a:t>
            </a:r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1. </a:t>
            </a:r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Информационный лист 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67544" y="1523394"/>
            <a:ext cx="8424936" cy="5093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Информационный лист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– справочное пособие с указанием места и времени работы региональных социальных служб для бездомных.</a:t>
            </a:r>
          </a:p>
          <a:p>
            <a:pPr marL="0" indent="0">
              <a:buNone/>
            </a:pP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Принцип составления:</a:t>
            </a: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собрать информацию в интернете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о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работе государственных приютов,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общественных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и церковных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служб;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уточнить методом </a:t>
            </a:r>
            <a:r>
              <a:rPr lang="ru-RU" sz="2000" b="1" dirty="0" err="1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обзвона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;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составить лист с подробной картой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и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информацией работы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служб;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распечатать на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принтере;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распространять через прихожан и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волонтеров. 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Как могут помочь прихожане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: все может быть реализовано силами добровольцев.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77778" b="77381"/>
          <a:stretch/>
        </p:blipFill>
        <p:spPr bwMode="auto">
          <a:xfrm>
            <a:off x="0" y="44623"/>
            <a:ext cx="1187623" cy="120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521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187623" y="44624"/>
            <a:ext cx="7848873" cy="1080120"/>
          </a:xfrm>
        </p:spPr>
        <p:txBody>
          <a:bodyPr bIns="91440" anchor="b" anchorCtr="0">
            <a:noAutofit/>
          </a:bodyPr>
          <a:lstStyle/>
          <a:p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Как может приход помогать бездомным.</a:t>
            </a:r>
            <a:b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№2.</a:t>
            </a:r>
            <a:r>
              <a:rPr lang="ru-RU" sz="2800" dirty="0" smtClean="0"/>
              <a:t> </a:t>
            </a:r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Организация выездного </a:t>
            </a:r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кормления</a:t>
            </a:r>
            <a:endParaRPr lang="ru-RU" sz="2800" b="1" dirty="0">
              <a:solidFill>
                <a:srgbClr val="006699"/>
              </a:solidFill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67544" y="1548075"/>
            <a:ext cx="8352928" cy="5093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4060"/>
              </a:buClr>
              <a:buNone/>
            </a:pPr>
            <a:r>
              <a:rPr lang="ru-RU" sz="2000" b="1" u="sng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Этапы</a:t>
            </a: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:</a:t>
            </a: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волонтеры</a:t>
            </a: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определение мест работы</a:t>
            </a: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приготовление пищи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(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трапезная)</a:t>
            </a:r>
          </a:p>
          <a:p>
            <a:pPr marL="0" indent="0">
              <a:buClr>
                <a:srgbClr val="004060"/>
              </a:buClr>
              <a:buNone/>
            </a:pPr>
            <a:r>
              <a:rPr lang="ru-RU" sz="2000" b="1" u="sng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Источники продуктов:</a:t>
            </a:r>
            <a:endParaRPr lang="ru-RU" sz="2000" b="1" u="sng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(канон, обращение к приходу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, кафе и рестораны)</a:t>
            </a:r>
          </a:p>
          <a:p>
            <a:pPr marL="0" indent="0">
              <a:buClr>
                <a:srgbClr val="004060"/>
              </a:buClr>
              <a:buNone/>
            </a:pPr>
            <a:r>
              <a:rPr lang="ru-RU" sz="2000" b="1" u="sng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Частота </a:t>
            </a:r>
            <a:endParaRPr lang="ru-RU" sz="2000" b="1" u="sng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>
                <a:srgbClr val="004060"/>
              </a:buClr>
              <a:buNone/>
            </a:pPr>
            <a:r>
              <a:rPr lang="ru-RU" sz="2000" b="1" u="sng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Тиражирование</a:t>
            </a:r>
            <a:endParaRPr lang="ru-RU" sz="2000" b="1" u="sng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ru-RU" sz="1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Как </a:t>
            </a:r>
            <a:r>
              <a:rPr lang="ru-RU" sz="2000" b="1" u="sng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могут </a:t>
            </a: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помочь прихожане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: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Принести продукты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питания, провести переговоры с кафе и ресторанами. 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Также принести б\у вещи, б\у костыли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,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трости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,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перевязочные материалы, простые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лекарства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.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77778" b="77381"/>
          <a:stretch/>
        </p:blipFill>
        <p:spPr bwMode="auto">
          <a:xfrm>
            <a:off x="0" y="44623"/>
            <a:ext cx="1187623" cy="120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993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187623" y="-27384"/>
            <a:ext cx="7848873" cy="1080120"/>
          </a:xfrm>
        </p:spPr>
        <p:txBody>
          <a:bodyPr bIns="91440" anchor="b" anchorCtr="0">
            <a:noAutofit/>
          </a:bodyPr>
          <a:lstStyle/>
          <a:p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Как может приход помогать бездомным.</a:t>
            </a:r>
            <a:b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№3.</a:t>
            </a:r>
            <a:r>
              <a:rPr lang="ru-RU" sz="2800" dirty="0" smtClean="0"/>
              <a:t> </a:t>
            </a:r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Социальная служба при </a:t>
            </a:r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храме</a:t>
            </a:r>
            <a:endParaRPr lang="ru-RU" sz="2800" b="1" dirty="0">
              <a:solidFill>
                <a:srgbClr val="006699"/>
              </a:solidFill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67544" y="1556792"/>
            <a:ext cx="8352928" cy="46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Этапы:</a:t>
            </a: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размещение 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регулярный прием</a:t>
            </a: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решаемые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вопросы:</a:t>
            </a:r>
          </a:p>
          <a:p>
            <a:pPr marL="0" indent="0">
              <a:buClr>
                <a:srgbClr val="004060"/>
              </a:buClr>
              <a:buNone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	восстановление документов,</a:t>
            </a:r>
          </a:p>
          <a:p>
            <a:pPr marL="0" indent="0">
              <a:buClr>
                <a:srgbClr val="004060"/>
              </a:buClr>
              <a:buNone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восстановление социальных связей, 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>
                <a:srgbClr val="004060"/>
              </a:buClr>
              <a:buNone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отправка домой,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>
                <a:srgbClr val="004060"/>
              </a:buClr>
              <a:buNone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	устройство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в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приюты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,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>
                <a:srgbClr val="004060"/>
              </a:buClr>
              <a:buNone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	помощь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в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трудоустройстве. </a:t>
            </a:r>
          </a:p>
          <a:p>
            <a:pPr marL="0" indent="0">
              <a:buClr>
                <a:srgbClr val="004060"/>
              </a:buClr>
              <a:buNone/>
            </a:pPr>
            <a:endParaRPr lang="ru-RU" sz="2000" b="1" dirty="0" smtClean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>
                <a:srgbClr val="004060"/>
              </a:buClr>
              <a:buNone/>
            </a:pP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Как могут помочь прихожане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: добровольческая помощь.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Clr>
                <a:srgbClr val="004060"/>
              </a:buClr>
              <a:buNone/>
            </a:pP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77778" b="77381"/>
          <a:stretch/>
        </p:blipFill>
        <p:spPr bwMode="auto">
          <a:xfrm>
            <a:off x="0" y="44623"/>
            <a:ext cx="1187623" cy="120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64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187623" y="-27384"/>
            <a:ext cx="7848873" cy="1080120"/>
          </a:xfrm>
        </p:spPr>
        <p:txBody>
          <a:bodyPr bIns="91440" anchor="b" anchorCtr="0">
            <a:noAutofit/>
          </a:bodyPr>
          <a:lstStyle/>
          <a:p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Как может приход помогать бездомным.</a:t>
            </a:r>
            <a:b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№4.</a:t>
            </a:r>
            <a:r>
              <a:rPr lang="ru-RU" sz="2800" dirty="0" smtClean="0"/>
              <a:t> </a:t>
            </a:r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Социальная служба при больницах 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67544" y="1556792"/>
            <a:ext cx="8352928" cy="46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Социальное устройство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бездомных людей, находящихся на лечении в больницах, к моменту их выздоровления.</a:t>
            </a:r>
          </a:p>
          <a:p>
            <a:pPr marL="0" indent="0">
              <a:buNone/>
            </a:pP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Этапы:</a:t>
            </a: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волонтеры,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знакомство с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ГКБ,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опрос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бездомных,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работа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волонтеров,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социальное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устройство бездомных людей.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ru-RU" sz="1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ru-RU" sz="2000" b="1" u="sng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Как </a:t>
            </a: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могут помочь </a:t>
            </a: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прихожане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: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добровольцы могут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помочь в </a:t>
            </a:r>
            <a:r>
              <a:rPr lang="ru-RU" sz="2000" b="1" dirty="0" err="1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обзвоне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 больниц, посещении больных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. 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Также можно приносить продукты и одежду и средства гигиены  для бездомных людей, оказавшихся в больницах.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77778" b="77381"/>
          <a:stretch/>
        </p:blipFill>
        <p:spPr bwMode="auto">
          <a:xfrm>
            <a:off x="0" y="44623"/>
            <a:ext cx="1187623" cy="120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742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187623" y="116632"/>
            <a:ext cx="7848873" cy="792088"/>
          </a:xfrm>
        </p:spPr>
        <p:txBody>
          <a:bodyPr bIns="91440" anchor="b" anchorCtr="0">
            <a:noAutofit/>
          </a:bodyPr>
          <a:lstStyle/>
          <a:p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Развитие</a:t>
            </a:r>
            <a:endParaRPr lang="ru-RU" sz="2800" b="1" dirty="0">
              <a:solidFill>
                <a:srgbClr val="006699"/>
              </a:solidFill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67544" y="1753359"/>
            <a:ext cx="8352928" cy="232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Благотворительная столовая</a:t>
            </a:r>
          </a:p>
          <a:p>
            <a:pPr marL="0" indent="0">
              <a:buNone/>
            </a:pP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Пункт обогрева</a:t>
            </a:r>
          </a:p>
          <a:p>
            <a:pPr marL="0" indent="0">
              <a:buNone/>
            </a:pP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Центр содействия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в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трудоустройстве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77778" b="77381"/>
          <a:stretch/>
        </p:blipFill>
        <p:spPr bwMode="auto">
          <a:xfrm>
            <a:off x="0" y="44623"/>
            <a:ext cx="1187623" cy="120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122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187623" y="116632"/>
            <a:ext cx="7848873" cy="792088"/>
          </a:xfrm>
        </p:spPr>
        <p:txBody>
          <a:bodyPr bIns="91440" anchor="b" anchorCtr="0">
            <a:noAutofit/>
          </a:bodyPr>
          <a:lstStyle/>
          <a:p>
            <a:r>
              <a:rPr lang="ru-RU" sz="2800" b="1" dirty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Вопросы привлечения средств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67544" y="1753359"/>
            <a:ext cx="8352928" cy="46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u="sng" dirty="0" err="1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Грантовое</a:t>
            </a: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:</a:t>
            </a: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«Православная инициатива»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(</a:t>
            </a:r>
            <a:r>
              <a:rPr lang="en-US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  <a:hlinkClick r:id="rId3"/>
              </a:rPr>
              <a:t>http://newpravkonkurs.ru/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),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региональные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гранты и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субсидии.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ru-RU" sz="2000" b="1" u="sng" dirty="0" err="1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Краудфандинг</a:t>
            </a: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:</a:t>
            </a:r>
            <a:endParaRPr lang="ru-RU" sz="2000" b="1" u="sng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</a:pPr>
            <a:r>
              <a:rPr lang="en-US" sz="2000" dirty="0">
                <a:hlinkClick r:id="rId4"/>
              </a:rPr>
              <a:t>https://dobro.mail.ru</a:t>
            </a:r>
            <a:r>
              <a:rPr lang="en-US" sz="2000" dirty="0" smtClean="0">
                <a:hlinkClick r:id="rId4"/>
              </a:rPr>
              <a:t>/</a:t>
            </a:r>
            <a:r>
              <a:rPr lang="ru-RU" sz="2000" dirty="0" smtClean="0"/>
              <a:t>,</a:t>
            </a:r>
          </a:p>
          <a:p>
            <a:pPr>
              <a:buClr>
                <a:srgbClr val="004060"/>
              </a:buClr>
            </a:pPr>
            <a:r>
              <a:rPr lang="en-US" sz="2000" dirty="0">
                <a:hlinkClick r:id="rId5"/>
              </a:rPr>
              <a:t>https://planeta.ru</a:t>
            </a:r>
            <a:r>
              <a:rPr lang="en-US" sz="2000" dirty="0" smtClean="0">
                <a:hlinkClick r:id="rId5"/>
              </a:rPr>
              <a:t>/</a:t>
            </a:r>
            <a:r>
              <a:rPr lang="ru-RU" sz="2000" dirty="0" smtClean="0"/>
              <a:t>,</a:t>
            </a:r>
          </a:p>
          <a:p>
            <a:pPr>
              <a:buClr>
                <a:srgbClr val="004060"/>
              </a:buClr>
            </a:pPr>
            <a:r>
              <a:rPr lang="en-US" sz="2000" dirty="0">
                <a:hlinkClick r:id="rId6"/>
              </a:rPr>
              <a:t>https://fond.predanie.ru</a:t>
            </a:r>
            <a:r>
              <a:rPr lang="en-US" sz="2000" dirty="0" smtClean="0">
                <a:hlinkClick r:id="rId6"/>
              </a:rPr>
              <a:t>/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Физлица</a:t>
            </a: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:</a:t>
            </a: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объявления в Храме,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кружка,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социальные сети;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проведение </a:t>
            </a:r>
            <a:r>
              <a:rPr lang="ru-RU" sz="2000" b="1" dirty="0" err="1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общеепархиальных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акций по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храмам. 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77778" b="77381"/>
          <a:stretch/>
        </p:blipFill>
        <p:spPr bwMode="auto">
          <a:xfrm>
            <a:off x="0" y="44623"/>
            <a:ext cx="1187623" cy="120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76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187623" y="116632"/>
            <a:ext cx="7848873" cy="792088"/>
          </a:xfrm>
        </p:spPr>
        <p:txBody>
          <a:bodyPr bIns="91440" anchor="b" anchorCtr="0">
            <a:noAutofit/>
          </a:bodyPr>
          <a:lstStyle/>
          <a:p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Поддержка Отдела</a:t>
            </a:r>
            <a:endParaRPr lang="ru-RU" sz="2800" b="1" dirty="0">
              <a:solidFill>
                <a:srgbClr val="006699"/>
              </a:solidFill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67544" y="1753359"/>
            <a:ext cx="8352928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u="sng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Мы </a:t>
            </a:r>
            <a:r>
              <a:rPr lang="ru-RU" sz="2000" b="1" u="sng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готовы:</a:t>
            </a:r>
            <a:endParaRPr lang="ru-RU" sz="2000" b="1" u="sng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рассказать о деталях всех форм работы и проконсультировать дистанционно;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приехать к вам и вместе подумать, какую форму работы лучше организовать на вашем приходе;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объяснить тонкости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написания </a:t>
            </a:r>
            <a:r>
              <a:rPr lang="ru-RU" sz="2000" b="1" dirty="0" err="1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грантовых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заявок;</a:t>
            </a:r>
          </a:p>
          <a:p>
            <a:pPr>
              <a:buClr>
                <a:srgbClr val="004060"/>
              </a:buClr>
              <a:buFont typeface="Cambria" pitchFamily="18" charset="0"/>
              <a:buChar char="•"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сориентировать в и особенностях взаимодействия с государственными специализированными службами помощи бездомным. </a:t>
            </a: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77778" b="77381"/>
          <a:stretch/>
        </p:blipFill>
        <p:spPr bwMode="auto">
          <a:xfrm>
            <a:off x="0" y="44623"/>
            <a:ext cx="1187623" cy="120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40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187623" y="116632"/>
            <a:ext cx="7848873" cy="792088"/>
          </a:xfrm>
        </p:spPr>
        <p:txBody>
          <a:bodyPr bIns="91440" anchor="b" anchorCtr="0">
            <a:noAutofit/>
          </a:bodyPr>
          <a:lstStyle/>
          <a:p>
            <a:r>
              <a:rPr lang="ru-RU" sz="2800" b="1" dirty="0" smtClean="0">
                <a:solidFill>
                  <a:srgbClr val="006699"/>
                </a:solidFill>
                <a:latin typeface="+mn-lt"/>
                <a:ea typeface="Verdana" pitchFamily="34" charset="0"/>
                <a:cs typeface="Verdana" pitchFamily="34" charset="0"/>
              </a:rPr>
              <a:t>Контакты</a:t>
            </a:r>
            <a:endParaRPr lang="ru-RU" sz="2800" b="1" dirty="0">
              <a:solidFill>
                <a:srgbClr val="006699"/>
              </a:solidFill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67544" y="1753359"/>
            <a:ext cx="8352928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u="sng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Доклад подготовили: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Илья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Кусков,</a:t>
            </a:r>
            <a:endParaRPr lang="ru-RU" sz="2000" b="1" u="sng" dirty="0" smtClean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заместитель Председателя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СОЦБСС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МП,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8(905)599 0027</a:t>
            </a:r>
            <a:endParaRPr lang="ru-RU" alt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en-US" alt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  <a:hlinkClick r:id="rId3"/>
              </a:rPr>
              <a:t>bus-miloserdie@yandex.ru</a:t>
            </a:r>
            <a:endParaRPr lang="ru-RU" altLang="ru-RU" sz="2000" b="1" dirty="0" smtClean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Font typeface="Wingdings" pitchFamily="2" charset="2"/>
              <a:buNone/>
            </a:pPr>
            <a:endParaRPr lang="ru-RU" altLang="ru-RU" sz="2000" b="1" dirty="0" smtClean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ru-RU" alt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Ирина </a:t>
            </a:r>
            <a:r>
              <a:rPr lang="ru-RU" altLang="ru-RU" sz="2000" b="1" dirty="0" err="1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Мешкова</a:t>
            </a:r>
            <a:r>
              <a:rPr lang="ru-RU" alt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,</a:t>
            </a:r>
            <a:endParaRPr lang="ru-RU" alt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ru-RU" alt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руководитель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направления </a:t>
            </a:r>
            <a:r>
              <a:rPr lang="ru-RU" sz="2000" b="1" dirty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помощи бездомным СОЦБСС </a:t>
            </a:r>
            <a:r>
              <a:rPr 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МП,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000" b="1" dirty="0" smtClean="0">
                <a:solidFill>
                  <a:srgbClr val="006699"/>
                </a:solidFill>
                <a:ea typeface="Verdana" pitchFamily="34" charset="0"/>
                <a:cs typeface="Verdana" pitchFamily="34" charset="0"/>
              </a:rPr>
              <a:t>8(903)126 1825</a:t>
            </a:r>
          </a:p>
          <a:p>
            <a:pPr marL="0" indent="0">
              <a:buFont typeface="Wingdings" pitchFamily="2" charset="2"/>
              <a:buNone/>
            </a:pPr>
            <a:r>
              <a:rPr lang="en-US" sz="2000" b="1" dirty="0" smtClean="0">
                <a:hlinkClick r:id="rId4"/>
              </a:rPr>
              <a:t>irina.miloserdie@gmail.com</a:t>
            </a:r>
            <a:endParaRPr lang="ru-RU" sz="2000" b="1" dirty="0" smtClean="0"/>
          </a:p>
          <a:p>
            <a:pPr marL="0" indent="0">
              <a:buFont typeface="Wingdings" pitchFamily="2" charset="2"/>
              <a:buNone/>
            </a:pPr>
            <a:endParaRPr lang="ru-RU" alt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ru-RU" sz="2000" b="1" dirty="0">
              <a:solidFill>
                <a:srgbClr val="006699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8593" r="77778" b="77381"/>
          <a:stretch/>
        </p:blipFill>
        <p:spPr bwMode="auto">
          <a:xfrm>
            <a:off x="0" y="44623"/>
            <a:ext cx="1187623" cy="120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738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design-kmv.ru/wp-content/uploads/2014/03/vozvrasheniebludnogosin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4" t="27896" r="1974" b="12774"/>
          <a:stretch/>
        </p:blipFill>
        <p:spPr bwMode="auto">
          <a:xfrm>
            <a:off x="-180528" y="-68417"/>
            <a:ext cx="9324528" cy="7028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44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8351</TotalTime>
  <Words>594</Words>
  <Application>Microsoft Office PowerPoint</Application>
  <PresentationFormat>Экран (4:3)</PresentationFormat>
  <Paragraphs>135</Paragraphs>
  <Slides>15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Справедливость</vt:lpstr>
      <vt:lpstr>Презентация PowerPoint</vt:lpstr>
      <vt:lpstr>Презентация PowerPoint</vt:lpstr>
      <vt:lpstr>Кто сегодня живет на улицах России?</vt:lpstr>
      <vt:lpstr>Причины  бездомности</vt:lpstr>
      <vt:lpstr>В какой помощи нуждаются люди, попавшие в трудную жизненную ситуацию </vt:lpstr>
      <vt:lpstr>С чего начать работу  с бездомными  на приходе?</vt:lpstr>
      <vt:lpstr>Как может приход помогать бездомным. №1. Информационный лист </vt:lpstr>
      <vt:lpstr>Как может приход помогать бездомным. №2. Организация выездного кормления</vt:lpstr>
      <vt:lpstr>Как может приход помогать бездомным. №3. Социальная служба при храме</vt:lpstr>
      <vt:lpstr>Как может приход помогать бездомным. №4. Социальная служба при больницах </vt:lpstr>
      <vt:lpstr>Развитие</vt:lpstr>
      <vt:lpstr>Вопросы привлечения средств</vt:lpstr>
      <vt:lpstr>Поддержка Отдела</vt:lpstr>
      <vt:lpstr>Контакты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Владлена Калашникова</dc:creator>
  <cp:lastModifiedBy>Ирина Николаевна Мешкова</cp:lastModifiedBy>
  <cp:revision>528</cp:revision>
  <dcterms:modified xsi:type="dcterms:W3CDTF">2017-09-11T19:17:56Z</dcterms:modified>
</cp:coreProperties>
</file>