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440" r:id="rId2"/>
    <p:sldId id="367" r:id="rId3"/>
    <p:sldId id="443" r:id="rId4"/>
    <p:sldId id="444" r:id="rId5"/>
    <p:sldId id="445" r:id="rId6"/>
    <p:sldId id="446" r:id="rId7"/>
    <p:sldId id="373" r:id="rId8"/>
    <p:sldId id="436" r:id="rId9"/>
    <p:sldId id="441" r:id="rId10"/>
  </p:sldIdLst>
  <p:sldSz cx="9144000" cy="6858000" type="screen4x3"/>
  <p:notesSz cx="9945688" cy="68151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0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6ECF3"/>
    <a:srgbClr val="3366CC"/>
    <a:srgbClr val="D8DFEC"/>
    <a:srgbClr val="80C535"/>
    <a:srgbClr val="0017F0"/>
    <a:srgbClr val="777777"/>
    <a:srgbClr val="4D4D4D"/>
    <a:srgbClr val="902B02"/>
    <a:srgbClr val="A22F02"/>
    <a:srgbClr val="F6DE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11" autoAdjust="0"/>
    <p:restoredTop sz="84039" autoAdjust="0"/>
  </p:normalViewPr>
  <p:slideViewPr>
    <p:cSldViewPr>
      <p:cViewPr>
        <p:scale>
          <a:sx n="75" d="100"/>
          <a:sy n="75" d="100"/>
        </p:scale>
        <p:origin x="-1613" y="-365"/>
      </p:cViewPr>
      <p:guideLst>
        <p:guide orient="horz" pos="220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10063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93" tIns="45597" rIns="91193" bIns="4559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32450" y="0"/>
            <a:ext cx="4311650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93" tIns="45597" rIns="91193" bIns="4559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BA35D6B-3E81-45A9-A3AB-3BFA6C8606B6}" type="datetimeFigureOut">
              <a:rPr lang="ru-RU"/>
              <a:pPr>
                <a:defRPr/>
              </a:pPr>
              <a:t>02.09.2017</a:t>
            </a:fld>
            <a:endParaRPr lang="ru-RU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72238"/>
            <a:ext cx="4310063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93" tIns="45597" rIns="91193" bIns="45597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32450" y="6472238"/>
            <a:ext cx="431165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93" tIns="45597" rIns="91193" bIns="4559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7A965F7-BA08-4DA0-83A3-031908ED24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491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193" tIns="45597" rIns="91193" bIns="4559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2450" y="0"/>
            <a:ext cx="4311650" cy="341313"/>
          </a:xfrm>
          <a:prstGeom prst="rect">
            <a:avLst/>
          </a:prstGeom>
        </p:spPr>
        <p:txBody>
          <a:bodyPr vert="horz" lIns="91193" tIns="45597" rIns="91193" bIns="4559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BAC9309-BD2B-4209-BF8D-CAB0F0D108EA}" type="datetimeFigureOut">
              <a:rPr lang="ru-RU"/>
              <a:pPr>
                <a:defRPr/>
              </a:pPr>
              <a:t>02.09.2017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8663" y="511175"/>
            <a:ext cx="3408362" cy="2555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93" tIns="45597" rIns="91193" bIns="4559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5363" y="3236913"/>
            <a:ext cx="7954962" cy="3067050"/>
          </a:xfrm>
          <a:prstGeom prst="rect">
            <a:avLst/>
          </a:prstGeom>
        </p:spPr>
        <p:txBody>
          <a:bodyPr vert="horz" lIns="91193" tIns="45597" rIns="91193" bIns="45597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72238"/>
            <a:ext cx="4310063" cy="341312"/>
          </a:xfrm>
          <a:prstGeom prst="rect">
            <a:avLst/>
          </a:prstGeom>
        </p:spPr>
        <p:txBody>
          <a:bodyPr vert="horz" lIns="91193" tIns="45597" rIns="91193" bIns="4559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2450" y="6472238"/>
            <a:ext cx="4311650" cy="341312"/>
          </a:xfrm>
          <a:prstGeom prst="rect">
            <a:avLst/>
          </a:prstGeom>
        </p:spPr>
        <p:txBody>
          <a:bodyPr vert="horz" lIns="91193" tIns="45597" rIns="91193" bIns="4559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E00CAE6-9306-476A-B065-9BDF616181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8826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2C1E7A-B517-41BE-B180-5F8A8D91E277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892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25BB65-D9E6-424E-8782-BD65A211DB15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238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25BB65-D9E6-424E-8782-BD65A211DB15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232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25BB65-D9E6-424E-8782-BD65A211DB15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9309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25BB65-D9E6-424E-8782-BD65A211DB15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52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25BB65-D9E6-424E-8782-BD65A211DB15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5489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2C1E7A-B517-41BE-B180-5F8A8D91E277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531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E92DF-C53E-41EC-BC8B-C499EC8478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129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BEA57-4463-428B-9E60-5CAB2A5E5D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384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4"/>
          <p:cNvSpPr/>
          <p:nvPr userDrawn="1"/>
        </p:nvSpPr>
        <p:spPr>
          <a:xfrm>
            <a:off x="6000750" y="6515100"/>
            <a:ext cx="1454150" cy="342900"/>
          </a:xfrm>
          <a:prstGeom prst="rect">
            <a:avLst/>
          </a:prstGeom>
          <a:solidFill>
            <a:srgbClr val="902B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Рисунок 9" descr="emblem.g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713" y="6215063"/>
            <a:ext cx="64293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8" descr="strelka.gi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161925"/>
            <a:ext cx="60007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Заголовок 1"/>
          <p:cNvSpPr>
            <a:spLocks noGrp="1"/>
          </p:cNvSpPr>
          <p:nvPr>
            <p:ph type="ctrTitle"/>
          </p:nvPr>
        </p:nvSpPr>
        <p:spPr>
          <a:xfrm>
            <a:off x="871512" y="253987"/>
            <a:ext cx="7772400" cy="369881"/>
          </a:xfrm>
        </p:spPr>
        <p:txBody>
          <a:bodyPr>
            <a:normAutofit/>
          </a:bodyPr>
          <a:lstStyle>
            <a:lvl1pPr algn="l">
              <a:defRPr sz="2300">
                <a:solidFill>
                  <a:srgbClr val="777777"/>
                </a:solidFill>
                <a:latin typeface="Arial Narrow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0"/>
          </p:nvPr>
        </p:nvSpPr>
        <p:spPr>
          <a:xfrm>
            <a:off x="5286375" y="649287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fld id="{EA3501EB-A45B-40C8-BE7C-88087A35255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Нижний колонтитул 22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>
            <a:lvl1pPr algn="r"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ru-RU"/>
              <a:t>Национальный центр </a:t>
            </a:r>
          </a:p>
          <a:p>
            <a:pPr>
              <a:defRPr/>
            </a:pPr>
            <a:r>
              <a:rPr lang="ru-RU"/>
              <a:t>социально-гуманитарных проектов</a:t>
            </a:r>
          </a:p>
        </p:txBody>
      </p:sp>
    </p:spTree>
    <p:extLst>
      <p:ext uri="{BB962C8B-B14F-4D97-AF65-F5344CB8AC3E}">
        <p14:creationId xmlns:p14="http://schemas.microsoft.com/office/powerpoint/2010/main" val="3037592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8AC4D-6CB7-4ABC-8459-83B7481C46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926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BE719-9ADC-494B-8D62-36D1DDD4E0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701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A66BE-0B1C-451F-BB40-DEE411CBB2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748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B9734-5D29-4457-9244-19FE56CEA0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268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E2A83-9714-4DEB-9BCF-E8C9713862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461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92C71-D0C4-4AA1-9320-2B58EC13F0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834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A48ED-15F0-4C21-BAC2-8428D9457F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145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0EC4A-5D20-4F0B-9090-6625C75B3F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785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D127D52-812E-483D-92EA-B719C3ED3B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86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.xml"/><Relationship Id="rId6" Type="http://schemas.openxmlformats.org/officeDocument/2006/relationships/hyperlink" Target="mailto:pantaleon177@gmail.com" TargetMode="External"/><Relationship Id="rId5" Type="http://schemas.openxmlformats.org/officeDocument/2006/relationships/hyperlink" Target="mailto:ikoulikov@gmail.com" TargetMode="External"/><Relationship Id="rId4" Type="http://schemas.openxmlformats.org/officeDocument/2006/relationships/hyperlink" Target="mailto:kpk@diaconia.ru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socotde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5"/>
          <p:cNvSpPr>
            <a:spLocks noChangeArrowheads="1"/>
          </p:cNvSpPr>
          <p:nvPr/>
        </p:nvSpPr>
        <p:spPr bwMode="auto">
          <a:xfrm>
            <a:off x="214313" y="285750"/>
            <a:ext cx="7310437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>
              <a:solidFill>
                <a:srgbClr val="777777"/>
              </a:solidFill>
              <a:latin typeface="Arial Narrow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>
              <a:solidFill>
                <a:srgbClr val="777777"/>
              </a:solidFill>
              <a:latin typeface="Arial Narrow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777777"/>
                </a:solidFill>
                <a:latin typeface="Arial Narrow" pitchFamily="34" charset="0"/>
              </a:rPr>
              <a:t>	</a:t>
            </a:r>
            <a:endParaRPr lang="ru-RU" altLang="ru-RU" sz="1600" i="1">
              <a:latin typeface="Arial" pitchFamily="34" charset="0"/>
            </a:endParaRPr>
          </a:p>
        </p:txBody>
      </p:sp>
      <p:sp>
        <p:nvSpPr>
          <p:cNvPr id="4099" name="Номер слайда 11"/>
          <p:cNvSpPr txBox="1">
            <a:spLocks noGrp="1"/>
          </p:cNvSpPr>
          <p:nvPr/>
        </p:nvSpPr>
        <p:spPr bwMode="auto">
          <a:xfrm>
            <a:off x="5286375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DF09E77-03FE-4EEA-A9EB-8C3CF3821B59}" type="slidenum">
              <a:rPr lang="ru-RU" altLang="ru-RU" sz="1200">
                <a:solidFill>
                  <a:schemeClr val="bg1"/>
                </a:solidFill>
                <a:latin typeface="Arial Narrow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ru-RU" altLang="ru-RU" sz="120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10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7018" y="2996952"/>
            <a:ext cx="8569325" cy="2952328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ru-RU" altLang="ru-RU" sz="4800" b="1" dirty="0">
                <a:solidFill>
                  <a:srgbClr val="3366CC"/>
                </a:solidFill>
                <a:latin typeface="Georgia" panose="02040502050405020303" pitchFamily="18" charset="0"/>
              </a:rPr>
              <a:t>ОРГАНИЗАЦИОННЫЕ ВОПРОСЫ ОБУЧАЮЩИХ КУРСОВ</a:t>
            </a:r>
            <a:endParaRPr lang="ru-RU" altLang="ru-RU" sz="4800" b="1" dirty="0" smtClean="0">
              <a:solidFill>
                <a:srgbClr val="3366CC"/>
              </a:solidFill>
              <a:latin typeface="Georgia" panose="02040502050405020303" pitchFamily="18" charset="0"/>
            </a:endParaRPr>
          </a:p>
        </p:txBody>
      </p:sp>
      <p:pic>
        <p:nvPicPr>
          <p:cNvPr id="4101" name="Рисунок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90500"/>
            <a:ext cx="8907463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214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395536" y="965041"/>
            <a:ext cx="8382397" cy="5555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1800"/>
              </a:spcBef>
            </a:pPr>
            <a:r>
              <a:rPr lang="ru-RU" sz="2800" dirty="0"/>
              <a:t>Курсы рассчитаны на ответственных за социальную работу в епархиях и благочиниях</a:t>
            </a:r>
          </a:p>
          <a:p>
            <a:pPr>
              <a:spcBef>
                <a:spcPts val="1800"/>
              </a:spcBef>
            </a:pPr>
            <a:r>
              <a:rPr lang="ru-RU" sz="2800" dirty="0"/>
              <a:t>Приглашаются также ключевые сотрудники </a:t>
            </a:r>
            <a:r>
              <a:rPr lang="ru-RU" sz="2800" dirty="0" err="1" smtClean="0"/>
              <a:t>соц.отделов</a:t>
            </a:r>
            <a:endParaRPr lang="ru-RU" sz="2800" dirty="0" smtClean="0"/>
          </a:p>
          <a:p>
            <a:pPr>
              <a:spcBef>
                <a:spcPts val="1800"/>
              </a:spcBef>
            </a:pPr>
            <a:r>
              <a:rPr lang="ru-RU" sz="2800" dirty="0" smtClean="0"/>
              <a:t>Занятия </a:t>
            </a:r>
            <a:r>
              <a:rPr lang="ru-RU" sz="2800" dirty="0"/>
              <a:t>с 31 августа по 20 </a:t>
            </a:r>
            <a:r>
              <a:rPr lang="ru-RU" sz="2800" dirty="0" smtClean="0"/>
              <a:t>октября</a:t>
            </a:r>
          </a:p>
          <a:p>
            <a:pPr>
              <a:spcBef>
                <a:spcPts val="1800"/>
              </a:spcBef>
            </a:pPr>
            <a:r>
              <a:rPr lang="ru-RU" sz="2800" dirty="0" smtClean="0"/>
              <a:t>7 </a:t>
            </a:r>
            <a:r>
              <a:rPr lang="ru-RU" sz="2800" dirty="0" smtClean="0"/>
              <a:t>блоков — 2-3 </a:t>
            </a:r>
            <a:r>
              <a:rPr lang="ru-RU" sz="2800" dirty="0" err="1" smtClean="0"/>
              <a:t>вебинара</a:t>
            </a:r>
            <a:r>
              <a:rPr lang="ru-RU" sz="2800" dirty="0" smtClean="0"/>
              <a:t> в </a:t>
            </a:r>
            <a:r>
              <a:rPr lang="ru-RU" sz="2800" dirty="0" smtClean="0"/>
              <a:t>неделю</a:t>
            </a:r>
            <a:endParaRPr lang="ru-RU" sz="2800" dirty="0" smtClean="0"/>
          </a:p>
          <a:p>
            <a:pPr>
              <a:spcBef>
                <a:spcPts val="1800"/>
              </a:spcBef>
            </a:pPr>
            <a:r>
              <a:rPr lang="ru-RU" sz="2800" dirty="0" smtClean="0"/>
              <a:t>Записи </a:t>
            </a:r>
            <a:r>
              <a:rPr lang="ru-RU" sz="2800" dirty="0"/>
              <a:t>для самостоятельного изучения между </a:t>
            </a:r>
            <a:r>
              <a:rPr lang="ru-RU" sz="2800" dirty="0" err="1" smtClean="0"/>
              <a:t>вебинарами</a:t>
            </a:r>
            <a:endParaRPr lang="ru-RU" sz="2800" dirty="0"/>
          </a:p>
          <a:p>
            <a:pPr>
              <a:spcBef>
                <a:spcPts val="1800"/>
              </a:spcBef>
            </a:pPr>
            <a:r>
              <a:rPr lang="ru-RU" sz="2800" dirty="0" smtClean="0"/>
              <a:t>4 </a:t>
            </a:r>
            <a:r>
              <a:rPr lang="ru-RU" sz="2800" dirty="0"/>
              <a:t>обязательных </a:t>
            </a:r>
            <a:r>
              <a:rPr lang="ru-RU" sz="2800" dirty="0" smtClean="0"/>
              <a:t>заданий + вопросы на закрепление по каждому из блоков</a:t>
            </a:r>
            <a:endParaRPr lang="ru-RU" sz="2800" dirty="0"/>
          </a:p>
        </p:txBody>
      </p:sp>
      <p:sp>
        <p:nvSpPr>
          <p:cNvPr id="6147" name="Номер слайда 3"/>
          <p:cNvSpPr txBox="1">
            <a:spLocks noGrp="1"/>
          </p:cNvSpPr>
          <p:nvPr/>
        </p:nvSpPr>
        <p:spPr bwMode="auto">
          <a:xfrm>
            <a:off x="5286375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B2EA009-D078-4D01-B852-FBD15F99C945}" type="slidenum">
              <a:rPr lang="ru-RU" altLang="ru-RU" sz="1200">
                <a:solidFill>
                  <a:schemeClr val="bg1"/>
                </a:solidFill>
                <a:latin typeface="Arial Narrow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323527" y="215900"/>
            <a:ext cx="8712969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 smtClean="0">
                <a:solidFill>
                  <a:srgbClr val="3366CC"/>
                </a:solidFill>
                <a:latin typeface="Georgia" panose="02040502050405020303" pitchFamily="18" charset="0"/>
              </a:rPr>
              <a:t>Орг. вопросы обучающих курсов </a:t>
            </a:r>
            <a:endParaRPr lang="ru-RU" altLang="ru-RU" b="1" dirty="0">
              <a:solidFill>
                <a:srgbClr val="3366CC"/>
              </a:solidFill>
              <a:latin typeface="Georgia" panose="02040502050405020303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395536" y="965041"/>
            <a:ext cx="8382397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ru-RU" sz="2800" b="1" dirty="0" smtClean="0"/>
              <a:t>7 </a:t>
            </a:r>
            <a:r>
              <a:rPr lang="ru-RU" sz="2800" b="1" dirty="0" smtClean="0"/>
              <a:t>блоков:</a:t>
            </a:r>
          </a:p>
          <a:p>
            <a:pPr>
              <a:spcBef>
                <a:spcPts val="1200"/>
              </a:spcBef>
            </a:pPr>
            <a:r>
              <a:rPr lang="ru-RU" sz="2400" dirty="0" smtClean="0"/>
              <a:t>Базовые </a:t>
            </a:r>
            <a:r>
              <a:rPr lang="ru-RU" sz="2400" dirty="0"/>
              <a:t>принципы организации социальной деятельности на епархиальном </a:t>
            </a:r>
            <a:r>
              <a:rPr lang="ru-RU" sz="2400" dirty="0" smtClean="0"/>
              <a:t>уровне</a:t>
            </a:r>
          </a:p>
          <a:p>
            <a:pPr>
              <a:spcBef>
                <a:spcPts val="1200"/>
              </a:spcBef>
            </a:pPr>
            <a:r>
              <a:rPr lang="ru-RU" sz="2400" dirty="0"/>
              <a:t>Привлечение и координация добровольных </a:t>
            </a:r>
            <a:r>
              <a:rPr lang="ru-RU" sz="2400" dirty="0" smtClean="0"/>
              <a:t>помощников</a:t>
            </a:r>
          </a:p>
          <a:p>
            <a:pPr>
              <a:spcBef>
                <a:spcPts val="1200"/>
              </a:spcBef>
            </a:pPr>
            <a:r>
              <a:rPr lang="ru-RU" sz="2400" dirty="0"/>
              <a:t>Основные виды проектов по направлениям социальной </a:t>
            </a:r>
            <a:r>
              <a:rPr lang="ru-RU" sz="2400" dirty="0" smtClean="0"/>
              <a:t>работы</a:t>
            </a:r>
          </a:p>
          <a:p>
            <a:pPr>
              <a:spcBef>
                <a:spcPts val="1200"/>
              </a:spcBef>
            </a:pPr>
            <a:r>
              <a:rPr lang="ru-RU" sz="2400" dirty="0"/>
              <a:t>Основы привлечения средств и ресурсов (</a:t>
            </a:r>
            <a:r>
              <a:rPr lang="ru-RU" sz="2400" dirty="0" err="1"/>
              <a:t>фандрайзинг</a:t>
            </a:r>
            <a:r>
              <a:rPr lang="ru-RU" sz="2400" dirty="0" smtClean="0"/>
              <a:t>)</a:t>
            </a:r>
          </a:p>
          <a:p>
            <a:pPr>
              <a:spcBef>
                <a:spcPts val="1200"/>
              </a:spcBef>
            </a:pPr>
            <a:r>
              <a:rPr lang="ru-RU" sz="2400" dirty="0"/>
              <a:t>Юридические аспекты оказания социальной </a:t>
            </a:r>
            <a:r>
              <a:rPr lang="ru-RU" sz="2400" dirty="0" smtClean="0"/>
              <a:t>помощи</a:t>
            </a:r>
          </a:p>
          <a:p>
            <a:pPr>
              <a:spcBef>
                <a:spcPts val="1200"/>
              </a:spcBef>
            </a:pPr>
            <a:r>
              <a:rPr lang="ru-RU" sz="2400" dirty="0"/>
              <a:t>Основы </a:t>
            </a:r>
            <a:r>
              <a:rPr lang="ru-RU" sz="2400" dirty="0" smtClean="0"/>
              <a:t>менеджмента</a:t>
            </a:r>
          </a:p>
          <a:p>
            <a:pPr>
              <a:spcBef>
                <a:spcPts val="1200"/>
              </a:spcBef>
            </a:pPr>
            <a:r>
              <a:rPr lang="ru-RU" sz="2400" dirty="0"/>
              <a:t>Пастырские вопросы </a:t>
            </a:r>
            <a:r>
              <a:rPr lang="ru-RU" sz="2400" dirty="0" err="1"/>
              <a:t>соц.служения</a:t>
            </a:r>
            <a:r>
              <a:rPr lang="ru-RU" sz="2400" i="1" dirty="0"/>
              <a:t> (для священников</a:t>
            </a:r>
            <a:r>
              <a:rPr lang="ru-RU" sz="2400" i="1" dirty="0" smtClean="0"/>
              <a:t>)</a:t>
            </a:r>
            <a:endParaRPr lang="ru-RU" sz="2400" i="1" dirty="0" smtClean="0"/>
          </a:p>
        </p:txBody>
      </p:sp>
      <p:sp>
        <p:nvSpPr>
          <p:cNvPr id="6147" name="Номер слайда 3"/>
          <p:cNvSpPr txBox="1">
            <a:spLocks noGrp="1"/>
          </p:cNvSpPr>
          <p:nvPr/>
        </p:nvSpPr>
        <p:spPr bwMode="auto">
          <a:xfrm>
            <a:off x="5286375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B2EA009-D078-4D01-B852-FBD15F99C945}" type="slidenum">
              <a:rPr lang="ru-RU" altLang="ru-RU" sz="1200">
                <a:solidFill>
                  <a:schemeClr val="bg1"/>
                </a:solidFill>
                <a:latin typeface="Arial Narrow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20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323527" y="215900"/>
            <a:ext cx="8712969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 smtClean="0">
                <a:solidFill>
                  <a:srgbClr val="3366CC"/>
                </a:solidFill>
                <a:latin typeface="Georgia" panose="02040502050405020303" pitchFamily="18" charset="0"/>
              </a:rPr>
              <a:t>Орг. вопросы обучающих курсов </a:t>
            </a:r>
            <a:endParaRPr lang="ru-RU" altLang="ru-RU" b="1" dirty="0">
              <a:solidFill>
                <a:srgbClr val="3366CC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1350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395536" y="1196752"/>
            <a:ext cx="8382397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>
              <a:spcBef>
                <a:spcPts val="2400"/>
              </a:spcBef>
              <a:buNone/>
            </a:pPr>
            <a:r>
              <a:rPr lang="ru-RU" sz="2800" b="1" dirty="0" smtClean="0"/>
              <a:t>Завершение обучения:</a:t>
            </a:r>
          </a:p>
          <a:p>
            <a:pPr>
              <a:spcBef>
                <a:spcPts val="2400"/>
              </a:spcBef>
            </a:pPr>
            <a:r>
              <a:rPr lang="ru-RU" sz="2800" dirty="0"/>
              <a:t>теоретическое задания по всем </a:t>
            </a:r>
            <a:r>
              <a:rPr lang="ru-RU" sz="2800" dirty="0" smtClean="0"/>
              <a:t>материалам</a:t>
            </a:r>
          </a:p>
          <a:p>
            <a:pPr>
              <a:spcBef>
                <a:spcPts val="2400"/>
              </a:spcBef>
            </a:pPr>
            <a:r>
              <a:rPr lang="ru-RU" sz="2800" dirty="0" smtClean="0"/>
              <a:t>проект </a:t>
            </a:r>
            <a:r>
              <a:rPr lang="ru-RU" sz="2800" dirty="0"/>
              <a:t>развития социального отдела</a:t>
            </a:r>
          </a:p>
          <a:p>
            <a:pPr>
              <a:spcBef>
                <a:spcPts val="2400"/>
              </a:spcBef>
            </a:pPr>
            <a:r>
              <a:rPr lang="ru-RU" sz="2800" dirty="0" smtClean="0"/>
              <a:t>лучше </a:t>
            </a:r>
            <a:r>
              <a:rPr lang="ru-RU" sz="2800" dirty="0"/>
              <a:t>проекты будут отмечены на Общецерковном съезде по социальному служению </a:t>
            </a:r>
            <a:r>
              <a:rPr lang="ru-RU" sz="2800" b="1" dirty="0"/>
              <a:t>25-27 октября 2017 года</a:t>
            </a:r>
          </a:p>
        </p:txBody>
      </p:sp>
      <p:sp>
        <p:nvSpPr>
          <p:cNvPr id="6147" name="Номер слайда 3"/>
          <p:cNvSpPr txBox="1">
            <a:spLocks noGrp="1"/>
          </p:cNvSpPr>
          <p:nvPr/>
        </p:nvSpPr>
        <p:spPr bwMode="auto">
          <a:xfrm>
            <a:off x="5286375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B2EA009-D078-4D01-B852-FBD15F99C945}" type="slidenum">
              <a:rPr lang="ru-RU" altLang="ru-RU" sz="1200">
                <a:solidFill>
                  <a:schemeClr val="bg1"/>
                </a:solidFill>
                <a:latin typeface="Arial Narrow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20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323527" y="215900"/>
            <a:ext cx="8712969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 smtClean="0">
                <a:solidFill>
                  <a:srgbClr val="3366CC"/>
                </a:solidFill>
                <a:latin typeface="Georgia" panose="02040502050405020303" pitchFamily="18" charset="0"/>
              </a:rPr>
              <a:t>Орг. вопросы обучающих курсов </a:t>
            </a:r>
            <a:endParaRPr lang="ru-RU" altLang="ru-RU" b="1" dirty="0">
              <a:solidFill>
                <a:srgbClr val="3366CC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2492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395536" y="1196752"/>
            <a:ext cx="8382397" cy="423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>
              <a:spcBef>
                <a:spcPts val="2400"/>
              </a:spcBef>
              <a:buNone/>
            </a:pPr>
            <a:r>
              <a:rPr lang="ru-RU" sz="2800" b="1" dirty="0"/>
              <a:t>Документы об окончании</a:t>
            </a:r>
            <a:r>
              <a:rPr lang="ru-RU" sz="2800" b="1" dirty="0" smtClean="0"/>
              <a:t>:</a:t>
            </a:r>
          </a:p>
          <a:p>
            <a:pPr>
              <a:spcBef>
                <a:spcPts val="1800"/>
              </a:spcBef>
            </a:pPr>
            <a:r>
              <a:rPr lang="ru-RU" sz="2800" dirty="0"/>
              <a:t>Смогут получить </a:t>
            </a:r>
            <a:r>
              <a:rPr lang="ru-RU" sz="2800" dirty="0" smtClean="0"/>
              <a:t>те</a:t>
            </a:r>
            <a:r>
              <a:rPr lang="ru-RU" sz="2800" dirty="0"/>
              <a:t>, кто подавал </a:t>
            </a:r>
            <a:r>
              <a:rPr lang="ru-RU" sz="2800" dirty="0" smtClean="0"/>
              <a:t>документы </a:t>
            </a:r>
            <a:r>
              <a:rPr lang="ru-RU" sz="2800" i="1" dirty="0" smtClean="0"/>
              <a:t>(прошение, скан паспорта и диплома)</a:t>
            </a:r>
            <a:endParaRPr lang="ru-RU" sz="2800" i="1" dirty="0"/>
          </a:p>
          <a:p>
            <a:pPr>
              <a:spcBef>
                <a:spcPts val="1800"/>
              </a:spcBef>
            </a:pPr>
            <a:r>
              <a:rPr lang="ru-RU" sz="2800" b="1" dirty="0"/>
              <a:t>Сертификат Синодального отдела </a:t>
            </a:r>
            <a:r>
              <a:rPr lang="ru-RU" sz="2800" dirty="0" smtClean="0"/>
              <a:t>– сразу по </a:t>
            </a:r>
            <a:r>
              <a:rPr lang="ru-RU" sz="2800" dirty="0"/>
              <a:t>окончании </a:t>
            </a:r>
            <a:r>
              <a:rPr lang="ru-RU" sz="2800" dirty="0" smtClean="0"/>
              <a:t>курсов (по результатами заданий)</a:t>
            </a:r>
            <a:endParaRPr lang="ru-RU" sz="2800" dirty="0"/>
          </a:p>
          <a:p>
            <a:pPr>
              <a:spcBef>
                <a:spcPts val="1800"/>
              </a:spcBef>
            </a:pPr>
            <a:r>
              <a:rPr lang="ru-RU" sz="2800" b="1" dirty="0"/>
              <a:t>Удостоверение о повышении квалификации </a:t>
            </a:r>
            <a:r>
              <a:rPr lang="ru-RU" sz="2800" b="1" dirty="0" err="1"/>
              <a:t>гос.образца</a:t>
            </a:r>
            <a:r>
              <a:rPr lang="ru-RU" sz="2800" b="1" dirty="0"/>
              <a:t> </a:t>
            </a:r>
            <a:r>
              <a:rPr lang="ru-RU" sz="2800" dirty="0"/>
              <a:t>- по итогам реализации проекта к </a:t>
            </a:r>
            <a:r>
              <a:rPr lang="ru-RU" sz="2800" dirty="0" smtClean="0"/>
              <a:t>концу декабря</a:t>
            </a:r>
            <a:endParaRPr lang="ru-RU" sz="2800" dirty="0"/>
          </a:p>
        </p:txBody>
      </p:sp>
      <p:sp>
        <p:nvSpPr>
          <p:cNvPr id="6147" name="Номер слайда 3"/>
          <p:cNvSpPr txBox="1">
            <a:spLocks noGrp="1"/>
          </p:cNvSpPr>
          <p:nvPr/>
        </p:nvSpPr>
        <p:spPr bwMode="auto">
          <a:xfrm>
            <a:off x="5286375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B2EA009-D078-4D01-B852-FBD15F99C945}" type="slidenum">
              <a:rPr lang="ru-RU" altLang="ru-RU" sz="1200">
                <a:solidFill>
                  <a:schemeClr val="bg1"/>
                </a:solidFill>
                <a:latin typeface="Arial Narrow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20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323527" y="215900"/>
            <a:ext cx="8712969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 smtClean="0">
                <a:solidFill>
                  <a:srgbClr val="3366CC"/>
                </a:solidFill>
                <a:latin typeface="Georgia" panose="02040502050405020303" pitchFamily="18" charset="0"/>
              </a:rPr>
              <a:t>Орг. вопросы обучающих курсов </a:t>
            </a:r>
            <a:endParaRPr lang="ru-RU" altLang="ru-RU" b="1" dirty="0">
              <a:solidFill>
                <a:srgbClr val="3366CC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7683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395536" y="1412776"/>
            <a:ext cx="8382397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>
              <a:buNone/>
            </a:pPr>
            <a:r>
              <a:rPr lang="ru-RU" sz="4400" b="1" dirty="0">
                <a:hlinkClick r:id="rId4"/>
              </a:rPr>
              <a:t>kpk@diaconia.ru</a:t>
            </a:r>
            <a:endParaRPr lang="ru-RU" b="1" dirty="0"/>
          </a:p>
          <a:p>
            <a:pPr marL="0" indent="0" algn="ctr">
              <a:buNone/>
            </a:pPr>
            <a:r>
              <a:rPr lang="ru-RU" dirty="0"/>
              <a:t>основной адрес обучающих </a:t>
            </a:r>
            <a:r>
              <a:rPr lang="ru-RU" dirty="0" smtClean="0"/>
              <a:t>курсов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r>
              <a:rPr lang="ru-RU" sz="2400" b="1" dirty="0">
                <a:hlinkClick r:id="rId5"/>
              </a:rPr>
              <a:t>ikoulikov@gmail.com</a:t>
            </a:r>
            <a:r>
              <a:rPr lang="ru-RU" sz="2400" dirty="0"/>
              <a:t> - личный адрес д. Игоря Куликова, руководителя направления обмена опытом СОЦБСС </a:t>
            </a:r>
            <a:r>
              <a:rPr lang="ru-RU" sz="2400" dirty="0" smtClean="0"/>
              <a:t>МП</a:t>
            </a:r>
            <a:br>
              <a:rPr lang="ru-RU" sz="2400" dirty="0" smtClean="0"/>
            </a:b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r>
              <a:rPr lang="ru-RU" sz="2000" b="1" dirty="0">
                <a:hlinkClick r:id="rId6"/>
              </a:rPr>
              <a:t>pantaleon177@gmail.com</a:t>
            </a:r>
            <a:r>
              <a:rPr lang="ru-RU" sz="2000" dirty="0"/>
              <a:t> - личный адрес епископа Орехово-Зуевского </a:t>
            </a:r>
            <a:r>
              <a:rPr lang="ru-RU" sz="2000" dirty="0" err="1"/>
              <a:t>Пантелеимона</a:t>
            </a:r>
            <a:endParaRPr lang="ru-RU" sz="2000" dirty="0"/>
          </a:p>
        </p:txBody>
      </p:sp>
      <p:sp>
        <p:nvSpPr>
          <p:cNvPr id="6147" name="Номер слайда 3"/>
          <p:cNvSpPr txBox="1">
            <a:spLocks noGrp="1"/>
          </p:cNvSpPr>
          <p:nvPr/>
        </p:nvSpPr>
        <p:spPr bwMode="auto">
          <a:xfrm>
            <a:off x="5286375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B2EA009-D078-4D01-B852-FBD15F99C945}" type="slidenum">
              <a:rPr lang="ru-RU" altLang="ru-RU" sz="1200">
                <a:solidFill>
                  <a:schemeClr val="bg1"/>
                </a:solidFill>
                <a:latin typeface="Arial Narrow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20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323527" y="215900"/>
            <a:ext cx="8712969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 smtClean="0">
                <a:solidFill>
                  <a:srgbClr val="3366CC"/>
                </a:solidFill>
                <a:latin typeface="Georgia" panose="02040502050405020303" pitchFamily="18" charset="0"/>
              </a:rPr>
              <a:t>Орг. вопросы обучающих курсов </a:t>
            </a:r>
            <a:endParaRPr lang="ru-RU" altLang="ru-RU" b="1" dirty="0">
              <a:solidFill>
                <a:srgbClr val="3366CC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1812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нутый угол 5"/>
          <p:cNvSpPr/>
          <p:nvPr/>
        </p:nvSpPr>
        <p:spPr>
          <a:xfrm>
            <a:off x="1071563" y="1988840"/>
            <a:ext cx="7000875" cy="4214813"/>
          </a:xfrm>
          <a:prstGeom prst="foldedCorne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123" name="Заголовок 1"/>
          <p:cNvSpPr>
            <a:spLocks noGrp="1"/>
          </p:cNvSpPr>
          <p:nvPr>
            <p:ph type="ctrTitle"/>
          </p:nvPr>
        </p:nvSpPr>
        <p:spPr>
          <a:xfrm>
            <a:off x="300038" y="260648"/>
            <a:ext cx="8304410" cy="1367434"/>
          </a:xfrm>
        </p:spPr>
        <p:txBody>
          <a:bodyPr>
            <a:noAutofit/>
          </a:bodyPr>
          <a:lstStyle/>
          <a:p>
            <a:pPr algn="ctr"/>
            <a:r>
              <a:rPr lang="ru-RU" altLang="ru-RU" sz="2800" b="1" spc="-150" dirty="0" smtClean="0">
                <a:solidFill>
                  <a:srgbClr val="3366CC"/>
                </a:solidFill>
                <a:latin typeface="Georgia" panose="02040502050405020303" pitchFamily="18" charset="0"/>
                <a:sym typeface="Georgia" pitchFamily="18" charset="0"/>
              </a:rPr>
              <a:t>Социальное </a:t>
            </a:r>
            <a:r>
              <a:rPr lang="ru-RU" altLang="ru-RU" sz="2800" b="1" spc="-150" dirty="0">
                <a:solidFill>
                  <a:srgbClr val="3366CC"/>
                </a:solidFill>
                <a:latin typeface="Georgia" panose="02040502050405020303" pitchFamily="18" charset="0"/>
                <a:sym typeface="Georgia" pitchFamily="18" charset="0"/>
              </a:rPr>
              <a:t>служение </a:t>
            </a:r>
            <a:r>
              <a:rPr lang="ru-RU" altLang="ru-RU" sz="2800" b="1" spc="-150" dirty="0" smtClean="0">
                <a:solidFill>
                  <a:srgbClr val="3366CC"/>
                </a:solidFill>
                <a:latin typeface="Georgia" panose="02040502050405020303" pitchFamily="18" charset="0"/>
                <a:sym typeface="Georgia" pitchFamily="18" charset="0"/>
              </a:rPr>
              <a:t>— </a:t>
            </a:r>
            <a:r>
              <a:rPr lang="ru-RU" altLang="ru-RU" sz="2800" b="1" spc="-150" dirty="0">
                <a:solidFill>
                  <a:srgbClr val="3366CC"/>
                </a:solidFill>
                <a:latin typeface="Georgia" panose="02040502050405020303" pitchFamily="18" charset="0"/>
                <a:sym typeface="Georgia" pitchFamily="18" charset="0"/>
              </a:rPr>
              <a:t>это служение </a:t>
            </a:r>
            <a:r>
              <a:rPr lang="ru-RU" altLang="ru-RU" sz="2800" b="1" spc="-150" dirty="0" smtClean="0">
                <a:solidFill>
                  <a:srgbClr val="3366CC"/>
                </a:solidFill>
                <a:latin typeface="Georgia" panose="02040502050405020303" pitchFamily="18" charset="0"/>
                <a:sym typeface="Georgia" pitchFamily="18" charset="0"/>
              </a:rPr>
              <a:t>любви</a:t>
            </a:r>
            <a:r>
              <a:rPr lang="ru-RU" altLang="ru-RU" sz="2800" spc="-150" dirty="0" smtClean="0">
                <a:solidFill>
                  <a:srgbClr val="3366CC"/>
                </a:solidFill>
                <a:latin typeface="Georgia" panose="02040502050405020303" pitchFamily="18" charset="0"/>
                <a:sym typeface="Georgia" pitchFamily="18" charset="0"/>
              </a:rPr>
              <a:t>, что не противоречит необходимости качественно организовывать данную работу</a:t>
            </a:r>
            <a:endParaRPr lang="ru-RU" altLang="ru-RU" sz="2800" spc="-150" dirty="0" smtClean="0">
              <a:solidFill>
                <a:srgbClr val="3366CC"/>
              </a:solidFill>
              <a:latin typeface="Georgia" panose="02040502050405020303" pitchFamily="18" charset="0"/>
            </a:endParaRPr>
          </a:p>
        </p:txBody>
      </p:sp>
      <p:sp>
        <p:nvSpPr>
          <p:cNvPr id="5124" name="Rectangle 6"/>
          <p:cNvSpPr>
            <a:spLocks/>
          </p:cNvSpPr>
          <p:nvPr/>
        </p:nvSpPr>
        <p:spPr bwMode="auto">
          <a:xfrm>
            <a:off x="1428750" y="2203153"/>
            <a:ext cx="6357938" cy="392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i="1" dirty="0" smtClean="0">
                <a:solidFill>
                  <a:srgbClr val="42464D"/>
                </a:solidFill>
                <a:latin typeface="Arial" pitchFamily="34" charset="0"/>
                <a:sym typeface="Georgia" pitchFamily="18" charset="0"/>
              </a:rPr>
              <a:t>О </a:t>
            </a:r>
            <a:r>
              <a:rPr lang="ru-RU" altLang="ru-RU" sz="2000" i="1" dirty="0">
                <a:solidFill>
                  <a:srgbClr val="42464D"/>
                </a:solidFill>
                <a:latin typeface="Arial" pitchFamily="34" charset="0"/>
                <a:sym typeface="Georgia" pitchFamily="18" charset="0"/>
              </a:rPr>
              <a:t>принципах организации социальной работы в Русской Православной </a:t>
            </a:r>
            <a:r>
              <a:rPr lang="ru-RU" altLang="ru-RU" sz="2000" i="1" dirty="0" smtClean="0">
                <a:solidFill>
                  <a:srgbClr val="42464D"/>
                </a:solidFill>
                <a:latin typeface="Arial" pitchFamily="34" charset="0"/>
                <a:sym typeface="Georgia" pitchFamily="18" charset="0"/>
              </a:rPr>
              <a:t>Церкви</a:t>
            </a:r>
            <a:endParaRPr lang="ru-RU" altLang="ru-RU" sz="2000" i="1" dirty="0">
              <a:solidFill>
                <a:srgbClr val="42464D"/>
              </a:solidFill>
              <a:latin typeface="Arial" pitchFamily="34" charset="0"/>
              <a:sym typeface="Georgia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2000" dirty="0">
              <a:solidFill>
                <a:srgbClr val="42464D"/>
              </a:solidFill>
              <a:latin typeface="Arial Narrow" pitchFamily="34" charset="0"/>
              <a:sym typeface="Georgia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200" b="1" dirty="0" smtClean="0">
                <a:latin typeface="Arial Narrow" pitchFamily="34" charset="0"/>
                <a:sym typeface="Georgia" pitchFamily="18" charset="0"/>
              </a:rPr>
              <a:t>«Социальное </a:t>
            </a:r>
            <a:r>
              <a:rPr lang="ru-RU" altLang="ru-RU" sz="2200" b="1" dirty="0">
                <a:latin typeface="Arial Narrow" pitchFamily="34" charset="0"/>
                <a:sym typeface="Georgia" pitchFamily="18" charset="0"/>
              </a:rPr>
              <a:t>служение Церкви (благотворительность, социальная деятельность, </a:t>
            </a:r>
            <a:r>
              <a:rPr lang="ru-RU" altLang="ru-RU" sz="2200" b="1" dirty="0" err="1">
                <a:latin typeface="Arial Narrow" pitchFamily="34" charset="0"/>
                <a:sym typeface="Georgia" pitchFamily="18" charset="0"/>
              </a:rPr>
              <a:t>диакония</a:t>
            </a:r>
            <a:r>
              <a:rPr lang="ru-RU" altLang="ru-RU" sz="2200" b="1" dirty="0">
                <a:latin typeface="Arial Narrow" pitchFamily="34" charset="0"/>
                <a:sym typeface="Georgia" pitchFamily="18" charset="0"/>
              </a:rPr>
              <a:t>) — это инициированная, организованная, координируемая и финансируемая Церковью или с помощью Церкви деятельность, имеющая своей целью оказание помощи </a:t>
            </a:r>
            <a:r>
              <a:rPr lang="ru-RU" altLang="ru-RU" sz="2200" b="1" dirty="0" smtClean="0">
                <a:latin typeface="Arial Narrow" pitchFamily="34" charset="0"/>
                <a:sym typeface="Georgia" pitchFamily="18" charset="0"/>
              </a:rPr>
              <a:t>нуждающимся»</a:t>
            </a:r>
            <a:endParaRPr lang="ru-RU" altLang="ru-RU" sz="2200" dirty="0">
              <a:latin typeface="Arial Narrow" pitchFamily="34" charset="0"/>
              <a:sym typeface="Georgia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 dirty="0">
              <a:solidFill>
                <a:srgbClr val="42464D"/>
              </a:solidFill>
              <a:latin typeface="Arial Narrow" pitchFamily="34" charset="0"/>
              <a:sym typeface="Georgia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i="1" dirty="0">
                <a:solidFill>
                  <a:srgbClr val="42464D"/>
                </a:solidFill>
                <a:latin typeface="Arial Narrow" pitchFamily="34" charset="0"/>
                <a:sym typeface="Georgia" pitchFamily="18" charset="0"/>
              </a:rPr>
              <a:t>(Документ принят 4 февраля 2011 года Архиерейским Собором Русской Православной </a:t>
            </a:r>
            <a:r>
              <a:rPr lang="ru-RU" altLang="ru-RU" sz="2000" i="1" dirty="0" smtClean="0">
                <a:solidFill>
                  <a:srgbClr val="42464D"/>
                </a:solidFill>
                <a:latin typeface="Arial Narrow" pitchFamily="34" charset="0"/>
                <a:sym typeface="Georgia" pitchFamily="18" charset="0"/>
              </a:rPr>
              <a:t>Церкви)</a:t>
            </a:r>
            <a:endParaRPr lang="ru-RU" altLang="ru-RU" sz="2000" i="1" dirty="0">
              <a:solidFill>
                <a:srgbClr val="42464D"/>
              </a:solidFill>
              <a:latin typeface="Arial Narrow" pitchFamily="34" charset="0"/>
              <a:sym typeface="Georgia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нутый угол 5"/>
          <p:cNvSpPr/>
          <p:nvPr/>
        </p:nvSpPr>
        <p:spPr>
          <a:xfrm>
            <a:off x="1071563" y="1988840"/>
            <a:ext cx="7000875" cy="4214813"/>
          </a:xfrm>
          <a:prstGeom prst="foldedCorne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123" name="Заголовок 1"/>
          <p:cNvSpPr>
            <a:spLocks noGrp="1"/>
          </p:cNvSpPr>
          <p:nvPr>
            <p:ph type="ctrTitle"/>
          </p:nvPr>
        </p:nvSpPr>
        <p:spPr>
          <a:xfrm>
            <a:off x="300038" y="260648"/>
            <a:ext cx="8304410" cy="1367434"/>
          </a:xfrm>
        </p:spPr>
        <p:txBody>
          <a:bodyPr>
            <a:noAutofit/>
          </a:bodyPr>
          <a:lstStyle/>
          <a:p>
            <a:pPr algn="ctr"/>
            <a:r>
              <a:rPr lang="ru-RU" altLang="ru-RU" sz="2800" b="1" spc="-150" dirty="0" smtClean="0">
                <a:solidFill>
                  <a:srgbClr val="3366CC"/>
                </a:solidFill>
                <a:latin typeface="Georgia" panose="02040502050405020303" pitchFamily="18" charset="0"/>
                <a:sym typeface="Georgia" pitchFamily="18" charset="0"/>
              </a:rPr>
              <a:t>Социальное </a:t>
            </a:r>
            <a:r>
              <a:rPr lang="ru-RU" altLang="ru-RU" sz="2800" b="1" spc="-150" dirty="0">
                <a:solidFill>
                  <a:srgbClr val="3366CC"/>
                </a:solidFill>
                <a:latin typeface="Georgia" panose="02040502050405020303" pitchFamily="18" charset="0"/>
                <a:sym typeface="Georgia" pitchFamily="18" charset="0"/>
              </a:rPr>
              <a:t>служение </a:t>
            </a:r>
            <a:r>
              <a:rPr lang="ru-RU" altLang="ru-RU" sz="2800" b="1" spc="-150" dirty="0" smtClean="0">
                <a:solidFill>
                  <a:srgbClr val="3366CC"/>
                </a:solidFill>
                <a:latin typeface="Georgia" panose="02040502050405020303" pitchFamily="18" charset="0"/>
                <a:sym typeface="Georgia" pitchFamily="18" charset="0"/>
              </a:rPr>
              <a:t>— </a:t>
            </a:r>
            <a:r>
              <a:rPr lang="ru-RU" altLang="ru-RU" sz="2800" b="1" spc="-150" dirty="0">
                <a:solidFill>
                  <a:srgbClr val="3366CC"/>
                </a:solidFill>
                <a:latin typeface="Georgia" panose="02040502050405020303" pitchFamily="18" charset="0"/>
                <a:sym typeface="Georgia" pitchFamily="18" charset="0"/>
              </a:rPr>
              <a:t>это служение </a:t>
            </a:r>
            <a:r>
              <a:rPr lang="ru-RU" altLang="ru-RU" sz="2800" b="1" spc="-150" dirty="0" smtClean="0">
                <a:solidFill>
                  <a:srgbClr val="3366CC"/>
                </a:solidFill>
                <a:latin typeface="Georgia" panose="02040502050405020303" pitchFamily="18" charset="0"/>
                <a:sym typeface="Georgia" pitchFamily="18" charset="0"/>
              </a:rPr>
              <a:t>любви</a:t>
            </a:r>
            <a:r>
              <a:rPr lang="ru-RU" altLang="ru-RU" sz="2800" spc="-150" dirty="0" smtClean="0">
                <a:solidFill>
                  <a:srgbClr val="3366CC"/>
                </a:solidFill>
                <a:latin typeface="Georgia" panose="02040502050405020303" pitchFamily="18" charset="0"/>
                <a:sym typeface="Georgia" pitchFamily="18" charset="0"/>
              </a:rPr>
              <a:t>, что не противоречит необходимости качественно организовывать данную работу</a:t>
            </a:r>
            <a:endParaRPr lang="ru-RU" altLang="ru-RU" sz="2800" spc="-150" dirty="0" smtClean="0">
              <a:solidFill>
                <a:srgbClr val="3366CC"/>
              </a:solidFill>
              <a:latin typeface="Georgia" panose="02040502050405020303" pitchFamily="18" charset="0"/>
            </a:endParaRPr>
          </a:p>
        </p:txBody>
      </p:sp>
      <p:sp>
        <p:nvSpPr>
          <p:cNvPr id="5124" name="Rectangle 6"/>
          <p:cNvSpPr>
            <a:spLocks/>
          </p:cNvSpPr>
          <p:nvPr/>
        </p:nvSpPr>
        <p:spPr bwMode="auto">
          <a:xfrm>
            <a:off x="1428750" y="2203153"/>
            <a:ext cx="6357938" cy="392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i="1" dirty="0" smtClean="0">
                <a:solidFill>
                  <a:srgbClr val="42464D"/>
                </a:solidFill>
                <a:latin typeface="Arial" pitchFamily="34" charset="0"/>
                <a:sym typeface="Georgia" pitchFamily="18" charset="0"/>
              </a:rPr>
              <a:t>Церковный образовательный стандарт по подготовке социальных работников</a:t>
            </a:r>
            <a:endParaRPr lang="ru-RU" altLang="ru-RU" sz="2000" i="1" dirty="0">
              <a:solidFill>
                <a:srgbClr val="42464D"/>
              </a:solidFill>
              <a:latin typeface="Arial" pitchFamily="34" charset="0"/>
              <a:sym typeface="Georgia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2000" dirty="0">
              <a:solidFill>
                <a:srgbClr val="42464D"/>
              </a:solidFill>
              <a:latin typeface="Arial Narrow" pitchFamily="34" charset="0"/>
              <a:sym typeface="Georgia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200" b="1" dirty="0" smtClean="0">
                <a:latin typeface="Arial Narrow" pitchFamily="34" charset="0"/>
              </a:rPr>
              <a:t>«Социальная церковная работа это не только добровольное служение, основанное на частной инициативе, по велению сердца, но и сложная работа, требующая профессиональной подготовки</a:t>
            </a:r>
            <a:r>
              <a:rPr lang="ru-RU" altLang="ru-RU" sz="2200" b="1" dirty="0" smtClean="0">
                <a:solidFill>
                  <a:srgbClr val="42464D"/>
                </a:solidFill>
                <a:latin typeface="Arial Narrow" pitchFamily="34" charset="0"/>
                <a:sym typeface="Georgia" pitchFamily="18" charset="0"/>
              </a:rPr>
              <a:t>»</a:t>
            </a:r>
            <a:endParaRPr lang="ru-RU" altLang="ru-RU" sz="2200" dirty="0">
              <a:solidFill>
                <a:srgbClr val="42464D"/>
              </a:solidFill>
              <a:latin typeface="Arial Narrow" pitchFamily="34" charset="0"/>
              <a:sym typeface="Georgia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 dirty="0" smtClean="0">
              <a:solidFill>
                <a:srgbClr val="42464D"/>
              </a:solidFill>
              <a:latin typeface="Arial Narrow" pitchFamily="34" charset="0"/>
              <a:sym typeface="Georgia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 dirty="0">
              <a:solidFill>
                <a:srgbClr val="42464D"/>
              </a:solidFill>
              <a:latin typeface="Arial Narrow" pitchFamily="34" charset="0"/>
              <a:sym typeface="Georgia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900" i="1" dirty="0" smtClean="0">
                <a:solidFill>
                  <a:srgbClr val="42464D"/>
                </a:solidFill>
                <a:latin typeface="Arial Narrow" pitchFamily="34" charset="0"/>
                <a:sym typeface="Georgia" pitchFamily="18" charset="0"/>
              </a:rPr>
              <a:t>(Документ принят Высшим Церковным Советом 21 июня 2013 г. и одобрен на заседании Священного Синода 16 июля 2013 г.)</a:t>
            </a:r>
            <a:endParaRPr lang="ru-RU" altLang="ru-RU" sz="1900" i="1" dirty="0">
              <a:solidFill>
                <a:srgbClr val="42464D"/>
              </a:solidFill>
              <a:latin typeface="Arial Narrow" pitchFamily="34" charset="0"/>
              <a:sym typeface="Georgia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40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5"/>
          <p:cNvSpPr>
            <a:spLocks noChangeArrowheads="1"/>
          </p:cNvSpPr>
          <p:nvPr/>
        </p:nvSpPr>
        <p:spPr bwMode="auto">
          <a:xfrm>
            <a:off x="214313" y="285750"/>
            <a:ext cx="7310437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>
              <a:solidFill>
                <a:srgbClr val="777777"/>
              </a:solidFill>
              <a:latin typeface="Arial Narrow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>
              <a:solidFill>
                <a:srgbClr val="777777"/>
              </a:solidFill>
              <a:latin typeface="Arial Narrow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777777"/>
                </a:solidFill>
                <a:latin typeface="Arial Narrow" pitchFamily="34" charset="0"/>
              </a:rPr>
              <a:t>	</a:t>
            </a:r>
            <a:endParaRPr lang="ru-RU" altLang="ru-RU" sz="1600" i="1">
              <a:latin typeface="Arial" pitchFamily="34" charset="0"/>
            </a:endParaRPr>
          </a:p>
        </p:txBody>
      </p:sp>
      <p:sp>
        <p:nvSpPr>
          <p:cNvPr id="4099" name="Номер слайда 11"/>
          <p:cNvSpPr txBox="1">
            <a:spLocks noGrp="1"/>
          </p:cNvSpPr>
          <p:nvPr/>
        </p:nvSpPr>
        <p:spPr bwMode="auto">
          <a:xfrm>
            <a:off x="5286375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DF09E77-03FE-4EEA-A9EB-8C3CF3821B59}" type="slidenum">
              <a:rPr lang="ru-RU" altLang="ru-RU" sz="1200">
                <a:solidFill>
                  <a:schemeClr val="bg1"/>
                </a:solidFill>
                <a:latin typeface="Arial Narrow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20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10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7018" y="2852935"/>
            <a:ext cx="8569325" cy="3639939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ru-RU" altLang="ru-RU" sz="4000" b="1" dirty="0">
                <a:solidFill>
                  <a:srgbClr val="3366CC"/>
                </a:solidFill>
                <a:latin typeface="Georgia" panose="02040502050405020303" pitchFamily="18" charset="0"/>
              </a:rPr>
              <a:t>Последовательность действий </a:t>
            </a:r>
          </a:p>
          <a:p>
            <a:pPr>
              <a:lnSpc>
                <a:spcPct val="120000"/>
              </a:lnSpc>
            </a:pPr>
            <a:r>
              <a:rPr lang="ru-RU" altLang="ru-RU" sz="4000" b="1" dirty="0">
                <a:solidFill>
                  <a:srgbClr val="3366CC"/>
                </a:solidFill>
                <a:latin typeface="Georgia" panose="02040502050405020303" pitchFamily="18" charset="0"/>
              </a:rPr>
              <a:t>руководителя </a:t>
            </a:r>
            <a:r>
              <a:rPr lang="ru-RU" altLang="ru-RU" sz="4000" b="1" dirty="0" smtClean="0">
                <a:solidFill>
                  <a:srgbClr val="3366CC"/>
                </a:solidFill>
                <a:latin typeface="Georgia" panose="02040502050405020303" pitchFamily="18" charset="0"/>
              </a:rPr>
              <a:t>социального отдела</a:t>
            </a:r>
          </a:p>
          <a:p>
            <a:pPr>
              <a:lnSpc>
                <a:spcPct val="120000"/>
              </a:lnSpc>
              <a:spcBef>
                <a:spcPts val="2400"/>
              </a:spcBef>
            </a:pPr>
            <a:r>
              <a:rPr lang="en-US" altLang="ru-RU" sz="4000" b="1" dirty="0">
                <a:solidFill>
                  <a:srgbClr val="3366CC"/>
                </a:solidFill>
                <a:latin typeface="Georgia" panose="02040502050405020303" pitchFamily="18" charset="0"/>
                <a:hlinkClick r:id="rId3"/>
              </a:rPr>
              <a:t>http://bit.ly/socotdel</a:t>
            </a:r>
            <a:endParaRPr lang="ru-RU" altLang="ru-RU" sz="4000" b="1" dirty="0">
              <a:solidFill>
                <a:srgbClr val="3366CC"/>
              </a:solidFill>
              <a:latin typeface="Georgia" panose="02040502050405020303" pitchFamily="18" charset="0"/>
            </a:endParaRPr>
          </a:p>
        </p:txBody>
      </p:sp>
      <p:pic>
        <p:nvPicPr>
          <p:cNvPr id="4101" name="Рисунок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90500"/>
            <a:ext cx="8907463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11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2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3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4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5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7354</TotalTime>
  <Words>321</Words>
  <Application>Microsoft Office PowerPoint</Application>
  <PresentationFormat>Экран (4:3)</PresentationFormat>
  <Paragraphs>71</Paragraphs>
  <Slides>9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Социальное служение — это служение любви, что не противоречит необходимости качественно организовывать данную работу</vt:lpstr>
      <vt:lpstr>Социальное служение — это служение любви, что не противоречит необходимости качественно организовывать данную работу</vt:lpstr>
      <vt:lpstr>Презентация PowerPoint</vt:lpstr>
    </vt:vector>
  </TitlesOfParts>
  <Company>private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Customer</dc:creator>
  <cp:lastModifiedBy>Игорь</cp:lastModifiedBy>
  <cp:revision>558</cp:revision>
  <cp:lastPrinted>2013-10-23T02:45:50Z</cp:lastPrinted>
  <dcterms:created xsi:type="dcterms:W3CDTF">2011-03-27T13:15:12Z</dcterms:created>
  <dcterms:modified xsi:type="dcterms:W3CDTF">2017-09-02T19:09:41Z</dcterms:modified>
</cp:coreProperties>
</file>