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7" r:id="rId2"/>
    <p:sldId id="256" r:id="rId3"/>
    <p:sldId id="268" r:id="rId4"/>
    <p:sldId id="269" r:id="rId5"/>
    <p:sldId id="270" r:id="rId6"/>
    <p:sldId id="271" r:id="rId7"/>
    <p:sldId id="272" r:id="rId8"/>
    <p:sldId id="279" r:id="rId9"/>
    <p:sldId id="273" r:id="rId10"/>
    <p:sldId id="274" r:id="rId11"/>
    <p:sldId id="275" r:id="rId12"/>
    <p:sldId id="280" r:id="rId13"/>
    <p:sldId id="281" r:id="rId14"/>
    <p:sldId id="276" r:id="rId15"/>
    <p:sldId id="277" r:id="rId16"/>
    <p:sldId id="278" r:id="rId17"/>
    <p:sldId id="282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22" autoAdjust="0"/>
    <p:restoredTop sz="91024" autoAdjust="0"/>
  </p:normalViewPr>
  <p:slideViewPr>
    <p:cSldViewPr snapToGrid="0">
      <p:cViewPr varScale="1">
        <p:scale>
          <a:sx n="106" d="100"/>
          <a:sy n="106" d="100"/>
        </p:scale>
        <p:origin x="74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557EAD-93F2-46E0-BC27-7F65A84DD948}" type="datetimeFigureOut">
              <a:rPr lang="ru-RU" smtClean="0"/>
              <a:t>25.08.2017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A9081C-41E9-4A86-996B-811B8F7C5D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9566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Православные группы поддержки наркозависимых – это</a:t>
            </a:r>
            <a:r>
              <a:rPr lang="ru-RU" baseline="0" dirty="0" smtClean="0"/>
              <a:t> тот элемент, который рождается из церковной традиции жизни общины, члены которой всегда готовы помогать друг другу в любой сложной ситуации.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9081C-41E9-4A86-996B-811B8F7C5DD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71753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9081C-41E9-4A86-996B-811B8F7C5DD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77746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9081C-41E9-4A86-996B-811B8F7C5DD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8717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 православных группах поддержки наркозависимых могут участвовать те люди, которые объединены общей проблемой – зависимостью от наркотиков, ИМЕЮТ ЖЕЛАНИЕ избавиться от неё и согласны с целями и задачами группы:</a:t>
            </a:r>
          </a:p>
          <a:p>
            <a:r>
              <a:rPr lang="ru-RU" dirty="0" smtClean="0"/>
              <a:t>Возраст участников группы – от 18 лет и старше.</a:t>
            </a:r>
          </a:p>
          <a:p>
            <a:r>
              <a:rPr lang="ru-RU" dirty="0" smtClean="0"/>
              <a:t>Участие в группе не зависит от пола, социального статуса и национальности.</a:t>
            </a:r>
          </a:p>
          <a:p>
            <a:r>
              <a:rPr lang="ru-RU" dirty="0" smtClean="0"/>
              <a:t>В случае, если участник пришел на собрание в нетрезвом виде, ведущий вправе разрешить или запретить ему присутствовать. Такой участник лишается права высказываться на протяжении всего собрания.</a:t>
            </a:r>
          </a:p>
          <a:p>
            <a:r>
              <a:rPr lang="ru-RU" dirty="0" smtClean="0"/>
              <a:t>Существует практика устраивать открытые собрания, на которых могут присутствовать родственники и друзья наркозависимых. Такие собрания целесообразно устраивать не чаще 1 раза в квартал, по благословению духовника группы.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9081C-41E9-4A86-996B-811B8F7C5DD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3181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Православная группа или организация, которая организовала работу группы, должна позаботиться о том, чтобы найти священника, который бы занимался духовным </a:t>
            </a:r>
            <a:r>
              <a:rPr lang="ru-RU" dirty="0" err="1" smtClean="0"/>
              <a:t>окормлением</a:t>
            </a:r>
            <a:r>
              <a:rPr lang="ru-RU" dirty="0" smtClean="0"/>
              <a:t> членов группы, принимал участие в решении важных вопросов или проблем, принимал посильное участие в жизни группы. Духовник прихода или церковной общины благословляет образование и начало работы группы.</a:t>
            </a:r>
          </a:p>
          <a:p>
            <a:r>
              <a:rPr lang="ru-RU" dirty="0" smtClean="0"/>
              <a:t>      По запросу и решению группы, по благословению духовника церковной приходской или монастырской общины, или духовника группы на встречи группы поддержки могут быть приглашены следующие специалисты:</a:t>
            </a:r>
          </a:p>
          <a:p>
            <a:r>
              <a:rPr lang="ru-RU" dirty="0" smtClean="0"/>
              <a:t>• психолог,</a:t>
            </a:r>
          </a:p>
          <a:p>
            <a:r>
              <a:rPr lang="ru-RU" dirty="0" smtClean="0"/>
              <a:t>• врач нарколог,</a:t>
            </a:r>
          </a:p>
          <a:p>
            <a:r>
              <a:rPr lang="ru-RU" dirty="0" smtClean="0"/>
              <a:t>• врач психотерапевт.</a:t>
            </a:r>
          </a:p>
          <a:p>
            <a:r>
              <a:rPr lang="ru-RU" dirty="0" smtClean="0"/>
              <a:t>       С благословения духовника, в группах могут применяться различные методики работы, которыми может пользоваться ведущий. Это могут быть игры, упражнения, тренинги с участием всех или отдельных членов группы, которые не противоречат православному вероучению.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9081C-41E9-4A86-996B-811B8F7C5DD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97378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1) Анонимность и конфиденциальность. Никто из участников не должен раскрывать имена присутствующих за пределами группы, распространять сведения об откровенных высказываниях участников группы и разглашать их личные подробности. Не считается нарушением конфиденциальности, если участник рассказывает вне группы, о том, что он сам пережил, чему научился в группе или делится переживаниями.</a:t>
            </a:r>
          </a:p>
          <a:p>
            <a:r>
              <a:rPr lang="ru-RU" dirty="0" smtClean="0"/>
              <a:t>2) Каждый участник представляется, называя своё имя, говорит только о себе, о своём опыте, не даёт советов, не учит и не наставляет. Высказывается по каждой из тем по очереди, не перебивая других, выслушивая их уважительно и внимательно. </a:t>
            </a:r>
          </a:p>
          <a:p>
            <a:r>
              <a:rPr lang="ru-RU" dirty="0" smtClean="0"/>
              <a:t>3) Когда кто-то делится своей насущной, сегодняшней бедой и просит помощи, этот вопрос становится приоритетным. Все прочие вопросы и тема дня автоматически отходят на второй план.</a:t>
            </a:r>
          </a:p>
          <a:p>
            <a:r>
              <a:rPr lang="ru-RU" dirty="0" smtClean="0"/>
              <a:t>4) Каждый несёт ответственность за свои переживания и поведение в группе, за последствия принятого решения перед самим собой, за то, как, насколько и когда открываться группе. </a:t>
            </a:r>
          </a:p>
          <a:p>
            <a:r>
              <a:rPr lang="ru-RU" dirty="0" smtClean="0"/>
              <a:t>5) Соблюдение регламента – ответственность каждого из участников.</a:t>
            </a:r>
          </a:p>
          <a:p>
            <a:r>
              <a:rPr lang="ru-RU" dirty="0" smtClean="0"/>
              <a:t>6) Во время проведения собрания запрещается пользоваться мобильными телефонами. Их необходимо отключить, либо перевести в беззвучный режим.</a:t>
            </a:r>
          </a:p>
          <a:p>
            <a:r>
              <a:rPr lang="ru-RU" dirty="0" smtClean="0"/>
              <a:t>7) Отсутствие ненормативной лексики, агрессии, проповедей греха.</a:t>
            </a:r>
          </a:p>
          <a:p>
            <a:r>
              <a:rPr lang="ru-RU" dirty="0" smtClean="0"/>
              <a:t>8) Неприемлемо использование формулы приветствия: «Здравствуйте, я наркоман», так как она противоречит Евангелию и нашей традиции. Лучше так: «Здравствуйте, я Петр, выздоравливающий от наркотической зависимости».       </a:t>
            </a:r>
          </a:p>
          <a:p>
            <a:r>
              <a:rPr lang="ru-RU" dirty="0" smtClean="0"/>
              <a:t>9) Дискуссии на духовные темы могут иметь место лишь в присутствии духовного лица, но высказывания о свой личном духовном опыте приветствуются.  Осуждения и тем более споры недопустимы!</a:t>
            </a:r>
          </a:p>
          <a:p>
            <a:r>
              <a:rPr lang="ru-RU" dirty="0" smtClean="0"/>
              <a:t>10) Политические вопросы не поднимаются и не обсуждаются. Реклама и агитация неуместна.</a:t>
            </a:r>
          </a:p>
          <a:p>
            <a:r>
              <a:rPr lang="ru-RU" dirty="0" smtClean="0"/>
              <a:t>11) Во время собрания или по его окончании может быть организовано чаепитие.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9081C-41E9-4A86-996B-811B8F7C5DD7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47460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1) Анонимность и конфиденциальность. Никто из участников не должен раскрывать имена присутствующих за пределами группы, распространять сведения об откровенных высказываниях участников группы и разглашать их личные подробности. Не считается нарушением конфиденциальности, если участник рассказывает вне группы, о том, что он сам пережил, чему научился в группе или делится переживаниями.</a:t>
            </a:r>
          </a:p>
          <a:p>
            <a:r>
              <a:rPr lang="ru-RU" dirty="0" smtClean="0"/>
              <a:t>2) Каждый участник представляется, называя своё имя, говорит только о себе, о своём опыте, не даёт советов, не учит и не наставляет. Высказывается по каждой из тем по очереди, не перебивая других, выслушивая их уважительно и внимательно. </a:t>
            </a:r>
          </a:p>
          <a:p>
            <a:r>
              <a:rPr lang="ru-RU" dirty="0" smtClean="0"/>
              <a:t>3) Когда кто-то делится своей насущной, сегодняшней бедой и просит помощи, этот вопрос становится приоритетным. Все прочие вопросы и тема дня автоматически отходят на второй план.</a:t>
            </a:r>
          </a:p>
          <a:p>
            <a:r>
              <a:rPr lang="ru-RU" dirty="0" smtClean="0"/>
              <a:t>4) Каждый несёт ответственность за свои переживания и поведение в группе, за последствия принятого решения перед самим собой, за то, как, насколько и когда открываться группе. </a:t>
            </a:r>
          </a:p>
          <a:p>
            <a:r>
              <a:rPr lang="ru-RU" dirty="0" smtClean="0"/>
              <a:t>5) Соблюдение регламента – ответственность каждого из участников.</a:t>
            </a:r>
          </a:p>
          <a:p>
            <a:r>
              <a:rPr lang="ru-RU" dirty="0" smtClean="0"/>
              <a:t>6) Во время проведения собрания запрещается пользоваться мобильными телефонами. Их необходимо отключить, либо перевести в беззвучный режим.</a:t>
            </a:r>
          </a:p>
          <a:p>
            <a:r>
              <a:rPr lang="ru-RU" dirty="0" smtClean="0"/>
              <a:t>7) Отсутствие ненормативной лексики, агрессии, проповедей греха.</a:t>
            </a:r>
          </a:p>
          <a:p>
            <a:r>
              <a:rPr lang="ru-RU" dirty="0" smtClean="0"/>
              <a:t>8) Неприемлемо использование формулы приветствия: «Здравствуйте, я наркоман», так как она противоречит Евангелию и нашей традиции. Лучше так: «Здравствуйте, я Петр, выздоравливающий от наркотической зависимости».       </a:t>
            </a:r>
          </a:p>
          <a:p>
            <a:r>
              <a:rPr lang="ru-RU" dirty="0" smtClean="0"/>
              <a:t>9) Дискуссии на духовные темы могут иметь место лишь в присутствии духовного лица, но высказывания о свой личном духовном опыте приветствуются.  Осуждения и тем более споры недопустимы!</a:t>
            </a:r>
          </a:p>
          <a:p>
            <a:r>
              <a:rPr lang="ru-RU" dirty="0" smtClean="0"/>
              <a:t>10) Политические вопросы не поднимаются и не обсуждаются. Реклама и агитация неуместна.</a:t>
            </a:r>
          </a:p>
          <a:p>
            <a:r>
              <a:rPr lang="ru-RU" dirty="0" smtClean="0"/>
              <a:t>11) Во время собрания или по его окончании может быть организовано чаепитие.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9081C-41E9-4A86-996B-811B8F7C5DD7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0993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1)	Не пропускайте встреч без уважительных причин. </a:t>
            </a:r>
          </a:p>
          <a:p>
            <a:r>
              <a:rPr lang="ru-RU" dirty="0" smtClean="0"/>
              <a:t>2)	Час до группы – воздержание от курения!</a:t>
            </a:r>
          </a:p>
          <a:p>
            <a:r>
              <a:rPr lang="ru-RU" dirty="0" smtClean="0"/>
              <a:t>3)	Если у Вас есть проблема, не утаивайте ее, а искренно обсудите со всеми. Мы собираемся для того, чтобы помогать друг другу. Проявляйте открытость, искренность, честность.</a:t>
            </a:r>
          </a:p>
          <a:p>
            <a:r>
              <a:rPr lang="ru-RU" dirty="0" smtClean="0"/>
              <a:t>4)	Если на встрече присутствует много людей, помните о том, что высказаться сегодня, возможно, хочется каждому из них.</a:t>
            </a:r>
          </a:p>
          <a:p>
            <a:r>
              <a:rPr lang="ru-RU" dirty="0" smtClean="0"/>
              <a:t>5)	Окажите сердечное внимание вновь прибывшему человеку – чтобы он почувствовал помощь и поддержку. </a:t>
            </a:r>
          </a:p>
          <a:p>
            <a:r>
              <a:rPr lang="ru-RU" dirty="0" smtClean="0"/>
              <a:t>6)	Даже если Вы давно посещаете группу, не поучайте, не давайте «профессиональных советов», а памятуйте о том, что и Вам самому еще требуется помощь. </a:t>
            </a:r>
          </a:p>
          <a:p>
            <a:r>
              <a:rPr lang="ru-RU" dirty="0" smtClean="0"/>
              <a:t>7)	Стремитесь участвовать в делах группы.</a:t>
            </a:r>
          </a:p>
          <a:p>
            <a:r>
              <a:rPr lang="ru-RU" dirty="0" smtClean="0"/>
              <a:t>8)	Сорвавшись, не отчаивайтесь, а начинайте путь к воздержанию сначала. Не осуждайте того, кто сорвался. Это – общая беда.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9081C-41E9-4A86-996B-811B8F7C5DD7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77288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9081C-41E9-4A86-996B-811B8F7C5DD7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63392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Наставник – это «впередиидущий» член группы, который добровольно соглашается делиться собственным опытом, помогать и направлять по пути выздоровления, быть готовым поддержать, поговорить, дать совет и быть примером для подопечного. Наставник сопровождает в написании заданий из церковной программы социальной реабилитации. Каждый может выбрать себе наставника из числа участников группы или членов прихода и попросить его об этом. </a:t>
            </a:r>
          </a:p>
          <a:p>
            <a:r>
              <a:rPr lang="ru-RU" dirty="0" smtClean="0"/>
              <a:t>Какие функции выполняет наставник?</a:t>
            </a:r>
          </a:p>
          <a:p>
            <a:r>
              <a:rPr lang="ru-RU" dirty="0" smtClean="0"/>
              <a:t>Сопровождать подопечного в процессе работы с письменными заданиями.</a:t>
            </a:r>
          </a:p>
          <a:p>
            <a:r>
              <a:rPr lang="ru-RU" dirty="0" smtClean="0"/>
              <a:t>Выдавать задания, проводить консультации по заданиям и организовывать группу для сдачи заданий.</a:t>
            </a:r>
          </a:p>
          <a:p>
            <a:r>
              <a:rPr lang="ru-RU" dirty="0" smtClean="0"/>
              <a:t>Наставлять, поддерживать и мотивировать.</a:t>
            </a:r>
          </a:p>
          <a:p>
            <a:r>
              <a:rPr lang="ru-RU" dirty="0" smtClean="0"/>
              <a:t>Помогать адаптироваться в группе и церковной среде. </a:t>
            </a:r>
          </a:p>
          <a:p>
            <a:r>
              <a:rPr lang="ru-RU" dirty="0" smtClean="0"/>
              <a:t>  Кто может быть наставником?</a:t>
            </a:r>
          </a:p>
          <a:p>
            <a:r>
              <a:rPr lang="ru-RU" dirty="0" smtClean="0"/>
              <a:t>Обязательные критерии:</a:t>
            </a:r>
          </a:p>
          <a:p>
            <a:r>
              <a:rPr lang="ru-RU" dirty="0" smtClean="0"/>
              <a:t>Быть </a:t>
            </a:r>
            <a:r>
              <a:rPr lang="ru-RU" dirty="0" err="1" smtClean="0"/>
              <a:t>воцерковленным</a:t>
            </a:r>
            <a:r>
              <a:rPr lang="ru-RU" dirty="0" smtClean="0"/>
              <a:t> человеком.</a:t>
            </a:r>
          </a:p>
          <a:p>
            <a:r>
              <a:rPr lang="ru-RU" dirty="0" smtClean="0"/>
              <a:t>Иметь срок ремиссии не менее 1 года (в случае наличия зависимости).</a:t>
            </a:r>
          </a:p>
          <a:p>
            <a:r>
              <a:rPr lang="ru-RU" dirty="0" smtClean="0"/>
              <a:t>Иметь опыт трезвой жизни вне реабилитационного центра.</a:t>
            </a:r>
          </a:p>
          <a:p>
            <a:r>
              <a:rPr lang="ru-RU" dirty="0" smtClean="0"/>
              <a:t>Иметь желание и готовность быть наставником.</a:t>
            </a:r>
          </a:p>
          <a:p>
            <a:r>
              <a:rPr lang="ru-RU" dirty="0" smtClean="0"/>
              <a:t>Желательные критерии:</a:t>
            </a:r>
          </a:p>
          <a:p>
            <a:r>
              <a:rPr lang="ru-RU" dirty="0" smtClean="0"/>
              <a:t>Будущий наставник должен либо хорошо знать, либо сам пройти церковную программу социальной реабилитации.</a:t>
            </a:r>
          </a:p>
          <a:p>
            <a:r>
              <a:rPr lang="ru-RU" dirty="0" smtClean="0"/>
              <a:t>Приветствуется, если будущий наставник сам имеет опыт преодоления какой-либо зависимости (не обязательно химической).</a:t>
            </a:r>
          </a:p>
          <a:p>
            <a:r>
              <a:rPr lang="ru-RU" dirty="0" smtClean="0"/>
              <a:t>При соответствии всем вышеперечисленным критериям будущий наставник проходит собеседование, получает одобрение от куратора группы и благословение духовника группы. </a:t>
            </a:r>
          </a:p>
          <a:p>
            <a:r>
              <a:rPr lang="ru-RU" dirty="0" smtClean="0"/>
              <a:t>Для наставника важно понимать, что «один у нас Наставник – Христос» (Мф.23:10), поэтому процесс воспитания следует совершать в смирении и иметь уважительное отношение к воспитуемым .</a:t>
            </a:r>
          </a:p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9081C-41E9-4A86-996B-811B8F7C5DD7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37803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Наставник – это «впередиидущий» член группы, который добровольно соглашается делиться собственным опытом, помогать и направлять по пути выздоровления, быть готовым поддержать, поговорить, дать совет и быть примером для подопечного. Наставник сопровождает в написании заданий из церковной программы социальной реабилитации. Каждый может выбрать себе наставника из числа участников группы или членов прихода и попросить его об этом. </a:t>
            </a:r>
          </a:p>
          <a:p>
            <a:r>
              <a:rPr lang="ru-RU" dirty="0" smtClean="0"/>
              <a:t>Какие функции выполняет наставник?</a:t>
            </a:r>
          </a:p>
          <a:p>
            <a:r>
              <a:rPr lang="ru-RU" dirty="0" smtClean="0"/>
              <a:t>Сопровождать подопечного в процессе работы с письменными заданиями.</a:t>
            </a:r>
          </a:p>
          <a:p>
            <a:r>
              <a:rPr lang="ru-RU" dirty="0" smtClean="0"/>
              <a:t>Выдавать задания, проводить консультации по заданиям и организовывать группу для сдачи заданий.</a:t>
            </a:r>
          </a:p>
          <a:p>
            <a:r>
              <a:rPr lang="ru-RU" dirty="0" smtClean="0"/>
              <a:t>Наставлять, поддерживать и мотивировать.</a:t>
            </a:r>
          </a:p>
          <a:p>
            <a:r>
              <a:rPr lang="ru-RU" dirty="0" smtClean="0"/>
              <a:t>Помогать адаптироваться в группе и церковной среде. </a:t>
            </a:r>
          </a:p>
          <a:p>
            <a:r>
              <a:rPr lang="ru-RU" dirty="0" smtClean="0"/>
              <a:t>  Кто может быть наставником?</a:t>
            </a:r>
          </a:p>
          <a:p>
            <a:r>
              <a:rPr lang="ru-RU" dirty="0" smtClean="0"/>
              <a:t>Обязательные критерии:</a:t>
            </a:r>
          </a:p>
          <a:p>
            <a:r>
              <a:rPr lang="ru-RU" dirty="0" smtClean="0"/>
              <a:t>Быть </a:t>
            </a:r>
            <a:r>
              <a:rPr lang="ru-RU" dirty="0" err="1" smtClean="0"/>
              <a:t>воцерковленным</a:t>
            </a:r>
            <a:r>
              <a:rPr lang="ru-RU" dirty="0" smtClean="0"/>
              <a:t> человеком.</a:t>
            </a:r>
          </a:p>
          <a:p>
            <a:r>
              <a:rPr lang="ru-RU" dirty="0" smtClean="0"/>
              <a:t>Иметь срок ремиссии не менее 1 года (в случае наличия зависимости).</a:t>
            </a:r>
          </a:p>
          <a:p>
            <a:r>
              <a:rPr lang="ru-RU" dirty="0" smtClean="0"/>
              <a:t>Иметь опыт трезвой жизни вне реабилитационного центра.</a:t>
            </a:r>
          </a:p>
          <a:p>
            <a:r>
              <a:rPr lang="ru-RU" dirty="0" smtClean="0"/>
              <a:t>Иметь желание и готовность быть наставником.</a:t>
            </a:r>
          </a:p>
          <a:p>
            <a:r>
              <a:rPr lang="ru-RU" dirty="0" smtClean="0"/>
              <a:t>Желательные критерии:</a:t>
            </a:r>
          </a:p>
          <a:p>
            <a:r>
              <a:rPr lang="ru-RU" dirty="0" smtClean="0"/>
              <a:t>Будущий наставник должен либо хорошо знать, либо сам пройти церковную программу социальной реабилитации.</a:t>
            </a:r>
          </a:p>
          <a:p>
            <a:r>
              <a:rPr lang="ru-RU" dirty="0" smtClean="0"/>
              <a:t>Приветствуется, если будущий наставник сам имеет опыт преодоления какой-либо зависимости (не обязательно химической).</a:t>
            </a:r>
          </a:p>
          <a:p>
            <a:r>
              <a:rPr lang="ru-RU" dirty="0" smtClean="0"/>
              <a:t>При соответствии всем вышеперечисленным критериям будущий наставник проходит собеседование, получает одобрение от куратора группы и благословение духовника группы. </a:t>
            </a:r>
          </a:p>
          <a:p>
            <a:r>
              <a:rPr lang="ru-RU" dirty="0" smtClean="0"/>
              <a:t>Для наставника важно понимать, что «один у нас Наставник – Христос» (Мф.23:10), поэтому процесс воспитания следует совершать в смирении и иметь уважительное отношение к воспитуемым .</a:t>
            </a:r>
          </a:p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9081C-41E9-4A86-996B-811B8F7C5DD7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6754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Наставник – это «впередиидущий» член группы, который добровольно соглашается делиться собственным опытом, помогать и направлять по пути выздоровления, быть готовым поддержать, поговорить, дать совет и быть примером для подопечного. Наставник сопровождает в написании заданий из церковной программы социальной реабилитации. Каждый может выбрать себе наставника из числа участников группы или членов прихода и попросить его об этом. </a:t>
            </a:r>
          </a:p>
          <a:p>
            <a:r>
              <a:rPr lang="ru-RU" dirty="0" smtClean="0"/>
              <a:t>Какие функции выполняет наставник?</a:t>
            </a:r>
          </a:p>
          <a:p>
            <a:r>
              <a:rPr lang="ru-RU" dirty="0" smtClean="0"/>
              <a:t>Сопровождать подопечного в процессе работы с письменными заданиями.</a:t>
            </a:r>
          </a:p>
          <a:p>
            <a:r>
              <a:rPr lang="ru-RU" dirty="0" smtClean="0"/>
              <a:t>Выдавать задания, проводить консультации по заданиям и организовывать группу для сдачи заданий.</a:t>
            </a:r>
          </a:p>
          <a:p>
            <a:r>
              <a:rPr lang="ru-RU" dirty="0" smtClean="0"/>
              <a:t>Наставлять, поддерживать и мотивировать.</a:t>
            </a:r>
          </a:p>
          <a:p>
            <a:r>
              <a:rPr lang="ru-RU" dirty="0" smtClean="0"/>
              <a:t>Помогать адаптироваться в группе и церковной среде. </a:t>
            </a:r>
          </a:p>
          <a:p>
            <a:r>
              <a:rPr lang="ru-RU" dirty="0" smtClean="0"/>
              <a:t>  Кто может быть наставником?</a:t>
            </a:r>
          </a:p>
          <a:p>
            <a:r>
              <a:rPr lang="ru-RU" dirty="0" smtClean="0"/>
              <a:t>Обязательные критерии:</a:t>
            </a:r>
          </a:p>
          <a:p>
            <a:r>
              <a:rPr lang="ru-RU" dirty="0" smtClean="0"/>
              <a:t>Быть </a:t>
            </a:r>
            <a:r>
              <a:rPr lang="ru-RU" dirty="0" err="1" smtClean="0"/>
              <a:t>воцерковленным</a:t>
            </a:r>
            <a:r>
              <a:rPr lang="ru-RU" dirty="0" smtClean="0"/>
              <a:t> человеком.</a:t>
            </a:r>
          </a:p>
          <a:p>
            <a:r>
              <a:rPr lang="ru-RU" dirty="0" smtClean="0"/>
              <a:t>Иметь срок ремиссии не менее 1 года (в случае наличия зависимости).</a:t>
            </a:r>
          </a:p>
          <a:p>
            <a:r>
              <a:rPr lang="ru-RU" dirty="0" smtClean="0"/>
              <a:t>Иметь опыт трезвой жизни вне реабилитационного центра.</a:t>
            </a:r>
          </a:p>
          <a:p>
            <a:r>
              <a:rPr lang="ru-RU" dirty="0" smtClean="0"/>
              <a:t>Иметь желание и готовность быть наставником.</a:t>
            </a:r>
          </a:p>
          <a:p>
            <a:r>
              <a:rPr lang="ru-RU" dirty="0" smtClean="0"/>
              <a:t>Желательные критерии:</a:t>
            </a:r>
          </a:p>
          <a:p>
            <a:r>
              <a:rPr lang="ru-RU" dirty="0" smtClean="0"/>
              <a:t>Будущий наставник должен либо хорошо знать, либо сам пройти церковную программу социальной реабилитации.</a:t>
            </a:r>
          </a:p>
          <a:p>
            <a:r>
              <a:rPr lang="ru-RU" dirty="0" smtClean="0"/>
              <a:t>Приветствуется, если будущий наставник сам имеет опыт преодоления какой-либо зависимости (не обязательно химической).</a:t>
            </a:r>
          </a:p>
          <a:p>
            <a:r>
              <a:rPr lang="ru-RU" dirty="0" smtClean="0"/>
              <a:t>При соответствии всем вышеперечисленным критериям будущий наставник проходит собеседование, получает одобрение от куратора группы и благословение духовника группы. </a:t>
            </a:r>
          </a:p>
          <a:p>
            <a:r>
              <a:rPr lang="ru-RU" dirty="0" smtClean="0"/>
              <a:t>Для наставника важно понимать, что «один у нас Наставник – Христос» (Мф.23:10), поэтому процесс воспитания следует совершать в смирении и иметь уважительное отношение к воспитуемым .</a:t>
            </a:r>
          </a:p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9081C-41E9-4A86-996B-811B8F7C5DD7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85141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После определения и согласования времени, места, продолжительности и тематики встреч, проводится информирование о работе группы: размещение информации на доске объявлений и на сайте храма, в рекламных буклетах и визитках.  </a:t>
            </a:r>
          </a:p>
          <a:p>
            <a:r>
              <a:rPr lang="ru-RU" dirty="0" smtClean="0"/>
              <a:t>При организации новой группы поддержки необходимо подать информацию о группе в Координационный центр для включения в общую базу. Это поможет развитию взаимодействия с другими православными группами для обмена опытом и пополнит базу данных о деятельности Церкви в сфере помощи наркозависимым.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9081C-41E9-4A86-996B-811B8F7C5DD7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54749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1 ЭТАП. Обучение методологии проведения православных групп поддержки наркозависимых и их близких. </a:t>
            </a:r>
          </a:p>
          <a:p>
            <a:endParaRPr lang="ru-RU" dirty="0" smtClean="0"/>
          </a:p>
          <a:p>
            <a:r>
              <a:rPr lang="ru-RU" dirty="0" smtClean="0"/>
              <a:t>2 ЭТАП. Поиск людей, которые разделяют ваши интересы.</a:t>
            </a:r>
          </a:p>
          <a:p>
            <a:endParaRPr lang="ru-RU" dirty="0" smtClean="0"/>
          </a:p>
          <a:p>
            <a:r>
              <a:rPr lang="ru-RU" dirty="0" smtClean="0"/>
              <a:t>3 ЭТАП. Поиск места и времени собраний.</a:t>
            </a:r>
          </a:p>
          <a:p>
            <a:endParaRPr lang="ru-RU" dirty="0" smtClean="0"/>
          </a:p>
          <a:p>
            <a:r>
              <a:rPr lang="ru-RU" dirty="0" smtClean="0"/>
              <a:t>4 ЭТАП. Определение целей и формата группы.</a:t>
            </a:r>
          </a:p>
          <a:p>
            <a:endParaRPr lang="ru-RU" dirty="0" smtClean="0"/>
          </a:p>
          <a:p>
            <a:r>
              <a:rPr lang="ru-RU" dirty="0" smtClean="0"/>
              <a:t>5 ЭТАП. Развитие группы.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9081C-41E9-4A86-996B-811B8F7C5DD7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30670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9081C-41E9-4A86-996B-811B8F7C5DD7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053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780FE-FAFD-4DD6-B4D6-9FE00F13E44D}" type="datetimeFigureOut">
              <a:rPr lang="ru-RU" smtClean="0"/>
              <a:t>25.08.2017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B59ED-3ED5-4DC8-8099-C1053E09B0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282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780FE-FAFD-4DD6-B4D6-9FE00F13E44D}" type="datetimeFigureOut">
              <a:rPr lang="ru-RU" smtClean="0"/>
              <a:t>25.08.2017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B59ED-3ED5-4DC8-8099-C1053E09B0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1013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780FE-FAFD-4DD6-B4D6-9FE00F13E44D}" type="datetimeFigureOut">
              <a:rPr lang="ru-RU" smtClean="0"/>
              <a:t>25.08.2017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B59ED-3ED5-4DC8-8099-C1053E09B0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8939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780FE-FAFD-4DD6-B4D6-9FE00F13E44D}" type="datetimeFigureOut">
              <a:rPr lang="ru-RU" smtClean="0"/>
              <a:t>25.08.2017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B59ED-3ED5-4DC8-8099-C1053E09B0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876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780FE-FAFD-4DD6-B4D6-9FE00F13E44D}" type="datetimeFigureOut">
              <a:rPr lang="ru-RU" smtClean="0"/>
              <a:t>25.08.2017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B59ED-3ED5-4DC8-8099-C1053E09B0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0930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780FE-FAFD-4DD6-B4D6-9FE00F13E44D}" type="datetimeFigureOut">
              <a:rPr lang="ru-RU" smtClean="0"/>
              <a:t>25.08.2017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B59ED-3ED5-4DC8-8099-C1053E09B0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9985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780FE-FAFD-4DD6-B4D6-9FE00F13E44D}" type="datetimeFigureOut">
              <a:rPr lang="ru-RU" smtClean="0"/>
              <a:t>25.08.2017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B59ED-3ED5-4DC8-8099-C1053E09B0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818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780FE-FAFD-4DD6-B4D6-9FE00F13E44D}" type="datetimeFigureOut">
              <a:rPr lang="ru-RU" smtClean="0"/>
              <a:t>25.08.2017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B59ED-3ED5-4DC8-8099-C1053E09B0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8801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780FE-FAFD-4DD6-B4D6-9FE00F13E44D}" type="datetimeFigureOut">
              <a:rPr lang="ru-RU" smtClean="0"/>
              <a:t>25.08.2017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B59ED-3ED5-4DC8-8099-C1053E09B0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2440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780FE-FAFD-4DD6-B4D6-9FE00F13E44D}" type="datetimeFigureOut">
              <a:rPr lang="ru-RU" smtClean="0"/>
              <a:t>25.08.2017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B59ED-3ED5-4DC8-8099-C1053E09B0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0132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780FE-FAFD-4DD6-B4D6-9FE00F13E44D}" type="datetimeFigureOut">
              <a:rPr lang="ru-RU" smtClean="0"/>
              <a:t>25.08.2017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B59ED-3ED5-4DC8-8099-C1053E09B0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256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A780FE-FAFD-4DD6-B4D6-9FE00F13E44D}" type="datetimeFigureOut">
              <a:rPr lang="ru-RU" smtClean="0"/>
              <a:t>25.08.2017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BB59ED-3ED5-4DC8-8099-C1053E09B0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4169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314" y="780647"/>
            <a:ext cx="101716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>
                <a:solidFill>
                  <a:schemeClr val="accent6">
                    <a:lumMod val="75000"/>
                  </a:schemeClr>
                </a:solidFill>
              </a:rPr>
              <a:t>ОПЫТ СОЗДАНИЯ</a:t>
            </a:r>
          </a:p>
          <a:p>
            <a:r>
              <a:rPr lang="ru-RU" sz="4800" b="1" dirty="0" smtClean="0">
                <a:solidFill>
                  <a:schemeClr val="accent6">
                    <a:lumMod val="75000"/>
                  </a:schemeClr>
                </a:solidFill>
              </a:rPr>
              <a:t>ПРАВОСЛАВНЫХ ГРУПП ПОДДЕРЖКИ</a:t>
            </a:r>
            <a:endParaRPr lang="ru-RU" sz="4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263626" y="4314406"/>
            <a:ext cx="41410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Благотворительный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ф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онд </a:t>
            </a:r>
          </a:p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святого праведного </a:t>
            </a:r>
          </a:p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Иоанна Кронштадтского</a:t>
            </a:r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Picture 2" descr="D:\Работа\Текущие дела\Фонд\Дизайн фонда\Логотип фонда\Новый логотип\Logo без фона для PowerPoint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0"/>
                    </a14:imgEffect>
                    <a14:imgEffect>
                      <a14:colorTemperature colorTemp="1500"/>
                    </a14:imgEffect>
                    <a14:imgEffect>
                      <a14:saturation sat="33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052" y="3841374"/>
            <a:ext cx="2146395" cy="2146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2592370" y="2780907"/>
            <a:ext cx="8777995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2592370" y="2780907"/>
            <a:ext cx="0" cy="3516198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558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91777" y="2241395"/>
            <a:ext cx="515288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ПРАВОСЛАВНАЯ ГРУППА ПОДДЕРЖКИ</a:t>
            </a:r>
          </a:p>
          <a:p>
            <a:r>
              <a:rPr lang="ru-RU" sz="2400" dirty="0" smtClean="0">
                <a:solidFill>
                  <a:srgbClr val="C00000"/>
                </a:solidFill>
              </a:rPr>
              <a:t>МОЖЕТ СУЩЕСТВОВАТЬ ТОЛЬКО</a:t>
            </a:r>
          </a:p>
          <a:p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В РАМКАХ ЦЕРКОВНОЙ ОБЩИНЫ,</a:t>
            </a:r>
          </a:p>
          <a:p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В РАМКАХ ПРИХОДА.</a:t>
            </a:r>
            <a:endParaRPr lang="ru-RU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891777" y="4241840"/>
            <a:ext cx="515288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ПРАВОСЛАВНАЯ ГРУППА ПОДДЕРЖКИ</a:t>
            </a:r>
          </a:p>
          <a:p>
            <a:r>
              <a:rPr lang="ru-RU" sz="2400" dirty="0" smtClean="0">
                <a:solidFill>
                  <a:srgbClr val="C00000"/>
                </a:solidFill>
              </a:rPr>
              <a:t>ЭТО «ПОДГРУППА» ПРИХОДА,</a:t>
            </a:r>
          </a:p>
          <a:p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НА КОТОРОМ ОНА РАБОТАЕТ. </a:t>
            </a:r>
            <a:endParaRPr lang="ru-RU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36064" y="2323805"/>
            <a:ext cx="70403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0" b="1" dirty="0" smtClean="0">
                <a:solidFill>
                  <a:srgbClr val="C00000"/>
                </a:solidFill>
              </a:rPr>
              <a:t>1</a:t>
            </a:r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401444"/>
            <a:ext cx="11028556" cy="9144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2136064" y="4184740"/>
            <a:ext cx="70403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0" b="1" dirty="0" smtClean="0">
                <a:solidFill>
                  <a:srgbClr val="C00000"/>
                </a:solidFill>
              </a:rPr>
              <a:t>2</a:t>
            </a:r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04651" y="571920"/>
            <a:ext cx="81041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Специфика православных групп поддержки</a:t>
            </a:r>
            <a:endParaRPr lang="ru-RU" sz="3200" dirty="0">
              <a:solidFill>
                <a:schemeClr val="bg1"/>
              </a:solidFill>
            </a:endParaRPr>
          </a:p>
        </p:txBody>
      </p:sp>
      <p:grpSp>
        <p:nvGrpSpPr>
          <p:cNvPr id="19" name="Группа 18"/>
          <p:cNvGrpSpPr/>
          <p:nvPr/>
        </p:nvGrpSpPr>
        <p:grpSpPr>
          <a:xfrm>
            <a:off x="9529695" y="5729084"/>
            <a:ext cx="2400842" cy="936069"/>
            <a:chOff x="9529695" y="5729084"/>
            <a:chExt cx="2400842" cy="936069"/>
          </a:xfrm>
        </p:grpSpPr>
        <p:sp>
          <p:nvSpPr>
            <p:cNvPr id="13" name="TextBox 12"/>
            <p:cNvSpPr txBox="1"/>
            <p:nvPr/>
          </p:nvSpPr>
          <p:spPr>
            <a:xfrm>
              <a:off x="10426391" y="6110169"/>
              <a:ext cx="14608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Благотворительный </a:t>
              </a:r>
              <a:r>
                <a:rPr lang="ru-RU" sz="800" dirty="0">
                  <a:solidFill>
                    <a:schemeClr val="accent2">
                      <a:lumMod val="75000"/>
                    </a:schemeClr>
                  </a:solidFill>
                </a:rPr>
                <a:t>ф</a:t>
              </a:r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онд </a:t>
              </a:r>
            </a:p>
            <a:p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святого праведного </a:t>
              </a:r>
            </a:p>
            <a:p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Иоанна Кронштадтского</a:t>
              </a:r>
              <a:endParaRPr lang="ru-RU" sz="8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pic>
          <p:nvPicPr>
            <p:cNvPr id="14" name="Picture 2" descr="D:\Работа\Текущие дела\Фонд\Дизайн фонда\Логотип фонда\Новый логотип\Logo без фона для PowerPoint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100000"/>
                      </a14:imgEffect>
                      <a14:imgEffect>
                        <a14:colorTemperature colorTemp="4700"/>
                      </a14:imgEffect>
                      <a14:imgEffect>
                        <a14:saturation sat="33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8102" y="6081856"/>
              <a:ext cx="518289" cy="5182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6" name="Прямая соединительная линия 15"/>
            <p:cNvCxnSpPr/>
            <p:nvPr/>
          </p:nvCxnSpPr>
          <p:spPr>
            <a:xfrm>
              <a:off x="9529695" y="5729112"/>
              <a:ext cx="2400842" cy="0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>
              <a:off x="9529695" y="5729084"/>
              <a:ext cx="0" cy="936069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86686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401444"/>
            <a:ext cx="11028556" cy="9144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04651" y="571920"/>
            <a:ext cx="66543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Виды групп по объекту воздействия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76867" y="2244192"/>
            <a:ext cx="1084270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  <a:t>ГРУППЫ ДЛЯ НАРКОЗАВИСИМЫХ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  <a:t>ГРУППЫ ДЛЯ ЗНАЧИМЫХ БЛИЗКИХ И РОДСТВЕННИКОВ НАРКОЗАВИСИМЫХ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  <a:t>ГРУППЫ ДЛЯ ПОМОГАЮЩИХ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  <a:t>ТЕМАТИЧЕСКИЕ ГРУППЫ</a:t>
            </a:r>
            <a:endParaRPr lang="ru-RU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9529695" y="5729084"/>
            <a:ext cx="2400842" cy="936069"/>
            <a:chOff x="9529695" y="5729084"/>
            <a:chExt cx="2400842" cy="936069"/>
          </a:xfrm>
        </p:grpSpPr>
        <p:sp>
          <p:nvSpPr>
            <p:cNvPr id="12" name="TextBox 11"/>
            <p:cNvSpPr txBox="1"/>
            <p:nvPr/>
          </p:nvSpPr>
          <p:spPr>
            <a:xfrm>
              <a:off x="10426391" y="6110169"/>
              <a:ext cx="14608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Благотворительный </a:t>
              </a:r>
              <a:r>
                <a:rPr lang="ru-RU" sz="800" dirty="0">
                  <a:solidFill>
                    <a:schemeClr val="accent2">
                      <a:lumMod val="75000"/>
                    </a:schemeClr>
                  </a:solidFill>
                </a:rPr>
                <a:t>ф</a:t>
              </a:r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онд </a:t>
              </a:r>
            </a:p>
            <a:p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святого праведного </a:t>
              </a:r>
            </a:p>
            <a:p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Иоанна Кронштадтского</a:t>
              </a:r>
              <a:endParaRPr lang="ru-RU" sz="8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pic>
          <p:nvPicPr>
            <p:cNvPr id="13" name="Picture 2" descr="D:\Работа\Текущие дела\Фонд\Дизайн фонда\Логотип фонда\Новый логотип\Logo без фона для PowerPoint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100000"/>
                      </a14:imgEffect>
                      <a14:imgEffect>
                        <a14:colorTemperature colorTemp="4700"/>
                      </a14:imgEffect>
                      <a14:imgEffect>
                        <a14:saturation sat="33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8102" y="6081856"/>
              <a:ext cx="518289" cy="5182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4" name="Прямая соединительная линия 13"/>
            <p:cNvCxnSpPr/>
            <p:nvPr/>
          </p:nvCxnSpPr>
          <p:spPr>
            <a:xfrm>
              <a:off x="9529695" y="5729112"/>
              <a:ext cx="2400842" cy="0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>
              <a:off x="9529695" y="5729084"/>
              <a:ext cx="0" cy="936069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61595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062491" y="1804517"/>
            <a:ext cx="8966065" cy="149465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401444"/>
            <a:ext cx="11028556" cy="9144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04651" y="571920"/>
            <a:ext cx="67018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Виды групп по способу организации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112774" y="3618344"/>
            <a:ext cx="6096000" cy="146623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  <a:t>ГРУППЫ ЗАКРЫТЫЕ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  <a:t>ГРУППЫ ОТКРЫТЫЕ</a:t>
            </a:r>
            <a:endParaRPr lang="ru-RU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112774" y="1668587"/>
            <a:ext cx="6699847" cy="14662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  <a:t>ГРУППЫ ПОДДЕРЖКИ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  <a:t>ГРУППЫ САМОПОМОЩИ (ВЗАИМОПОМОЩИ)</a:t>
            </a:r>
            <a:endParaRPr lang="ru-RU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062491" y="1804517"/>
            <a:ext cx="687214" cy="1494651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183922" y="2154773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</a:rPr>
              <a:t>1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062491" y="3754274"/>
            <a:ext cx="8966065" cy="149465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2062491" y="3754274"/>
            <a:ext cx="687214" cy="1494651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183922" y="4125550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chemeClr val="bg1"/>
                </a:solidFill>
              </a:rPr>
              <a:t>2</a:t>
            </a:r>
          </a:p>
        </p:txBody>
      </p:sp>
      <p:grpSp>
        <p:nvGrpSpPr>
          <p:cNvPr id="18" name="Группа 17"/>
          <p:cNvGrpSpPr/>
          <p:nvPr/>
        </p:nvGrpSpPr>
        <p:grpSpPr>
          <a:xfrm>
            <a:off x="9529695" y="5729084"/>
            <a:ext cx="2400842" cy="936069"/>
            <a:chOff x="9529695" y="5729084"/>
            <a:chExt cx="2400842" cy="936069"/>
          </a:xfrm>
        </p:grpSpPr>
        <p:sp>
          <p:nvSpPr>
            <p:cNvPr id="19" name="TextBox 18"/>
            <p:cNvSpPr txBox="1"/>
            <p:nvPr/>
          </p:nvSpPr>
          <p:spPr>
            <a:xfrm>
              <a:off x="10426391" y="6110169"/>
              <a:ext cx="14608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Благотворительный </a:t>
              </a:r>
              <a:r>
                <a:rPr lang="ru-RU" sz="800" dirty="0">
                  <a:solidFill>
                    <a:schemeClr val="accent2">
                      <a:lumMod val="75000"/>
                    </a:schemeClr>
                  </a:solidFill>
                </a:rPr>
                <a:t>ф</a:t>
              </a:r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онд </a:t>
              </a:r>
            </a:p>
            <a:p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святого праведного </a:t>
              </a:r>
            </a:p>
            <a:p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Иоанна Кронштадтского</a:t>
              </a:r>
              <a:endParaRPr lang="ru-RU" sz="8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pic>
          <p:nvPicPr>
            <p:cNvPr id="20" name="Picture 2" descr="D:\Работа\Текущие дела\Фонд\Дизайн фонда\Логотип фонда\Новый логотип\Logo без фона для PowerPoint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100000"/>
                      </a14:imgEffect>
                      <a14:imgEffect>
                        <a14:colorTemperature colorTemp="4700"/>
                      </a14:imgEffect>
                      <a14:imgEffect>
                        <a14:saturation sat="33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8102" y="6081856"/>
              <a:ext cx="518289" cy="5182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1" name="Прямая соединительная линия 20"/>
            <p:cNvCxnSpPr/>
            <p:nvPr/>
          </p:nvCxnSpPr>
          <p:spPr>
            <a:xfrm>
              <a:off x="9529695" y="5729112"/>
              <a:ext cx="2400842" cy="0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>
              <a:off x="9529695" y="5729084"/>
              <a:ext cx="0" cy="936069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3660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401444"/>
            <a:ext cx="8219090" cy="9144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04651" y="571920"/>
            <a:ext cx="34022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Участники группы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30624" y="2340999"/>
            <a:ext cx="55145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НЕ ЗАВИСИТ ОТ ПОЛА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НЕ ЗАВИСИТ ОТ СОЦИАЛЬНОГО СТАТУСА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НЕ ЗАВИСИТ ОТ НАЦИОНАЛЬНОСТИ</a:t>
            </a:r>
            <a:endParaRPr lang="ru-RU" sz="2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4651" y="1530760"/>
            <a:ext cx="21031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</a:rPr>
              <a:t>Участие в группе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758963" y="5304733"/>
            <a:ext cx="66793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В НЕТРЕЗВОМ ВИДЕ </a:t>
            </a:r>
            <a:r>
              <a:rPr lang="ru-RU" sz="2000" b="1" dirty="0" smtClean="0">
                <a:solidFill>
                  <a:srgbClr val="C00000"/>
                </a:solidFill>
              </a:rPr>
              <a:t>(НА УСМОТРЕНИЕ ВЕДУЩЕГО)</a:t>
            </a:r>
          </a:p>
          <a:p>
            <a:r>
              <a:rPr lang="ru-RU" sz="2000" i="1" dirty="0" smtClean="0">
                <a:solidFill>
                  <a:srgbClr val="C00000"/>
                </a:solidFill>
              </a:rPr>
              <a:t>      такой участник лишается права высказываться</a:t>
            </a:r>
          </a:p>
          <a:p>
            <a:r>
              <a:rPr lang="ru-RU" sz="2000" i="1" dirty="0">
                <a:solidFill>
                  <a:srgbClr val="C00000"/>
                </a:solidFill>
              </a:rPr>
              <a:t> </a:t>
            </a:r>
            <a:r>
              <a:rPr lang="ru-RU" sz="2000" i="1" dirty="0" smtClean="0">
                <a:solidFill>
                  <a:srgbClr val="C00000"/>
                </a:solidFill>
              </a:rPr>
              <a:t>     на протяжении всего собрания</a:t>
            </a:r>
            <a:endParaRPr lang="ru-RU" sz="2000" i="1" dirty="0">
              <a:solidFill>
                <a:srgbClr val="C0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830624" y="1715756"/>
            <a:ext cx="30447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ОТ 18 ЛЕТ И СТАРШЕ</a:t>
            </a:r>
            <a:endParaRPr lang="ru-RU" sz="2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830624" y="3971119"/>
            <a:ext cx="760031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МОГУТ ПРИСУТСТВОВАТЬ РОДСТВЕННИКИ НАРКОЗАВИСИМЫХ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МОГУТ ПРИСУТСТВОВАТЬ ДРУЗЬЯ НАРКОЗАВИСИМЫХ</a:t>
            </a:r>
            <a:endParaRPr lang="ru-RU" sz="2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648604" y="2338035"/>
            <a:ext cx="8169741" cy="149541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2648605" y="1641379"/>
            <a:ext cx="8169741" cy="57898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2648604" y="3971119"/>
            <a:ext cx="8169741" cy="108607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2648603" y="5226377"/>
            <a:ext cx="8169741" cy="108607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7" name="Группа 26"/>
          <p:cNvGrpSpPr/>
          <p:nvPr/>
        </p:nvGrpSpPr>
        <p:grpSpPr>
          <a:xfrm>
            <a:off x="8345212" y="401444"/>
            <a:ext cx="2400842" cy="936069"/>
            <a:chOff x="9529695" y="5729084"/>
            <a:chExt cx="2400842" cy="936069"/>
          </a:xfrm>
        </p:grpSpPr>
        <p:sp>
          <p:nvSpPr>
            <p:cNvPr id="28" name="TextBox 27"/>
            <p:cNvSpPr txBox="1"/>
            <p:nvPr/>
          </p:nvSpPr>
          <p:spPr>
            <a:xfrm>
              <a:off x="10426391" y="6110169"/>
              <a:ext cx="14608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Благотворительный </a:t>
              </a:r>
              <a:r>
                <a:rPr lang="ru-RU" sz="800" dirty="0">
                  <a:solidFill>
                    <a:schemeClr val="accent2">
                      <a:lumMod val="75000"/>
                    </a:schemeClr>
                  </a:solidFill>
                </a:rPr>
                <a:t>ф</a:t>
              </a:r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онд </a:t>
              </a:r>
            </a:p>
            <a:p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святого праведного </a:t>
              </a:r>
            </a:p>
            <a:p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Иоанна Кронштадтского</a:t>
              </a:r>
              <a:endParaRPr lang="ru-RU" sz="8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pic>
          <p:nvPicPr>
            <p:cNvPr id="29" name="Picture 2" descr="D:\Работа\Текущие дела\Фонд\Дизайн фонда\Логотип фонда\Новый логотип\Logo без фона для PowerPoint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100000"/>
                      </a14:imgEffect>
                      <a14:imgEffect>
                        <a14:colorTemperature colorTemp="4700"/>
                      </a14:imgEffect>
                      <a14:imgEffect>
                        <a14:saturation sat="33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8102" y="6081856"/>
              <a:ext cx="518289" cy="5182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0" name="Прямая соединительная линия 29"/>
            <p:cNvCxnSpPr/>
            <p:nvPr/>
          </p:nvCxnSpPr>
          <p:spPr>
            <a:xfrm>
              <a:off x="9529695" y="5729112"/>
              <a:ext cx="2400842" cy="0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>
              <a:off x="9529695" y="5729084"/>
              <a:ext cx="0" cy="936069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44317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401444"/>
            <a:ext cx="11028556" cy="9144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04651" y="571920"/>
            <a:ext cx="684033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Участие священника в работе группы</a:t>
            </a:r>
            <a:endParaRPr lang="ru-RU" sz="3200" dirty="0">
              <a:solidFill>
                <a:schemeClr val="bg1"/>
              </a:solidFill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9529695" y="5729084"/>
            <a:ext cx="2400842" cy="936069"/>
            <a:chOff x="9529695" y="5729084"/>
            <a:chExt cx="2400842" cy="936069"/>
          </a:xfrm>
        </p:grpSpPr>
        <p:sp>
          <p:nvSpPr>
            <p:cNvPr id="12" name="TextBox 11"/>
            <p:cNvSpPr txBox="1"/>
            <p:nvPr/>
          </p:nvSpPr>
          <p:spPr>
            <a:xfrm>
              <a:off x="10426391" y="6110169"/>
              <a:ext cx="14608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Благотворительный </a:t>
              </a:r>
              <a:r>
                <a:rPr lang="ru-RU" sz="800" dirty="0">
                  <a:solidFill>
                    <a:schemeClr val="accent2">
                      <a:lumMod val="75000"/>
                    </a:schemeClr>
                  </a:solidFill>
                </a:rPr>
                <a:t>ф</a:t>
              </a:r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онд </a:t>
              </a:r>
            </a:p>
            <a:p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святого праведного </a:t>
              </a:r>
            </a:p>
            <a:p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Иоанна Кронштадтского</a:t>
              </a:r>
              <a:endParaRPr lang="ru-RU" sz="8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pic>
          <p:nvPicPr>
            <p:cNvPr id="13" name="Picture 2" descr="D:\Работа\Текущие дела\Фонд\Дизайн фонда\Логотип фонда\Новый логотип\Logo без фона для PowerPoint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100000"/>
                      </a14:imgEffect>
                      <a14:imgEffect>
                        <a14:colorTemperature colorTemp="4700"/>
                      </a14:imgEffect>
                      <a14:imgEffect>
                        <a14:saturation sat="33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8102" y="6081856"/>
              <a:ext cx="518289" cy="5182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4" name="Прямая соединительная линия 13"/>
            <p:cNvCxnSpPr/>
            <p:nvPr/>
          </p:nvCxnSpPr>
          <p:spPr>
            <a:xfrm>
              <a:off x="9529695" y="5729112"/>
              <a:ext cx="2400842" cy="0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>
              <a:off x="9529695" y="5729084"/>
              <a:ext cx="0" cy="936069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Прямоугольник 2"/>
          <p:cNvSpPr/>
          <p:nvPr/>
        </p:nvSpPr>
        <p:spPr>
          <a:xfrm>
            <a:off x="1926099" y="1428413"/>
            <a:ext cx="97053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5">
                    <a:lumMod val="75000"/>
                  </a:schemeClr>
                </a:solidFill>
              </a:rPr>
              <a:t>БЛАГОСЛОВЛЯЕТ ОБРАЗОВАНИЕ И НАЧАЛО РАБОТЫ 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ГРУППЫ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5">
                    <a:lumMod val="75000"/>
                  </a:schemeClr>
                </a:solidFill>
              </a:rPr>
              <a:t>ПРИНИМАЕТ УЧАСТИЕ В РЕШЕНИИ ВАЖНЫХ ВОПРОСОВ (ПРОБЛЕМ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)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5">
                    <a:lumMod val="75000"/>
                  </a:schemeClr>
                </a:solidFill>
              </a:rPr>
              <a:t>БЛАГОСЛОВЛЯЕТ ПРИМЕНЕНИЕ МЕТОДИК 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РАБОТЫ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ДУХОВНО ОКОРМЛЯЕТ ЧЛЕНОВ ГРУППЫ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ПРИНИМАЕТ УЧАСТИЕ В ЖИЗНИ ГРУППЫ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БЛАГОСЛОВЛЯЕТ УЧАСТИЕ СПЕЦИАЛИСТОВ</a:t>
            </a:r>
          </a:p>
          <a:p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    (психолога, врача нарколога, врача психотерапевта)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04651" y="1630938"/>
            <a:ext cx="16268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священник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009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401444"/>
            <a:ext cx="11028556" cy="9144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04651" y="506505"/>
            <a:ext cx="44987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Правила работы группы</a:t>
            </a:r>
            <a:endParaRPr lang="ru-RU" sz="3200" dirty="0">
              <a:solidFill>
                <a:schemeClr val="bg1"/>
              </a:solidFill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9529695" y="5729084"/>
            <a:ext cx="2400842" cy="936069"/>
            <a:chOff x="9529695" y="5729084"/>
            <a:chExt cx="2400842" cy="936069"/>
          </a:xfrm>
        </p:grpSpPr>
        <p:sp>
          <p:nvSpPr>
            <p:cNvPr id="12" name="TextBox 11"/>
            <p:cNvSpPr txBox="1"/>
            <p:nvPr/>
          </p:nvSpPr>
          <p:spPr>
            <a:xfrm>
              <a:off x="10426391" y="6110169"/>
              <a:ext cx="14608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Благотворительный </a:t>
              </a:r>
              <a:r>
                <a:rPr lang="ru-RU" sz="800" dirty="0">
                  <a:solidFill>
                    <a:schemeClr val="accent2">
                      <a:lumMod val="75000"/>
                    </a:schemeClr>
                  </a:solidFill>
                </a:rPr>
                <a:t>ф</a:t>
              </a:r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онд </a:t>
              </a:r>
            </a:p>
            <a:p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святого праведного </a:t>
              </a:r>
            </a:p>
            <a:p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Иоанна Кронштадтского</a:t>
              </a:r>
              <a:endParaRPr lang="ru-RU" sz="8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pic>
          <p:nvPicPr>
            <p:cNvPr id="13" name="Picture 2" descr="D:\Работа\Текущие дела\Фонд\Дизайн фонда\Логотип фонда\Новый логотип\Logo без фона для PowerPoint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100000"/>
                      </a14:imgEffect>
                      <a14:imgEffect>
                        <a14:colorTemperature colorTemp="4700"/>
                      </a14:imgEffect>
                      <a14:imgEffect>
                        <a14:saturation sat="33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8102" y="6081856"/>
              <a:ext cx="518289" cy="5182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4" name="Прямая соединительная линия 13"/>
            <p:cNvCxnSpPr/>
            <p:nvPr/>
          </p:nvCxnSpPr>
          <p:spPr>
            <a:xfrm>
              <a:off x="9529695" y="5729112"/>
              <a:ext cx="2400842" cy="0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>
              <a:off x="9529695" y="5729084"/>
              <a:ext cx="0" cy="936069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Прямоугольник 5"/>
          <p:cNvSpPr/>
          <p:nvPr/>
        </p:nvSpPr>
        <p:spPr>
          <a:xfrm>
            <a:off x="181466" y="1580064"/>
            <a:ext cx="27778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участник группы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61401" y="1588685"/>
            <a:ext cx="8597035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ВО ВРЕМЯ ПРОВЕДЕНИЯ СОБРАНИЯ НЕ ПОЛЬЗУЕТСЯ МОБИЛЬНЫМ ТЕЛЕФОНОМ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НЕ ИСПОЛЬЗУЕТ ФОРМУ ПРИВЕТСТВИЯ: «ЗДРАВСТВУЙТЕ, Я НАРКОМАН»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НАЗЫВАЕТ СВОЁ ИМЯ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СОБЛЮДАЕТ РЕГЛАМЕНТ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НЕ ПЕРЕБИВАЕТ ДРУГИХ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ГОВОРИТ ТОЛЬКО О СЕБЕ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НЕ ДАЁТ СОВЕТОВ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НЕСЁТ ОТВЕТСТВЕННОСТЬ ЗА СВОЕ ПОВЕДЕНИЕ В ГРУППЕ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НЕСЁТ ОТВЕТСТВЕННОСТЬ ЗА ПОСЛЕДСТВИЯ ПРИНЯТОГО РЕШЕНИЯ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НЕ УПОТРЕБЛЯЕТ НЕНОРМАТИВНУЮ ЛЕКСИКУ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НЕ ПОДНИМАЕТ ПОЛИТИЧЕСКИЕ ВОПРОСЫ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167350" y="535478"/>
            <a:ext cx="42590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во время собрания или по его окончании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может быть организовано чаепитие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933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4033607" y="2616607"/>
            <a:ext cx="3087134" cy="158847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559375" y="2616607"/>
            <a:ext cx="2742295" cy="158847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401444"/>
            <a:ext cx="11028556" cy="9144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04651" y="506505"/>
            <a:ext cx="44987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Правила работы группы</a:t>
            </a:r>
            <a:endParaRPr lang="ru-RU" sz="3200" dirty="0">
              <a:solidFill>
                <a:schemeClr val="bg1"/>
              </a:solidFill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9529695" y="5729084"/>
            <a:ext cx="2400842" cy="936069"/>
            <a:chOff x="9529695" y="5729084"/>
            <a:chExt cx="2400842" cy="936069"/>
          </a:xfrm>
        </p:grpSpPr>
        <p:sp>
          <p:nvSpPr>
            <p:cNvPr id="12" name="TextBox 11"/>
            <p:cNvSpPr txBox="1"/>
            <p:nvPr/>
          </p:nvSpPr>
          <p:spPr>
            <a:xfrm>
              <a:off x="10426391" y="6110169"/>
              <a:ext cx="14608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Благотворительный </a:t>
              </a:r>
              <a:r>
                <a:rPr lang="ru-RU" sz="800" dirty="0">
                  <a:solidFill>
                    <a:schemeClr val="accent2">
                      <a:lumMod val="75000"/>
                    </a:schemeClr>
                  </a:solidFill>
                </a:rPr>
                <a:t>ф</a:t>
              </a:r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онд </a:t>
              </a:r>
            </a:p>
            <a:p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святого праведного </a:t>
              </a:r>
            </a:p>
            <a:p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Иоанна Кронштадтского</a:t>
              </a:r>
              <a:endParaRPr lang="ru-RU" sz="8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pic>
          <p:nvPicPr>
            <p:cNvPr id="13" name="Picture 2" descr="D:\Работа\Текущие дела\Фонд\Дизайн фонда\Логотип фонда\Новый логотип\Logo без фона для PowerPoint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100000"/>
                      </a14:imgEffect>
                      <a14:imgEffect>
                        <a14:colorTemperature colorTemp="4700"/>
                      </a14:imgEffect>
                      <a14:imgEffect>
                        <a14:saturation sat="33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8102" y="6081856"/>
              <a:ext cx="518289" cy="5182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4" name="Прямая соединительная линия 13"/>
            <p:cNvCxnSpPr/>
            <p:nvPr/>
          </p:nvCxnSpPr>
          <p:spPr>
            <a:xfrm>
              <a:off x="9529695" y="5729112"/>
              <a:ext cx="2400842" cy="0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>
              <a:off x="9529695" y="5729084"/>
              <a:ext cx="0" cy="936069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Прямоугольник 6"/>
          <p:cNvSpPr/>
          <p:nvPr/>
        </p:nvSpPr>
        <p:spPr>
          <a:xfrm>
            <a:off x="3869069" y="2789447"/>
            <a:ext cx="343197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ЕСЛИ УЧАСТНИК ГРУППЫ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ПРОСИТ ПОМОЩИ -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ЕГО ВОПРОС СТАНОВИТСЯ</a:t>
            </a:r>
          </a:p>
          <a:p>
            <a:pPr algn="ctr"/>
            <a:endParaRPr lang="ru-RU" sz="800" b="1" dirty="0" smtClean="0">
              <a:solidFill>
                <a:schemeClr val="bg1"/>
              </a:solidFill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П Р И О Р И Т Е Т Н Ы М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167350" y="535478"/>
            <a:ext cx="42590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во время собрания или по его окончании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может быть организовано чаепитие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77165" y="2789448"/>
            <a:ext cx="27067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smtClean="0">
                <a:solidFill>
                  <a:srgbClr val="C00000"/>
                </a:solidFill>
              </a:rPr>
              <a:t>участник группы </a:t>
            </a:r>
          </a:p>
          <a:p>
            <a:pPr algn="ctr"/>
            <a:r>
              <a:rPr lang="ru-RU" i="1" dirty="0" smtClean="0">
                <a:solidFill>
                  <a:srgbClr val="C00000"/>
                </a:solidFill>
              </a:rPr>
              <a:t>не </a:t>
            </a:r>
            <a:r>
              <a:rPr lang="ru-RU" i="1" dirty="0">
                <a:solidFill>
                  <a:srgbClr val="C00000"/>
                </a:solidFill>
              </a:rPr>
              <a:t>должен </a:t>
            </a:r>
            <a:r>
              <a:rPr lang="ru-RU" i="1" dirty="0" smtClean="0">
                <a:solidFill>
                  <a:srgbClr val="C00000"/>
                </a:solidFill>
              </a:rPr>
              <a:t>раскрывать</a:t>
            </a:r>
          </a:p>
          <a:p>
            <a:pPr algn="ctr"/>
            <a:r>
              <a:rPr lang="ru-RU" i="1" dirty="0" smtClean="0">
                <a:solidFill>
                  <a:srgbClr val="C00000"/>
                </a:solidFill>
              </a:rPr>
              <a:t>имена присутствующих</a:t>
            </a:r>
          </a:p>
          <a:p>
            <a:pPr algn="ctr"/>
            <a:r>
              <a:rPr lang="ru-RU" i="1" dirty="0" smtClean="0">
                <a:solidFill>
                  <a:srgbClr val="C00000"/>
                </a:solidFill>
              </a:rPr>
              <a:t>за </a:t>
            </a:r>
            <a:r>
              <a:rPr lang="ru-RU" i="1" dirty="0">
                <a:solidFill>
                  <a:srgbClr val="C00000"/>
                </a:solidFill>
              </a:rPr>
              <a:t>пределами группы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7884208" y="2616607"/>
            <a:ext cx="3144348" cy="1588474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876324" y="2810680"/>
            <a:ext cx="31522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/>
                </a:solidFill>
              </a:rPr>
              <a:t>ДИСКУССИИ НА ДУХОВНЫЕ</a:t>
            </a:r>
          </a:p>
          <a:p>
            <a:pPr algn="ctr"/>
            <a:r>
              <a:rPr lang="ru-RU" b="1" dirty="0" smtClean="0">
                <a:solidFill>
                  <a:schemeClr val="accent6"/>
                </a:solidFill>
              </a:rPr>
              <a:t>ТЕМЫ</a:t>
            </a:r>
            <a:r>
              <a:rPr lang="ru-RU" b="1" dirty="0">
                <a:solidFill>
                  <a:schemeClr val="accent6"/>
                </a:solidFill>
              </a:rPr>
              <a:t> </a:t>
            </a:r>
            <a:r>
              <a:rPr lang="ru-RU" b="1" dirty="0" smtClean="0">
                <a:solidFill>
                  <a:schemeClr val="accent6"/>
                </a:solidFill>
              </a:rPr>
              <a:t>МОГУТ ИМЕТЬ МЕСТО</a:t>
            </a:r>
          </a:p>
          <a:p>
            <a:pPr algn="ctr"/>
            <a:r>
              <a:rPr lang="ru-RU" b="1" dirty="0" smtClean="0">
                <a:solidFill>
                  <a:schemeClr val="accent6"/>
                </a:solidFill>
              </a:rPr>
              <a:t>ТОЛЬКО В ПРИСУТСТВИИ</a:t>
            </a:r>
          </a:p>
          <a:p>
            <a:pPr algn="ctr"/>
            <a:r>
              <a:rPr lang="ru-RU" b="1" dirty="0" smtClean="0">
                <a:solidFill>
                  <a:schemeClr val="accent6"/>
                </a:solidFill>
              </a:rPr>
              <a:t>ДУХОВНОГО ЛИЦА</a:t>
            </a:r>
          </a:p>
        </p:txBody>
      </p:sp>
    </p:spTree>
    <p:extLst>
      <p:ext uri="{BB962C8B-B14F-4D97-AF65-F5344CB8AC3E}">
        <p14:creationId xmlns:p14="http://schemas.microsoft.com/office/powerpoint/2010/main" val="1418188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401444"/>
            <a:ext cx="11028556" cy="9144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04651" y="571920"/>
            <a:ext cx="61342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Рекомендации участникам групп</a:t>
            </a:r>
            <a:endParaRPr lang="ru-RU" sz="3200" dirty="0">
              <a:solidFill>
                <a:schemeClr val="bg1"/>
              </a:solidFill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9529695" y="5729084"/>
            <a:ext cx="2400842" cy="936069"/>
            <a:chOff x="9529695" y="5729084"/>
            <a:chExt cx="2400842" cy="936069"/>
          </a:xfrm>
        </p:grpSpPr>
        <p:sp>
          <p:nvSpPr>
            <p:cNvPr id="12" name="TextBox 11"/>
            <p:cNvSpPr txBox="1"/>
            <p:nvPr/>
          </p:nvSpPr>
          <p:spPr>
            <a:xfrm>
              <a:off x="10426391" y="6110169"/>
              <a:ext cx="14608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Благотворительный </a:t>
              </a:r>
              <a:r>
                <a:rPr lang="ru-RU" sz="800" dirty="0">
                  <a:solidFill>
                    <a:schemeClr val="accent2">
                      <a:lumMod val="75000"/>
                    </a:schemeClr>
                  </a:solidFill>
                </a:rPr>
                <a:t>ф</a:t>
              </a:r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онд </a:t>
              </a:r>
            </a:p>
            <a:p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святого праведного </a:t>
              </a:r>
            </a:p>
            <a:p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Иоанна Кронштадтского</a:t>
              </a:r>
              <a:endParaRPr lang="ru-RU" sz="8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pic>
          <p:nvPicPr>
            <p:cNvPr id="13" name="Picture 2" descr="D:\Работа\Текущие дела\Фонд\Дизайн фонда\Логотип фонда\Новый логотип\Logo без фона для PowerPoint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100000"/>
                      </a14:imgEffect>
                      <a14:imgEffect>
                        <a14:colorTemperature colorTemp="4700"/>
                      </a14:imgEffect>
                      <a14:imgEffect>
                        <a14:saturation sat="33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8102" y="6081856"/>
              <a:ext cx="518289" cy="5182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4" name="Прямая соединительная линия 13"/>
            <p:cNvCxnSpPr/>
            <p:nvPr/>
          </p:nvCxnSpPr>
          <p:spPr>
            <a:xfrm>
              <a:off x="9529695" y="5729112"/>
              <a:ext cx="2400842" cy="0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>
              <a:off x="9529695" y="5729084"/>
              <a:ext cx="0" cy="936069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Прямоугольник 3"/>
          <p:cNvSpPr/>
          <p:nvPr/>
        </p:nvSpPr>
        <p:spPr>
          <a:xfrm>
            <a:off x="414073" y="1368488"/>
            <a:ext cx="11427933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НЕ ПРОПУСКАЙТЕ ВСТРЕЧ БЕЗ УВАЖИТЕЛЬНЫХ ПРИЧИН.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ЧАС ДО ГРУППЫ – ВОЗДЕРЖАНИЕ ОТ КУРЕНИЯ!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ЕСЛИ У ВАС ЕСТЬ ПРОБЛЕМА, НЕ УТАИВАЙТЕ ЕЕ!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ПОМНИТЕ - ВЫСКАЗАТЬСЯ ХОЧЕТСЯ КАЖДОМУ.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ОКАЖИТЕ СЕРДЕЧНОЕ ВНИМАНИЕ ВНОВЬ ПРИБЫВШЕМУ ЧЕЛОВЕКУ.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НЕ УЧИТЕ, НЕ ДАВАЙТЕ «ПРОФЕССИОНАЛЬНЫХ СОВЕТОВ».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СОРВАВШИСЬ, НЕ ОТЧАИВАЙТЕСЬ - НАЧНИТЕ ПУТЬ К ВОЗДЕРЖАНИЮ СНАЧАЛА.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СТРЕМИТЕСЬ УЧАСТВОВАТЬ В ДЕЛАХ ГРУППЫ.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rgbClr val="C00000"/>
                </a:solidFill>
              </a:rPr>
              <a:t>НЕ ОСУЖДАЙТЕ.</a:t>
            </a:r>
            <a:endParaRPr lang="ru-RU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986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377932" y="1767998"/>
            <a:ext cx="2742296" cy="234249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401444"/>
            <a:ext cx="11028556" cy="9144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04651" y="571920"/>
            <a:ext cx="84939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Распределение ответственности </a:t>
            </a:r>
            <a:r>
              <a:rPr lang="ru-RU" sz="3200" b="1" dirty="0" smtClean="0">
                <a:solidFill>
                  <a:schemeClr val="bg1"/>
                </a:solidFill>
              </a:rPr>
              <a:t>(послушания)</a:t>
            </a:r>
            <a:endParaRPr lang="ru-RU" sz="3200" dirty="0">
              <a:solidFill>
                <a:schemeClr val="bg1"/>
              </a:solidFill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9529695" y="5729084"/>
            <a:ext cx="2400842" cy="936069"/>
            <a:chOff x="9529695" y="5729084"/>
            <a:chExt cx="2400842" cy="936069"/>
          </a:xfrm>
        </p:grpSpPr>
        <p:sp>
          <p:nvSpPr>
            <p:cNvPr id="12" name="TextBox 11"/>
            <p:cNvSpPr txBox="1"/>
            <p:nvPr/>
          </p:nvSpPr>
          <p:spPr>
            <a:xfrm>
              <a:off x="10426391" y="6110169"/>
              <a:ext cx="14608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Благотворительный </a:t>
              </a:r>
              <a:r>
                <a:rPr lang="ru-RU" sz="800" dirty="0">
                  <a:solidFill>
                    <a:schemeClr val="accent2">
                      <a:lumMod val="75000"/>
                    </a:schemeClr>
                  </a:solidFill>
                </a:rPr>
                <a:t>ф</a:t>
              </a:r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онд </a:t>
              </a:r>
            </a:p>
            <a:p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святого праведного </a:t>
              </a:r>
            </a:p>
            <a:p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Иоанна Кронштадтского</a:t>
              </a:r>
              <a:endParaRPr lang="ru-RU" sz="8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pic>
          <p:nvPicPr>
            <p:cNvPr id="13" name="Picture 2" descr="D:\Работа\Текущие дела\Фонд\Дизайн фонда\Логотип фонда\Новый логотип\Logo без фона для PowerPoint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100000"/>
                      </a14:imgEffect>
                      <a14:imgEffect>
                        <a14:colorTemperature colorTemp="4700"/>
                      </a14:imgEffect>
                      <a14:imgEffect>
                        <a14:saturation sat="33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8102" y="6081856"/>
              <a:ext cx="518289" cy="5182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4" name="Прямая соединительная линия 13"/>
            <p:cNvCxnSpPr/>
            <p:nvPr/>
          </p:nvCxnSpPr>
          <p:spPr>
            <a:xfrm>
              <a:off x="9529695" y="5729112"/>
              <a:ext cx="2400842" cy="0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>
              <a:off x="9529695" y="5729084"/>
              <a:ext cx="0" cy="936069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Прямоугольник 2"/>
          <p:cNvSpPr/>
          <p:nvPr/>
        </p:nvSpPr>
        <p:spPr>
          <a:xfrm>
            <a:off x="3808951" y="1468285"/>
            <a:ext cx="6096000" cy="4613571"/>
          </a:xfrm>
          <a:prstGeom prst="rect">
            <a:avLst/>
          </a:prstGeom>
        </p:spPr>
        <p:txBody>
          <a:bodyPr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</a:rPr>
              <a:t>КУРАТОР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</a:rPr>
              <a:t>ВЕДУЩИЙ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</a:rPr>
              <a:t>ДЕЖУРНЫЙ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</a:rPr>
              <a:t>КАЗНАЧЕЙ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</a:rPr>
              <a:t>КЕЛАРЬ (БУФЕТЧИК)</a:t>
            </a:r>
            <a:endParaRPr lang="ru-RU" sz="4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4914" y="2154414"/>
            <a:ext cx="242833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Распределение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ответственности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в группе между участниками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2919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401444"/>
            <a:ext cx="11084728" cy="9144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04651" y="571920"/>
            <a:ext cx="30011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Наставничество</a:t>
            </a:r>
            <a:endParaRPr lang="ru-RU" sz="3200" dirty="0">
              <a:solidFill>
                <a:schemeClr val="bg1"/>
              </a:solidFill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9529695" y="5729084"/>
            <a:ext cx="2400842" cy="936069"/>
            <a:chOff x="9529695" y="5729084"/>
            <a:chExt cx="2400842" cy="936069"/>
          </a:xfrm>
        </p:grpSpPr>
        <p:sp>
          <p:nvSpPr>
            <p:cNvPr id="12" name="TextBox 11"/>
            <p:cNvSpPr txBox="1"/>
            <p:nvPr/>
          </p:nvSpPr>
          <p:spPr>
            <a:xfrm>
              <a:off x="10426391" y="6110169"/>
              <a:ext cx="14608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Благотворительный </a:t>
              </a:r>
              <a:r>
                <a:rPr lang="ru-RU" sz="800" dirty="0">
                  <a:solidFill>
                    <a:schemeClr val="accent2">
                      <a:lumMod val="75000"/>
                    </a:schemeClr>
                  </a:solidFill>
                </a:rPr>
                <a:t>ф</a:t>
              </a:r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онд </a:t>
              </a:r>
            </a:p>
            <a:p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святого праведного </a:t>
              </a:r>
            </a:p>
            <a:p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Иоанна Кронштадтского</a:t>
              </a:r>
              <a:endParaRPr lang="ru-RU" sz="8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pic>
          <p:nvPicPr>
            <p:cNvPr id="13" name="Picture 2" descr="D:\Работа\Текущие дела\Фонд\Дизайн фонда\Логотип фонда\Новый логотип\Logo без фона для PowerPoint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100000"/>
                      </a14:imgEffect>
                      <a14:imgEffect>
                        <a14:colorTemperature colorTemp="4700"/>
                      </a14:imgEffect>
                      <a14:imgEffect>
                        <a14:saturation sat="33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8102" y="6081856"/>
              <a:ext cx="518289" cy="5182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4" name="Прямая соединительная линия 13"/>
            <p:cNvCxnSpPr/>
            <p:nvPr/>
          </p:nvCxnSpPr>
          <p:spPr>
            <a:xfrm>
              <a:off x="9529695" y="5729112"/>
              <a:ext cx="2400842" cy="0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>
              <a:off x="9529695" y="5729084"/>
              <a:ext cx="0" cy="936069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Прямоугольник 6"/>
          <p:cNvSpPr/>
          <p:nvPr/>
        </p:nvSpPr>
        <p:spPr>
          <a:xfrm>
            <a:off x="204651" y="1746175"/>
            <a:ext cx="167321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Какие </a:t>
            </a:r>
            <a:r>
              <a:rPr lang="ru-RU" dirty="0" smtClean="0">
                <a:solidFill>
                  <a:srgbClr val="C00000"/>
                </a:solidFill>
              </a:rPr>
              <a:t>функции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выполняет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наставник</a:t>
            </a:r>
            <a:r>
              <a:rPr lang="ru-RU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078197" y="1456961"/>
            <a:ext cx="10113803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СОПРОВОЖДАЕТ ПОДОПЕЧНОГО В ПРОЦЕССЕ РАБОТЫ</a:t>
            </a:r>
          </a:p>
          <a:p>
            <a:r>
              <a:rPr lang="ru-RU" sz="24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   С ПИСЬМЕННЫМИ ЗАДАНИЯМИ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ВЫДАЕТ ЗАДАНИЯ И ПРОВОДИТ КОНСУЛЬТАЦИИ ПО ЗАДАНИЯМ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5">
                    <a:lumMod val="75000"/>
                  </a:schemeClr>
                </a:solidFill>
              </a:rPr>
              <a:t>ПОМОГАЕТ АДАПТИРОВАТЬСЯ В ГРУППЕ И ЦЕРКОВНОЙ СРЕДЕ </a:t>
            </a:r>
            <a:endParaRPr lang="ru-RU" sz="24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ОРГАНИЗОВЫВАЕТ ГРУППУ ДЛЯ СДАЧИ ЗАДАНИЙ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НАСТАВЛЯЕТ, ПОДДЕРЖИВАЕТ И МОТИВИРУЕТ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348211" y="734886"/>
            <a:ext cx="66981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важно </a:t>
            </a:r>
            <a:r>
              <a:rPr lang="ru-RU" dirty="0">
                <a:solidFill>
                  <a:schemeClr val="bg1"/>
                </a:solidFill>
              </a:rPr>
              <a:t>понимать, что «один у нас Наставник – Христос</a:t>
            </a:r>
            <a:r>
              <a:rPr lang="ru-RU" dirty="0" smtClean="0">
                <a:solidFill>
                  <a:schemeClr val="bg1"/>
                </a:solidFill>
              </a:rPr>
              <a:t>» </a:t>
            </a:r>
            <a:r>
              <a:rPr lang="ru-RU" sz="1400" dirty="0" smtClean="0">
                <a:solidFill>
                  <a:schemeClr val="bg1"/>
                </a:solidFill>
              </a:rPr>
              <a:t> (</a:t>
            </a:r>
            <a:r>
              <a:rPr lang="ru-RU" sz="1400" dirty="0">
                <a:solidFill>
                  <a:schemeClr val="bg1"/>
                </a:solidFill>
              </a:rPr>
              <a:t>Мф.23:10</a:t>
            </a:r>
            <a:r>
              <a:rPr lang="ru-RU" sz="1400" dirty="0" smtClean="0">
                <a:solidFill>
                  <a:schemeClr val="bg1"/>
                </a:solidFill>
              </a:rPr>
              <a:t>) </a:t>
            </a:r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37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401444"/>
            <a:ext cx="11084728" cy="9144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04651" y="571920"/>
            <a:ext cx="30011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Наставничество</a:t>
            </a:r>
            <a:endParaRPr lang="ru-RU" sz="3200" dirty="0">
              <a:solidFill>
                <a:schemeClr val="bg1"/>
              </a:solidFill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9529695" y="5729084"/>
            <a:ext cx="2400842" cy="936069"/>
            <a:chOff x="9529695" y="5729084"/>
            <a:chExt cx="2400842" cy="936069"/>
          </a:xfrm>
        </p:grpSpPr>
        <p:sp>
          <p:nvSpPr>
            <p:cNvPr id="12" name="TextBox 11"/>
            <p:cNvSpPr txBox="1"/>
            <p:nvPr/>
          </p:nvSpPr>
          <p:spPr>
            <a:xfrm>
              <a:off x="10426391" y="6110169"/>
              <a:ext cx="14608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Благотворительный </a:t>
              </a:r>
              <a:r>
                <a:rPr lang="ru-RU" sz="800" dirty="0">
                  <a:solidFill>
                    <a:schemeClr val="accent2">
                      <a:lumMod val="75000"/>
                    </a:schemeClr>
                  </a:solidFill>
                </a:rPr>
                <a:t>ф</a:t>
              </a:r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онд </a:t>
              </a:r>
            </a:p>
            <a:p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святого праведного </a:t>
              </a:r>
            </a:p>
            <a:p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Иоанна Кронштадтского</a:t>
              </a:r>
              <a:endParaRPr lang="ru-RU" sz="8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pic>
          <p:nvPicPr>
            <p:cNvPr id="13" name="Picture 2" descr="D:\Работа\Текущие дела\Фонд\Дизайн фонда\Логотип фонда\Новый логотип\Logo без фона для PowerPoint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100000"/>
                      </a14:imgEffect>
                      <a14:imgEffect>
                        <a14:colorTemperature colorTemp="4700"/>
                      </a14:imgEffect>
                      <a14:imgEffect>
                        <a14:saturation sat="33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8102" y="6081856"/>
              <a:ext cx="518289" cy="5182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4" name="Прямая соединительная линия 13"/>
            <p:cNvCxnSpPr/>
            <p:nvPr/>
          </p:nvCxnSpPr>
          <p:spPr>
            <a:xfrm>
              <a:off x="9529695" y="5729112"/>
              <a:ext cx="2400842" cy="0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>
              <a:off x="9529695" y="5729084"/>
              <a:ext cx="0" cy="936069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Прямоугольник 3"/>
          <p:cNvSpPr/>
          <p:nvPr/>
        </p:nvSpPr>
        <p:spPr>
          <a:xfrm>
            <a:off x="2137262" y="1696900"/>
            <a:ext cx="945410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ВОЦЕРКОВЛЕННЫЙ ЧЕЛОВЕК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ИМЕЕТ СРОК РЕМИССИИ НЕ МЕНЕЕ 1 ГОД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5">
                    <a:lumMod val="75000"/>
                  </a:schemeClr>
                </a:solidFill>
              </a:rPr>
              <a:t>ИМЕЕТ ЖЕЛАНИЕ И ГОТОВНОСТЬ БЫТЬ 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НАСТАВНИКОМ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ИМЕЕТ ОПЫТ ТРЕЗВОЙ ЖИЗНИ ВНЕ РЕАБИЛИТАЦИОННОГО ЦЕНТРА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04651" y="1977761"/>
            <a:ext cx="16375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Наставник это: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348211" y="734886"/>
            <a:ext cx="66981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важно </a:t>
            </a:r>
            <a:r>
              <a:rPr lang="ru-RU" dirty="0">
                <a:solidFill>
                  <a:schemeClr val="bg1"/>
                </a:solidFill>
              </a:rPr>
              <a:t>понимать, что «один у нас Наставник – Христос</a:t>
            </a:r>
            <a:r>
              <a:rPr lang="ru-RU" dirty="0" smtClean="0">
                <a:solidFill>
                  <a:schemeClr val="bg1"/>
                </a:solidFill>
              </a:rPr>
              <a:t>» </a:t>
            </a:r>
            <a:r>
              <a:rPr lang="ru-RU" sz="1400" dirty="0" smtClean="0">
                <a:solidFill>
                  <a:schemeClr val="bg1"/>
                </a:solidFill>
              </a:rPr>
              <a:t> (</a:t>
            </a:r>
            <a:r>
              <a:rPr lang="ru-RU" sz="1400" dirty="0">
                <a:solidFill>
                  <a:schemeClr val="bg1"/>
                </a:solidFill>
              </a:rPr>
              <a:t>Мф.23:10</a:t>
            </a:r>
            <a:r>
              <a:rPr lang="ru-RU" sz="1400" dirty="0" smtClean="0">
                <a:solidFill>
                  <a:schemeClr val="bg1"/>
                </a:solidFill>
              </a:rPr>
              <a:t>) </a:t>
            </a:r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0933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907482" y="4344918"/>
            <a:ext cx="7622213" cy="1007012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401444"/>
            <a:ext cx="11084728" cy="9144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04651" y="571920"/>
            <a:ext cx="30011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Наставничество</a:t>
            </a:r>
            <a:endParaRPr lang="ru-RU" sz="3200" dirty="0">
              <a:solidFill>
                <a:schemeClr val="bg1"/>
              </a:solidFill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9529695" y="5729084"/>
            <a:ext cx="2400842" cy="936069"/>
            <a:chOff x="9529695" y="5729084"/>
            <a:chExt cx="2400842" cy="936069"/>
          </a:xfrm>
        </p:grpSpPr>
        <p:sp>
          <p:nvSpPr>
            <p:cNvPr id="12" name="TextBox 11"/>
            <p:cNvSpPr txBox="1"/>
            <p:nvPr/>
          </p:nvSpPr>
          <p:spPr>
            <a:xfrm>
              <a:off x="10426391" y="6110169"/>
              <a:ext cx="14608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Благотворительный </a:t>
              </a:r>
              <a:r>
                <a:rPr lang="ru-RU" sz="800" dirty="0">
                  <a:solidFill>
                    <a:schemeClr val="accent2">
                      <a:lumMod val="75000"/>
                    </a:schemeClr>
                  </a:solidFill>
                </a:rPr>
                <a:t>ф</a:t>
              </a:r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онд </a:t>
              </a:r>
            </a:p>
            <a:p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святого праведного </a:t>
              </a:r>
            </a:p>
            <a:p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Иоанна Кронштадтского</a:t>
              </a:r>
              <a:endParaRPr lang="ru-RU" sz="8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pic>
          <p:nvPicPr>
            <p:cNvPr id="13" name="Picture 2" descr="D:\Работа\Текущие дела\Фонд\Дизайн фонда\Логотип фонда\Новый логотип\Logo без фона для PowerPoint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100000"/>
                      </a14:imgEffect>
                      <a14:imgEffect>
                        <a14:colorTemperature colorTemp="4700"/>
                      </a14:imgEffect>
                      <a14:imgEffect>
                        <a14:saturation sat="33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8102" y="6081856"/>
              <a:ext cx="518289" cy="5182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4" name="Прямая соединительная линия 13"/>
            <p:cNvCxnSpPr/>
            <p:nvPr/>
          </p:nvCxnSpPr>
          <p:spPr>
            <a:xfrm>
              <a:off x="9529695" y="5729112"/>
              <a:ext cx="2400842" cy="0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>
              <a:off x="9529695" y="5729084"/>
              <a:ext cx="0" cy="936069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Прямоугольник 9"/>
          <p:cNvSpPr/>
          <p:nvPr/>
        </p:nvSpPr>
        <p:spPr>
          <a:xfrm>
            <a:off x="4348211" y="734886"/>
            <a:ext cx="66981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важно </a:t>
            </a:r>
            <a:r>
              <a:rPr lang="ru-RU" dirty="0">
                <a:solidFill>
                  <a:schemeClr val="bg1"/>
                </a:solidFill>
              </a:rPr>
              <a:t>понимать, что «один у нас Наставник – Христос</a:t>
            </a:r>
            <a:r>
              <a:rPr lang="ru-RU" dirty="0" smtClean="0">
                <a:solidFill>
                  <a:schemeClr val="bg1"/>
                </a:solidFill>
              </a:rPr>
              <a:t>» </a:t>
            </a:r>
            <a:r>
              <a:rPr lang="ru-RU" sz="1400" dirty="0" smtClean="0">
                <a:solidFill>
                  <a:schemeClr val="bg1"/>
                </a:solidFill>
              </a:rPr>
              <a:t> (</a:t>
            </a:r>
            <a:r>
              <a:rPr lang="ru-RU" sz="1400" dirty="0">
                <a:solidFill>
                  <a:schemeClr val="bg1"/>
                </a:solidFill>
              </a:rPr>
              <a:t>Мф.23:10</a:t>
            </a:r>
            <a:r>
              <a:rPr lang="ru-RU" sz="1400" dirty="0" smtClean="0">
                <a:solidFill>
                  <a:schemeClr val="bg1"/>
                </a:solidFill>
              </a:rPr>
              <a:t>) 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046315" y="4529307"/>
            <a:ext cx="74833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6"/>
                </a:solidFill>
              </a:rPr>
              <a:t>БУДУЩИЙ НАСТАВНИК ДОЛЖЕН ПРОЙТИ СОБЕСЕДОВАНИ И ПОЛУЧИТЬ</a:t>
            </a:r>
          </a:p>
          <a:p>
            <a:r>
              <a:rPr lang="ru-RU" dirty="0" smtClean="0">
                <a:solidFill>
                  <a:schemeClr val="accent6"/>
                </a:solidFill>
              </a:rPr>
              <a:t>ОДОБРЕНИЕ КУРАТОРА ГРУППЫ И БЛАГОСЛОВЕНИЕ ДУХОВНИКА ГРУППЫ</a:t>
            </a:r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04651" y="1959177"/>
            <a:ext cx="12458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Будущий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наставник: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528954" y="1906015"/>
            <a:ext cx="98054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ДОЛЖЕН ХОРОШО ЗНАТЬ ПРОГРАММУ СОЦИАЛЬНОЙ РЕАБИЛИТАЦИИ</a:t>
            </a:r>
          </a:p>
          <a:p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    ИЛИ САМ ПРОЙТИ ЦЕРКОВНУЮ ПРОГРАММУ РЕАБИЛИТАЦИИ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24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САМ ИМЕЕТ ОПЫТ ПРЕОДОЛЕНИЯ КАКОЙ-ЛИБО ЗАВИСИМОСТИ</a:t>
            </a:r>
          </a:p>
          <a:p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    (НЕ ОБЯЗАТЕЛЬНО ХИМИЧЕСКОЙ)</a:t>
            </a:r>
            <a:endParaRPr lang="ru-RU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79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3433696" y="3910397"/>
            <a:ext cx="7651032" cy="1431031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401444"/>
            <a:ext cx="11084728" cy="9144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04651" y="571920"/>
            <a:ext cx="50327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Информирование о группе</a:t>
            </a:r>
            <a:endParaRPr lang="ru-RU" sz="3200" dirty="0">
              <a:solidFill>
                <a:schemeClr val="bg1"/>
              </a:solidFill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9529695" y="5729084"/>
            <a:ext cx="2400842" cy="936069"/>
            <a:chOff x="9529695" y="5729084"/>
            <a:chExt cx="2400842" cy="936069"/>
          </a:xfrm>
        </p:grpSpPr>
        <p:sp>
          <p:nvSpPr>
            <p:cNvPr id="12" name="TextBox 11"/>
            <p:cNvSpPr txBox="1"/>
            <p:nvPr/>
          </p:nvSpPr>
          <p:spPr>
            <a:xfrm>
              <a:off x="10426391" y="6110169"/>
              <a:ext cx="14608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Благотворительный </a:t>
              </a:r>
              <a:r>
                <a:rPr lang="ru-RU" sz="800" dirty="0">
                  <a:solidFill>
                    <a:schemeClr val="accent2">
                      <a:lumMod val="75000"/>
                    </a:schemeClr>
                  </a:solidFill>
                </a:rPr>
                <a:t>ф</a:t>
              </a:r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онд </a:t>
              </a:r>
            </a:p>
            <a:p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святого праведного </a:t>
              </a:r>
            </a:p>
            <a:p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Иоанна Кронштадтского</a:t>
              </a:r>
              <a:endParaRPr lang="ru-RU" sz="8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pic>
          <p:nvPicPr>
            <p:cNvPr id="13" name="Picture 2" descr="D:\Работа\Текущие дела\Фонд\Дизайн фонда\Логотип фонда\Новый логотип\Logo без фона для PowerPoint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100000"/>
                      </a14:imgEffect>
                      <a14:imgEffect>
                        <a14:colorTemperature colorTemp="4700"/>
                      </a14:imgEffect>
                      <a14:imgEffect>
                        <a14:saturation sat="33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8102" y="6081856"/>
              <a:ext cx="518289" cy="5182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4" name="Прямая соединительная линия 13"/>
            <p:cNvCxnSpPr/>
            <p:nvPr/>
          </p:nvCxnSpPr>
          <p:spPr>
            <a:xfrm>
              <a:off x="9529695" y="5729112"/>
              <a:ext cx="2400842" cy="0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>
              <a:off x="9529695" y="5729084"/>
              <a:ext cx="0" cy="936069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Прямоугольник 5"/>
          <p:cNvSpPr/>
          <p:nvPr/>
        </p:nvSpPr>
        <p:spPr>
          <a:xfrm>
            <a:off x="3023791" y="1299661"/>
            <a:ext cx="6096000" cy="220489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НА ДОСКЕ ОБЪЯВЛЕНИЙ ХРАМА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НА САЙТЕ ХРАМА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В РЕКЛАМНЫХ БУКЛЕТАХ </a:t>
            </a:r>
            <a:endParaRPr lang="ru-RU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693426" y="4025747"/>
            <a:ext cx="71315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ПОСЛЕ ОРГАНИЗАЦИИ НОВОЙ ГРУППЫ ПОДДЕРЖКИ 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НЕОБХОДИМО ПРЕДОСТАВИТЬ ИНФОРМАЦИЮ О ГРУППЕ В 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КООРДИНАЦИОННЫЙ ЦЕНТР ПО ПРОТИВОДЕЙСТВИЮ НАРКОМАНИИ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СИНОДАЛЬНОГО ОТДЕЛА ПО ЦЕРКОВНОЙ БЛАГОТВОРИТЕЛЬНОСТИ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04651" y="1570604"/>
            <a:ext cx="27222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разместить информацию 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193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401444"/>
            <a:ext cx="11084728" cy="9144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04651" y="571920"/>
            <a:ext cx="50509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Алгоритм создания </a:t>
            </a:r>
            <a:r>
              <a:rPr lang="ru-RU" sz="3200" b="1" dirty="0" smtClean="0">
                <a:solidFill>
                  <a:schemeClr val="bg1"/>
                </a:solidFill>
              </a:rPr>
              <a:t>группы</a:t>
            </a:r>
            <a:endParaRPr lang="ru-RU" sz="3200" dirty="0">
              <a:solidFill>
                <a:schemeClr val="bg1"/>
              </a:solidFill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9529695" y="5729084"/>
            <a:ext cx="2400842" cy="936069"/>
            <a:chOff x="9529695" y="5729084"/>
            <a:chExt cx="2400842" cy="936069"/>
          </a:xfrm>
        </p:grpSpPr>
        <p:sp>
          <p:nvSpPr>
            <p:cNvPr id="12" name="TextBox 11"/>
            <p:cNvSpPr txBox="1"/>
            <p:nvPr/>
          </p:nvSpPr>
          <p:spPr>
            <a:xfrm>
              <a:off x="10426391" y="6110169"/>
              <a:ext cx="14608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Благотворительный </a:t>
              </a:r>
              <a:r>
                <a:rPr lang="ru-RU" sz="800" dirty="0">
                  <a:solidFill>
                    <a:schemeClr val="accent2">
                      <a:lumMod val="75000"/>
                    </a:schemeClr>
                  </a:solidFill>
                </a:rPr>
                <a:t>ф</a:t>
              </a:r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онд </a:t>
              </a:r>
            </a:p>
            <a:p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святого праведного </a:t>
              </a:r>
            </a:p>
            <a:p>
              <a:r>
                <a:rPr lang="ru-RU" sz="800" dirty="0" smtClean="0">
                  <a:solidFill>
                    <a:schemeClr val="accent2">
                      <a:lumMod val="75000"/>
                    </a:schemeClr>
                  </a:solidFill>
                </a:rPr>
                <a:t>Иоанна Кронштадтского</a:t>
              </a:r>
              <a:endParaRPr lang="ru-RU" sz="8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pic>
          <p:nvPicPr>
            <p:cNvPr id="13" name="Picture 2" descr="D:\Работа\Текущие дела\Фонд\Дизайн фонда\Логотип фонда\Новый логотип\Logo без фона для PowerPoint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100000"/>
                      </a14:imgEffect>
                      <a14:imgEffect>
                        <a14:colorTemperature colorTemp="4700"/>
                      </a14:imgEffect>
                      <a14:imgEffect>
                        <a14:saturation sat="33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8102" y="6081856"/>
              <a:ext cx="518289" cy="5182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4" name="Прямая соединительная линия 13"/>
            <p:cNvCxnSpPr/>
            <p:nvPr/>
          </p:nvCxnSpPr>
          <p:spPr>
            <a:xfrm>
              <a:off x="9529695" y="5729112"/>
              <a:ext cx="2400842" cy="0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>
              <a:off x="9529695" y="5729084"/>
              <a:ext cx="0" cy="936069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Прямоугольник 2"/>
          <p:cNvSpPr/>
          <p:nvPr/>
        </p:nvSpPr>
        <p:spPr>
          <a:xfrm>
            <a:off x="1907330" y="1822708"/>
            <a:ext cx="809483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ОБУЧЕНИЕ МЕТОДОЛОГИИ ПРОВЕДЕНИЯ ПРАВОСЛАВНЫХ ГРУПП ПОДДЕРЖКИ НАРКОЗАВИСИМЫХ И ИХ БЛИЗКИХ </a:t>
            </a:r>
          </a:p>
          <a:p>
            <a:pPr>
              <a:lnSpc>
                <a:spcPct val="150000"/>
              </a:lnSpc>
            </a:pPr>
            <a:endParaRPr lang="ru-RU" dirty="0" smtClean="0">
              <a:solidFill>
                <a:schemeClr val="accent5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ПОИСК ЛЮДЕЙ, КОТОРЫЕ РАЗДЕЛЯЮТ ВАШИ ИНТЕРЕСЫ</a:t>
            </a:r>
          </a:p>
          <a:p>
            <a:pPr>
              <a:lnSpc>
                <a:spcPct val="150000"/>
              </a:lnSpc>
            </a:pPr>
            <a:endParaRPr lang="ru-RU" dirty="0" smtClean="0">
              <a:solidFill>
                <a:schemeClr val="accent5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ПОИСК МЕСТА И ВРЕМЕНИ СОБРАНИЙ</a:t>
            </a:r>
          </a:p>
          <a:p>
            <a:pPr>
              <a:lnSpc>
                <a:spcPct val="150000"/>
              </a:lnSpc>
            </a:pPr>
            <a:endParaRPr lang="ru-RU" dirty="0" smtClean="0">
              <a:solidFill>
                <a:schemeClr val="accent5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ОПРЕДЕЛЕНИЕ ЦЕЛЕЙ И ФОРМАТА ГРУППЫ</a:t>
            </a:r>
          </a:p>
          <a:p>
            <a:pPr>
              <a:lnSpc>
                <a:spcPct val="150000"/>
              </a:lnSpc>
            </a:pPr>
            <a:endParaRPr lang="ru-RU" dirty="0" smtClean="0">
              <a:solidFill>
                <a:schemeClr val="accent5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РАЗВИТИЕ ГРУППЫ</a:t>
            </a: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15162" y="4518082"/>
            <a:ext cx="903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4 ЭТАП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815162" y="5353375"/>
            <a:ext cx="903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5 ЭТАП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15162" y="2884537"/>
            <a:ext cx="8510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2 ЭТАП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815162" y="3703809"/>
            <a:ext cx="903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3 ЭТАП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815162" y="1822708"/>
            <a:ext cx="903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1 </a:t>
            </a:r>
            <a:r>
              <a:rPr lang="ru-RU" b="1" dirty="0" smtClean="0">
                <a:solidFill>
                  <a:srgbClr val="C00000"/>
                </a:solidFill>
              </a:rPr>
              <a:t>ЭТАП 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99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401444"/>
            <a:ext cx="11084728" cy="9144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04651" y="571920"/>
            <a:ext cx="18732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Контакты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67721" y="1757333"/>
            <a:ext cx="933320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Координационный </a:t>
            </a:r>
            <a:r>
              <a:rPr lang="ru-RU" dirty="0"/>
              <a:t>Центр по противодействию </a:t>
            </a:r>
            <a:r>
              <a:rPr lang="ru-RU" dirty="0" smtClean="0"/>
              <a:t>наркомани</a:t>
            </a:r>
          </a:p>
          <a:p>
            <a:r>
              <a:rPr lang="ru-RU" dirty="0" smtClean="0"/>
              <a:t>Синодального отдела </a:t>
            </a:r>
            <a:r>
              <a:rPr lang="ru-RU" dirty="0"/>
              <a:t>п</a:t>
            </a:r>
            <a:r>
              <a:rPr lang="ru-RU" dirty="0" smtClean="0"/>
              <a:t>о церковной благотворительности и социальному служению</a:t>
            </a:r>
          </a:p>
          <a:p>
            <a:r>
              <a:rPr lang="ru-RU" dirty="0" smtClean="0"/>
              <a:t>Русской Православной Церкви</a:t>
            </a:r>
          </a:p>
          <a:p>
            <a:r>
              <a:rPr lang="ru-RU" sz="800" dirty="0"/>
              <a:t/>
            </a:r>
            <a:br>
              <a:rPr lang="ru-RU" sz="800" dirty="0"/>
            </a:br>
            <a:r>
              <a:rPr lang="ru-RU" dirty="0" smtClean="0"/>
              <a:t>Руководитель </a:t>
            </a:r>
            <a:r>
              <a:rPr lang="ru-RU" dirty="0"/>
              <a:t>Координационного </a:t>
            </a:r>
            <a:r>
              <a:rPr lang="ru-RU" dirty="0" smtClean="0"/>
              <a:t>центра: епископ</a:t>
            </a:r>
            <a:r>
              <a:rPr lang="ru-RU" dirty="0"/>
              <a:t> Каменский и </a:t>
            </a:r>
            <a:r>
              <a:rPr lang="ru-RU" dirty="0" err="1"/>
              <a:t>Алапаевский</a:t>
            </a:r>
            <a:r>
              <a:rPr lang="ru-RU" dirty="0"/>
              <a:t> </a:t>
            </a:r>
            <a:r>
              <a:rPr lang="ru-RU" dirty="0" smtClean="0"/>
              <a:t>Мефодий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04651" y="5851341"/>
            <a:ext cx="590643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00" dirty="0" smtClean="0"/>
              <a:t>         Вербина </a:t>
            </a:r>
            <a:r>
              <a:rPr lang="ru-RU" sz="1000" dirty="0"/>
              <a:t>проходит в рамках реализации </a:t>
            </a:r>
            <a:r>
              <a:rPr lang="ru-RU" sz="1000" dirty="0" smtClean="0"/>
              <a:t>проект "Распространение </a:t>
            </a:r>
            <a:r>
              <a:rPr lang="ru-RU" sz="1000" dirty="0"/>
              <a:t>деятельности </a:t>
            </a:r>
            <a:r>
              <a:rPr lang="ru-RU" sz="1000" dirty="0" smtClean="0"/>
              <a:t>общецерковной системы </a:t>
            </a:r>
            <a:r>
              <a:rPr lang="ru-RU" sz="1000" dirty="0"/>
              <a:t>реабилитации </a:t>
            </a:r>
            <a:r>
              <a:rPr lang="ru-RU" sz="1000" dirty="0" smtClean="0"/>
              <a:t>и </a:t>
            </a:r>
            <a:r>
              <a:rPr lang="ru-RU" sz="1000" dirty="0" err="1" smtClean="0"/>
              <a:t>ресоциализации</a:t>
            </a:r>
            <a:r>
              <a:rPr lang="ru-RU" sz="1000" dirty="0" smtClean="0"/>
              <a:t> </a:t>
            </a:r>
            <a:r>
              <a:rPr lang="ru-RU" sz="1000" dirty="0" smtClean="0"/>
              <a:t>наркозависимых граждан на все регионы России" при поддержке Международного открытого </a:t>
            </a:r>
            <a:r>
              <a:rPr lang="ru-RU" sz="1000" dirty="0" err="1" smtClean="0"/>
              <a:t>грантового</a:t>
            </a:r>
            <a:r>
              <a:rPr lang="ru-RU" sz="1000" dirty="0" smtClean="0"/>
              <a:t> конкурса </a:t>
            </a:r>
            <a:r>
              <a:rPr lang="ru-RU" sz="1000" dirty="0" smtClean="0"/>
              <a:t>«Православная инициатива», Фонда поддержки гуманитарных и просветительских инициатив «</a:t>
            </a:r>
            <a:r>
              <a:rPr lang="ru-RU" sz="1000" dirty="0" err="1" smtClean="0"/>
              <a:t>Соработничество</a:t>
            </a:r>
            <a:r>
              <a:rPr lang="ru-RU" sz="1000" dirty="0" smtClean="0"/>
              <a:t>».</a:t>
            </a:r>
            <a:endParaRPr lang="ru-RU" sz="1000" dirty="0"/>
          </a:p>
        </p:txBody>
      </p:sp>
      <p:sp>
        <p:nvSpPr>
          <p:cNvPr id="25" name="TextBox 24"/>
          <p:cNvSpPr txBox="1"/>
          <p:nvPr/>
        </p:nvSpPr>
        <p:spPr>
          <a:xfrm>
            <a:off x="8270180" y="4875926"/>
            <a:ext cx="41410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Благотворительный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ф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онд </a:t>
            </a:r>
          </a:p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святого праведного </a:t>
            </a:r>
          </a:p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Иоанна Кронштадтского</a:t>
            </a:r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6" name="Picture 2" descr="D:\Работа\Текущие дела\Фонд\Дизайн фонда\Логотип фонда\Новый логотип\Logo без фона для PowerPoint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  <a14:imgEffect>
                      <a14:colorTemperature colorTemp="1500"/>
                    </a14:imgEffect>
                    <a14:imgEffect>
                      <a14:saturation sat="33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9105" y="4749293"/>
            <a:ext cx="1453594" cy="1453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7" name="Прямая соединительная линия 26"/>
          <p:cNvCxnSpPr/>
          <p:nvPr/>
        </p:nvCxnSpPr>
        <p:spPr>
          <a:xfrm>
            <a:off x="6178650" y="4148654"/>
            <a:ext cx="5731996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6178650" y="4148654"/>
            <a:ext cx="0" cy="2536514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1819181" y="5148526"/>
            <a:ext cx="23762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>
                <a:solidFill>
                  <a:schemeClr val="accent5">
                    <a:lumMod val="75000"/>
                  </a:schemeClr>
                </a:solidFill>
              </a:rPr>
              <a:t>ccfoda@mail.ru</a:t>
            </a:r>
            <a:endParaRPr lang="it-IT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it-IT" dirty="0" smtClean="0">
                <a:solidFill>
                  <a:schemeClr val="accent5">
                    <a:lumMod val="75000"/>
                  </a:schemeClr>
                </a:solidFill>
              </a:rPr>
              <a:t>www</a:t>
            </a:r>
            <a:r>
              <a:rPr lang="it-IT" dirty="0">
                <a:solidFill>
                  <a:schemeClr val="accent5">
                    <a:lumMod val="75000"/>
                  </a:schemeClr>
                </a:solidFill>
              </a:rPr>
              <a:t>. protivnarko.ru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205660" y="4148654"/>
            <a:ext cx="5634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тел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:</a:t>
            </a: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032095" y="5142468"/>
            <a:ext cx="872251" cy="3691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e-mail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:</a:t>
            </a: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141301" y="5425525"/>
            <a:ext cx="6703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сайт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:</a:t>
            </a: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1819181" y="4148654"/>
            <a:ext cx="199464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+7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499 704 61 69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;</a:t>
            </a:r>
          </a:p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+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7 968 712 30 30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,</a:t>
            </a:r>
          </a:p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+7 916 319 69 19</a:t>
            </a: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422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en-US" dirty="0" smtClean="0"/>
              <a:t>http</a:t>
            </a:r>
            <a:r>
              <a:rPr lang="en-US" dirty="0"/>
              <a:t>://www.protivnarko.ru/vsyo-o-gruppah-podderzhki-zavisimyih/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005242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512</TotalTime>
  <Words>2549</Words>
  <Application>Microsoft Office PowerPoint</Application>
  <PresentationFormat>Широкоэкранный</PresentationFormat>
  <Paragraphs>329</Paragraphs>
  <Slides>17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Понятие о группах поддержки. Специфика православных групп</dc:title>
  <dc:creator>Natalia</dc:creator>
  <cp:lastModifiedBy>Natalia</cp:lastModifiedBy>
  <cp:revision>97</cp:revision>
  <dcterms:created xsi:type="dcterms:W3CDTF">2017-08-22T09:39:31Z</dcterms:created>
  <dcterms:modified xsi:type="dcterms:W3CDTF">2017-08-25T08:52:36Z</dcterms:modified>
</cp:coreProperties>
</file>