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0080625" cy="7559675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416" y="-90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6C640410-DF3A-458C-9C0F-9BAA40EC9C9A}" type="slidenum">
              <a:t>‹#›</a:t>
            </a:fld>
            <a:endParaRPr lang="ru-RU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75743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F726BDF9-BE57-4388-AAD3-BF6588DFAF9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913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>
        <a:ln>
          <a:noFill/>
        </a:ln>
        <a:latin typeface="Arial" pitchFamily="18"/>
        <a:ea typeface="Arial Unicode MS" pitchFamily="2"/>
        <a:cs typeface="Arial Unicode M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1A22CC7-6578-47AD-8205-A47EFB504D4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835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CA4B88F-5712-468C-B67C-10F0736A5E2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72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45AF337-785D-4828-A84C-D21B739B848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230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958D072-3EAE-4D56-9DCC-730B9B971B6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803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CE44CF-661C-4D69-80E8-DDD332EEF1E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607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DDAEBEC-BF73-49E3-A5F0-CC31D8F345B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970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4047E22-F78D-405D-B709-0D83F75BD97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281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4677DD-0202-4F61-AD13-379BEB20476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724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53A442D-750D-4CCC-A508-7FC02244732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39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514FA92-D3CC-4CA5-9586-1CCEDE87EE5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823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166E362-1C6E-495C-B4E8-372E5C1EC49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609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E24535FF-0A31-4E95-B0E7-4CFF6FCC02B7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ru-RU" sz="4400" b="0" i="0" u="none" strike="noStrike" kern="1200">
          <a:ln>
            <a:noFill/>
          </a:ln>
          <a:latin typeface="Arial" pitchFamily="18"/>
          <a:ea typeface="Arial Unicode MS" pitchFamily="2"/>
          <a:cs typeface="Arial Unicode MS" pitchFamily="2"/>
        </a:defRPr>
      </a:lvl1pPr>
    </p:titleStyle>
    <p:bodyStyle>
      <a:lvl1pPr marL="0" marR="0" indent="0" rtl="0" hangingPunct="0">
        <a:spcBef>
          <a:spcPts val="0"/>
        </a:spcBef>
        <a:spcAft>
          <a:spcPts val="1414"/>
        </a:spcAft>
        <a:tabLst/>
        <a:defRPr lang="ru-RU" sz="3200" b="0" i="0" u="none" strike="noStrike" kern="1200">
          <a:ln>
            <a:noFill/>
          </a:ln>
          <a:latin typeface="Arial" pitchFamily="18"/>
          <a:ea typeface="Arial Unicode MS" pitchFamily="2"/>
          <a:cs typeface="Arial Unicode MS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/>
        <p:txBody>
          <a:bodyPr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0" algn="ctr">
              <a:buNone/>
            </a:pPr>
            <a:r>
              <a:rPr lang="ru-RU" sz="4800">
                <a:latin typeface="Times New Roman" pitchFamily="18"/>
              </a:rPr>
              <a:t>Правовое занятие при осуществлении подготовки замещающих родителей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ru-RU" sz="4800">
                <a:latin typeface="Times New Roman" pitchFamily="18"/>
              </a:rPr>
              <a:t>Обязательность подготовки предусмотрена ст. 127 СК РФ и ст. 146 СК РФ. Введена подготовка как обязательная с 1 сентября 2012 года.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ru-RU" sz="5400">
                <a:latin typeface="Times New Roman" pitchFamily="18"/>
              </a:rPr>
              <a:t>Основные нормативные акты, регулирующие требования к кандидатам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503999" y="1769040"/>
            <a:ext cx="9071640" cy="560016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ru-RU" sz="4000">
                <a:latin typeface="Times New Roman" pitchFamily="18"/>
              </a:rPr>
              <a:t>Гражданский кодекс РФ — ст. 35</a:t>
            </a:r>
          </a:p>
          <a:p>
            <a:pPr lvl="0"/>
            <a:r>
              <a:rPr lang="ru-RU" sz="4000">
                <a:latin typeface="Times New Roman" pitchFamily="18"/>
              </a:rPr>
              <a:t>Семейный кодекс РФ — ст. ст. 127, 146</a:t>
            </a:r>
          </a:p>
          <a:p>
            <a:pPr lvl="0"/>
            <a:r>
              <a:rPr lang="ru-RU" sz="4000">
                <a:latin typeface="Times New Roman" pitchFamily="18"/>
              </a:rPr>
              <a:t>ФЗ «Об опеке и попечительстве» - ст. 10</a:t>
            </a:r>
          </a:p>
          <a:p>
            <a:pPr lvl="0"/>
            <a:r>
              <a:rPr lang="ru-RU" sz="4000">
                <a:latin typeface="Times New Roman" pitchFamily="18"/>
              </a:rPr>
              <a:t>Постановление Правительства РФ от 18 мая 2009 года № 423 «Об отдельных вопросах осуществления опеки и попечительства в отношении несовершеннолетних граждан»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ru-RU">
                <a:latin typeface="Times New Roman" pitchFamily="18"/>
              </a:rPr>
              <a:t>Постановление Правительства РФ от 29 марта 2000 года № 275 «Об утверждении правил передачи на усыновление (удочерение) и осуществления контроля за условиями жизни и воспитания в семьях усыновителей на территории Российской Федерации и правил постановки на учет консульскими учреждениями Российской Федерации детей, являющихся гражданами Российской Федерации и усыновленных иностранными гражданами или лицами без гражданства»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9pPr>
          </a:lstStyle>
          <a:p>
            <a:pPr lvl="0">
              <a:buNone/>
            </a:pPr>
            <a:r>
              <a:rPr lang="ru-RU" sz="4400">
                <a:solidFill>
                  <a:srgbClr val="000000"/>
                </a:solidFill>
                <a:latin typeface="Times-Roman" pitchFamily="16"/>
              </a:rPr>
              <a:t>Приказ Министерства образования и науки Российской Федерации от 14 сентября 2009 г. N 334 "О реализации постановления правительства Российской Федерации от 18 мая 2009 г. N 423</a:t>
            </a:r>
            <a:r>
              <a:rPr lang="ru-RU" sz="2400">
                <a:solidFill>
                  <a:srgbClr val="000000"/>
                </a:solidFill>
                <a:latin typeface="Times-Roman" pitchFamily="16"/>
              </a:rPr>
              <a:t>"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ru-RU" sz="4400">
                <a:latin typeface="Times New Roman" pitchFamily="18"/>
              </a:rPr>
              <a:t>Правовые основы семейного устройства — раздел 11 программы, утв. Приказом Минобразования  и науки 623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ru-RU" sz="4400">
                <a:latin typeface="Times New Roman" pitchFamily="18"/>
              </a:rPr>
              <a:t>Основные проблемы  - обилие нового материалы, сжатость изложения, новизна темы, профессиональные термины, неготовность слушателей, отсутствие мотивации.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/>
              <a:t>Лучшее время для проведения занятия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ru-RU" sz="4400">
                <a:latin typeface="Times New Roman" pitchFamily="18"/>
              </a:rPr>
              <a:t>Ближе к концу занятий, после того, как группа сплотится, приобретет выраженный облик, с одной стороны это приводит к тому, что запрос у группы формируется общий, с другой стороны, у сплоченной группы легче выявить ее потребности.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/>
              <a:t>Темы занятия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ru-RU" sz="4000">
                <a:latin typeface="Times New Roman" pitchFamily="18"/>
              </a:rPr>
              <a:t>Темы занятия в зависимости  от интересов группы заслуживают различного отношения — одну группу интересует формы семейного устройства, другую  - прядок и условия контроля за условиями жизни детей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/>
              <a:t>Распределение времени на занятии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ru-RU" sz="4400">
                <a:latin typeface="Times New Roman" pitchFamily="18"/>
              </a:rPr>
              <a:t>Время по темам следует распределять в зависимости от интересов группы, так как всего пройти невозможно, не потеряв в содержательности лучше взять наиболее интересные группе темы, остальные просто обозначив.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/>
              <a:t> Расположение тем занятия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ru-RU" sz="4400">
                <a:latin typeface="Times New Roman" pitchFamily="18"/>
              </a:rPr>
              <a:t>Темы можно и нужно располагать не так, как они перечислены в программе, а в зависимости от удобства изложения и интересов группы. Также следует учитывать, что  знакомые темы встречают больше интереса, чем незнакомые или кажущиеся трудными.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/>
              <a:t>Расположение тем занятия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ru-RU" sz="4400">
                <a:latin typeface="Times New Roman" pitchFamily="18"/>
              </a:rPr>
              <a:t>Больше всего вопросов вызывает тема требований к кандидатам, рекомендую ставить ее первой, проходить как можно быстрее, иначе она отнимает слишком много времени, начинать и заканчивать тему перечислением необходимых для кандидата документов.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/>
              <a:t>Структурирование занятий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ru-RU">
                <a:latin typeface="Times New Roman" pitchFamily="18"/>
              </a:rPr>
              <a:t>Всегда начинаю занятие с вопросов слушателей — но веду занятие в соответствии со своими представлениями, обращая внимание на вопросы, чего больше всего они коснулись — дискуссии не допускаю, так как слушатели не являются юристами (как правило) и обсуждение неконструктивно, поощряю вопросы в любое время занятия, оставляя право ответить позднее — в середине занятия небольшой перерыв — прошу записывать, так как это стимулирует память и восприятие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/>
              <a:t>Структурирование занятия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ru-RU">
                <a:latin typeface="Times New Roman" pitchFamily="18"/>
              </a:rPr>
              <a:t>Выявляю активных и молчунов — на активных можно опираться, если только они не тянут одеяло на себя, молчунов нужно поддерживать — изложение темы сопровождаю примерами, лучше положительными, но иногда и грустными, всегда ярко окрашенными эмоциями, запоминающимися — даю информацию о том, где можно получить правовые консультации — даю ссылки на информационные ресурсы — внушаю уверенность, что при желании все получится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/>
              <a:t> Вопросы в  начале занятия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ru-RU" sz="3600">
                <a:latin typeface="Times New Roman" pitchFamily="18"/>
              </a:rPr>
              <a:t>Вопросы в начале занятия после определенного опыта помогут выявить облик группы и помогут выявить проблемные точки.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/>
              <a:t>О пользе правовой подготовки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ru-RU" sz="3600">
                <a:latin typeface="Times New Roman" pitchFamily="18"/>
              </a:rPr>
              <a:t>Существует предрассудок, что знание закона поможет преодолеть проблемы, нужно и поддержать в этой уверенности в разумных пределах, но и не разочаровать в пользе юридических знаний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503999" y="1769040"/>
            <a:ext cx="9071640" cy="506124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9pPr>
          </a:lstStyle>
          <a:p>
            <a:pPr lvl="0">
              <a:buNone/>
            </a:pPr>
            <a:r>
              <a:rPr lang="ru-RU" sz="4000">
                <a:solidFill>
                  <a:srgbClr val="222222"/>
                </a:solidFill>
                <a:latin typeface="Times-Roman" pitchFamily="16"/>
              </a:rPr>
              <a:t>Приказ Минобрнауки от 20 августа 2012 г. N 623 «Об утверждении требований к содержанию программы подготовки лиц, желающих принять на воспитание в свою семью ребенка, оставшегося без попечения родителей, и формы свидетельства о прохождении такой подготовки на территории Российской Федерации»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9pPr>
          </a:lstStyle>
          <a:p>
            <a:pPr lvl="0">
              <a:buNone/>
            </a:pPr>
            <a:r>
              <a:rPr lang="ru-RU" sz="4400">
                <a:latin typeface="Times-Roman" pitchFamily="16"/>
              </a:rPr>
              <a:t>Приказ Минобрнауки России от 13 марта 2015 г. № 235 "Об утверждении порядка организации и осуществления деятельности по подготовке лиц, желающих принять на воспитание в свою семью ребенка, оставшегося без попечения родителей"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defRPr>
            </a:lvl9pPr>
          </a:lstStyle>
          <a:p>
            <a:pPr marL="0" indent="0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700</Words>
  <Application>Microsoft Office PowerPoint</Application>
  <PresentationFormat>Экран (4:3)</PresentationFormat>
  <Paragraphs>31</Paragraphs>
  <Slides>20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Обычный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Лучшее время для проведения занятия</vt:lpstr>
      <vt:lpstr>Темы занятия</vt:lpstr>
      <vt:lpstr>Распределение времени на занятии</vt:lpstr>
      <vt:lpstr> Расположение тем занятия</vt:lpstr>
      <vt:lpstr>Расположение тем занятия</vt:lpstr>
      <vt:lpstr>Структурирование занятий</vt:lpstr>
      <vt:lpstr>Структурирование занятия</vt:lpstr>
      <vt:lpstr> Вопросы в  начале занятия</vt:lpstr>
      <vt:lpstr>О пользе правовой подготовки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Карагодина</dc:creator>
  <cp:lastModifiedBy>IKulikov</cp:lastModifiedBy>
  <cp:revision>21</cp:revision>
  <dcterms:created xsi:type="dcterms:W3CDTF">2017-06-06T01:18:39Z</dcterms:created>
  <dcterms:modified xsi:type="dcterms:W3CDTF">2017-06-06T09:08:48Z</dcterms:modified>
</cp:coreProperties>
</file>