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3" r:id="rId6"/>
    <p:sldId id="259" r:id="rId7"/>
    <p:sldId id="260" r:id="rId8"/>
    <p:sldId id="265" r:id="rId9"/>
    <p:sldId id="261" r:id="rId10"/>
    <p:sldId id="262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988B-7CCF-43E2-A9BB-6E3CA6C58AF3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7ECE-F4BB-4449-8E33-180A41952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02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988B-7CCF-43E2-A9BB-6E3CA6C58AF3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7ECE-F4BB-4449-8E33-180A41952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061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988B-7CCF-43E2-A9BB-6E3CA6C58AF3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7ECE-F4BB-4449-8E33-180A41952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48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988B-7CCF-43E2-A9BB-6E3CA6C58AF3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7ECE-F4BB-4449-8E33-180A41952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115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988B-7CCF-43E2-A9BB-6E3CA6C58AF3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7ECE-F4BB-4449-8E33-180A41952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39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988B-7CCF-43E2-A9BB-6E3CA6C58AF3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7ECE-F4BB-4449-8E33-180A41952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200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988B-7CCF-43E2-A9BB-6E3CA6C58AF3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7ECE-F4BB-4449-8E33-180A41952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2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988B-7CCF-43E2-A9BB-6E3CA6C58AF3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7ECE-F4BB-4449-8E33-180A41952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5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988B-7CCF-43E2-A9BB-6E3CA6C58AF3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7ECE-F4BB-4449-8E33-180A41952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29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988B-7CCF-43E2-A9BB-6E3CA6C58AF3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7ECE-F4BB-4449-8E33-180A41952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862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988B-7CCF-43E2-A9BB-6E3CA6C58AF3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7ECE-F4BB-4449-8E33-180A41952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8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2988B-7CCF-43E2-A9BB-6E3CA6C58AF3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87ECE-F4BB-4449-8E33-180A41952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44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Здравствуйте!</a:t>
            </a:r>
            <a:endParaRPr lang="ru-RU" sz="5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Мораш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 Елена Николаевна, </a:t>
            </a:r>
            <a:endParaRPr lang="ru-RU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психолог Центра семейного устройства при Марфо-Мариинской Обители милосердия</a:t>
            </a:r>
          </a:p>
          <a:p>
            <a:pPr marL="0" indent="0">
              <a:buNone/>
            </a:pPr>
            <a:r>
              <a:rPr lang="ru-RU" i="1" dirty="0"/>
              <a:t>- проведение первичных консультаций, </a:t>
            </a:r>
          </a:p>
          <a:p>
            <a:pPr marL="0" indent="0">
              <a:buNone/>
            </a:pPr>
            <a:r>
              <a:rPr lang="ru-RU" i="1" dirty="0"/>
              <a:t>- консультирование клиентов по семейным вопросам (взрослые), </a:t>
            </a:r>
          </a:p>
          <a:p>
            <a:pPr marL="0" indent="0">
              <a:buNone/>
            </a:pPr>
            <a:r>
              <a:rPr lang="ru-RU" i="1" dirty="0"/>
              <a:t>- разработка и внедрение проектов по сопровождению, направленных на предотвращение возвратов,</a:t>
            </a:r>
          </a:p>
          <a:p>
            <a:pPr marL="0" indent="0">
              <a:buNone/>
            </a:pPr>
            <a:r>
              <a:rPr lang="ru-RU" i="1" dirty="0"/>
              <a:t>- консультирование детей и подростков по запросу. </a:t>
            </a:r>
          </a:p>
          <a:p>
            <a:pPr marL="0" indent="0" algn="ctr">
              <a:buNone/>
            </a:pP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28063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«Программа подготовки приемных родителей, желающих принять в семью детей с ОВЗ»</a:t>
            </a:r>
            <a:b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0025" y="5403273"/>
            <a:ext cx="9025247" cy="14314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ОВЗ 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ограниченные 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возможности 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здоровья</a:t>
            </a:r>
          </a:p>
          <a:p>
            <a:pPr marL="0" indent="0">
              <a:buNone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pic>
        <p:nvPicPr>
          <p:cNvPr id="1026" name="Picture 2" descr="http://baltean.eu/files/field/image/ogranicheniye_vozmojnosti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582" y="1524956"/>
            <a:ext cx="5835534" cy="3677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89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248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Проблема устройства детей с ОВЗ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55374"/>
            <a:ext cx="10515600" cy="4621589"/>
          </a:xfrm>
        </p:spPr>
        <p:txBody>
          <a:bodyPr/>
          <a:lstStyle/>
          <a:p>
            <a:pPr marL="0" indent="0" algn="just">
              <a:buNone/>
            </a:pPr>
            <a:r>
              <a:rPr lang="ru-RU" i="1" dirty="0" smtClean="0"/>
              <a:t>Устройство </a:t>
            </a:r>
            <a:r>
              <a:rPr lang="ru-RU" i="1" dirty="0"/>
              <a:t>детей-сирот с ОВЗ начинается </a:t>
            </a:r>
            <a:r>
              <a:rPr lang="ru-RU" i="1" dirty="0"/>
              <a:t>с доступности информации о таких детях, открытости учреждений, перестройки отношения к особым людям в обществе</a:t>
            </a:r>
            <a:r>
              <a:rPr lang="ru-RU" i="1" dirty="0" smtClean="0"/>
              <a:t>.</a:t>
            </a:r>
            <a:endParaRPr lang="ru-RU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39" y="3252527"/>
            <a:ext cx="5104708" cy="319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85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4975"/>
            <a:ext cx="10515600" cy="390092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Мифы о детях-сиротах с ОВЗ</a:t>
            </a: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007" y="585067"/>
            <a:ext cx="11403676" cy="55918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/>
              <a:t>- </a:t>
            </a:r>
            <a:r>
              <a:rPr lang="ru-RU" sz="2000" i="1" dirty="0"/>
              <a:t>все дети с особенностями – дети алкоголиков и наркоманов.</a:t>
            </a:r>
            <a:r>
              <a:rPr lang="ru-RU" sz="2000" dirty="0"/>
              <a:t>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i="1" dirty="0" smtClean="0"/>
              <a:t>- </a:t>
            </a:r>
            <a:r>
              <a:rPr lang="ru-RU" sz="2000" i="1" dirty="0"/>
              <a:t>ребенок с ОВЗ – неполноценен</a:t>
            </a:r>
            <a:r>
              <a:rPr lang="ru-RU" sz="2000" dirty="0"/>
              <a:t>. </a:t>
            </a:r>
            <a:r>
              <a:rPr lang="ru-RU" sz="2000" i="1" dirty="0"/>
              <a:t>Он не может учиться как все, жить как все, чувствовать как все. </a:t>
            </a:r>
            <a:endParaRPr lang="ru-RU" sz="2000" i="1" dirty="0" smtClean="0"/>
          </a:p>
          <a:p>
            <a:pPr algn="just">
              <a:buFontTx/>
              <a:buChar char="-"/>
            </a:pPr>
            <a:r>
              <a:rPr lang="ru-RU" sz="2000" i="1" dirty="0" smtClean="0"/>
              <a:t>если </a:t>
            </a:r>
            <a:r>
              <a:rPr lang="ru-RU" sz="2000" i="1" dirty="0"/>
              <a:t>начать активно лечить и развивать ребенка с ОВЗ с первых дней жизни, можно сделать его таким, как все</a:t>
            </a:r>
            <a:r>
              <a:rPr lang="ru-RU" sz="2000" i="1" dirty="0" smtClean="0"/>
              <a:t>.</a:t>
            </a:r>
            <a:r>
              <a:rPr lang="ru-RU" sz="2000" dirty="0" smtClean="0"/>
              <a:t> </a:t>
            </a:r>
          </a:p>
          <a:p>
            <a:pPr algn="just">
              <a:buFontTx/>
              <a:buChar char="-"/>
            </a:pPr>
            <a:r>
              <a:rPr lang="ru-RU" sz="2000" i="1" dirty="0"/>
              <a:t>и</a:t>
            </a:r>
            <a:r>
              <a:rPr lang="ru-RU" sz="2000" i="1" dirty="0" smtClean="0"/>
              <a:t>нтеграция детей с ОВЗ в общество невозможна, они все равно не такие.</a:t>
            </a:r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3147349" y="722889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2054" name="Picture 6" descr="http://itd1.mycdn.me/image?id=839116498012&amp;t=20&amp;plc=WEB&amp;tkn=*gXINqyaqXekeN_H52NNCUZgYDu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18" y="2443941"/>
            <a:ext cx="6899564" cy="428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70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96786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Куда попадают сироты после отказа</a:t>
            </a:r>
            <a:endParaRPr lang="ru-RU" sz="40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9372" y="1296786"/>
            <a:ext cx="9353256" cy="518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15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9629"/>
            <a:ext cx="10515600" cy="565267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Подготовка в рамках ШПР</a:t>
            </a: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891" y="714896"/>
            <a:ext cx="11055927" cy="5462067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i="1" u="sng" dirty="0" smtClean="0"/>
              <a:t>Цель</a:t>
            </a:r>
            <a:r>
              <a:rPr lang="ru-RU" sz="2400" i="1" dirty="0" smtClean="0"/>
              <a:t> - информировать </a:t>
            </a:r>
            <a:r>
              <a:rPr lang="ru-RU" sz="2400" i="1" dirty="0"/>
              <a:t>приемных родителей об особенностях детей-сирот с </a:t>
            </a:r>
            <a:r>
              <a:rPr lang="ru-RU" sz="2400" i="1" dirty="0" smtClean="0"/>
              <a:t>ОВЗ, создать условия для анализа </a:t>
            </a:r>
            <a:r>
              <a:rPr lang="ru-RU" sz="2400" i="1" dirty="0"/>
              <a:t>собственных ресурсов и возможностей для воспитания ребенка с ОВЗ.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418" y="1911927"/>
            <a:ext cx="2942705" cy="46385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262" y="2003367"/>
            <a:ext cx="6633556" cy="445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78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944036"/>
              </p:ext>
            </p:extLst>
          </p:nvPr>
        </p:nvGraphicFramePr>
        <p:xfrm>
          <a:off x="1477964" y="647700"/>
          <a:ext cx="9295332" cy="556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Документ" r:id="rId3" imgW="9236046" imgH="5560267" progId="Word.Document.12">
                  <p:embed/>
                </p:oleObj>
              </mc:Choice>
              <mc:Fallback>
                <p:oleObj name="Документ" r:id="rId3" imgW="9236046" imgH="556026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7964" y="647700"/>
                        <a:ext cx="9295332" cy="5561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738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8654550"/>
              </p:ext>
            </p:extLst>
          </p:nvPr>
        </p:nvGraphicFramePr>
        <p:xfrm>
          <a:off x="1477963" y="555625"/>
          <a:ext cx="9236075" cy="574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Документ" r:id="rId3" imgW="9236046" imgH="5744496" progId="Word.Document.12">
                  <p:embed/>
                </p:oleObj>
              </mc:Choice>
              <mc:Fallback>
                <p:oleObj name="Документ" r:id="rId3" imgW="9236046" imgH="574449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7963" y="555625"/>
                        <a:ext cx="9236075" cy="5745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137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8286"/>
          </a:xfrm>
        </p:spPr>
        <p:txBody>
          <a:bodyPr>
            <a:norm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Почувствовать на собственном опыте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5" y="2044931"/>
            <a:ext cx="5552903" cy="3893533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344" y="2044931"/>
            <a:ext cx="4690456" cy="389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04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8039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Где проводится занятие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3164"/>
            <a:ext cx="10515600" cy="47637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i="1" dirty="0"/>
              <a:t>Хорошо, если </a:t>
            </a:r>
            <a:r>
              <a:rPr lang="ru-RU" i="1" dirty="0"/>
              <a:t>есть возможность проводить </a:t>
            </a:r>
            <a:r>
              <a:rPr lang="ru-RU" i="1" dirty="0" smtClean="0"/>
              <a:t>занятия на </a:t>
            </a:r>
            <a:r>
              <a:rPr lang="ru-RU" i="1" dirty="0"/>
              <a:t>базе приюта, детского </a:t>
            </a:r>
            <a:r>
              <a:rPr lang="ru-RU" i="1" dirty="0"/>
              <a:t>дома</a:t>
            </a:r>
            <a:r>
              <a:rPr lang="ru-RU" i="1" dirty="0" smtClean="0"/>
              <a:t>.</a:t>
            </a:r>
          </a:p>
          <a:p>
            <a:pPr marL="0" indent="0" algn="just">
              <a:buNone/>
            </a:pPr>
            <a:endParaRPr lang="ru-RU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61203"/>
            <a:ext cx="2673178" cy="40097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173" y="2461202"/>
            <a:ext cx="3007325" cy="40097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93" y="2018419"/>
            <a:ext cx="4681151" cy="468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33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48393"/>
            <a:ext cx="10515600" cy="1042295"/>
          </a:xfrm>
        </p:spPr>
        <p:txBody>
          <a:bodyPr>
            <a:noAutofit/>
          </a:bodyPr>
          <a:lstStyle/>
          <a:p>
            <a:pPr algn="ctr">
              <a:spcBef>
                <a:spcPts val="1000"/>
              </a:spcBef>
              <a:spcAft>
                <a:spcPts val="0"/>
              </a:spcAft>
            </a:pP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КРУГ – первое организованное занятие, в котором предлагается участвовать ребенку, не имеющему опыта занятий в группе.</a:t>
            </a:r>
            <a:r>
              <a:rPr lang="ru-RU" sz="4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4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48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spcAft>
                <a:spcPts val="0"/>
              </a:spcAft>
              <a:buNone/>
            </a:pPr>
            <a:r>
              <a:rPr lang="ru-RU" sz="3200" i="1" dirty="0"/>
              <a:t>Основные составляющие </a:t>
            </a:r>
            <a:r>
              <a:rPr lang="ru-RU" sz="3200" i="1" dirty="0" err="1"/>
              <a:t>КРУГа</a:t>
            </a:r>
            <a:r>
              <a:rPr lang="ru-RU" sz="3200" i="1" dirty="0"/>
              <a:t>: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3200" i="1" dirty="0"/>
              <a:t>– приветствие;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3200" i="1" dirty="0"/>
              <a:t>– сенсорные игры;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3200" i="1" dirty="0"/>
              <a:t>– ритмические игры;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3200" i="1" dirty="0"/>
              <a:t>– игры по правилам;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3200" i="1" dirty="0"/>
              <a:t>– окончание </a:t>
            </a:r>
            <a:r>
              <a:rPr lang="ru-RU" sz="3200" i="1" dirty="0" err="1"/>
              <a:t>КРУГа</a:t>
            </a:r>
            <a:r>
              <a:rPr lang="ru-RU" sz="3200" i="1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307" y="2443942"/>
            <a:ext cx="5093739" cy="370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4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5035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Эти дети – сироты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489680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000" dirty="0" smtClean="0"/>
              <a:t>Нарушения </a:t>
            </a:r>
            <a:r>
              <a:rPr lang="ru-RU" sz="2000" dirty="0"/>
              <a:t>привязанности,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депривация</a:t>
            </a:r>
            <a:r>
              <a:rPr lang="ru-RU" sz="2000" dirty="0"/>
              <a:t>,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травма</a:t>
            </a:r>
            <a:r>
              <a:rPr lang="ru-RU" sz="2000" dirty="0"/>
              <a:t>,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не </a:t>
            </a:r>
            <a:r>
              <a:rPr lang="ru-RU" sz="2000" dirty="0"/>
              <a:t>пережитые множественные </a:t>
            </a:r>
            <a:r>
              <a:rPr lang="ru-RU" sz="2000" dirty="0" err="1"/>
              <a:t>горевания</a:t>
            </a:r>
            <a:r>
              <a:rPr lang="ru-RU" sz="2000" dirty="0"/>
              <a:t>,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проблемы </a:t>
            </a:r>
            <a:r>
              <a:rPr lang="ru-RU" sz="2000" dirty="0"/>
              <a:t>адаптации.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381404"/>
            <a:ext cx="4365567" cy="31117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381404"/>
            <a:ext cx="4505498" cy="308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98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5282"/>
          </a:xfrm>
        </p:spPr>
        <p:txBody>
          <a:bodyPr>
            <a:normAutofit/>
          </a:bodyPr>
          <a:lstStyle/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Подготовка к запуску Программы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1037" y="1749498"/>
            <a:ext cx="5250522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744" y="2079740"/>
            <a:ext cx="4921135" cy="369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12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273</Words>
  <Application>Microsoft Office PowerPoint</Application>
  <PresentationFormat>Широкоэкранный</PresentationFormat>
  <Paragraphs>37</Paragraphs>
  <Slides>13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Monotype Corsiva</vt:lpstr>
      <vt:lpstr>Times New Roman</vt:lpstr>
      <vt:lpstr>Тема Office</vt:lpstr>
      <vt:lpstr>Документ Microsoft Word</vt:lpstr>
      <vt:lpstr>Здравствуйте!</vt:lpstr>
      <vt:lpstr>«Программа подготовки приемных родителей, желающих принять в семью детей с ОВЗ» </vt:lpstr>
      <vt:lpstr>Проблема устройства детей с ОВЗ</vt:lpstr>
      <vt:lpstr>Мифы о детях-сиротах с ОВЗ</vt:lpstr>
      <vt:lpstr>Куда попадают сироты после отказа</vt:lpstr>
      <vt:lpstr>Подготовка в рамках ШПР</vt:lpstr>
      <vt:lpstr>Презентация PowerPoint</vt:lpstr>
      <vt:lpstr>Презентация PowerPoint</vt:lpstr>
      <vt:lpstr>Почувствовать на собственном опыте</vt:lpstr>
      <vt:lpstr>Где проводится занятие</vt:lpstr>
      <vt:lpstr>КРУГ – первое организованное занятие, в котором предлагается участвовать ребенку, не имеющему опыта занятий в группе. </vt:lpstr>
      <vt:lpstr>Эти дети – сироты</vt:lpstr>
      <vt:lpstr>Подготовка к запуску Программы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Здравствуйте!</dc:title>
  <dc:creator>Усманова Г.Р.. Usmanova Galina</dc:creator>
  <cp:lastModifiedBy>Усманова Г.Р.. Usmanova Galina</cp:lastModifiedBy>
  <cp:revision>20</cp:revision>
  <dcterms:created xsi:type="dcterms:W3CDTF">2017-05-17T15:19:42Z</dcterms:created>
  <dcterms:modified xsi:type="dcterms:W3CDTF">2017-05-19T14:24:01Z</dcterms:modified>
</cp:coreProperties>
</file>