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60" r:id="rId5"/>
    <p:sldId id="261" r:id="rId6"/>
    <p:sldId id="262" r:id="rId7"/>
    <p:sldId id="263" r:id="rId8"/>
    <p:sldId id="265" r:id="rId9"/>
    <p:sldId id="264" r:id="rId10"/>
    <p:sldId id="266" r:id="rId11"/>
    <p:sldId id="267" r:id="rId12"/>
    <p:sldId id="268" r:id="rId13"/>
    <p:sldId id="269" r:id="rId14"/>
    <p:sldId id="271" r:id="rId15"/>
    <p:sldId id="272"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4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AF82363-4917-4A92-ADDE-BFD28FAA2185}" type="datetimeFigureOut">
              <a:rPr lang="ru-RU" smtClean="0"/>
              <a:t>25.05.2017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F3FC12D-8C51-4D5E-9FBE-6EDEE214B18C}" type="slidenum">
              <a:rPr lang="ru-RU" smtClean="0"/>
              <a:t>‹#›</a:t>
            </a:fld>
            <a:endParaRPr lang="ru-RU"/>
          </a:p>
        </p:txBody>
      </p:sp>
    </p:spTree>
    <p:extLst>
      <p:ext uri="{BB962C8B-B14F-4D97-AF65-F5344CB8AC3E}">
        <p14:creationId xmlns:p14="http://schemas.microsoft.com/office/powerpoint/2010/main" val="912560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AF82363-4917-4A92-ADDE-BFD28FAA2185}" type="datetimeFigureOut">
              <a:rPr lang="ru-RU" smtClean="0"/>
              <a:t>25.05.2017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F3FC12D-8C51-4D5E-9FBE-6EDEE214B18C}" type="slidenum">
              <a:rPr lang="ru-RU" smtClean="0"/>
              <a:t>‹#›</a:t>
            </a:fld>
            <a:endParaRPr lang="ru-RU"/>
          </a:p>
        </p:txBody>
      </p:sp>
    </p:spTree>
    <p:extLst>
      <p:ext uri="{BB962C8B-B14F-4D97-AF65-F5344CB8AC3E}">
        <p14:creationId xmlns:p14="http://schemas.microsoft.com/office/powerpoint/2010/main" val="1630456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AF82363-4917-4A92-ADDE-BFD28FAA2185}" type="datetimeFigureOut">
              <a:rPr lang="ru-RU" smtClean="0"/>
              <a:t>25.05.2017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F3FC12D-8C51-4D5E-9FBE-6EDEE214B18C}" type="slidenum">
              <a:rPr lang="ru-RU" smtClean="0"/>
              <a:t>‹#›</a:t>
            </a:fld>
            <a:endParaRPr lang="ru-RU"/>
          </a:p>
        </p:txBody>
      </p:sp>
    </p:spTree>
    <p:extLst>
      <p:ext uri="{BB962C8B-B14F-4D97-AF65-F5344CB8AC3E}">
        <p14:creationId xmlns:p14="http://schemas.microsoft.com/office/powerpoint/2010/main" val="720610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AF82363-4917-4A92-ADDE-BFD28FAA2185}" type="datetimeFigureOut">
              <a:rPr lang="ru-RU" smtClean="0"/>
              <a:t>25.05.2017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F3FC12D-8C51-4D5E-9FBE-6EDEE214B18C}" type="slidenum">
              <a:rPr lang="ru-RU" smtClean="0"/>
              <a:t>‹#›</a:t>
            </a:fld>
            <a:endParaRPr lang="ru-RU"/>
          </a:p>
        </p:txBody>
      </p:sp>
    </p:spTree>
    <p:extLst>
      <p:ext uri="{BB962C8B-B14F-4D97-AF65-F5344CB8AC3E}">
        <p14:creationId xmlns:p14="http://schemas.microsoft.com/office/powerpoint/2010/main" val="1553557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AF82363-4917-4A92-ADDE-BFD28FAA2185}" type="datetimeFigureOut">
              <a:rPr lang="ru-RU" smtClean="0"/>
              <a:t>25.05.2017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F3FC12D-8C51-4D5E-9FBE-6EDEE214B18C}" type="slidenum">
              <a:rPr lang="ru-RU" smtClean="0"/>
              <a:t>‹#›</a:t>
            </a:fld>
            <a:endParaRPr lang="ru-RU"/>
          </a:p>
        </p:txBody>
      </p:sp>
    </p:spTree>
    <p:extLst>
      <p:ext uri="{BB962C8B-B14F-4D97-AF65-F5344CB8AC3E}">
        <p14:creationId xmlns:p14="http://schemas.microsoft.com/office/powerpoint/2010/main" val="1280088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AF82363-4917-4A92-ADDE-BFD28FAA2185}" type="datetimeFigureOut">
              <a:rPr lang="ru-RU" smtClean="0"/>
              <a:t>25.05.2017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F3FC12D-8C51-4D5E-9FBE-6EDEE214B18C}" type="slidenum">
              <a:rPr lang="ru-RU" smtClean="0"/>
              <a:t>‹#›</a:t>
            </a:fld>
            <a:endParaRPr lang="ru-RU"/>
          </a:p>
        </p:txBody>
      </p:sp>
    </p:spTree>
    <p:extLst>
      <p:ext uri="{BB962C8B-B14F-4D97-AF65-F5344CB8AC3E}">
        <p14:creationId xmlns:p14="http://schemas.microsoft.com/office/powerpoint/2010/main" val="2541734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AF82363-4917-4A92-ADDE-BFD28FAA2185}" type="datetimeFigureOut">
              <a:rPr lang="ru-RU" smtClean="0"/>
              <a:t>25.05.2017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F3FC12D-8C51-4D5E-9FBE-6EDEE214B18C}" type="slidenum">
              <a:rPr lang="ru-RU" smtClean="0"/>
              <a:t>‹#›</a:t>
            </a:fld>
            <a:endParaRPr lang="ru-RU"/>
          </a:p>
        </p:txBody>
      </p:sp>
    </p:spTree>
    <p:extLst>
      <p:ext uri="{BB962C8B-B14F-4D97-AF65-F5344CB8AC3E}">
        <p14:creationId xmlns:p14="http://schemas.microsoft.com/office/powerpoint/2010/main" val="1126457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AF82363-4917-4A92-ADDE-BFD28FAA2185}" type="datetimeFigureOut">
              <a:rPr lang="ru-RU" smtClean="0"/>
              <a:t>25.05.2017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F3FC12D-8C51-4D5E-9FBE-6EDEE214B18C}" type="slidenum">
              <a:rPr lang="ru-RU" smtClean="0"/>
              <a:t>‹#›</a:t>
            </a:fld>
            <a:endParaRPr lang="ru-RU"/>
          </a:p>
        </p:txBody>
      </p:sp>
    </p:spTree>
    <p:extLst>
      <p:ext uri="{BB962C8B-B14F-4D97-AF65-F5344CB8AC3E}">
        <p14:creationId xmlns:p14="http://schemas.microsoft.com/office/powerpoint/2010/main" val="4219565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AF82363-4917-4A92-ADDE-BFD28FAA2185}" type="datetimeFigureOut">
              <a:rPr lang="ru-RU" smtClean="0"/>
              <a:t>25.05.2017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F3FC12D-8C51-4D5E-9FBE-6EDEE214B18C}" type="slidenum">
              <a:rPr lang="ru-RU" smtClean="0"/>
              <a:t>‹#›</a:t>
            </a:fld>
            <a:endParaRPr lang="ru-RU"/>
          </a:p>
        </p:txBody>
      </p:sp>
    </p:spTree>
    <p:extLst>
      <p:ext uri="{BB962C8B-B14F-4D97-AF65-F5344CB8AC3E}">
        <p14:creationId xmlns:p14="http://schemas.microsoft.com/office/powerpoint/2010/main" val="2163955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AF82363-4917-4A92-ADDE-BFD28FAA2185}" type="datetimeFigureOut">
              <a:rPr lang="ru-RU" smtClean="0"/>
              <a:t>25.05.2017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F3FC12D-8C51-4D5E-9FBE-6EDEE214B18C}" type="slidenum">
              <a:rPr lang="ru-RU" smtClean="0"/>
              <a:t>‹#›</a:t>
            </a:fld>
            <a:endParaRPr lang="ru-RU"/>
          </a:p>
        </p:txBody>
      </p:sp>
    </p:spTree>
    <p:extLst>
      <p:ext uri="{BB962C8B-B14F-4D97-AF65-F5344CB8AC3E}">
        <p14:creationId xmlns:p14="http://schemas.microsoft.com/office/powerpoint/2010/main" val="3505138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AF82363-4917-4A92-ADDE-BFD28FAA2185}" type="datetimeFigureOut">
              <a:rPr lang="ru-RU" smtClean="0"/>
              <a:t>25.05.2017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F3FC12D-8C51-4D5E-9FBE-6EDEE214B18C}" type="slidenum">
              <a:rPr lang="ru-RU" smtClean="0"/>
              <a:t>‹#›</a:t>
            </a:fld>
            <a:endParaRPr lang="ru-RU"/>
          </a:p>
        </p:txBody>
      </p:sp>
    </p:spTree>
    <p:extLst>
      <p:ext uri="{BB962C8B-B14F-4D97-AF65-F5344CB8AC3E}">
        <p14:creationId xmlns:p14="http://schemas.microsoft.com/office/powerpoint/2010/main" val="3896972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5000"/>
          </a:blip>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F82363-4917-4A92-ADDE-BFD28FAA2185}" type="datetimeFigureOut">
              <a:rPr lang="ru-RU" smtClean="0"/>
              <a:t>25.05.2017</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3FC12D-8C51-4D5E-9FBE-6EDEE214B18C}" type="slidenum">
              <a:rPr lang="ru-RU" smtClean="0"/>
              <a:t>‹#›</a:t>
            </a:fld>
            <a:endParaRPr lang="ru-RU"/>
          </a:p>
        </p:txBody>
      </p:sp>
    </p:spTree>
    <p:extLst>
      <p:ext uri="{BB962C8B-B14F-4D97-AF65-F5344CB8AC3E}">
        <p14:creationId xmlns:p14="http://schemas.microsoft.com/office/powerpoint/2010/main" val="2433322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a:bodyPr>
          <a:lstStyle/>
          <a:p>
            <a:pPr algn="ctr"/>
            <a:r>
              <a:rPr lang="ru-RU" sz="5400" b="1" dirty="0" smtClean="0">
                <a:solidFill>
                  <a:srgbClr val="002060"/>
                </a:solidFill>
                <a:latin typeface="Monotype Corsiva" panose="03010101010201010101" pitchFamily="66" charset="0"/>
              </a:rPr>
              <a:t>Здравствуйте!</a:t>
            </a:r>
            <a:endParaRPr lang="ru-RU" sz="5400" b="1" dirty="0">
              <a:solidFill>
                <a:srgbClr val="002060"/>
              </a:solidFill>
              <a:latin typeface="Monotype Corsiva" panose="03010101010201010101" pitchFamily="66" charset="0"/>
            </a:endParaRPr>
          </a:p>
        </p:txBody>
      </p:sp>
      <p:sp>
        <p:nvSpPr>
          <p:cNvPr id="5" name="Объект 4"/>
          <p:cNvSpPr>
            <a:spLocks noGrp="1"/>
          </p:cNvSpPr>
          <p:nvPr>
            <p:ph idx="1"/>
          </p:nvPr>
        </p:nvSpPr>
        <p:spPr/>
        <p:txBody>
          <a:bodyPr/>
          <a:lstStyle/>
          <a:p>
            <a:pPr marL="0" indent="0" algn="ctr">
              <a:buNone/>
            </a:pPr>
            <a:r>
              <a:rPr lang="ru-RU" b="1" i="1" dirty="0" err="1">
                <a:solidFill>
                  <a:schemeClr val="accent2">
                    <a:lumMod val="50000"/>
                  </a:schemeClr>
                </a:solidFill>
              </a:rPr>
              <a:t>Мораш</a:t>
            </a:r>
            <a:r>
              <a:rPr lang="ru-RU" b="1" i="1" dirty="0">
                <a:solidFill>
                  <a:schemeClr val="accent2">
                    <a:lumMod val="50000"/>
                  </a:schemeClr>
                </a:solidFill>
              </a:rPr>
              <a:t> Елена Николаевна, </a:t>
            </a:r>
            <a:endParaRPr lang="ru-RU" b="1" i="1" dirty="0" smtClean="0">
              <a:solidFill>
                <a:schemeClr val="accent2">
                  <a:lumMod val="50000"/>
                </a:schemeClr>
              </a:solidFill>
            </a:endParaRPr>
          </a:p>
          <a:p>
            <a:pPr marL="0" indent="0" algn="ctr">
              <a:buNone/>
            </a:pPr>
            <a:r>
              <a:rPr lang="ru-RU" b="1" i="1" dirty="0" smtClean="0">
                <a:solidFill>
                  <a:schemeClr val="accent2">
                    <a:lumMod val="50000"/>
                  </a:schemeClr>
                </a:solidFill>
              </a:rPr>
              <a:t>психолог Центра семейного устройства при Марфо-Мариинской Обители милосердия</a:t>
            </a:r>
          </a:p>
          <a:p>
            <a:pPr marL="0" indent="0">
              <a:buNone/>
            </a:pPr>
            <a:r>
              <a:rPr lang="ru-RU" i="1" dirty="0"/>
              <a:t>- проведение первичных консультаций, </a:t>
            </a:r>
          </a:p>
          <a:p>
            <a:pPr marL="0" indent="0">
              <a:buNone/>
            </a:pPr>
            <a:r>
              <a:rPr lang="ru-RU" i="1" dirty="0"/>
              <a:t>- консультирование клиентов по семейным вопросам (взрослые), </a:t>
            </a:r>
          </a:p>
          <a:p>
            <a:pPr marL="0" indent="0">
              <a:buNone/>
            </a:pPr>
            <a:r>
              <a:rPr lang="ru-RU" i="1" dirty="0"/>
              <a:t>- разработка и внедрение проектов по сопровождению, направленных на предотвращение возвратов,</a:t>
            </a:r>
          </a:p>
          <a:p>
            <a:pPr marL="0" indent="0">
              <a:buNone/>
            </a:pPr>
            <a:r>
              <a:rPr lang="ru-RU" i="1" dirty="0"/>
              <a:t>- консультирование детей и подростков по запросу. </a:t>
            </a:r>
          </a:p>
          <a:p>
            <a:pPr marL="0" indent="0" algn="ctr">
              <a:buNone/>
            </a:pPr>
            <a:endParaRPr lang="ru-RU" i="1" dirty="0"/>
          </a:p>
        </p:txBody>
      </p:sp>
    </p:spTree>
    <p:extLst>
      <p:ext uri="{BB962C8B-B14F-4D97-AF65-F5344CB8AC3E}">
        <p14:creationId xmlns:p14="http://schemas.microsoft.com/office/powerpoint/2010/main" val="2695608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265372"/>
            <a:ext cx="10515600" cy="1325563"/>
          </a:xfrm>
        </p:spPr>
        <p:txBody>
          <a:bodyPr>
            <a:noAutofit/>
          </a:bodyPr>
          <a:lstStyle/>
          <a:p>
            <a:pPr algn="ctr"/>
            <a:r>
              <a:rPr lang="ru-RU" sz="5400" b="1" dirty="0">
                <a:solidFill>
                  <a:srgbClr val="002060"/>
                </a:solidFill>
                <a:latin typeface="Monotype Corsiva" panose="03010101010201010101" pitchFamily="66" charset="0"/>
              </a:rPr>
              <a:t>«Основные темы для занятий в Школе приемных родителей».</a:t>
            </a:r>
          </a:p>
        </p:txBody>
      </p:sp>
      <p:sp>
        <p:nvSpPr>
          <p:cNvPr id="3" name="Объект 2"/>
          <p:cNvSpPr>
            <a:spLocks noGrp="1"/>
          </p:cNvSpPr>
          <p:nvPr>
            <p:ph idx="1"/>
          </p:nvPr>
        </p:nvSpPr>
        <p:spPr>
          <a:xfrm>
            <a:off x="879763" y="1825625"/>
            <a:ext cx="10515600" cy="4351338"/>
          </a:xfrm>
        </p:spPr>
        <p:txBody>
          <a:bodyPr/>
          <a:lstStyle/>
          <a:p>
            <a:pPr indent="540385" algn="just">
              <a:lnSpc>
                <a:spcPct val="115000"/>
              </a:lnSpc>
              <a:spcAft>
                <a:spcPts val="0"/>
              </a:spcAft>
            </a:pPr>
            <a:r>
              <a:rPr lang="ru-RU" b="1" i="1" dirty="0" smtClean="0">
                <a:solidFill>
                  <a:schemeClr val="accent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Ожидания и опасения приемных родителей;</a:t>
            </a:r>
            <a:endParaRPr lang="ru-RU" sz="2000" b="1" i="1" dirty="0" smtClean="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indent="540385" algn="just">
              <a:lnSpc>
                <a:spcPct val="115000"/>
              </a:lnSpc>
              <a:spcAft>
                <a:spcPts val="0"/>
              </a:spcAft>
            </a:pPr>
            <a:r>
              <a:rPr lang="ru-RU" b="1" i="1" dirty="0" smtClean="0">
                <a:solidFill>
                  <a:schemeClr val="accent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Жестокое </a:t>
            </a:r>
            <a:r>
              <a:rPr lang="ru-RU" b="1" i="1" dirty="0" smtClean="0">
                <a:solidFill>
                  <a:schemeClr val="accent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обращение</a:t>
            </a:r>
            <a:r>
              <a:rPr lang="ru-RU" b="1" i="1"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психологическая </a:t>
            </a:r>
            <a:r>
              <a:rPr lang="ru-RU" b="1" i="1"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травма;</a:t>
            </a:r>
            <a:endParaRPr lang="ru-RU"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pPr indent="540385" algn="just">
              <a:lnSpc>
                <a:spcPct val="115000"/>
              </a:lnSpc>
              <a:spcAft>
                <a:spcPts val="0"/>
              </a:spcAft>
            </a:pPr>
            <a:r>
              <a:rPr lang="ru-RU"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О</a:t>
            </a:r>
            <a:r>
              <a:rPr lang="ru-RU" b="1" i="1"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собенности</a:t>
            </a:r>
            <a:r>
              <a:rPr lang="ru-RU" b="1" i="1" dirty="0" smtClean="0">
                <a:solidFill>
                  <a:schemeClr val="accent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b="1" i="1" dirty="0" smtClean="0">
                <a:solidFill>
                  <a:schemeClr val="accent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переживание горя;</a:t>
            </a:r>
            <a:endParaRPr lang="ru-RU" sz="2000" b="1" i="1" dirty="0" smtClean="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indent="540385" algn="just">
              <a:lnSpc>
                <a:spcPct val="115000"/>
              </a:lnSpc>
              <a:spcAft>
                <a:spcPts val="0"/>
              </a:spcAft>
            </a:pPr>
            <a:r>
              <a:rPr lang="ru-RU" b="1" i="1" dirty="0" smtClean="0">
                <a:solidFill>
                  <a:schemeClr val="accent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Нарушения привязанности, депривация;</a:t>
            </a:r>
            <a:endParaRPr lang="ru-RU" sz="2000" b="1" i="1" dirty="0" smtClean="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indent="540385" algn="just">
              <a:lnSpc>
                <a:spcPct val="115000"/>
              </a:lnSpc>
              <a:spcAft>
                <a:spcPts val="0"/>
              </a:spcAft>
            </a:pPr>
            <a:r>
              <a:rPr lang="ru-RU" b="1" i="1" dirty="0" smtClean="0">
                <a:solidFill>
                  <a:schemeClr val="accent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Адаптация ребенка в приемной семье;</a:t>
            </a:r>
            <a:endParaRPr lang="ru-RU" sz="2000" b="1" i="1" dirty="0" smtClean="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indent="540385" algn="just">
              <a:lnSpc>
                <a:spcPct val="115000"/>
              </a:lnSpc>
              <a:spcAft>
                <a:spcPts val="0"/>
              </a:spcAft>
            </a:pPr>
            <a:r>
              <a:rPr lang="ru-RU" b="1" i="1" dirty="0" smtClean="0">
                <a:solidFill>
                  <a:schemeClr val="accent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Тайна усыновления.</a:t>
            </a:r>
            <a:endParaRPr lang="ru-RU" sz="2000" b="1" i="1" dirty="0" smtClean="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2231476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32756"/>
            <a:ext cx="10515600" cy="781398"/>
          </a:xfrm>
        </p:spPr>
        <p:txBody>
          <a:bodyPr>
            <a:noAutofit/>
          </a:bodyPr>
          <a:lstStyle/>
          <a:p>
            <a:pPr algn="ctr"/>
            <a:r>
              <a:rPr lang="ru-RU" sz="3600" b="1" dirty="0">
                <a:solidFill>
                  <a:srgbClr val="002060"/>
                </a:solidFill>
                <a:latin typeface="Monotype Corsiva" panose="03010101010201010101" pitchFamily="66" charset="0"/>
              </a:rPr>
              <a:t>Ожидания и опасения приемных родителей</a:t>
            </a:r>
          </a:p>
        </p:txBody>
      </p:sp>
      <p:sp>
        <p:nvSpPr>
          <p:cNvPr id="3" name="Объект 2"/>
          <p:cNvSpPr>
            <a:spLocks noGrp="1"/>
          </p:cNvSpPr>
          <p:nvPr>
            <p:ph idx="1"/>
          </p:nvPr>
        </p:nvSpPr>
        <p:spPr>
          <a:xfrm>
            <a:off x="838200" y="1014154"/>
            <a:ext cx="10515600" cy="5469773"/>
          </a:xfrm>
        </p:spPr>
        <p:txBody>
          <a:bodyPr/>
          <a:lstStyle/>
          <a:p>
            <a:pPr indent="0" algn="just">
              <a:lnSpc>
                <a:spcPct val="115000"/>
              </a:lnSpc>
              <a:buNone/>
            </a:pPr>
            <a:r>
              <a:rPr lang="ru-RU" b="1" i="1" u="sng"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Цель занятия </a:t>
            </a:r>
            <a:r>
              <a:rPr lang="ru-RU"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осознать мотивы принятия ребенка в семью, проанализировать собственные ожидания и опасения, сформировать более реалистичный взгляд о будущем ребенке</a:t>
            </a:r>
            <a:r>
              <a:rPr lang="ru-RU" b="1" i="1"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a:t>
            </a:r>
          </a:p>
          <a:p>
            <a:pPr indent="0" algn="just">
              <a:lnSpc>
                <a:spcPct val="115000"/>
              </a:lnSpc>
              <a:buNone/>
            </a:pPr>
            <a:endParaRPr lang="ru-RU"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4209011" y="1737363"/>
            <a:ext cx="3773978" cy="6018416"/>
          </a:xfrm>
          <a:prstGeom prst="rect">
            <a:avLst/>
          </a:prstGeom>
        </p:spPr>
      </p:pic>
    </p:spTree>
    <p:extLst>
      <p:ext uri="{BB962C8B-B14F-4D97-AF65-F5344CB8AC3E}">
        <p14:creationId xmlns:p14="http://schemas.microsoft.com/office/powerpoint/2010/main" val="10958419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82031"/>
          </a:xfrm>
        </p:spPr>
        <p:txBody>
          <a:bodyPr>
            <a:noAutofit/>
          </a:bodyPr>
          <a:lstStyle/>
          <a:p>
            <a:pPr algn="ctr"/>
            <a:r>
              <a:rPr lang="ru-RU" sz="6000" b="1" dirty="0">
                <a:solidFill>
                  <a:srgbClr val="002060"/>
                </a:solidFill>
                <a:latin typeface="Monotype Corsiva" panose="03010101010201010101" pitchFamily="66" charset="0"/>
              </a:rPr>
              <a:t>Жестокое обращение</a:t>
            </a:r>
          </a:p>
        </p:txBody>
      </p:sp>
      <p:sp>
        <p:nvSpPr>
          <p:cNvPr id="3" name="Объект 2"/>
          <p:cNvSpPr>
            <a:spLocks noGrp="1"/>
          </p:cNvSpPr>
          <p:nvPr>
            <p:ph idx="1"/>
          </p:nvPr>
        </p:nvSpPr>
        <p:spPr>
          <a:xfrm>
            <a:off x="838200" y="1413164"/>
            <a:ext cx="10515600" cy="4937760"/>
          </a:xfrm>
        </p:spPr>
        <p:txBody>
          <a:bodyPr>
            <a:normAutofit/>
          </a:bodyPr>
          <a:lstStyle/>
          <a:p>
            <a:pPr indent="540385" algn="just">
              <a:lnSpc>
                <a:spcPct val="115000"/>
              </a:lnSpc>
            </a:pPr>
            <a:r>
              <a:rPr lang="ru-RU"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Пренебрежение нуждами</a:t>
            </a:r>
          </a:p>
          <a:p>
            <a:pPr indent="540385" algn="just">
              <a:lnSpc>
                <a:spcPct val="115000"/>
              </a:lnSpc>
            </a:pPr>
            <a:r>
              <a:rPr lang="ru-RU"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Эмоциональное отвержение</a:t>
            </a:r>
          </a:p>
          <a:p>
            <a:pPr indent="540385" algn="just">
              <a:lnSpc>
                <a:spcPct val="115000"/>
              </a:lnSpc>
            </a:pPr>
            <a:r>
              <a:rPr lang="ru-RU"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Физическое насилие</a:t>
            </a:r>
          </a:p>
          <a:p>
            <a:pPr indent="540385" algn="just">
              <a:lnSpc>
                <a:spcPct val="115000"/>
              </a:lnSpc>
            </a:pPr>
            <a:r>
              <a:rPr lang="ru-RU"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Сексуальное насилие </a:t>
            </a:r>
          </a:p>
        </p:txBody>
      </p:sp>
      <p:pic>
        <p:nvPicPr>
          <p:cNvPr id="4" name="Рисунок 3"/>
          <p:cNvPicPr>
            <a:picLocks noChangeAspect="1"/>
          </p:cNvPicPr>
          <p:nvPr/>
        </p:nvPicPr>
        <p:blipFill>
          <a:blip r:embed="rId2"/>
          <a:stretch>
            <a:fillRect/>
          </a:stretch>
        </p:blipFill>
        <p:spPr>
          <a:xfrm>
            <a:off x="5735781" y="2693323"/>
            <a:ext cx="6101543" cy="3528061"/>
          </a:xfrm>
          <a:prstGeom prst="rect">
            <a:avLst/>
          </a:prstGeom>
        </p:spPr>
      </p:pic>
    </p:spTree>
    <p:extLst>
      <p:ext uri="{BB962C8B-B14F-4D97-AF65-F5344CB8AC3E}">
        <p14:creationId xmlns:p14="http://schemas.microsoft.com/office/powerpoint/2010/main" val="34249120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1908"/>
          </a:xfrm>
        </p:spPr>
        <p:txBody>
          <a:bodyPr>
            <a:normAutofit fontScale="90000"/>
          </a:bodyPr>
          <a:lstStyle/>
          <a:p>
            <a:pPr algn="ctr"/>
            <a:r>
              <a:rPr lang="ru-RU" sz="6000" b="1" dirty="0">
                <a:solidFill>
                  <a:srgbClr val="002060"/>
                </a:solidFill>
                <a:latin typeface="Monotype Corsiva" panose="03010101010201010101" pitchFamily="66" charset="0"/>
              </a:rPr>
              <a:t>Травма</a:t>
            </a:r>
          </a:p>
        </p:txBody>
      </p:sp>
      <p:sp>
        <p:nvSpPr>
          <p:cNvPr id="5" name="Объект 4"/>
          <p:cNvSpPr>
            <a:spLocks noGrp="1"/>
          </p:cNvSpPr>
          <p:nvPr>
            <p:ph idx="1"/>
          </p:nvPr>
        </p:nvSpPr>
        <p:spPr>
          <a:xfrm>
            <a:off x="838200" y="1197034"/>
            <a:ext cx="10515600" cy="4979929"/>
          </a:xfrm>
        </p:spPr>
        <p:txBody>
          <a:bodyPr>
            <a:normAutofit/>
          </a:bodyPr>
          <a:lstStyle/>
          <a:p>
            <a:pPr indent="0" algn="just">
              <a:lnSpc>
                <a:spcPct val="115000"/>
              </a:lnSpc>
              <a:buNone/>
            </a:pPr>
            <a:r>
              <a:rPr lang="ru-RU" sz="20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Психологическая травма – вред, нанесенный психическому здоровью </a:t>
            </a:r>
            <a:r>
              <a:rPr lang="ru-RU" sz="2000" b="1" i="1"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человека. </a:t>
            </a:r>
          </a:p>
          <a:p>
            <a:pPr indent="0" algn="just">
              <a:lnSpc>
                <a:spcPct val="115000"/>
              </a:lnSpc>
              <a:buNone/>
            </a:pPr>
            <a:r>
              <a:rPr lang="ru-RU" sz="2000" b="1" i="1"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Усыновленный ребенок – это ребенок, переживший самый тяжелый травматизм, это ребенок брошенный, нередко переживший насилие. Он остался без самого главного, без любви, заботы, реального присутствия родителей, которые до определенного времени являются для него всем миром. Это драма, аналогов которой нет. </a:t>
            </a:r>
            <a:endParaRPr lang="ru-RU" sz="2000" dirty="0"/>
          </a:p>
        </p:txBody>
      </p:sp>
      <p:pic>
        <p:nvPicPr>
          <p:cNvPr id="6" name="Рисунок 5"/>
          <p:cNvPicPr>
            <a:picLocks noChangeAspect="1"/>
          </p:cNvPicPr>
          <p:nvPr/>
        </p:nvPicPr>
        <p:blipFill>
          <a:blip r:embed="rId2"/>
          <a:stretch>
            <a:fillRect/>
          </a:stretch>
        </p:blipFill>
        <p:spPr>
          <a:xfrm>
            <a:off x="7112567" y="3171969"/>
            <a:ext cx="4015287" cy="3528089"/>
          </a:xfrm>
          <a:prstGeom prst="rect">
            <a:avLst/>
          </a:prstGeom>
        </p:spPr>
      </p:pic>
      <p:pic>
        <p:nvPicPr>
          <p:cNvPr id="7" name="Рисунок 6"/>
          <p:cNvPicPr>
            <a:picLocks noChangeAspect="1"/>
          </p:cNvPicPr>
          <p:nvPr/>
        </p:nvPicPr>
        <p:blipFill>
          <a:blip r:embed="rId3"/>
          <a:stretch>
            <a:fillRect/>
          </a:stretch>
        </p:blipFill>
        <p:spPr>
          <a:xfrm>
            <a:off x="1275430" y="3473682"/>
            <a:ext cx="4633417" cy="2528108"/>
          </a:xfrm>
          <a:prstGeom prst="rect">
            <a:avLst/>
          </a:prstGeom>
        </p:spPr>
      </p:pic>
    </p:spTree>
    <p:extLst>
      <p:ext uri="{BB962C8B-B14F-4D97-AF65-F5344CB8AC3E}">
        <p14:creationId xmlns:p14="http://schemas.microsoft.com/office/powerpoint/2010/main" val="11654387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406689"/>
            <a:ext cx="10515600" cy="493857"/>
          </a:xfrm>
        </p:spPr>
        <p:txBody>
          <a:bodyPr>
            <a:noAutofit/>
          </a:bodyPr>
          <a:lstStyle/>
          <a:p>
            <a:pPr algn="ctr"/>
            <a:r>
              <a:rPr lang="ru-RU" sz="3600" b="1" dirty="0">
                <a:solidFill>
                  <a:srgbClr val="002060"/>
                </a:solidFill>
                <a:latin typeface="Monotype Corsiva" panose="03010101010201010101" pitchFamily="66" charset="0"/>
              </a:rPr>
              <a:t>Особенности переживания горя</a:t>
            </a:r>
          </a:p>
        </p:txBody>
      </p:sp>
      <p:sp>
        <p:nvSpPr>
          <p:cNvPr id="3" name="Объект 2"/>
          <p:cNvSpPr>
            <a:spLocks noGrp="1"/>
          </p:cNvSpPr>
          <p:nvPr>
            <p:ph idx="1"/>
          </p:nvPr>
        </p:nvSpPr>
        <p:spPr>
          <a:xfrm>
            <a:off x="838200" y="900545"/>
            <a:ext cx="10515600" cy="5276418"/>
          </a:xfrm>
        </p:spPr>
        <p:txBody>
          <a:bodyPr>
            <a:normAutofit/>
          </a:bodyPr>
          <a:lstStyle/>
          <a:p>
            <a:pPr marR="71755" indent="0" algn="just">
              <a:lnSpc>
                <a:spcPct val="135000"/>
              </a:lnSpc>
              <a:spcAft>
                <a:spcPts val="0"/>
              </a:spcAft>
              <a:buNone/>
              <a:tabLst>
                <a:tab pos="1257300" algn="l"/>
              </a:tabLst>
            </a:pPr>
            <a:r>
              <a:rPr lang="ru-RU"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Горе </a:t>
            </a:r>
            <a:r>
              <a:rPr lang="ru-RU" sz="20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реакция на утрату значимого. В основе переживания горя лежит чувство потери</a:t>
            </a:r>
            <a:r>
              <a:rPr lang="ru-RU" sz="2400" b="1" i="1"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a:t>
            </a:r>
          </a:p>
          <a:p>
            <a:pPr marR="71755" indent="0" algn="just">
              <a:lnSpc>
                <a:spcPct val="135000"/>
              </a:lnSpc>
              <a:spcAft>
                <a:spcPts val="0"/>
              </a:spcAft>
              <a:buNone/>
              <a:tabLst>
                <a:tab pos="1257300" algn="l"/>
              </a:tabLst>
            </a:pPr>
            <a:endParaRPr lang="ru-RU" sz="2000" b="1" i="1"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pPr indent="540385" algn="just">
              <a:lnSpc>
                <a:spcPct val="115000"/>
              </a:lnSpc>
              <a:spcAft>
                <a:spcPts val="0"/>
              </a:spcAft>
              <a:tabLst>
                <a:tab pos="900430" algn="l"/>
              </a:tabLst>
            </a:pPr>
            <a:r>
              <a:rPr lang="ru-RU" sz="24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Стадия отрицания </a:t>
            </a:r>
          </a:p>
          <a:p>
            <a:pPr indent="540385" algn="just">
              <a:lnSpc>
                <a:spcPct val="115000"/>
              </a:lnSpc>
              <a:spcAft>
                <a:spcPts val="0"/>
              </a:spcAft>
              <a:tabLst>
                <a:tab pos="900430" algn="l"/>
              </a:tabLst>
            </a:pPr>
            <a:r>
              <a:rPr lang="ru-RU" sz="24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Стадия гнева и обиды</a:t>
            </a:r>
          </a:p>
          <a:p>
            <a:pPr indent="540385" algn="just">
              <a:lnSpc>
                <a:spcPct val="115000"/>
              </a:lnSpc>
              <a:spcAft>
                <a:spcPts val="0"/>
              </a:spcAft>
              <a:tabLst>
                <a:tab pos="900430" algn="l"/>
              </a:tabLst>
            </a:pPr>
            <a:r>
              <a:rPr lang="ru-RU" sz="24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Стадия сделки</a:t>
            </a:r>
          </a:p>
          <a:p>
            <a:pPr indent="540385" algn="just">
              <a:lnSpc>
                <a:spcPct val="115000"/>
              </a:lnSpc>
              <a:spcAft>
                <a:spcPts val="0"/>
              </a:spcAft>
              <a:tabLst>
                <a:tab pos="900430" algn="l"/>
              </a:tabLst>
            </a:pPr>
            <a:r>
              <a:rPr lang="ru-RU" sz="24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Стадия депрессии</a:t>
            </a:r>
          </a:p>
          <a:p>
            <a:pPr indent="540385" algn="just">
              <a:lnSpc>
                <a:spcPct val="115000"/>
              </a:lnSpc>
              <a:spcAft>
                <a:spcPts val="0"/>
              </a:spcAft>
              <a:tabLst>
                <a:tab pos="900430" algn="l"/>
              </a:tabLst>
            </a:pPr>
            <a:r>
              <a:rPr lang="ru-RU" sz="24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Стадия принятия и реорганизации</a:t>
            </a:r>
          </a:p>
          <a:p>
            <a:pPr marR="71755" indent="0" algn="just">
              <a:lnSpc>
                <a:spcPct val="135000"/>
              </a:lnSpc>
              <a:spcAft>
                <a:spcPts val="0"/>
              </a:spcAft>
              <a:buNone/>
              <a:tabLst>
                <a:tab pos="1257300" algn="l"/>
              </a:tabLst>
            </a:pPr>
            <a:endParaRPr lang="ru-RU" sz="24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endParaRPr lang="ru-RU"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8379" y="1607127"/>
            <a:ext cx="4944600" cy="4655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47525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452292"/>
          </a:xfrm>
        </p:spPr>
        <p:txBody>
          <a:bodyPr>
            <a:normAutofit fontScale="90000"/>
          </a:bodyPr>
          <a:lstStyle/>
          <a:p>
            <a:pPr algn="ctr"/>
            <a:r>
              <a:rPr lang="ru-RU" sz="3600" b="1" dirty="0">
                <a:solidFill>
                  <a:srgbClr val="002060"/>
                </a:solidFill>
                <a:latin typeface="Monotype Corsiva" panose="03010101010201010101" pitchFamily="66" charset="0"/>
              </a:rPr>
              <a:t>Четыре задачи горя</a:t>
            </a:r>
            <a:endParaRPr lang="ru-RU" sz="3600" b="1" dirty="0">
              <a:solidFill>
                <a:srgbClr val="002060"/>
              </a:solidFill>
              <a:latin typeface="Monotype Corsiva" panose="03010101010201010101" pitchFamily="66" charset="0"/>
            </a:endParaRPr>
          </a:p>
        </p:txBody>
      </p:sp>
      <p:sp>
        <p:nvSpPr>
          <p:cNvPr id="3" name="Объект 2"/>
          <p:cNvSpPr>
            <a:spLocks noGrp="1"/>
          </p:cNvSpPr>
          <p:nvPr>
            <p:ph idx="1"/>
          </p:nvPr>
        </p:nvSpPr>
        <p:spPr>
          <a:xfrm>
            <a:off x="838200" y="734291"/>
            <a:ext cx="10515600" cy="5442672"/>
          </a:xfrm>
        </p:spPr>
        <p:txBody>
          <a:bodyPr>
            <a:noAutofit/>
          </a:bodyPr>
          <a:lstStyle/>
          <a:p>
            <a:pPr indent="0" algn="just">
              <a:lnSpc>
                <a:spcPct val="135000"/>
              </a:lnSpc>
              <a:buNone/>
              <a:tabLst>
                <a:tab pos="900430" algn="l"/>
              </a:tabLst>
            </a:pPr>
            <a:r>
              <a:rPr lang="ru-RU" sz="18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Чтобы пережить горе, человек должен решить 4 задачи:</a:t>
            </a:r>
          </a:p>
          <a:p>
            <a:pPr indent="540385" algn="just">
              <a:lnSpc>
                <a:spcPct val="135000"/>
              </a:lnSpc>
              <a:tabLst>
                <a:tab pos="900430" algn="l"/>
              </a:tabLst>
            </a:pPr>
            <a:r>
              <a:rPr lang="ru-RU" sz="1600" b="1" i="1"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Признать </a:t>
            </a:r>
            <a:r>
              <a:rPr lang="ru-RU" sz="16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факт потери. </a:t>
            </a:r>
            <a:endParaRPr lang="ru-RU" sz="1600" b="1" i="1"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pPr indent="540385" algn="just">
              <a:lnSpc>
                <a:spcPct val="135000"/>
              </a:lnSpc>
              <a:tabLst>
                <a:tab pos="900430" algn="l"/>
              </a:tabLst>
            </a:pPr>
            <a:r>
              <a:rPr lang="ru-RU" sz="1600" b="1" i="1"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Пережить </a:t>
            </a:r>
            <a:r>
              <a:rPr lang="ru-RU" sz="16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боль потери. </a:t>
            </a:r>
          </a:p>
          <a:p>
            <a:pPr indent="540385" algn="just">
              <a:lnSpc>
                <a:spcPct val="135000"/>
              </a:lnSpc>
              <a:tabLst>
                <a:tab pos="900430" algn="l"/>
              </a:tabLst>
            </a:pPr>
            <a:r>
              <a:rPr lang="ru-RU" sz="16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Наладить окружение, где ощущается отсутствие потерянного человека. </a:t>
            </a:r>
            <a:endParaRPr lang="ru-RU" sz="1600" b="1" i="1"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pPr indent="540385" algn="just">
              <a:lnSpc>
                <a:spcPct val="135000"/>
              </a:lnSpc>
              <a:tabLst>
                <a:tab pos="900430" algn="l"/>
              </a:tabLst>
            </a:pPr>
            <a:r>
              <a:rPr lang="ru-RU" sz="1600" b="1" i="1"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Выстроить </a:t>
            </a:r>
            <a:r>
              <a:rPr lang="ru-RU" sz="16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новое отношение к ушедшему и продолжать жить.  </a:t>
            </a:r>
          </a:p>
          <a:p>
            <a:pPr indent="0" algn="just">
              <a:lnSpc>
                <a:spcPct val="135000"/>
              </a:lnSpc>
              <a:buNone/>
              <a:tabLst>
                <a:tab pos="900430" algn="l"/>
              </a:tabLst>
            </a:pPr>
            <a:r>
              <a:rPr lang="ru-RU" sz="20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Признаком выхода из горя считается способность направлять большую часть чувств окружающим людям, быть восприимчивым к новым впечатлениям и событиям жизни.</a:t>
            </a:r>
          </a:p>
          <a:p>
            <a:pPr indent="540385" algn="just">
              <a:lnSpc>
                <a:spcPct val="135000"/>
              </a:lnSpc>
              <a:tabLst>
                <a:tab pos="900430" algn="l"/>
              </a:tabLst>
            </a:pPr>
            <a:endParaRPr lang="ru-RU" sz="16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085" y="4168501"/>
            <a:ext cx="3756498" cy="25159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74873" y="4247139"/>
            <a:ext cx="3990108" cy="24743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63627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6636" y="323562"/>
            <a:ext cx="10515600" cy="402152"/>
          </a:xfrm>
        </p:spPr>
        <p:txBody>
          <a:bodyPr>
            <a:normAutofit fontScale="90000"/>
          </a:bodyPr>
          <a:lstStyle/>
          <a:p>
            <a:pPr algn="ctr"/>
            <a:r>
              <a:rPr lang="ru-RU" b="1" dirty="0">
                <a:solidFill>
                  <a:srgbClr val="002060"/>
                </a:solidFill>
                <a:latin typeface="Monotype Corsiva" panose="03010101010201010101" pitchFamily="66" charset="0"/>
              </a:rPr>
              <a:t>Нарушения привязанности</a:t>
            </a:r>
            <a:endParaRPr lang="ru-RU" b="1" dirty="0">
              <a:solidFill>
                <a:srgbClr val="002060"/>
              </a:solidFill>
              <a:latin typeface="Monotype Corsiva" panose="03010101010201010101" pitchFamily="66" charset="0"/>
            </a:endParaRPr>
          </a:p>
        </p:txBody>
      </p:sp>
      <p:sp>
        <p:nvSpPr>
          <p:cNvPr id="3" name="Объект 2"/>
          <p:cNvSpPr>
            <a:spLocks noGrp="1"/>
          </p:cNvSpPr>
          <p:nvPr>
            <p:ph idx="1"/>
          </p:nvPr>
        </p:nvSpPr>
        <p:spPr>
          <a:xfrm>
            <a:off x="581891" y="775855"/>
            <a:ext cx="11097491" cy="5110163"/>
          </a:xfrm>
        </p:spPr>
        <p:txBody>
          <a:bodyPr>
            <a:normAutofit/>
          </a:bodyPr>
          <a:lstStyle/>
          <a:p>
            <a:pPr indent="0" algn="just">
              <a:lnSpc>
                <a:spcPct val="135000"/>
              </a:lnSpc>
              <a:spcAft>
                <a:spcPts val="0"/>
              </a:spcAft>
              <a:buNone/>
              <a:tabLst>
                <a:tab pos="900430" algn="l"/>
              </a:tabLst>
            </a:pPr>
            <a:r>
              <a:rPr lang="ru-RU" sz="20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Привязанность</a:t>
            </a:r>
            <a:r>
              <a:rPr lang="ru-RU" sz="18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 это взаимный процесс образования эмоциональных связей между людьми, которые сохраняются неопределенное время, даже если люди разделены.</a:t>
            </a:r>
          </a:p>
          <a:p>
            <a:pPr indent="0" algn="ctr">
              <a:lnSpc>
                <a:spcPct val="135000"/>
              </a:lnSpc>
              <a:buNone/>
              <a:tabLst>
                <a:tab pos="900430" algn="l"/>
              </a:tabLst>
            </a:pPr>
            <a:r>
              <a:rPr lang="ru-RU" altLang="ru-RU" sz="1400" b="1" i="1" dirty="0">
                <a:latin typeface="Arial" pitchFamily="34" charset="0"/>
                <a:cs typeface="Arial" pitchFamily="34" charset="0"/>
              </a:rPr>
              <a:t>Типы привязанности (по </a:t>
            </a:r>
            <a:r>
              <a:rPr lang="ru-RU" altLang="ru-RU" sz="1400" b="1" i="1" dirty="0" err="1" smtClean="0">
                <a:latin typeface="Arial" pitchFamily="34" charset="0"/>
                <a:cs typeface="Arial" pitchFamily="34" charset="0"/>
              </a:rPr>
              <a:t>М.Эйнсворт</a:t>
            </a:r>
            <a:r>
              <a:rPr lang="ru-RU" altLang="ru-RU" sz="1400" b="1" i="1" dirty="0" smtClean="0">
                <a:latin typeface="Arial" pitchFamily="34" charset="0"/>
                <a:cs typeface="Arial" pitchFamily="34" charset="0"/>
              </a:rPr>
              <a:t>)</a:t>
            </a:r>
            <a:endParaRPr lang="ru-RU" sz="14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672517628"/>
              </p:ext>
            </p:extLst>
          </p:nvPr>
        </p:nvGraphicFramePr>
        <p:xfrm>
          <a:off x="1662545" y="1958001"/>
          <a:ext cx="8354291" cy="4789163"/>
        </p:xfrm>
        <a:graphic>
          <a:graphicData uri="http://schemas.openxmlformats.org/drawingml/2006/table">
            <a:tbl>
              <a:tblPr firstRow="1" firstCol="1" bandRow="1">
                <a:tableStyleId>{5C22544A-7EE6-4342-B048-85BDC9FD1C3A}</a:tableStyleId>
              </a:tblPr>
              <a:tblGrid>
                <a:gridCol w="1375570"/>
                <a:gridCol w="2695495"/>
                <a:gridCol w="4283226"/>
              </a:tblGrid>
              <a:tr h="485526">
                <a:tc>
                  <a:txBody>
                    <a:bodyPr/>
                    <a:lstStyle/>
                    <a:p>
                      <a:pPr algn="ctr"/>
                      <a:r>
                        <a:rPr lang="ru-RU" sz="1400" dirty="0">
                          <a:solidFill>
                            <a:schemeClr val="tx1"/>
                          </a:solidFill>
                          <a:effectLst/>
                          <a:latin typeface="+mn-lt"/>
                        </a:rPr>
                        <a:t>Тип привязанности</a:t>
                      </a:r>
                      <a:endParaRPr lang="ru-RU" sz="1400" dirty="0">
                        <a:solidFill>
                          <a:schemeClr val="tx1"/>
                        </a:solidFill>
                        <a:effectLst/>
                        <a:latin typeface="+mn-lt"/>
                        <a:ea typeface="Calibri"/>
                        <a:cs typeface="Times New Roman"/>
                      </a:endParaRPr>
                    </a:p>
                  </a:txBody>
                  <a:tcPr marL="46621" marR="46621" marT="0" marB="0"/>
                </a:tc>
                <a:tc>
                  <a:txBody>
                    <a:bodyPr/>
                    <a:lstStyle/>
                    <a:p>
                      <a:pPr algn="ctr"/>
                      <a:r>
                        <a:rPr lang="ru-RU" sz="1400" dirty="0">
                          <a:solidFill>
                            <a:schemeClr val="tx1"/>
                          </a:solidFill>
                          <a:effectLst/>
                          <a:latin typeface="+mn-lt"/>
                        </a:rPr>
                        <a:t>Проявления</a:t>
                      </a:r>
                      <a:endParaRPr lang="ru-RU" sz="1400" dirty="0">
                        <a:solidFill>
                          <a:schemeClr val="tx1"/>
                        </a:solidFill>
                        <a:effectLst/>
                        <a:latin typeface="+mn-lt"/>
                        <a:ea typeface="Calibri"/>
                        <a:cs typeface="Times New Roman"/>
                      </a:endParaRPr>
                    </a:p>
                  </a:txBody>
                  <a:tcPr marL="46621" marR="46621" marT="0" marB="0"/>
                </a:tc>
                <a:tc>
                  <a:txBody>
                    <a:bodyPr/>
                    <a:lstStyle/>
                    <a:p>
                      <a:pPr algn="ctr"/>
                      <a:r>
                        <a:rPr lang="ru-RU" sz="1400" dirty="0">
                          <a:solidFill>
                            <a:schemeClr val="tx1"/>
                          </a:solidFill>
                          <a:effectLst/>
                          <a:latin typeface="+mn-lt"/>
                        </a:rPr>
                        <a:t>Последствия</a:t>
                      </a:r>
                      <a:endParaRPr lang="ru-RU" sz="1400" dirty="0">
                        <a:solidFill>
                          <a:schemeClr val="tx1"/>
                        </a:solidFill>
                        <a:effectLst/>
                        <a:latin typeface="+mn-lt"/>
                        <a:ea typeface="Calibri"/>
                        <a:cs typeface="Times New Roman"/>
                      </a:endParaRPr>
                    </a:p>
                  </a:txBody>
                  <a:tcPr marL="46621" marR="46621" marT="0" marB="0"/>
                </a:tc>
              </a:tr>
              <a:tr h="2103944">
                <a:tc>
                  <a:txBody>
                    <a:bodyPr/>
                    <a:lstStyle/>
                    <a:p>
                      <a:pPr algn="ctr"/>
                      <a:r>
                        <a:rPr lang="ru-RU" sz="1400" dirty="0">
                          <a:solidFill>
                            <a:schemeClr val="tx1"/>
                          </a:solidFill>
                          <a:effectLst/>
                          <a:latin typeface="+mn-lt"/>
                        </a:rPr>
                        <a:t>Надежная</a:t>
                      </a:r>
                      <a:endParaRPr lang="ru-RU" sz="1400" dirty="0">
                        <a:solidFill>
                          <a:schemeClr val="tx1"/>
                        </a:solidFill>
                        <a:effectLst/>
                        <a:latin typeface="+mn-lt"/>
                        <a:ea typeface="Calibri"/>
                        <a:cs typeface="Times New Roman"/>
                      </a:endParaRPr>
                    </a:p>
                  </a:txBody>
                  <a:tcPr marL="46621" marR="46621" marT="0" marB="0"/>
                </a:tc>
                <a:tc>
                  <a:txBody>
                    <a:bodyPr/>
                    <a:lstStyle/>
                    <a:p>
                      <a:pPr algn="just"/>
                      <a:r>
                        <a:rPr lang="ru-RU" sz="1400" dirty="0">
                          <a:effectLst/>
                          <a:latin typeface="+mn-lt"/>
                        </a:rPr>
                        <a:t>Ребенок не сильно огорчается после ухода матери, вступает в общение с другими людьми,  исследует окружающий мир, играет в новые игрушки. Радуется возвращению матери, тянется к ней</a:t>
                      </a:r>
                      <a:endParaRPr lang="ru-RU" sz="1400" dirty="0">
                        <a:effectLst/>
                        <a:latin typeface="+mn-lt"/>
                        <a:ea typeface="Calibri"/>
                        <a:cs typeface="Times New Roman"/>
                      </a:endParaRPr>
                    </a:p>
                  </a:txBody>
                  <a:tcPr marL="46621" marR="46621" marT="0" marB="0"/>
                </a:tc>
                <a:tc>
                  <a:txBody>
                    <a:bodyPr/>
                    <a:lstStyle/>
                    <a:p>
                      <a:pPr algn="just"/>
                      <a:r>
                        <a:rPr lang="ru-RU" sz="1400" dirty="0">
                          <a:effectLst/>
                          <a:latin typeface="+mn-lt"/>
                        </a:rPr>
                        <a:t>Надежная привязанность ребенка к матери в первые годы жизни закладывает основы чувства безопасности и доверия к окружающему миру. Такие дети уже в раннем детстве проявляют общительность, сообразительность, изобретательность в играх. В дошкольном и подростковом возрасте они демонстрируют черты лидерства, отличаются инициативностью, отзывчивостью, сочувствием, популярны среди сверстников</a:t>
                      </a:r>
                      <a:endParaRPr lang="ru-RU" sz="1400" dirty="0">
                        <a:effectLst/>
                        <a:latin typeface="+mn-lt"/>
                        <a:ea typeface="Calibri"/>
                        <a:cs typeface="Times New Roman"/>
                      </a:endParaRPr>
                    </a:p>
                  </a:txBody>
                  <a:tcPr marL="46621" marR="46621" marT="0" marB="0"/>
                </a:tc>
              </a:tr>
              <a:tr h="1132893">
                <a:tc>
                  <a:txBody>
                    <a:bodyPr/>
                    <a:lstStyle/>
                    <a:p>
                      <a:pPr algn="ctr"/>
                      <a:r>
                        <a:rPr lang="ru-RU" sz="1400" dirty="0">
                          <a:solidFill>
                            <a:schemeClr val="tx1"/>
                          </a:solidFill>
                          <a:effectLst/>
                          <a:latin typeface="+mn-lt"/>
                        </a:rPr>
                        <a:t>Безразличная</a:t>
                      </a:r>
                      <a:endParaRPr lang="ru-RU" sz="1400" dirty="0">
                        <a:solidFill>
                          <a:schemeClr val="tx1"/>
                        </a:solidFill>
                        <a:effectLst/>
                        <a:latin typeface="+mn-lt"/>
                        <a:ea typeface="Calibri"/>
                        <a:cs typeface="Times New Roman"/>
                      </a:endParaRPr>
                    </a:p>
                  </a:txBody>
                  <a:tcPr marL="46621" marR="46621" marT="0" marB="0"/>
                </a:tc>
                <a:tc>
                  <a:txBody>
                    <a:bodyPr/>
                    <a:lstStyle/>
                    <a:p>
                      <a:pPr algn="just"/>
                      <a:r>
                        <a:rPr lang="ru-RU" sz="1400" dirty="0">
                          <a:effectLst/>
                          <a:latin typeface="+mn-lt"/>
                        </a:rPr>
                        <a:t>Ребенок не возражает против ухода матери, продолжает заниматься своими делами, например, играть. Не обращает внимания на ее возвращение</a:t>
                      </a:r>
                      <a:endParaRPr lang="ru-RU" sz="1400" dirty="0">
                        <a:effectLst/>
                        <a:latin typeface="+mn-lt"/>
                        <a:ea typeface="Calibri"/>
                        <a:cs typeface="Times New Roman"/>
                      </a:endParaRPr>
                    </a:p>
                  </a:txBody>
                  <a:tcPr marL="46621" marR="46621" marT="0" marB="0"/>
                </a:tc>
                <a:tc rowSpan="2">
                  <a:txBody>
                    <a:bodyPr/>
                    <a:lstStyle/>
                    <a:p>
                      <a:pPr algn="just">
                        <a:spcAft>
                          <a:spcPts val="0"/>
                        </a:spcAft>
                      </a:pPr>
                      <a:r>
                        <a:rPr lang="ru-RU" sz="1400" dirty="0">
                          <a:effectLst/>
                          <a:latin typeface="+mn-lt"/>
                        </a:rPr>
                        <a:t>Дети с ненадежной привязанностью (безразличной, тревожной) более зависимы, требуют больше внимания со стороны взрослых, их поведение неустойчиво и противоречиво по сравнению с детьми с надежной привязанностью </a:t>
                      </a:r>
                    </a:p>
                    <a:p>
                      <a:pPr algn="just"/>
                      <a:r>
                        <a:rPr lang="ru-RU" sz="1400" dirty="0">
                          <a:effectLst/>
                          <a:latin typeface="+mn-lt"/>
                        </a:rPr>
                        <a:t> </a:t>
                      </a:r>
                      <a:endParaRPr lang="ru-RU" sz="1400" dirty="0">
                        <a:effectLst/>
                        <a:latin typeface="+mn-lt"/>
                        <a:ea typeface="Calibri"/>
                        <a:cs typeface="Times New Roman"/>
                      </a:endParaRPr>
                    </a:p>
                  </a:txBody>
                  <a:tcPr marL="46621" marR="46621" marT="0" marB="0"/>
                </a:tc>
              </a:tr>
              <a:tr h="887009">
                <a:tc>
                  <a:txBody>
                    <a:bodyPr/>
                    <a:lstStyle/>
                    <a:p>
                      <a:pPr algn="ctr"/>
                      <a:r>
                        <a:rPr lang="ru-RU" sz="1400" dirty="0">
                          <a:solidFill>
                            <a:schemeClr val="tx1"/>
                          </a:solidFill>
                          <a:effectLst/>
                          <a:latin typeface="+mn-lt"/>
                        </a:rPr>
                        <a:t>Тревожная</a:t>
                      </a:r>
                      <a:endParaRPr lang="ru-RU" sz="1400" dirty="0">
                        <a:solidFill>
                          <a:schemeClr val="tx1"/>
                        </a:solidFill>
                        <a:effectLst/>
                        <a:latin typeface="+mn-lt"/>
                        <a:ea typeface="Calibri"/>
                        <a:cs typeface="Times New Roman"/>
                      </a:endParaRPr>
                    </a:p>
                  </a:txBody>
                  <a:tcPr marL="46621" marR="46621" marT="0" marB="0"/>
                </a:tc>
                <a:tc>
                  <a:txBody>
                    <a:bodyPr/>
                    <a:lstStyle/>
                    <a:p>
                      <a:pPr algn="just"/>
                      <a:r>
                        <a:rPr lang="ru-RU" sz="1400" dirty="0">
                          <a:effectLst/>
                          <a:latin typeface="+mn-lt"/>
                        </a:rPr>
                        <a:t>Ребенок очень сильно огорчается после ухода матери. Когда она возвращалась, как будто стремится к ней, цепляется, но тут же отталкивает и сердится</a:t>
                      </a:r>
                      <a:endParaRPr lang="ru-RU" sz="1400" dirty="0">
                        <a:effectLst/>
                        <a:latin typeface="+mn-lt"/>
                        <a:ea typeface="Calibri"/>
                        <a:cs typeface="Times New Roman"/>
                      </a:endParaRPr>
                    </a:p>
                  </a:txBody>
                  <a:tcPr marL="46621" marR="46621" marT="0" marB="0"/>
                </a:tc>
                <a:tc vMerge="1">
                  <a:txBody>
                    <a:bodyPr/>
                    <a:lstStyle/>
                    <a:p>
                      <a:endParaRPr lang="ru-RU"/>
                    </a:p>
                  </a:txBody>
                  <a:tcPr/>
                </a:tc>
              </a:tr>
            </a:tbl>
          </a:graphicData>
        </a:graphic>
      </p:graphicFrame>
      <p:sp>
        <p:nvSpPr>
          <p:cNvPr id="5" name="Rectangle 1"/>
          <p:cNvSpPr>
            <a:spLocks noChangeArrowheads="1"/>
          </p:cNvSpPr>
          <p:nvPr/>
        </p:nvSpPr>
        <p:spPr bwMode="auto">
          <a:xfrm>
            <a:off x="3848862" y="1446783"/>
            <a:ext cx="184731"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3454774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838200" y="277092"/>
            <a:ext cx="10515600" cy="88034"/>
          </a:xfrm>
        </p:spPr>
        <p:txBody>
          <a:bodyPr>
            <a:normAutofit fontScale="90000"/>
          </a:bodyPr>
          <a:lstStyle/>
          <a:p>
            <a:endParaRPr lang="ru-RU" dirty="0"/>
          </a:p>
        </p:txBody>
      </p:sp>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202873" y="0"/>
            <a:ext cx="7232071"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02084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84802"/>
          </a:xfrm>
        </p:spPr>
        <p:txBody>
          <a:bodyPr>
            <a:normAutofit/>
          </a:bodyPr>
          <a:lstStyle/>
          <a:p>
            <a:pPr algn="ctr"/>
            <a:r>
              <a:rPr lang="ru-RU" b="1" dirty="0">
                <a:solidFill>
                  <a:srgbClr val="002060"/>
                </a:solidFill>
                <a:latin typeface="Monotype Corsiva" panose="03010101010201010101" pitchFamily="66" charset="0"/>
              </a:rPr>
              <a:t>Депривация</a:t>
            </a:r>
            <a:endParaRPr lang="ru-RU" b="1" dirty="0">
              <a:solidFill>
                <a:srgbClr val="002060"/>
              </a:solidFill>
              <a:latin typeface="Monotype Corsiva" panose="03010101010201010101" pitchFamily="66" charset="0"/>
            </a:endParaRPr>
          </a:p>
        </p:txBody>
      </p:sp>
      <p:sp>
        <p:nvSpPr>
          <p:cNvPr id="3" name="Объект 2"/>
          <p:cNvSpPr>
            <a:spLocks noGrp="1"/>
          </p:cNvSpPr>
          <p:nvPr>
            <p:ph idx="1"/>
          </p:nvPr>
        </p:nvSpPr>
        <p:spPr>
          <a:xfrm>
            <a:off x="1039090" y="1357745"/>
            <a:ext cx="10314709" cy="4819218"/>
          </a:xfrm>
        </p:spPr>
        <p:txBody>
          <a:bodyPr>
            <a:normAutofit/>
          </a:bodyPr>
          <a:lstStyle/>
          <a:p>
            <a:pPr marL="457200" indent="0" algn="just">
              <a:lnSpc>
                <a:spcPct val="115000"/>
              </a:lnSpc>
              <a:spcAft>
                <a:spcPts val="0"/>
              </a:spcAft>
              <a:buNone/>
            </a:pPr>
            <a:r>
              <a:rPr lang="ru-RU" sz="2400" b="1" i="1" u="sng"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Деприва́ция</a:t>
            </a:r>
            <a:r>
              <a:rPr lang="ru-RU" sz="24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(лат. </a:t>
            </a:r>
            <a:r>
              <a:rPr lang="ru-RU" sz="2400" b="1" i="1"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deprivatio</a:t>
            </a:r>
            <a:r>
              <a:rPr lang="ru-RU" sz="24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 потеря, лишение) — психическое состояние, вызванное лишением самых необходимых жизненных потребностей (таких как сон, пища, жилище, общение ребёнка с матерью, и т. </a:t>
            </a:r>
            <a:r>
              <a:rPr lang="ru-RU" sz="24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д.) или вызванное лишением благ, к которым человек был привычен очень долгое время. </a:t>
            </a:r>
            <a:endParaRPr lang="ru-RU" sz="2400" b="1" i="1"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457200" indent="0" algn="just">
              <a:lnSpc>
                <a:spcPct val="115000"/>
              </a:lnSpc>
              <a:spcAft>
                <a:spcPts val="0"/>
              </a:spcAft>
              <a:buNone/>
            </a:pPr>
            <a:r>
              <a:rPr lang="ru-RU" sz="2400" b="1" i="1" u="sng" dirty="0" err="1"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Госпитализм</a:t>
            </a:r>
            <a:r>
              <a:rPr lang="ru-RU" sz="24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 </a:t>
            </a:r>
            <a:r>
              <a:rPr lang="ru-RU" sz="2400" b="1" i="1"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глубокая </a:t>
            </a:r>
            <a:r>
              <a:rPr lang="ru-RU" sz="24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психическая и физическая отсталость, обусловленная дефицитом общения со взрослыми в первый год жизни ребенка.</a:t>
            </a:r>
            <a:endParaRPr lang="ru-RU" sz="24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endParaRPr lang="ru-RU" sz="24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3891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9784"/>
          </a:xfrm>
        </p:spPr>
        <p:txBody>
          <a:bodyPr>
            <a:normAutofit fontScale="90000"/>
          </a:bodyPr>
          <a:lstStyle/>
          <a:p>
            <a:pPr algn="ctr"/>
            <a:r>
              <a:rPr lang="ru-RU" b="1" dirty="0">
                <a:solidFill>
                  <a:srgbClr val="002060"/>
                </a:solidFill>
                <a:latin typeface="Monotype Corsiva" panose="03010101010201010101" pitchFamily="66" charset="0"/>
              </a:rPr>
              <a:t>Адаптация ребенка в приемной семье</a:t>
            </a:r>
            <a:endParaRPr lang="ru-RU" b="1" dirty="0">
              <a:solidFill>
                <a:srgbClr val="002060"/>
              </a:solidFill>
              <a:latin typeface="Monotype Corsiva" panose="03010101010201010101" pitchFamily="66" charset="0"/>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2560408251"/>
              </p:ext>
            </p:extLst>
          </p:nvPr>
        </p:nvGraphicFramePr>
        <p:xfrm>
          <a:off x="665019" y="734292"/>
          <a:ext cx="10764980" cy="5708072"/>
        </p:xfrm>
        <a:graphic>
          <a:graphicData uri="http://schemas.openxmlformats.org/drawingml/2006/table">
            <a:tbl>
              <a:tblPr firstRow="1" firstCol="1" lastRow="1" lastCol="1" bandRow="1" bandCol="1">
                <a:tableStyleId>{5C22544A-7EE6-4342-B048-85BDC9FD1C3A}</a:tableStyleId>
              </a:tblPr>
              <a:tblGrid>
                <a:gridCol w="2690880"/>
                <a:gridCol w="2551196"/>
                <a:gridCol w="139684"/>
                <a:gridCol w="2691610"/>
                <a:gridCol w="2691610"/>
              </a:tblGrid>
              <a:tr h="326203">
                <a:tc>
                  <a:txBody>
                    <a:bodyPr/>
                    <a:lstStyle/>
                    <a:p>
                      <a:pPr algn="ctr">
                        <a:spcAft>
                          <a:spcPts val="0"/>
                        </a:spcAft>
                      </a:pPr>
                      <a:r>
                        <a:rPr lang="ru-RU" sz="1400" dirty="0">
                          <a:effectLst/>
                        </a:rPr>
                        <a:t>Что происходит</a:t>
                      </a:r>
                      <a:endParaRPr lang="ru-RU" sz="1400" dirty="0">
                        <a:effectLst/>
                        <a:latin typeface="Times New Roman"/>
                        <a:ea typeface="Times New Roman"/>
                      </a:endParaRPr>
                    </a:p>
                  </a:txBody>
                  <a:tcPr marL="38869" marR="38869" marT="0" marB="0"/>
                </a:tc>
                <a:tc gridSpan="2">
                  <a:txBody>
                    <a:bodyPr/>
                    <a:lstStyle/>
                    <a:p>
                      <a:pPr algn="ctr">
                        <a:spcAft>
                          <a:spcPts val="0"/>
                        </a:spcAft>
                      </a:pPr>
                      <a:r>
                        <a:rPr lang="ru-RU" sz="1400" dirty="0">
                          <a:effectLst/>
                        </a:rPr>
                        <a:t>Причины</a:t>
                      </a:r>
                      <a:endParaRPr lang="ru-RU" sz="1400" dirty="0">
                        <a:effectLst/>
                        <a:latin typeface="Times New Roman"/>
                        <a:ea typeface="Times New Roman"/>
                      </a:endParaRPr>
                    </a:p>
                  </a:txBody>
                  <a:tcPr marL="38869" marR="38869" marT="0" marB="0"/>
                </a:tc>
                <a:tc hMerge="1">
                  <a:txBody>
                    <a:bodyPr/>
                    <a:lstStyle/>
                    <a:p>
                      <a:endParaRPr lang="ru-RU"/>
                    </a:p>
                  </a:txBody>
                  <a:tcPr/>
                </a:tc>
                <a:tc>
                  <a:txBody>
                    <a:bodyPr/>
                    <a:lstStyle/>
                    <a:p>
                      <a:pPr algn="ctr">
                        <a:spcAft>
                          <a:spcPts val="0"/>
                        </a:spcAft>
                      </a:pPr>
                      <a:r>
                        <a:rPr lang="ru-RU" sz="1400" dirty="0">
                          <a:effectLst/>
                        </a:rPr>
                        <a:t>Позиция родителей</a:t>
                      </a:r>
                      <a:endParaRPr lang="ru-RU" sz="1400" dirty="0">
                        <a:effectLst/>
                        <a:latin typeface="Times New Roman"/>
                        <a:ea typeface="Times New Roman"/>
                      </a:endParaRPr>
                    </a:p>
                  </a:txBody>
                  <a:tcPr marL="38869" marR="38869" marT="0" marB="0"/>
                </a:tc>
                <a:tc>
                  <a:txBody>
                    <a:bodyPr/>
                    <a:lstStyle/>
                    <a:p>
                      <a:pPr algn="ctr">
                        <a:spcAft>
                          <a:spcPts val="0"/>
                        </a:spcAft>
                      </a:pPr>
                      <a:r>
                        <a:rPr lang="ru-RU" sz="1400" dirty="0">
                          <a:effectLst/>
                        </a:rPr>
                        <a:t>Конкретные действия</a:t>
                      </a:r>
                      <a:endParaRPr lang="ru-RU" sz="1400" dirty="0">
                        <a:effectLst/>
                        <a:latin typeface="Times New Roman"/>
                        <a:ea typeface="Times New Roman"/>
                      </a:endParaRPr>
                    </a:p>
                  </a:txBody>
                  <a:tcPr marL="38869" marR="38869" marT="0" marB="0"/>
                </a:tc>
              </a:tr>
              <a:tr h="218864">
                <a:tc gridSpan="5">
                  <a:txBody>
                    <a:bodyPr/>
                    <a:lstStyle/>
                    <a:p>
                      <a:pPr algn="ctr">
                        <a:spcAft>
                          <a:spcPts val="0"/>
                        </a:spcAft>
                      </a:pPr>
                      <a:r>
                        <a:rPr lang="ru-RU" sz="1400" dirty="0">
                          <a:solidFill>
                            <a:schemeClr val="tx1"/>
                          </a:solidFill>
                          <a:effectLst/>
                        </a:rPr>
                        <a:t>Медовый месяц (от 2 дней до 1 месяца)</a:t>
                      </a:r>
                      <a:endParaRPr lang="ru-RU" sz="1400" dirty="0">
                        <a:solidFill>
                          <a:schemeClr val="tx1"/>
                        </a:solidFill>
                        <a:effectLst/>
                        <a:latin typeface="Times New Roman"/>
                        <a:ea typeface="Times New Roman"/>
                      </a:endParaRPr>
                    </a:p>
                  </a:txBody>
                  <a:tcPr marL="38869" marR="38869"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163005">
                <a:tc>
                  <a:txBody>
                    <a:bodyPr/>
                    <a:lstStyle/>
                    <a:p>
                      <a:pPr marL="342900" lvl="0" indent="-342900">
                        <a:spcAft>
                          <a:spcPts val="0"/>
                        </a:spcAft>
                        <a:buFont typeface="+mj-lt"/>
                        <a:buAutoNum type="arabicPeriod"/>
                        <a:tabLst>
                          <a:tab pos="114300" algn="l"/>
                        </a:tabLst>
                      </a:pPr>
                      <a:r>
                        <a:rPr lang="ru-RU" sz="1200" dirty="0">
                          <a:effectLst/>
                        </a:rPr>
                        <a:t>Ребенок хочет понравиться родителю, а родитель ребенку.</a:t>
                      </a:r>
                    </a:p>
                    <a:p>
                      <a:pPr marL="342900" lvl="0" indent="-342900">
                        <a:spcAft>
                          <a:spcPts val="0"/>
                        </a:spcAft>
                        <a:buFont typeface="+mj-lt"/>
                        <a:buAutoNum type="arabicPeriod"/>
                        <a:tabLst>
                          <a:tab pos="114300" algn="l"/>
                        </a:tabLst>
                      </a:pPr>
                      <a:r>
                        <a:rPr lang="ru-RU" sz="1200" dirty="0">
                          <a:effectLst/>
                        </a:rPr>
                        <a:t>Дети стараются быть послушными.</a:t>
                      </a:r>
                    </a:p>
                    <a:p>
                      <a:pPr marL="342900" lvl="0" indent="-342900">
                        <a:spcAft>
                          <a:spcPts val="0"/>
                        </a:spcAft>
                        <a:buFont typeface="+mj-lt"/>
                        <a:buAutoNum type="arabicPeriod"/>
                        <a:tabLst>
                          <a:tab pos="114300" algn="l"/>
                        </a:tabLst>
                      </a:pPr>
                      <a:r>
                        <a:rPr lang="ru-RU" sz="1200" dirty="0">
                          <a:effectLst/>
                        </a:rPr>
                        <a:t>Возможны вспышки двигательной активности, беспорядочные, хаотичные движения, беготня по всем углам, разбрасывание игрушек. </a:t>
                      </a:r>
                    </a:p>
                    <a:p>
                      <a:pPr marL="342900" lvl="0" indent="-342900">
                        <a:spcAft>
                          <a:spcPts val="0"/>
                        </a:spcAft>
                        <a:buFont typeface="+mj-lt"/>
                        <a:buAutoNum type="arabicPeriod"/>
                        <a:tabLst>
                          <a:tab pos="114300" algn="l"/>
                        </a:tabLst>
                      </a:pPr>
                      <a:r>
                        <a:rPr lang="ru-RU" sz="1200" dirty="0">
                          <a:effectLst/>
                        </a:rPr>
                        <a:t>У младенцев возможно лихорадочное возбуждение (постоянный крик) или, наоборот, мгновенное засыпание.</a:t>
                      </a:r>
                    </a:p>
                    <a:p>
                      <a:pPr marL="342900" lvl="0" indent="-342900">
                        <a:spcAft>
                          <a:spcPts val="0"/>
                        </a:spcAft>
                        <a:buFont typeface="+mj-lt"/>
                        <a:buAutoNum type="arabicPeriod"/>
                        <a:tabLst>
                          <a:tab pos="114300" algn="l"/>
                        </a:tabLst>
                      </a:pPr>
                      <a:r>
                        <a:rPr lang="ru-RU" sz="1200" dirty="0">
                          <a:effectLst/>
                        </a:rPr>
                        <a:t>Дети старше 3-х лет могут рассказывать о прошлой жизни довольно навязчиво.</a:t>
                      </a:r>
                    </a:p>
                    <a:p>
                      <a:pPr marL="342900" lvl="0" indent="-342900">
                        <a:spcAft>
                          <a:spcPts val="0"/>
                        </a:spcAft>
                        <a:buFont typeface="+mj-lt"/>
                        <a:buAutoNum type="arabicPeriod"/>
                        <a:tabLst>
                          <a:tab pos="114300" algn="l"/>
                        </a:tabLst>
                      </a:pPr>
                      <a:r>
                        <a:rPr lang="ru-RU" sz="1200" dirty="0">
                          <a:effectLst/>
                        </a:rPr>
                        <a:t>Ребенок максимально ориентирован на родителя. (Благоприятный период для формирования фундамента отношений).</a:t>
                      </a:r>
                    </a:p>
                    <a:p>
                      <a:pPr marL="342900" lvl="0" indent="-342900">
                        <a:spcAft>
                          <a:spcPts val="0"/>
                        </a:spcAft>
                        <a:buFont typeface="+mj-lt"/>
                        <a:buAutoNum type="arabicPeriod"/>
                        <a:tabLst>
                          <a:tab pos="457200" algn="l"/>
                        </a:tabLst>
                      </a:pPr>
                      <a:endParaRPr lang="ru-RU" sz="1200" dirty="0">
                        <a:effectLst/>
                        <a:latin typeface="Times New Roman"/>
                        <a:ea typeface="Times New Roman"/>
                      </a:endParaRPr>
                    </a:p>
                  </a:txBody>
                  <a:tcPr marL="38869" marR="38869" marT="0" marB="0"/>
                </a:tc>
                <a:tc>
                  <a:txBody>
                    <a:bodyPr/>
                    <a:lstStyle/>
                    <a:p>
                      <a:pPr marL="342900" lvl="0" indent="-342900">
                        <a:spcAft>
                          <a:spcPts val="0"/>
                        </a:spcAft>
                        <a:buFont typeface="+mj-lt"/>
                        <a:buAutoNum type="arabicPeriod"/>
                        <a:tabLst>
                          <a:tab pos="167640" algn="l"/>
                        </a:tabLst>
                      </a:pPr>
                      <a:r>
                        <a:rPr lang="ru-RU" sz="1200" dirty="0">
                          <a:effectLst/>
                        </a:rPr>
                        <a:t>Ребенок хотел попасть в семью и остаться в ней, поэтому показывает свои лучшие стороны. </a:t>
                      </a:r>
                    </a:p>
                    <a:p>
                      <a:pPr marL="342900" lvl="0" indent="-342900">
                        <a:spcAft>
                          <a:spcPts val="0"/>
                        </a:spcAft>
                        <a:buFont typeface="+mj-lt"/>
                        <a:buAutoNum type="arabicPeriod"/>
                        <a:tabLst>
                          <a:tab pos="167640" algn="l"/>
                        </a:tabLst>
                      </a:pPr>
                      <a:r>
                        <a:rPr lang="ru-RU" sz="1200" dirty="0">
                          <a:effectLst/>
                        </a:rPr>
                        <a:t>Дети испытывают страх перемен. Очень боятся потерять семью снова.</a:t>
                      </a:r>
                    </a:p>
                    <a:p>
                      <a:pPr marL="342900" lvl="0" indent="-342900">
                        <a:spcAft>
                          <a:spcPts val="0"/>
                        </a:spcAft>
                        <a:buFont typeface="+mj-lt"/>
                        <a:buAutoNum type="arabicPeriod"/>
                        <a:tabLst>
                          <a:tab pos="167640" algn="l"/>
                        </a:tabLst>
                      </a:pPr>
                      <a:r>
                        <a:rPr lang="ru-RU" sz="1200" dirty="0">
                          <a:effectLst/>
                        </a:rPr>
                        <a:t>Изменения в жизни ребенка повышают уровень тревоги, которая может выражаться в возбуждении, суетливости, непоседливости.</a:t>
                      </a:r>
                    </a:p>
                    <a:p>
                      <a:pPr marL="342900" lvl="0" indent="-342900">
                        <a:spcAft>
                          <a:spcPts val="0"/>
                        </a:spcAft>
                        <a:buFont typeface="+mj-lt"/>
                        <a:buAutoNum type="arabicPeriod"/>
                        <a:tabLst>
                          <a:tab pos="167640" algn="l"/>
                        </a:tabLst>
                      </a:pPr>
                      <a:r>
                        <a:rPr lang="ru-RU" sz="1200" dirty="0">
                          <a:effectLst/>
                        </a:rPr>
                        <a:t>Изменения среды для младенца – ситуация сильнейшего стресса, справиться с которым самостоятельно ему не под силу.</a:t>
                      </a:r>
                    </a:p>
                    <a:p>
                      <a:pPr marL="342900" lvl="0" indent="-342900">
                        <a:spcAft>
                          <a:spcPts val="0"/>
                        </a:spcAft>
                        <a:buFont typeface="+mj-lt"/>
                        <a:buAutoNum type="arabicPeriod"/>
                        <a:tabLst>
                          <a:tab pos="167640" algn="l"/>
                        </a:tabLst>
                      </a:pPr>
                      <a:r>
                        <a:rPr lang="ru-RU" sz="1200" dirty="0">
                          <a:effectLst/>
                        </a:rPr>
                        <a:t>Дети старше 3-х лет нуждаются в слушателе, т.к. раньше у них не было возможности с кем-то делиться своими переживаниями. </a:t>
                      </a:r>
                    </a:p>
                    <a:p>
                      <a:pPr marL="342900" lvl="0" indent="-342900">
                        <a:spcAft>
                          <a:spcPts val="0"/>
                        </a:spcAft>
                        <a:buFont typeface="+mj-lt"/>
                        <a:buAutoNum type="arabicPeriod"/>
                        <a:tabLst>
                          <a:tab pos="457200" algn="l"/>
                        </a:tabLst>
                      </a:pPr>
                      <a:endParaRPr lang="ru-RU" sz="700" dirty="0">
                        <a:effectLst/>
                        <a:latin typeface="Times New Roman"/>
                        <a:ea typeface="Times New Roman"/>
                      </a:endParaRPr>
                    </a:p>
                  </a:txBody>
                  <a:tcPr marL="38869" marR="38869" marT="0" marB="0"/>
                </a:tc>
                <a:tc gridSpan="2">
                  <a:txBody>
                    <a:bodyPr/>
                    <a:lstStyle/>
                    <a:p>
                      <a:pPr marL="342900" lvl="0" indent="-342900">
                        <a:spcAft>
                          <a:spcPts val="0"/>
                        </a:spcAft>
                        <a:buFont typeface="+mj-lt"/>
                        <a:buAutoNum type="arabicPeriod"/>
                        <a:tabLst>
                          <a:tab pos="106680" algn="l"/>
                        </a:tabLst>
                      </a:pPr>
                      <a:r>
                        <a:rPr lang="ru-RU" sz="1400" dirty="0">
                          <a:effectLst/>
                        </a:rPr>
                        <a:t>Знакомство с правилами семьи (что можно, что нет, как себя вести). Правил не должно быть много!</a:t>
                      </a:r>
                    </a:p>
                    <a:p>
                      <a:pPr marL="342900" lvl="0" indent="-342900">
                        <a:spcAft>
                          <a:spcPts val="0"/>
                        </a:spcAft>
                        <a:buFont typeface="+mj-lt"/>
                        <a:buAutoNum type="arabicPeriod"/>
                        <a:tabLst>
                          <a:tab pos="106680" algn="l"/>
                        </a:tabLst>
                      </a:pPr>
                      <a:r>
                        <a:rPr lang="ru-RU" sz="1400" dirty="0">
                          <a:effectLst/>
                        </a:rPr>
                        <a:t>Осознавать происходящие перемены в ребенке и реагировать на них спокойно.</a:t>
                      </a:r>
                    </a:p>
                    <a:p>
                      <a:pPr marL="342900" lvl="0" indent="-342900">
                        <a:spcAft>
                          <a:spcPts val="0"/>
                        </a:spcAft>
                        <a:buFont typeface="+mj-lt"/>
                        <a:buAutoNum type="arabicPeriod"/>
                        <a:tabLst>
                          <a:tab pos="106680" algn="l"/>
                        </a:tabLst>
                      </a:pPr>
                      <a:r>
                        <a:rPr lang="ru-RU" sz="1400" dirty="0">
                          <a:effectLst/>
                        </a:rPr>
                        <a:t>Минимизировать новые впечатления. Давать возможность ребенку постепенно привыкать к новому.</a:t>
                      </a:r>
                    </a:p>
                    <a:p>
                      <a:pPr marL="342900" lvl="0" indent="-342900">
                        <a:spcAft>
                          <a:spcPts val="0"/>
                        </a:spcAft>
                        <a:buFont typeface="+mj-lt"/>
                        <a:buAutoNum type="arabicPeriod"/>
                        <a:tabLst>
                          <a:tab pos="457200" algn="l"/>
                        </a:tabLst>
                      </a:pPr>
                      <a:endParaRPr lang="ru-RU" sz="700" dirty="0">
                        <a:effectLst/>
                        <a:latin typeface="Times New Roman"/>
                        <a:ea typeface="Times New Roman"/>
                      </a:endParaRPr>
                    </a:p>
                  </a:txBody>
                  <a:tcPr marL="38869" marR="38869" marT="0" marB="0"/>
                </a:tc>
                <a:tc hMerge="1">
                  <a:txBody>
                    <a:bodyPr/>
                    <a:lstStyle/>
                    <a:p>
                      <a:pPr marL="342900" lvl="0" indent="-342900">
                        <a:spcAft>
                          <a:spcPts val="0"/>
                        </a:spcAft>
                        <a:buFont typeface="+mj-lt"/>
                        <a:buAutoNum type="arabicPeriod"/>
                        <a:tabLst>
                          <a:tab pos="106680" algn="l"/>
                        </a:tabLst>
                      </a:pPr>
                      <a:endParaRPr lang="ru-RU" sz="700">
                        <a:effectLst/>
                        <a:latin typeface="Times New Roman"/>
                        <a:ea typeface="Times New Roman"/>
                      </a:endParaRPr>
                    </a:p>
                  </a:txBody>
                  <a:tcPr marL="38869" marR="38869" marT="0" marB="0"/>
                </a:tc>
                <a:tc>
                  <a:txBody>
                    <a:bodyPr/>
                    <a:lstStyle/>
                    <a:p>
                      <a:pPr marL="342900" lvl="0" indent="-342900">
                        <a:spcAft>
                          <a:spcPts val="0"/>
                        </a:spcAft>
                        <a:buFont typeface="+mj-lt"/>
                        <a:buAutoNum type="arabicPeriod"/>
                        <a:tabLst>
                          <a:tab pos="159385" algn="l"/>
                        </a:tabLst>
                      </a:pPr>
                      <a:r>
                        <a:rPr lang="ru-RU" sz="1050" dirty="0">
                          <a:effectLst/>
                        </a:rPr>
                        <a:t>Позиция «МЫ». Выражается в словах – «у нас в доме…», «у нас в семье…»</a:t>
                      </a:r>
                    </a:p>
                    <a:p>
                      <a:pPr marL="342900" lvl="0" indent="-342900">
                        <a:spcAft>
                          <a:spcPts val="0"/>
                        </a:spcAft>
                        <a:buFont typeface="+mj-lt"/>
                        <a:buAutoNum type="arabicPeriod"/>
                        <a:tabLst>
                          <a:tab pos="159385" algn="l"/>
                        </a:tabLst>
                      </a:pPr>
                      <a:r>
                        <a:rPr lang="ru-RU" sz="1050" dirty="0">
                          <a:effectLst/>
                        </a:rPr>
                        <a:t>Закреплять позитивное поведение.</a:t>
                      </a:r>
                    </a:p>
                    <a:p>
                      <a:pPr marL="342900" lvl="0" indent="-342900">
                        <a:spcAft>
                          <a:spcPts val="0"/>
                        </a:spcAft>
                        <a:buFont typeface="+mj-lt"/>
                        <a:buAutoNum type="arabicPeriod"/>
                        <a:tabLst>
                          <a:tab pos="159385" algn="l"/>
                        </a:tabLst>
                      </a:pPr>
                      <a:r>
                        <a:rPr lang="ru-RU" sz="1050" dirty="0">
                          <a:effectLst/>
                        </a:rPr>
                        <a:t>Развивать навыки самообслуживания, но помогать конкретным словом или действием  в случае необходимости (чистить ребенку зубы, кормить, мыть ему руки и т.п.).</a:t>
                      </a:r>
                    </a:p>
                    <a:p>
                      <a:pPr marL="342900" lvl="0" indent="-342900">
                        <a:spcAft>
                          <a:spcPts val="0"/>
                        </a:spcAft>
                        <a:buFont typeface="+mj-lt"/>
                        <a:buAutoNum type="arabicPeriod"/>
                        <a:tabLst>
                          <a:tab pos="159385" algn="l"/>
                        </a:tabLst>
                      </a:pPr>
                      <a:r>
                        <a:rPr lang="ru-RU" sz="1050" dirty="0">
                          <a:effectLst/>
                        </a:rPr>
                        <a:t>Быть в основном в привычных местах – дома, во дворе. Готовить известные ребенку блюда, покупать одни и те же продукты.</a:t>
                      </a:r>
                    </a:p>
                    <a:p>
                      <a:pPr marL="342900" lvl="0" indent="-342900">
                        <a:spcAft>
                          <a:spcPts val="0"/>
                        </a:spcAft>
                        <a:buFont typeface="+mj-lt"/>
                        <a:buAutoNum type="arabicPeriod"/>
                        <a:tabLst>
                          <a:tab pos="159385" algn="l"/>
                        </a:tabLst>
                      </a:pPr>
                      <a:r>
                        <a:rPr lang="ru-RU" sz="1050" dirty="0">
                          <a:effectLst/>
                        </a:rPr>
                        <a:t>Не приглашать сразу всех родственников на «смотрины».</a:t>
                      </a:r>
                    </a:p>
                    <a:p>
                      <a:pPr marL="342900" lvl="0" indent="-342900">
                        <a:spcAft>
                          <a:spcPts val="0"/>
                        </a:spcAft>
                        <a:buFont typeface="+mj-lt"/>
                        <a:buAutoNum type="arabicPeriod"/>
                        <a:tabLst>
                          <a:tab pos="159385" algn="l"/>
                        </a:tabLst>
                      </a:pPr>
                      <a:r>
                        <a:rPr lang="ru-RU" sz="1050" dirty="0">
                          <a:effectLst/>
                        </a:rPr>
                        <a:t>Пользоваться «комментирующей речью» - «ты сейчас взял…, будешь делать…и т.п. Этот прием дает ощущение стабильности и уверенность ребенка в том, что он интересен родителю.</a:t>
                      </a:r>
                    </a:p>
                    <a:p>
                      <a:pPr marL="342900" lvl="0" indent="-342900">
                        <a:spcAft>
                          <a:spcPts val="0"/>
                        </a:spcAft>
                        <a:buFont typeface="+mj-lt"/>
                        <a:buAutoNum type="arabicPeriod"/>
                        <a:tabLst>
                          <a:tab pos="159385" algn="l"/>
                        </a:tabLst>
                      </a:pPr>
                      <a:r>
                        <a:rPr lang="ru-RU" sz="1050" dirty="0">
                          <a:effectLst/>
                        </a:rPr>
                        <a:t>Если младенец кричит постоянно, мать берет его на руки и кладет его шея к шее. Начинает громко говорить с ребенком, постепенно снижая громкость голоса до шепота.</a:t>
                      </a:r>
                    </a:p>
                    <a:p>
                      <a:pPr marL="342900" lvl="0" indent="-342900">
                        <a:spcAft>
                          <a:spcPts val="0"/>
                        </a:spcAft>
                        <a:buFont typeface="+mj-lt"/>
                        <a:buAutoNum type="arabicPeriod"/>
                        <a:tabLst>
                          <a:tab pos="159385" algn="l"/>
                        </a:tabLst>
                      </a:pPr>
                      <a:r>
                        <a:rPr lang="ru-RU" sz="1050" dirty="0">
                          <a:effectLst/>
                        </a:rPr>
                        <a:t>Если постоянно кричит ребенок старше, то родитель крепко обнимает его, громко, вместе с ребенком повторяет его слова, постепенно снижая громкость голоса до шепота.</a:t>
                      </a:r>
                    </a:p>
                    <a:p>
                      <a:pPr marL="342900" lvl="0" indent="-342900">
                        <a:spcAft>
                          <a:spcPts val="0"/>
                        </a:spcAft>
                        <a:buFont typeface="+mj-lt"/>
                        <a:buAutoNum type="arabicPeriod"/>
                        <a:tabLst>
                          <a:tab pos="457200" algn="l"/>
                        </a:tabLst>
                      </a:pPr>
                      <a:endParaRPr lang="ru-RU" sz="1000" dirty="0">
                        <a:effectLst/>
                        <a:latin typeface="Times New Roman"/>
                        <a:ea typeface="Times New Roman"/>
                      </a:endParaRPr>
                    </a:p>
                  </a:txBody>
                  <a:tcPr marL="38869" marR="38869" marT="0" marB="0"/>
                </a:tc>
              </a:tr>
            </a:tbl>
          </a:graphicData>
        </a:graphic>
      </p:graphicFrame>
    </p:spTree>
    <p:extLst>
      <p:ext uri="{BB962C8B-B14F-4D97-AF65-F5344CB8AC3E}">
        <p14:creationId xmlns:p14="http://schemas.microsoft.com/office/powerpoint/2010/main" val="36274382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838200" y="318656"/>
            <a:ext cx="10515600" cy="46470"/>
          </a:xfrm>
        </p:spPr>
        <p:txBody>
          <a:bodyPr>
            <a:normAutofit fontScale="90000"/>
          </a:bodyPr>
          <a:lstStyle/>
          <a:p>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638733021"/>
              </p:ext>
            </p:extLst>
          </p:nvPr>
        </p:nvGraphicFramePr>
        <p:xfrm>
          <a:off x="540327" y="415637"/>
          <a:ext cx="10723418" cy="5918084"/>
        </p:xfrm>
        <a:graphic>
          <a:graphicData uri="http://schemas.openxmlformats.org/drawingml/2006/table">
            <a:tbl>
              <a:tblPr firstRow="1" firstCol="1" lastRow="1" lastCol="1" bandRow="1" bandCol="1">
                <a:tableStyleId>{5C22544A-7EE6-4342-B048-85BDC9FD1C3A}</a:tableStyleId>
              </a:tblPr>
              <a:tblGrid>
                <a:gridCol w="2680492"/>
                <a:gridCol w="2680492"/>
                <a:gridCol w="2681217"/>
                <a:gridCol w="2681217"/>
              </a:tblGrid>
              <a:tr h="597271">
                <a:tc gridSpan="4">
                  <a:txBody>
                    <a:bodyPr/>
                    <a:lstStyle/>
                    <a:p>
                      <a:pPr algn="ctr">
                        <a:spcAft>
                          <a:spcPts val="0"/>
                        </a:spcAft>
                      </a:pPr>
                      <a:r>
                        <a:rPr lang="ru-RU" sz="2000" dirty="0" smtClean="0">
                          <a:solidFill>
                            <a:schemeClr val="tx1"/>
                          </a:solidFill>
                          <a:effectLst/>
                        </a:rPr>
                        <a:t>Регресс</a:t>
                      </a:r>
                      <a:r>
                        <a:rPr lang="ru-RU" sz="2000" dirty="0">
                          <a:solidFill>
                            <a:schemeClr val="tx1"/>
                          </a:solidFill>
                          <a:effectLst/>
                        </a:rPr>
                        <a:t>. Возвращение в прошлое (от 1 года до 1,5 лет)</a:t>
                      </a:r>
                      <a:endParaRPr lang="ru-RU" sz="2000" dirty="0">
                        <a:solidFill>
                          <a:schemeClr val="tx1"/>
                        </a:solidFill>
                        <a:effectLst/>
                        <a:latin typeface="Times New Roman"/>
                        <a:ea typeface="Times New Roman"/>
                      </a:endParaRP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tr>
              <a:tr h="5320813">
                <a:tc>
                  <a:txBody>
                    <a:bodyPr/>
                    <a:lstStyle/>
                    <a:p>
                      <a:pPr>
                        <a:spcAft>
                          <a:spcPts val="0"/>
                        </a:spcAft>
                      </a:pPr>
                      <a:r>
                        <a:rPr lang="ru-RU" sz="1400" dirty="0">
                          <a:effectLst/>
                        </a:rPr>
                        <a:t>1. Первые впечатления и эйфория уходят. </a:t>
                      </a:r>
                    </a:p>
                    <a:p>
                      <a:pPr>
                        <a:spcAft>
                          <a:spcPts val="0"/>
                        </a:spcAft>
                      </a:pPr>
                      <a:r>
                        <a:rPr lang="ru-RU" sz="1400" dirty="0">
                          <a:effectLst/>
                        </a:rPr>
                        <a:t>2. В эти месяцы часто обнаруживаются психологические барьеры: несовместимость темпераментов, черт характера, ваших привычек и привычек ребенка. </a:t>
                      </a:r>
                    </a:p>
                    <a:p>
                      <a:pPr>
                        <a:spcAft>
                          <a:spcPts val="0"/>
                        </a:spcAft>
                      </a:pPr>
                      <a:r>
                        <a:rPr lang="ru-RU" sz="1400" dirty="0">
                          <a:effectLst/>
                        </a:rPr>
                        <a:t>3. У детей могут отмечаться такие симптомы, как: фиксация на чистоте, опрятности или, наоборот, грязи и неопрятности. Чувство беспомощности или чувство зависимости. Озабоченность своим здоровьем, преувеличенные жалобы, повышенная чувствительность, отказ от нового, необъяснимые припадки злобы, плача, усталости или тревоги, признаки депрессии и т.п. </a:t>
                      </a:r>
                    </a:p>
                    <a:p>
                      <a:pPr>
                        <a:spcAft>
                          <a:spcPts val="0"/>
                        </a:spcAft>
                      </a:pPr>
                      <a:r>
                        <a:rPr lang="ru-RU" sz="1400" dirty="0">
                          <a:effectLst/>
                        </a:rPr>
                        <a:t> </a:t>
                      </a:r>
                      <a:endParaRPr lang="ru-RU" sz="1400" dirty="0">
                        <a:effectLst/>
                        <a:latin typeface="Times New Roman"/>
                        <a:ea typeface="Times New Roman"/>
                      </a:endParaRPr>
                    </a:p>
                  </a:txBody>
                  <a:tcPr marL="68580" marR="68580" marT="0" marB="0"/>
                </a:tc>
                <a:tc>
                  <a:txBody>
                    <a:bodyPr/>
                    <a:lstStyle/>
                    <a:p>
                      <a:pPr>
                        <a:spcAft>
                          <a:spcPts val="0"/>
                        </a:spcAft>
                      </a:pPr>
                      <a:r>
                        <a:rPr lang="ru-RU" sz="1400" dirty="0">
                          <a:effectLst/>
                        </a:rPr>
                        <a:t>Ребенок проверяет мир на прочность (т.е. родителей). Он любым путем хочет добрать то, чего не было в детском доме – ласки, тактильного контакта, внимания. Хочет подтверждения от родителей, что они любят его любым, таким, какой он есть.</a:t>
                      </a:r>
                      <a:endParaRPr lang="ru-RU" sz="1400" dirty="0">
                        <a:effectLst/>
                        <a:latin typeface="Times New Roman"/>
                        <a:ea typeface="Times New Roman"/>
                      </a:endParaRPr>
                    </a:p>
                  </a:txBody>
                  <a:tcPr marL="68580" marR="68580" marT="0" marB="0"/>
                </a:tc>
                <a:tc>
                  <a:txBody>
                    <a:bodyPr/>
                    <a:lstStyle/>
                    <a:p>
                      <a:pPr marL="342900" lvl="0" indent="-342900">
                        <a:spcAft>
                          <a:spcPts val="0"/>
                        </a:spcAft>
                        <a:buFont typeface="+mj-lt"/>
                        <a:buAutoNum type="arabicPeriod"/>
                        <a:tabLst>
                          <a:tab pos="106680" algn="l"/>
                        </a:tabLst>
                      </a:pPr>
                      <a:r>
                        <a:rPr lang="ru-RU" sz="1400" dirty="0">
                          <a:effectLst/>
                        </a:rPr>
                        <a:t>Понимание и терпение.</a:t>
                      </a:r>
                    </a:p>
                    <a:p>
                      <a:pPr marL="342900" lvl="0" indent="-342900">
                        <a:spcAft>
                          <a:spcPts val="0"/>
                        </a:spcAft>
                        <a:buFont typeface="+mj-lt"/>
                        <a:buAutoNum type="arabicPeriod"/>
                        <a:tabLst>
                          <a:tab pos="106680" algn="l"/>
                        </a:tabLst>
                      </a:pPr>
                      <a:r>
                        <a:rPr lang="ru-RU" sz="1400" dirty="0">
                          <a:effectLst/>
                        </a:rPr>
                        <a:t>Поиск ресурса (помощи) в воспитании ребенка, возможности разделять нагрузку с родными и близкими, например, с бабушкой.</a:t>
                      </a:r>
                      <a:endParaRPr lang="ru-RU" sz="1400" dirty="0">
                        <a:effectLst/>
                        <a:latin typeface="Times New Roman"/>
                        <a:ea typeface="Times New Roman"/>
                      </a:endParaRPr>
                    </a:p>
                  </a:txBody>
                  <a:tcPr marL="68580" marR="68580" marT="0" marB="0"/>
                </a:tc>
                <a:tc>
                  <a:txBody>
                    <a:bodyPr/>
                    <a:lstStyle/>
                    <a:p>
                      <a:pPr marL="342900" lvl="0" indent="-342900">
                        <a:spcAft>
                          <a:spcPts val="0"/>
                        </a:spcAft>
                        <a:buFont typeface="+mj-lt"/>
                        <a:buAutoNum type="arabicPeriod"/>
                        <a:tabLst>
                          <a:tab pos="159385" algn="l"/>
                        </a:tabLst>
                      </a:pPr>
                      <a:r>
                        <a:rPr lang="ru-RU" sz="1400" dirty="0">
                          <a:effectLst/>
                        </a:rPr>
                        <a:t>Когда очень тяжело, взять «тайм-аут» хотя бы на несколько часов (сходить с мужем/женой в кино, магазин и т.п.).</a:t>
                      </a:r>
                    </a:p>
                    <a:p>
                      <a:pPr marL="342900" lvl="0" indent="-342900">
                        <a:spcAft>
                          <a:spcPts val="0"/>
                        </a:spcAft>
                        <a:buFont typeface="+mj-lt"/>
                        <a:buAutoNum type="arabicPeriod"/>
                        <a:tabLst>
                          <a:tab pos="159385" algn="l"/>
                        </a:tabLst>
                      </a:pPr>
                      <a:r>
                        <a:rPr lang="ru-RU" sz="1400" dirty="0">
                          <a:effectLst/>
                        </a:rPr>
                        <a:t>Несмотря на провокации ребенка, правила в семье </a:t>
                      </a:r>
                      <a:r>
                        <a:rPr lang="ru-RU" sz="1400" dirty="0" smtClean="0">
                          <a:effectLst/>
                        </a:rPr>
                        <a:t>соблюдаются!</a:t>
                      </a:r>
                      <a:endParaRPr lang="ru-RU" sz="1400" dirty="0">
                        <a:effectLst/>
                      </a:endParaRPr>
                    </a:p>
                    <a:p>
                      <a:pPr marL="342900" lvl="0" indent="-342900">
                        <a:spcAft>
                          <a:spcPts val="0"/>
                        </a:spcAft>
                        <a:buFont typeface="+mj-lt"/>
                        <a:buAutoNum type="arabicPeriod"/>
                        <a:tabLst>
                          <a:tab pos="159385" algn="l"/>
                        </a:tabLst>
                      </a:pPr>
                      <a:r>
                        <a:rPr lang="ru-RU" sz="1400" dirty="0">
                          <a:effectLst/>
                        </a:rPr>
                        <a:t>Разделять недовольство поступками и личностью ребенка. Оценивать поступки!</a:t>
                      </a:r>
                    </a:p>
                    <a:p>
                      <a:pPr marL="342900" lvl="0" indent="-342900">
                        <a:spcAft>
                          <a:spcPts val="0"/>
                        </a:spcAft>
                        <a:buFont typeface="+mj-lt"/>
                        <a:buAutoNum type="arabicPeriod"/>
                        <a:tabLst>
                          <a:tab pos="159385" algn="l"/>
                        </a:tabLst>
                      </a:pPr>
                      <a:r>
                        <a:rPr lang="ru-RU" sz="1400" dirty="0">
                          <a:effectLst/>
                        </a:rPr>
                        <a:t>Не ругать перед сном! В это время все люди особенно беззащитны.</a:t>
                      </a:r>
                    </a:p>
                    <a:p>
                      <a:pPr marL="342900" lvl="0" indent="-342900">
                        <a:spcAft>
                          <a:spcPts val="0"/>
                        </a:spcAft>
                        <a:buFont typeface="+mj-lt"/>
                        <a:buAutoNum type="arabicPeriod"/>
                        <a:tabLst>
                          <a:tab pos="159385" algn="l"/>
                        </a:tabLst>
                      </a:pPr>
                      <a:r>
                        <a:rPr lang="ru-RU" sz="1400" dirty="0">
                          <a:effectLst/>
                        </a:rPr>
                        <a:t>Говорить о чувствах ребенка через «я-высказывания» (я вижу, что тебе больно, плохо, страшно и т.п.)</a:t>
                      </a:r>
                      <a:endParaRPr lang="ru-RU" sz="14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6186708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0511"/>
          </a:xfrm>
        </p:spPr>
        <p:txBody>
          <a:bodyPr>
            <a:normAutofit fontScale="90000"/>
          </a:bodyPr>
          <a:lstStyle/>
          <a:p>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4158124120"/>
              </p:ext>
            </p:extLst>
          </p:nvPr>
        </p:nvGraphicFramePr>
        <p:xfrm>
          <a:off x="789709" y="290945"/>
          <a:ext cx="10598726" cy="6195032"/>
        </p:xfrm>
        <a:graphic>
          <a:graphicData uri="http://schemas.openxmlformats.org/drawingml/2006/table">
            <a:tbl>
              <a:tblPr firstRow="1" firstCol="1" lastRow="1" lastCol="1" bandRow="1" bandCol="1">
                <a:tableStyleId>{5C22544A-7EE6-4342-B048-85BDC9FD1C3A}</a:tableStyleId>
              </a:tblPr>
              <a:tblGrid>
                <a:gridCol w="2649323"/>
                <a:gridCol w="2649323"/>
                <a:gridCol w="2650040"/>
                <a:gridCol w="2650040"/>
              </a:tblGrid>
              <a:tr h="342872">
                <a:tc gridSpan="4">
                  <a:txBody>
                    <a:bodyPr/>
                    <a:lstStyle/>
                    <a:p>
                      <a:pPr algn="ctr">
                        <a:spcAft>
                          <a:spcPts val="0"/>
                        </a:spcAft>
                      </a:pPr>
                      <a:r>
                        <a:rPr lang="ru-RU" sz="1800" dirty="0">
                          <a:solidFill>
                            <a:schemeClr val="tx1"/>
                          </a:solidFill>
                          <a:effectLst/>
                        </a:rPr>
                        <a:t>Привыкание или медленное восстановление</a:t>
                      </a:r>
                      <a:endParaRPr lang="ru-RU" sz="1800" dirty="0">
                        <a:solidFill>
                          <a:schemeClr val="tx1"/>
                        </a:solidFill>
                        <a:effectLst/>
                        <a:latin typeface="Times New Roman"/>
                        <a:ea typeface="Times New Roman"/>
                      </a:endParaRP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tr>
              <a:tr h="5725419">
                <a:tc>
                  <a:txBody>
                    <a:bodyPr/>
                    <a:lstStyle/>
                    <a:p>
                      <a:pPr marL="342900" lvl="0" indent="-342900" algn="just">
                        <a:spcBef>
                          <a:spcPts val="600"/>
                        </a:spcBef>
                        <a:spcAft>
                          <a:spcPts val="0"/>
                        </a:spcAft>
                        <a:buFont typeface="+mj-lt"/>
                        <a:buAutoNum type="arabicPeriod"/>
                        <a:tabLst>
                          <a:tab pos="114300" algn="l"/>
                        </a:tabLst>
                      </a:pPr>
                      <a:r>
                        <a:rPr lang="ru-RU" sz="1400" dirty="0">
                          <a:effectLst/>
                        </a:rPr>
                        <a:t>Ребенок проявляет признаки взросления. Если раньше его привлекали малыши, то сейчас он выбирает компании близкие ему по возрасту. </a:t>
                      </a:r>
                    </a:p>
                    <a:p>
                      <a:pPr marL="342900" lvl="0" indent="-342900" algn="just">
                        <a:spcBef>
                          <a:spcPts val="600"/>
                        </a:spcBef>
                        <a:spcAft>
                          <a:spcPts val="0"/>
                        </a:spcAft>
                        <a:buFont typeface="+mj-lt"/>
                        <a:buAutoNum type="arabicPeriod"/>
                        <a:tabLst>
                          <a:tab pos="114300" algn="l"/>
                        </a:tabLst>
                      </a:pPr>
                      <a:r>
                        <a:rPr lang="ru-RU" sz="1400" dirty="0">
                          <a:effectLst/>
                        </a:rPr>
                        <a:t>Исчезает напряжение, дети начинают шутить и обсуждать свои проблемы и трудности со взрослыми.</a:t>
                      </a:r>
                    </a:p>
                    <a:p>
                      <a:pPr marL="342900" lvl="0" indent="-342900" algn="just">
                        <a:spcBef>
                          <a:spcPts val="600"/>
                        </a:spcBef>
                        <a:spcAft>
                          <a:spcPts val="0"/>
                        </a:spcAft>
                        <a:buFont typeface="+mj-lt"/>
                        <a:buAutoNum type="arabicPeriod"/>
                        <a:tabLst>
                          <a:tab pos="114300" algn="l"/>
                        </a:tabLst>
                      </a:pPr>
                      <a:r>
                        <a:rPr lang="ru-RU" sz="1400" dirty="0">
                          <a:effectLst/>
                        </a:rPr>
                        <a:t>Ребенок привыкает к правилам поведения в семье. Он начинает вести себя также естественно, как ведет себя родной ребенок в кровной семье. </a:t>
                      </a:r>
                    </a:p>
                    <a:p>
                      <a:pPr marL="342900" lvl="0" indent="-342900" algn="just">
                        <a:spcBef>
                          <a:spcPts val="600"/>
                        </a:spcBef>
                        <a:spcAft>
                          <a:spcPts val="0"/>
                        </a:spcAft>
                        <a:buFont typeface="+mj-lt"/>
                        <a:buAutoNum type="arabicPeriod"/>
                        <a:tabLst>
                          <a:tab pos="114300" algn="l"/>
                        </a:tabLst>
                      </a:pPr>
                      <a:r>
                        <a:rPr lang="ru-RU" sz="1400" dirty="0">
                          <a:effectLst/>
                        </a:rPr>
                        <a:t>Ребенок принимает активное участие во всех делах семьи. Без напряжения вспоминает о своей прошлой жизни.</a:t>
                      </a:r>
                    </a:p>
                    <a:p>
                      <a:pPr marL="342900" lvl="0" indent="-342900" algn="just">
                        <a:spcBef>
                          <a:spcPts val="600"/>
                        </a:spcBef>
                        <a:spcAft>
                          <a:spcPts val="0"/>
                        </a:spcAft>
                        <a:buFont typeface="+mj-lt"/>
                        <a:buAutoNum type="arabicPeriod"/>
                        <a:tabLst>
                          <a:tab pos="114300" algn="l"/>
                        </a:tabLst>
                      </a:pPr>
                      <a:r>
                        <a:rPr lang="ru-RU" sz="1400" dirty="0">
                          <a:effectLst/>
                        </a:rPr>
                        <a:t>Поведение соответствует особенностям характера и полностью адекватно ситуациям. </a:t>
                      </a:r>
                    </a:p>
                    <a:p>
                      <a:pPr>
                        <a:spcAft>
                          <a:spcPts val="0"/>
                        </a:spcAft>
                      </a:pPr>
                      <a:r>
                        <a:rPr lang="ru-RU" sz="1400" dirty="0">
                          <a:effectLst/>
                        </a:rPr>
                        <a:t> </a:t>
                      </a:r>
                      <a:endParaRPr lang="ru-RU" sz="1400" dirty="0">
                        <a:effectLst/>
                        <a:latin typeface="Times New Roman"/>
                        <a:ea typeface="Times New Roman"/>
                      </a:endParaRPr>
                    </a:p>
                  </a:txBody>
                  <a:tcPr marL="68580" marR="68580" marT="0" marB="0"/>
                </a:tc>
                <a:tc>
                  <a:txBody>
                    <a:bodyPr/>
                    <a:lstStyle/>
                    <a:p>
                      <a:pPr marL="342900" lvl="0" indent="-342900">
                        <a:spcAft>
                          <a:spcPts val="0"/>
                        </a:spcAft>
                        <a:buFont typeface="+mj-lt"/>
                        <a:buAutoNum type="arabicPeriod"/>
                        <a:tabLst>
                          <a:tab pos="167640" algn="l"/>
                        </a:tabLst>
                      </a:pPr>
                      <a:r>
                        <a:rPr lang="ru-RU" sz="1600" dirty="0">
                          <a:effectLst/>
                        </a:rPr>
                        <a:t>Повышается уровень доверия, что позволяет ребенку расслабиться. Даже на физическом уровне могут пропасть зажимы, например, в области спины.</a:t>
                      </a:r>
                    </a:p>
                    <a:p>
                      <a:pPr marL="342900" lvl="0" indent="-342900">
                        <a:spcAft>
                          <a:spcPts val="0"/>
                        </a:spcAft>
                        <a:buFont typeface="+mj-lt"/>
                        <a:buAutoNum type="arabicPeriod"/>
                        <a:tabLst>
                          <a:tab pos="167640" algn="l"/>
                        </a:tabLst>
                      </a:pPr>
                      <a:r>
                        <a:rPr lang="ru-RU" sz="1600" dirty="0">
                          <a:effectLst/>
                        </a:rPr>
                        <a:t>Ребенок привыкает к новой среде и принимает ее, по достоинству оценив преимущества семьи.</a:t>
                      </a:r>
                    </a:p>
                    <a:p>
                      <a:pPr marL="342900" lvl="0" indent="-342900">
                        <a:spcAft>
                          <a:spcPts val="0"/>
                        </a:spcAft>
                        <a:buFont typeface="+mj-lt"/>
                        <a:buAutoNum type="arabicPeriod"/>
                        <a:tabLst>
                          <a:tab pos="167640" algn="l"/>
                        </a:tabLst>
                      </a:pPr>
                      <a:r>
                        <a:rPr lang="ru-RU" sz="1600" dirty="0">
                          <a:effectLst/>
                        </a:rPr>
                        <a:t>Возникает привязанность к родителям.</a:t>
                      </a:r>
                    </a:p>
                    <a:p>
                      <a:pPr>
                        <a:spcAft>
                          <a:spcPts val="0"/>
                        </a:spcAft>
                      </a:pPr>
                      <a:r>
                        <a:rPr lang="ru-RU" sz="1600" dirty="0">
                          <a:effectLst/>
                        </a:rPr>
                        <a:t> </a:t>
                      </a:r>
                    </a:p>
                    <a:p>
                      <a:pPr marL="0" lvl="0" indent="0">
                        <a:spcAft>
                          <a:spcPts val="0"/>
                        </a:spcAft>
                        <a:buFont typeface="+mj-lt"/>
                        <a:buNone/>
                        <a:tabLst>
                          <a:tab pos="457200" algn="l"/>
                        </a:tabLst>
                      </a:pPr>
                      <a:endParaRPr lang="ru-RU" sz="1200" dirty="0">
                        <a:effectLst/>
                        <a:latin typeface="Times New Roman"/>
                        <a:ea typeface="Times New Roman"/>
                      </a:endParaRPr>
                    </a:p>
                  </a:txBody>
                  <a:tcPr marL="68580" marR="68580" marT="0" marB="0"/>
                </a:tc>
                <a:tc>
                  <a:txBody>
                    <a:bodyPr/>
                    <a:lstStyle/>
                    <a:p>
                      <a:pPr>
                        <a:spcAft>
                          <a:spcPts val="0"/>
                        </a:spcAft>
                      </a:pPr>
                      <a:r>
                        <a:rPr lang="ru-RU" sz="1600" dirty="0">
                          <a:effectLst/>
                        </a:rPr>
                        <a:t>Уверенная родительская позиция. Создание для ребенка атмосферы уверенности и стабильности.</a:t>
                      </a:r>
                      <a:endParaRPr lang="ru-RU" sz="1600" dirty="0">
                        <a:effectLst/>
                        <a:latin typeface="Times New Roman"/>
                        <a:ea typeface="Times New Roman"/>
                      </a:endParaRPr>
                    </a:p>
                  </a:txBody>
                  <a:tcPr marL="68580" marR="68580" marT="0" marB="0"/>
                </a:tc>
                <a:tc>
                  <a:txBody>
                    <a:bodyPr/>
                    <a:lstStyle/>
                    <a:p>
                      <a:pPr>
                        <a:spcAft>
                          <a:spcPts val="0"/>
                        </a:spcAft>
                      </a:pPr>
                      <a:r>
                        <a:rPr lang="ru-RU" sz="1800" dirty="0">
                          <a:effectLst/>
                        </a:rPr>
                        <a:t>Обычная повседневная жизнь семьи</a:t>
                      </a:r>
                      <a:r>
                        <a:rPr lang="ru-RU" sz="1200" dirty="0">
                          <a:effectLst/>
                        </a:rPr>
                        <a:t>.</a:t>
                      </a:r>
                      <a:endParaRPr lang="ru-RU" sz="12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7970477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32401"/>
          </a:xfrm>
        </p:spPr>
        <p:txBody>
          <a:bodyPr>
            <a:normAutofit fontScale="90000"/>
          </a:bodyPr>
          <a:lstStyle/>
          <a:p>
            <a:pPr algn="ctr"/>
            <a:r>
              <a:rPr lang="ru-RU" b="1" dirty="0">
                <a:solidFill>
                  <a:srgbClr val="002060"/>
                </a:solidFill>
                <a:latin typeface="Monotype Corsiva" panose="03010101010201010101" pitchFamily="66" charset="0"/>
              </a:rPr>
              <a:t>Тайна усыновления</a:t>
            </a:r>
            <a:endParaRPr lang="ru-RU" b="1" dirty="0">
              <a:solidFill>
                <a:srgbClr val="002060"/>
              </a:solidFill>
              <a:latin typeface="Monotype Corsiva" panose="03010101010201010101" pitchFamily="66" charset="0"/>
            </a:endParaRPr>
          </a:p>
        </p:txBody>
      </p:sp>
      <p:sp>
        <p:nvSpPr>
          <p:cNvPr id="3" name="Объект 2"/>
          <p:cNvSpPr>
            <a:spLocks noGrp="1"/>
          </p:cNvSpPr>
          <p:nvPr>
            <p:ph idx="1"/>
          </p:nvPr>
        </p:nvSpPr>
        <p:spPr>
          <a:xfrm>
            <a:off x="838200" y="1080655"/>
            <a:ext cx="10515600" cy="5096308"/>
          </a:xfrm>
        </p:spPr>
        <p:txBody>
          <a:bodyPr>
            <a:normAutofit fontScale="47500" lnSpcReduction="20000"/>
          </a:bodyPr>
          <a:lstStyle/>
          <a:p>
            <a:pPr marL="342900" lvl="0" indent="-342900" algn="just">
              <a:lnSpc>
                <a:spcPct val="115000"/>
              </a:lnSpc>
              <a:spcAft>
                <a:spcPts val="0"/>
              </a:spcAft>
              <a:buFont typeface="+mj-lt"/>
              <a:buAutoNum type="arabicPeriod"/>
              <a:tabLst>
                <a:tab pos="810260" algn="l"/>
              </a:tabLst>
            </a:pPr>
            <a:r>
              <a:rPr lang="ru-RU" sz="38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Жизнь по принципу </a:t>
            </a:r>
            <a:r>
              <a:rPr lang="ru-RU" sz="3800" b="1" u="sng"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реальности </a:t>
            </a:r>
            <a:r>
              <a:rPr lang="ru-RU" sz="38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является залогом благополучного психического развития человека.  Прошлое приемного ребенка – его реальность. Умалчивание об этом является искажением реальности.  В этом случае у ребенка нет возможности осознать собственные чувства, связанные с прошлым (</a:t>
            </a:r>
            <a:r>
              <a:rPr lang="ru-RU" sz="3800" b="1" i="1"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брошенность</a:t>
            </a:r>
            <a:r>
              <a:rPr lang="ru-RU" sz="38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горе, беспомощность, неполноценность, вина и т.п.), назвать их словами и правильно связать с событиями своей жизни. Наносится урон психическому здоровью. Там, где есть ясность, есть энергия жить и развиваться. </a:t>
            </a:r>
          </a:p>
          <a:p>
            <a:pPr marL="342900" lvl="0" indent="-342900" algn="just">
              <a:lnSpc>
                <a:spcPct val="115000"/>
              </a:lnSpc>
              <a:spcAft>
                <a:spcPts val="0"/>
              </a:spcAft>
              <a:buFont typeface="+mj-lt"/>
              <a:buAutoNum type="arabicPeriod"/>
              <a:tabLst>
                <a:tab pos="810260" algn="l"/>
              </a:tabLst>
            </a:pPr>
            <a:r>
              <a:rPr lang="ru-RU" sz="38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С тайной усыновления тесно связана проблема </a:t>
            </a:r>
            <a:r>
              <a:rPr lang="ru-RU" sz="3800" b="1" u="sng"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идентичности</a:t>
            </a:r>
            <a:r>
              <a:rPr lang="ru-RU" sz="38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Идентичность – ядерное качество личности.  Если прошлое скрывается, то ответы на вопросы кто я? чей я? откуда я? какой я? с кем я? не решаются, либо решаются не в полной мере. Результат – диффузная идентичность.</a:t>
            </a:r>
          </a:p>
          <a:p>
            <a:pPr marL="342900" lvl="0" indent="-342900" algn="just">
              <a:lnSpc>
                <a:spcPct val="115000"/>
              </a:lnSpc>
              <a:spcAft>
                <a:spcPts val="0"/>
              </a:spcAft>
              <a:buFont typeface="+mj-lt"/>
              <a:buAutoNum type="arabicPeriod"/>
              <a:tabLst>
                <a:tab pos="810260" algn="l"/>
              </a:tabLst>
            </a:pPr>
            <a:r>
              <a:rPr lang="ru-RU" sz="38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С тайной усыновления связана тема </a:t>
            </a:r>
            <a:r>
              <a:rPr lang="ru-RU" sz="3800" b="1" u="sng"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доверия</a:t>
            </a:r>
            <a:r>
              <a:rPr lang="ru-RU" sz="38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У брошенного  ребенка  не сформировано базовое доверие к миру. Приемные родители тратят много сил, времени, энергии на восстановление привязанности и доверия ребенка.  Если ребенок узнает правду из внешнего мира, а не от приемных родителей,  то происходит повтор ситуации. Доверие рушится.</a:t>
            </a:r>
          </a:p>
          <a:p>
            <a:pPr marL="342900" lvl="0" indent="-342900" algn="just">
              <a:lnSpc>
                <a:spcPct val="115000"/>
              </a:lnSpc>
              <a:spcAft>
                <a:spcPts val="1000"/>
              </a:spcAft>
              <a:buFont typeface="+mj-lt"/>
              <a:buAutoNum type="arabicPeriod"/>
              <a:tabLst>
                <a:tab pos="810260" algn="l"/>
              </a:tabLst>
            </a:pPr>
            <a:r>
              <a:rPr lang="ru-RU" sz="38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Чувство безопасности непосредственно связано с доверием. </a:t>
            </a:r>
            <a:r>
              <a:rPr lang="ru-RU" sz="3800" b="1" u="sng"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Безопасность </a:t>
            </a:r>
            <a:r>
              <a:rPr lang="ru-RU" sz="3800" b="1" i="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это вторая по значимости потребность, без удовлетворения которой нет пути развития.  Если ребенок теряет доверие к родителям, он теряет и чувство безопасности. </a:t>
            </a:r>
          </a:p>
          <a:p>
            <a:pPr marL="311785" indent="0" algn="just">
              <a:lnSpc>
                <a:spcPct val="115000"/>
              </a:lnSpc>
              <a:spcAft>
                <a:spcPts val="1000"/>
              </a:spcAft>
              <a:buNone/>
              <a:tabLst>
                <a:tab pos="810260" algn="l"/>
              </a:tabLst>
            </a:pPr>
            <a:endParaRPr lang="ru-RU" sz="2000" dirty="0">
              <a:ea typeface="Calibri"/>
              <a:cs typeface="Times New Roman"/>
            </a:endParaRPr>
          </a:p>
          <a:p>
            <a:endParaRPr lang="ru-RU" dirty="0"/>
          </a:p>
        </p:txBody>
      </p:sp>
    </p:spTree>
    <p:extLst>
      <p:ext uri="{BB962C8B-B14F-4D97-AF65-F5344CB8AC3E}">
        <p14:creationId xmlns:p14="http://schemas.microsoft.com/office/powerpoint/2010/main" val="1521383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879764" y="415637"/>
            <a:ext cx="10515600" cy="5553508"/>
          </a:xfrm>
        </p:spPr>
        <p:txBody>
          <a:bodyPr/>
          <a:lstStyle/>
          <a:p>
            <a:endParaRPr lang="ru-RU" dirty="0" smtClean="0"/>
          </a:p>
          <a:p>
            <a:endParaRPr lang="ru-RU" dirty="0"/>
          </a:p>
          <a:p>
            <a:endParaRPr lang="ru-RU" dirty="0" smtClean="0"/>
          </a:p>
          <a:p>
            <a:endParaRPr lang="ru-RU" dirty="0"/>
          </a:p>
          <a:p>
            <a:pPr marL="0" indent="0" algn="ctr">
              <a:buNone/>
            </a:pPr>
            <a:r>
              <a:rPr lang="ru-RU" sz="8800" b="1" dirty="0">
                <a:solidFill>
                  <a:srgbClr val="002060"/>
                </a:solidFill>
                <a:latin typeface="Monotype Corsiva" panose="03010101010201010101" pitchFamily="66" charset="0"/>
                <a:ea typeface="+mj-ea"/>
                <a:cs typeface="+mj-cs"/>
              </a:rPr>
              <a:t>Спасибо за внимание!</a:t>
            </a:r>
            <a:endParaRPr lang="ru-RU" sz="8800" b="1" dirty="0">
              <a:solidFill>
                <a:srgbClr val="002060"/>
              </a:solidFill>
              <a:latin typeface="Monotype Corsiva" panose="03010101010201010101" pitchFamily="66" charset="0"/>
              <a:ea typeface="+mj-ea"/>
              <a:cs typeface="+mj-cs"/>
            </a:endParaRPr>
          </a:p>
        </p:txBody>
      </p:sp>
    </p:spTree>
    <p:extLst>
      <p:ext uri="{BB962C8B-B14F-4D97-AF65-F5344CB8AC3E}">
        <p14:creationId xmlns:p14="http://schemas.microsoft.com/office/powerpoint/2010/main" val="67466947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605</TotalTime>
  <Words>1567</Words>
  <Application>Microsoft Office PowerPoint</Application>
  <PresentationFormat>Произвольный</PresentationFormat>
  <Paragraphs>121</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Здравствуйте!</vt:lpstr>
      <vt:lpstr>«Основные темы для занятий в Школе приемных родителей».</vt:lpstr>
      <vt:lpstr>Ожидания и опасения приемных родителей</vt:lpstr>
      <vt:lpstr>Жестокое обращение</vt:lpstr>
      <vt:lpstr>Травма</vt:lpstr>
      <vt:lpstr>Особенности переживания горя</vt:lpstr>
      <vt:lpstr>Четыре задачи горя</vt:lpstr>
      <vt:lpstr>Нарушения привязанности</vt:lpstr>
      <vt:lpstr>Презентация PowerPoint</vt:lpstr>
      <vt:lpstr>Депривация</vt:lpstr>
      <vt:lpstr>Адаптация ребенка в приемной семье</vt:lpstr>
      <vt:lpstr>Презентация PowerPoint</vt:lpstr>
      <vt:lpstr>Презентация PowerPoint</vt:lpstr>
      <vt:lpstr>Тайна усыновления</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Здравствуйте!</dc:title>
  <dc:creator>Усманова Г.Р.. Usmanova Galina</dc:creator>
  <cp:lastModifiedBy>МАРУСЯ</cp:lastModifiedBy>
  <cp:revision>29</cp:revision>
  <dcterms:created xsi:type="dcterms:W3CDTF">2017-05-24T09:39:26Z</dcterms:created>
  <dcterms:modified xsi:type="dcterms:W3CDTF">2017-05-25T12:56:17Z</dcterms:modified>
</cp:coreProperties>
</file>