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811212C-1DDB-425F-9F48-64CEA8FCE233}" type="datetimeFigureOut">
              <a:rPr lang="ru-RU" smtClean="0">
                <a:solidFill>
                  <a:srgbClr val="ECE9C6"/>
                </a:solidFill>
              </a:rPr>
              <a:pPr/>
              <a:t>17.02.2017</a:t>
            </a:fld>
            <a:endParaRPr lang="ru-RU">
              <a:solidFill>
                <a:srgbClr val="ECE9C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ECE9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C9229B-6559-45AC-811E-81B2A7B4968C}" type="slidenum">
              <a:rPr lang="ru-RU" smtClean="0">
                <a:solidFill>
                  <a:srgbClr val="ECE9C6"/>
                </a:solidFill>
              </a:rPr>
              <a:pPr/>
              <a:t>‹#›</a:t>
            </a:fld>
            <a:endParaRPr lang="ru-RU">
              <a:solidFill>
                <a:srgbClr val="ECE9C6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rgbClr val="ECE9C6">
                        <a:alpha val="60000"/>
                      </a:srgbClr>
                    </a:solidFill>
                  </a:ln>
                  <a:solidFill>
                    <a:srgbClr val="ECE9C6">
                      <a:lumMod val="90000"/>
                    </a:srgb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rgbClr val="ECE9C6">
                      <a:alpha val="60000"/>
                    </a:srgbClr>
                  </a:solidFill>
                </a:ln>
                <a:solidFill>
                  <a:srgbClr val="ECE9C6">
                    <a:lumMod val="90000"/>
                  </a:srgb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035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12338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087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3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6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97158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850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31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0048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895D1D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16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811212C-1DDB-425F-9F48-64CEA8FCE233}" type="datetimeFigureOut">
              <a:rPr lang="ru-RU" smtClean="0">
                <a:solidFill>
                  <a:srgbClr val="895D1D"/>
                </a:solidFill>
              </a:rPr>
              <a:pPr/>
              <a:t>17.02.2017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0C9229B-6559-45AC-811E-81B2A7B4968C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4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977209" cy="420498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Самый популярный метод диагностики детско-родительских (а также супружеских) отношений</a:t>
            </a:r>
          </a:p>
          <a:p>
            <a:r>
              <a:rPr lang="ru-RU" dirty="0" smtClean="0"/>
              <a:t>Удобна в применении, способствует установлению хорошего эмоционального контакта, доступна лицам со сниженным интеллектом. Особенно продуктивно ее использование в дошкольном и младшем школьном возрасте, когда у детей нередко имеют место трудности вербализации. Вместе с тем эту технику и правила ее интерпретации моно с успехом применять и в работе со взрослыми. Методика обладает значимостью не только для диагностики межличностных отношений в семье, но также и для выбора тактики психологической коррекции и психотерапии нарушенных семейных отношений.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Рисунок семьи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09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42101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Отсутствие на рисунке одного из членов семьи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Наличие бессознательных негативных чувств к этому человеку</a:t>
            </a:r>
            <a:endParaRPr lang="ru-RU" sz="2200" i="1" dirty="0" smtClean="0">
              <a:solidFill>
                <a:schemeClr val="accent5"/>
              </a:solidFill>
            </a:endParaRPr>
          </a:p>
          <a:p>
            <a:r>
              <a:rPr lang="ru-RU" dirty="0" smtClean="0"/>
              <a:t>Отсутствие на рисунке самого автора рисунка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Трудности самовыражения в отношениях с близкими, или безразличие к близким</a:t>
            </a:r>
            <a:endParaRPr lang="ru-RU" sz="2300" dirty="0" smtClean="0"/>
          </a:p>
          <a:p>
            <a:r>
              <a:rPr lang="ru-RU" dirty="0" smtClean="0"/>
              <a:t>Пространство листа</a:t>
            </a:r>
            <a:br>
              <a:rPr lang="ru-RU" dirty="0" smtClean="0"/>
            </a:br>
            <a:r>
              <a:rPr lang="ru-RU" sz="2100" i="1" dirty="0">
                <a:solidFill>
                  <a:schemeClr val="accent5"/>
                </a:solidFill>
              </a:rPr>
              <a:t>Ана</a:t>
            </a:r>
            <a:r>
              <a:rPr lang="ru-RU" sz="2100" i="1" dirty="0" smtClean="0">
                <a:solidFill>
                  <a:schemeClr val="accent5"/>
                </a:solidFill>
              </a:rPr>
              <a:t>лог </a:t>
            </a:r>
            <a:r>
              <a:rPr lang="ru-RU" sz="2100" i="1" dirty="0">
                <a:solidFill>
                  <a:schemeClr val="accent5"/>
                </a:solidFill>
              </a:rPr>
              <a:t>жизненного </a:t>
            </a:r>
            <a:r>
              <a:rPr lang="ru-RU" sz="2100" i="1" dirty="0" smtClean="0">
                <a:solidFill>
                  <a:schemeClr val="accent5"/>
                </a:solidFill>
              </a:rPr>
              <a:t>пространства. Уверенные люди занимают все пространство. Вверху листа – высокий уровень притязаний. Внизу – низкий.</a:t>
            </a:r>
            <a:endParaRPr lang="ru-RU" dirty="0" smtClean="0"/>
          </a:p>
          <a:p>
            <a:r>
              <a:rPr lang="ru-RU" dirty="0" smtClean="0"/>
              <a:t>Размер изображения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Маленький размер – низкая самооценка</a:t>
            </a:r>
            <a:endParaRPr lang="ru-RU" dirty="0" smtClean="0"/>
          </a:p>
          <a:p>
            <a:r>
              <a:rPr lang="ru-RU" dirty="0" smtClean="0"/>
              <a:t>Наличие неодушевленных предметов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Объекты привязанности, замещающие членов семьи</a:t>
            </a:r>
            <a:endParaRPr lang="ru-RU" dirty="0" smtClean="0"/>
          </a:p>
          <a:p>
            <a:r>
              <a:rPr lang="ru-RU" dirty="0" smtClean="0"/>
              <a:t>Размер персонажа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Какое место занимают отношения с этим человеком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Критерии, по которым можно оценить особенности внутрисемейных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933900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42101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Размер головы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Большая голова – самый умный персонаж</a:t>
            </a:r>
            <a:endParaRPr lang="ru-RU" sz="2200" i="1" dirty="0" smtClean="0">
              <a:solidFill>
                <a:schemeClr val="accent5"/>
              </a:solidFill>
            </a:endParaRPr>
          </a:p>
          <a:p>
            <a:r>
              <a:rPr lang="ru-RU" dirty="0" smtClean="0"/>
              <a:t>Размер и штриховка рта</a:t>
            </a:r>
            <a:br>
              <a:rPr lang="ru-RU" dirty="0" smtClean="0"/>
            </a:br>
            <a:r>
              <a:rPr lang="ru-RU" sz="2100" i="1" dirty="0">
                <a:solidFill>
                  <a:schemeClr val="accent5"/>
                </a:solidFill>
              </a:rPr>
              <a:t>З</a:t>
            </a:r>
            <a:r>
              <a:rPr lang="ru-RU" sz="2100" i="1" dirty="0" smtClean="0">
                <a:solidFill>
                  <a:schemeClr val="accent5"/>
                </a:solidFill>
              </a:rPr>
              <a:t>аштрихованный рот – символ агрессии</a:t>
            </a:r>
            <a:endParaRPr lang="ru-RU" sz="2300" dirty="0" smtClean="0"/>
          </a:p>
          <a:p>
            <a:r>
              <a:rPr lang="ru-RU" dirty="0" smtClean="0"/>
              <a:t>Размер рук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Большие руки - могущество. Отсутствие – застенчивость. Спрятанные – чувство вины</a:t>
            </a:r>
            <a:endParaRPr lang="ru-RU" dirty="0" smtClean="0"/>
          </a:p>
          <a:p>
            <a:r>
              <a:rPr lang="ru-RU" dirty="0" smtClean="0"/>
              <a:t>Изображение персонажа, который к семье не принадлежит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Неудовлетворенные потребности по отношению к этому персонажу</a:t>
            </a:r>
            <a:endParaRPr lang="ru-RU" dirty="0" smtClean="0"/>
          </a:p>
          <a:p>
            <a:r>
              <a:rPr lang="ru-RU" dirty="0" smtClean="0"/>
              <a:t>Расположение себя в пространстве листа напротив другого лица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Хорошие, близкие отношения</a:t>
            </a:r>
            <a:endParaRPr lang="ru-RU" dirty="0" smtClean="0"/>
          </a:p>
          <a:p>
            <a:r>
              <a:rPr lang="ru-RU" dirty="0" smtClean="0"/>
              <a:t>Вертикальная иерархия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Выше всех – обладающий наибольшей властью в семье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Критерии, по которым можно оценить особенности внутрисемейных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235093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42101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Расстояние между персонажами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Психологическая дистанция</a:t>
            </a:r>
            <a:endParaRPr lang="ru-RU" sz="2200" i="1" dirty="0" smtClean="0">
              <a:solidFill>
                <a:schemeClr val="accent5"/>
              </a:solidFill>
            </a:endParaRPr>
          </a:p>
          <a:p>
            <a:r>
              <a:rPr lang="ru-RU" dirty="0" smtClean="0"/>
              <a:t>Соприкосновение персонажей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Персонажи в тесном психологическом контакте</a:t>
            </a:r>
            <a:endParaRPr lang="ru-RU" sz="2300" dirty="0" smtClean="0"/>
          </a:p>
          <a:p>
            <a:r>
              <a:rPr lang="ru-RU" dirty="0" smtClean="0"/>
              <a:t>Штриховка, обводка контура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Персонаж вызывает тревогу</a:t>
            </a:r>
            <a:endParaRPr lang="ru-RU" dirty="0" smtClean="0"/>
          </a:p>
          <a:p>
            <a:r>
              <a:rPr lang="ru-RU" dirty="0" smtClean="0"/>
              <a:t>Наличие и размер глаз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Персонаж нуждается в спасении. Щелочки – запрет на слезы, страх просить помощи</a:t>
            </a:r>
            <a:endParaRPr lang="ru-RU" dirty="0" smtClean="0"/>
          </a:p>
          <a:p>
            <a:r>
              <a:rPr lang="ru-RU" dirty="0" smtClean="0"/>
              <a:t>Площадь опоры ног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Чем больше площадь опоры – тем более твердо стоит на земле. Отсутствие ступней – признак неуверенности, незащищенности</a:t>
            </a:r>
            <a:endParaRPr lang="ru-RU" dirty="0" smtClean="0"/>
          </a:p>
          <a:p>
            <a:r>
              <a:rPr lang="ru-RU" dirty="0" smtClean="0"/>
              <a:t>Горизонтальная линия по самой нижней точке ног</a:t>
            </a:r>
            <a:br>
              <a:rPr lang="ru-RU" dirty="0" smtClean="0"/>
            </a:br>
            <a:r>
              <a:rPr lang="ru-RU" sz="2100" i="1" dirty="0" smtClean="0">
                <a:solidFill>
                  <a:schemeClr val="accent5"/>
                </a:solidFill>
              </a:rPr>
              <a:t>Опору в реальности имеют только те люди, которые «стоят» на линии.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Критерии, по которым можно оценить особенности внутрисемейных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9576532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Твердый переплет</vt:lpstr>
      <vt:lpstr>Рисунок семьи</vt:lpstr>
      <vt:lpstr>Критерии, по которым можно оценить особенности внутрисемейных отношений</vt:lpstr>
      <vt:lpstr>Критерии, по которым можно оценить особенности внутрисемейных отношений</vt:lpstr>
      <vt:lpstr>Критерии, по которым можно оценить особенности внутрисемейных отношений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Рисунок семьи</dc:title>
  <dc:creator>Maria Pelyachik</dc:creator>
  <cp:lastModifiedBy>Maria Pelyachik</cp:lastModifiedBy>
  <cp:revision>1</cp:revision>
  <dcterms:created xsi:type="dcterms:W3CDTF">2017-02-17T18:40:35Z</dcterms:created>
  <dcterms:modified xsi:type="dcterms:W3CDTF">2017-02-17T18:41:16Z</dcterms:modified>
</cp:coreProperties>
</file>