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3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90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1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dirty="0" smtClean="0">
                <a:solidFill>
                  <a:srgbClr val="FF0000"/>
                </a:solidFill>
              </a:rPr>
              <a:t>Психологические особенности восприятия материала учащимися разных возрастных групп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Евгения Щукина, доцент кафедры психиатрии и клинической психологии Северного государственного медицинского университета, внештатный клинический психолог МЗ АО, председатель ОПВ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Восприятие - как психологический познавательный процесс</a:t>
            </a:r>
            <a:br>
              <a:rPr lang="ru-RU" dirty="0" smtClean="0"/>
            </a:br>
            <a:r>
              <a:rPr lang="ru-RU" dirty="0" smtClean="0"/>
              <a:t>2. Особенности восприятия материала младшими школьниками</a:t>
            </a:r>
            <a:br>
              <a:rPr lang="ru-RU" dirty="0" smtClean="0"/>
            </a:br>
            <a:r>
              <a:rPr lang="ru-RU" dirty="0" smtClean="0"/>
              <a:t>3. Особенности восприятия материала учащимися средней школы</a:t>
            </a:r>
            <a:br>
              <a:rPr lang="ru-RU" dirty="0" smtClean="0"/>
            </a:br>
            <a:r>
              <a:rPr lang="ru-RU" dirty="0" smtClean="0"/>
              <a:t>4.  Особенности восприятия материала старшеклассниками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Восприятие - как психологический познавательный процесс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Процесс тесно связан с органами чувств, поскольку мы получаем любую информацию посредством участия зрительных, слуховых, обонятельных, вкусовых, тактильных ощущений</a:t>
            </a:r>
            <a:endParaRPr lang="ru-RU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0" y="2505869"/>
            <a:ext cx="2857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cap="all" dirty="0" smtClean="0"/>
              <a:t>КАНАЛЫ ВОСПРИЯТИЯ ИНФОРМАЦИИ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 каналами восприятия понимают преобладающую направленность в сторону одного органа чувств, которая обеспечивает лучшее усвоение поступающей информации. </a:t>
            </a:r>
            <a:endParaRPr lang="ru-RU" dirty="0"/>
          </a:p>
        </p:txBody>
      </p:sp>
      <p:pic>
        <p:nvPicPr>
          <p:cNvPr id="1026" name="Picture 2" descr="C:\Documents and Settings\schukinaeg\Рабочий стол\28 онлайн и презент\кто как восприн информ в Росси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916832"/>
            <a:ext cx="4316288" cy="3065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>КАНАЛЫ ВОСПРИЯТИЯ ИНФОРМАЦИИ:</a:t>
            </a:r>
            <a:br>
              <a:rPr lang="ru-RU" sz="2700" b="1" cap="all" dirty="0" smtClean="0"/>
            </a:br>
            <a:r>
              <a:rPr lang="ru-RU" sz="2700" b="1" cap="all" dirty="0" smtClean="0">
                <a:solidFill>
                  <a:srgbClr val="FF0000"/>
                </a:solidFill>
              </a:rPr>
              <a:t>визуальный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4172272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направлен на усвоение информации путем большего сосредоточения на зрительных образах. </a:t>
            </a:r>
          </a:p>
          <a:p>
            <a:pPr>
              <a:buNone/>
            </a:pPr>
            <a:r>
              <a:rPr lang="ru-RU" dirty="0" smtClean="0"/>
              <a:t>              У человека с преобладанием данного канала восприятия отмечается высокая способность усваивать информацию через чтение, через определенную наглядность. </a:t>
            </a:r>
          </a:p>
          <a:p>
            <a:pPr>
              <a:buNone/>
            </a:pPr>
            <a:r>
              <a:rPr lang="ru-RU" dirty="0" smtClean="0"/>
              <a:t>Когда</a:t>
            </a:r>
            <a:r>
              <a:rPr lang="ru-RU" b="1" dirty="0" smtClean="0"/>
              <a:t> </a:t>
            </a:r>
            <a:r>
              <a:rPr lang="ru-RU" dirty="0" err="1" smtClean="0"/>
              <a:t>визуал</a:t>
            </a:r>
            <a:r>
              <a:rPr lang="ru-RU" dirty="0" smtClean="0"/>
              <a:t> видит, как выглядит то, о чем идет речь, тогда он способен по–настоящему воспринимать материал.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schukinaeg\Рабочий стол\28 онлайн и презент\зрение инф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/>
              <a:t>КАНАЛЫ ВОСПРИЯТИЯ ИНФОРМАЦИИ:</a:t>
            </a:r>
            <a:br>
              <a:rPr lang="ru-RU" sz="2400" b="1" cap="all" dirty="0" smtClean="0"/>
            </a:br>
            <a:r>
              <a:rPr lang="ru-RU" sz="2400" b="1" cap="all" dirty="0" err="1" smtClean="0">
                <a:solidFill>
                  <a:srgbClr val="FF0000"/>
                </a:solidFill>
              </a:rPr>
              <a:t>аудиальный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направлен на  усвоение информации путем концентрации преимущественно на слуховых образах.</a:t>
            </a:r>
          </a:p>
          <a:p>
            <a:pPr>
              <a:buNone/>
            </a:pPr>
            <a:r>
              <a:rPr lang="ru-RU" dirty="0" smtClean="0"/>
              <a:t>Если возникают сложные</a:t>
            </a:r>
          </a:p>
          <a:p>
            <a:pPr>
              <a:buNone/>
            </a:pPr>
            <a:r>
              <a:rPr lang="ru-RU" dirty="0" smtClean="0"/>
              <a:t>моменты, материал сложный</a:t>
            </a:r>
          </a:p>
          <a:p>
            <a:pPr>
              <a:buNone/>
            </a:pPr>
            <a:r>
              <a:rPr lang="ru-RU" dirty="0" smtClean="0"/>
              <a:t>непонятный, то </a:t>
            </a:r>
            <a:r>
              <a:rPr lang="ru-RU" dirty="0" err="1" smtClean="0"/>
              <a:t>аудиал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обычно стремится сразу</a:t>
            </a:r>
          </a:p>
          <a:p>
            <a:pPr>
              <a:buNone/>
            </a:pPr>
            <a:r>
              <a:rPr lang="ru-RU" dirty="0" smtClean="0"/>
              <a:t>уточнить важные детали и</a:t>
            </a:r>
          </a:p>
          <a:p>
            <a:pPr>
              <a:buNone/>
            </a:pPr>
            <a:r>
              <a:rPr lang="ru-RU" dirty="0" smtClean="0"/>
              <a:t>разобраться на месте, задав</a:t>
            </a:r>
          </a:p>
          <a:p>
            <a:pPr>
              <a:buNone/>
            </a:pPr>
            <a:r>
              <a:rPr lang="ru-RU" dirty="0" smtClean="0"/>
              <a:t>лектору соответствующие</a:t>
            </a:r>
          </a:p>
          <a:p>
            <a:pPr>
              <a:buNone/>
            </a:pPr>
            <a:r>
              <a:rPr lang="ru-RU" dirty="0" smtClean="0"/>
              <a:t>вопросы. </a:t>
            </a:r>
            <a:endParaRPr lang="ru-RU" dirty="0"/>
          </a:p>
        </p:txBody>
      </p:sp>
      <p:pic>
        <p:nvPicPr>
          <p:cNvPr id="3075" name="Picture 3" descr="C:\Documents and Settings\schukinaeg\Рабочий стол\28 онлайн и презент\взято\аудиовоспр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6412" y="1628800"/>
            <a:ext cx="2946028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/>
              <a:t>КАНАЛЫ ВОСПРИЯТИЯ ИНФОРМАЦИИ:</a:t>
            </a:r>
            <a:br>
              <a:rPr lang="ru-RU" sz="2400" b="1" cap="all" dirty="0" smtClean="0"/>
            </a:br>
            <a:r>
              <a:rPr lang="ru-RU" sz="2400" b="1" cap="all" dirty="0" smtClean="0">
                <a:solidFill>
                  <a:srgbClr val="FF0000"/>
                </a:solidFill>
              </a:rPr>
              <a:t>кинестетический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направлен на усвоение информации путем сосредоточения преимущественно на физических ощущениях. Кинестетическое восприятие тесно связано с органами осязания, поэтому такому человеку во время разговора обязательно требуется прикасаться  к изучаемому объекту, предмету. Отличительной особенностью </a:t>
            </a:r>
            <a:r>
              <a:rPr lang="ru-RU" dirty="0" err="1" smtClean="0"/>
              <a:t>кинестетиков</a:t>
            </a:r>
            <a:r>
              <a:rPr lang="ru-RU" dirty="0" smtClean="0"/>
              <a:t> является природная потребность все трогать руками. Иначе не может пойти процесс целостного восприятия. </a:t>
            </a:r>
            <a:endParaRPr lang="ru-RU" dirty="0"/>
          </a:p>
        </p:txBody>
      </p:sp>
      <p:pic>
        <p:nvPicPr>
          <p:cNvPr id="4098" name="Picture 2" descr="D:\Проект в гарант\работа ШМЛ\вельск\вельск школа\IMG_597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356992"/>
            <a:ext cx="4038600" cy="2692400"/>
          </a:xfrm>
          <a:prstGeom prst="rect">
            <a:avLst/>
          </a:prstGeom>
          <a:noFill/>
        </p:spPr>
      </p:pic>
      <p:pic>
        <p:nvPicPr>
          <p:cNvPr id="4099" name="Picture 3" descr="C:\Documents and Settings\schukinaeg\Рабочий стол\28 онлайн и презент\кинест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052736"/>
            <a:ext cx="2448272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/>
              <a:t>КАНАЛЫ ВОСПРИЯТИЯ ИНФОРМАЦИИ: </a:t>
            </a:r>
            <a:br>
              <a:rPr lang="ru-RU" sz="2400" b="1" cap="all" dirty="0" smtClean="0"/>
            </a:br>
            <a:r>
              <a:rPr lang="ru-RU" sz="2400" b="1" cap="all" dirty="0" err="1" smtClean="0">
                <a:solidFill>
                  <a:srgbClr val="FF0000"/>
                </a:solidFill>
              </a:rPr>
              <a:t>дигитический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направлен на усвоение информации путем концентрации на абстрактно – логических образах. Такой человек склонен во всем искать смысл, раскладывать свои знания «по полочкам». </a:t>
            </a:r>
            <a:r>
              <a:rPr lang="ru-RU" dirty="0" err="1" smtClean="0">
                <a:solidFill>
                  <a:srgbClr val="FF0000"/>
                </a:solidFill>
              </a:rPr>
              <a:t>Дигиталы</a:t>
            </a:r>
            <a:r>
              <a:rPr lang="ru-RU" dirty="0" smtClean="0">
                <a:solidFill>
                  <a:srgbClr val="FF0000"/>
                </a:solidFill>
              </a:rPr>
              <a:t>, склонные  к глубокому анализу происходящих событий, по сути своей настоящие мыслители и философы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Documents and Settings\schukinaeg\Рабочий стол\28 онлайн и презент\дигиталы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3987" y="3067844"/>
            <a:ext cx="2867025" cy="1590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Виды восприятия  информации : 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Зрительный</a:t>
            </a:r>
          </a:p>
          <a:p>
            <a:r>
              <a:rPr lang="ru-RU" dirty="0" smtClean="0"/>
              <a:t>Слуховой</a:t>
            </a:r>
          </a:p>
          <a:p>
            <a:r>
              <a:rPr lang="ru-RU" dirty="0" smtClean="0"/>
              <a:t>Осязательный</a:t>
            </a:r>
          </a:p>
          <a:p>
            <a:r>
              <a:rPr lang="ru-RU" dirty="0" smtClean="0"/>
              <a:t>Речемыслительный  </a:t>
            </a:r>
          </a:p>
          <a:p>
            <a:endParaRPr lang="ru-RU" dirty="0"/>
          </a:p>
        </p:txBody>
      </p:sp>
      <p:pic>
        <p:nvPicPr>
          <p:cNvPr id="6147" name="Picture 3" descr="C:\Documents and Settings\schukinaeg\Рабочий стол\28 онлайн и презент\виды воспр 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06187"/>
            <a:ext cx="4038600" cy="2513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>
                <a:solidFill>
                  <a:srgbClr val="FF0000"/>
                </a:solidFill>
              </a:rPr>
              <a:t>СВОЙСТВА ВОСПРИЯТИЯ: </a:t>
            </a:r>
            <a:r>
              <a:rPr lang="ru-RU" sz="2400" b="1" dirty="0" smtClean="0">
                <a:solidFill>
                  <a:srgbClr val="00B050"/>
                </a:solidFill>
              </a:rPr>
              <a:t>Предметность  Целостность</a:t>
            </a:r>
            <a:r>
              <a:rPr lang="ru-RU" sz="2400" dirty="0" smtClean="0">
                <a:solidFill>
                  <a:srgbClr val="00B050"/>
                </a:solidFill>
              </a:rPr>
              <a:t>   </a:t>
            </a:r>
            <a:r>
              <a:rPr lang="ru-RU" sz="2400" b="1" dirty="0" smtClean="0">
                <a:solidFill>
                  <a:srgbClr val="00B050"/>
                </a:solidFill>
              </a:rPr>
              <a:t>Структурность  Константность Осмысленность 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</a:rPr>
              <a:t>       </a:t>
            </a:r>
            <a:endParaRPr lang="ru-RU" sz="20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495800" cy="547260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лекционной работе  по ценности человеческой жизни с момента зачатия, по ценности семьи </a:t>
            </a:r>
            <a:r>
              <a:rPr lang="ru-RU" b="1" dirty="0" smtClean="0"/>
              <a:t>необходимо использовать визуальный материал и яркие поэтические, художественные образы, примеры. </a:t>
            </a:r>
          </a:p>
          <a:p>
            <a:r>
              <a:rPr lang="ru-RU" b="1" dirty="0" smtClean="0"/>
              <a:t>Необходимо создать общий образ того, о чем идет речь. Необходимо  помочь</a:t>
            </a:r>
            <a:r>
              <a:rPr lang="ru-RU" dirty="0" smtClean="0"/>
              <a:t> сформировать понятие – что жизнь </a:t>
            </a:r>
            <a:r>
              <a:rPr lang="ru-RU" dirty="0" err="1" smtClean="0"/>
              <a:t>неродившегося</a:t>
            </a:r>
            <a:r>
              <a:rPr lang="ru-RU" dirty="0" smtClean="0"/>
              <a:t> драгоценна, не должна быть прервана ни при каких условиях. </a:t>
            </a:r>
          </a:p>
          <a:p>
            <a:r>
              <a:rPr lang="ru-RU" dirty="0" smtClean="0"/>
              <a:t>Необходимо использовать </a:t>
            </a:r>
            <a:r>
              <a:rPr lang="ru-RU" dirty="0" err="1" smtClean="0"/>
              <a:t>симуляционный</a:t>
            </a:r>
            <a:r>
              <a:rPr lang="ru-RU" dirty="0" smtClean="0"/>
              <a:t> материал – муляжи малышей с момента зачатия до рождения. Подвести к </a:t>
            </a:r>
            <a:r>
              <a:rPr lang="ru-RU" b="1" dirty="0" smtClean="0"/>
              <a:t>пониманию ценности семьи, целомудрия, бережного отношения к человеку вообще, и к близким – в частности.</a:t>
            </a:r>
            <a:endParaRPr lang="ru-RU" dirty="0" smtClean="0"/>
          </a:p>
          <a:p>
            <a:pPr lvl="0"/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4752528" cy="2843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>
                <a:solidFill>
                  <a:srgbClr val="FF0000"/>
                </a:solidFill>
              </a:rPr>
              <a:t/>
            </a:r>
            <a:br>
              <a:rPr lang="ru-RU" sz="2400" b="1" cap="all" dirty="0" smtClean="0">
                <a:solidFill>
                  <a:srgbClr val="FF0000"/>
                </a:solidFill>
              </a:rPr>
            </a:br>
            <a:r>
              <a:rPr lang="ru-RU" sz="2400" b="1" cap="all" dirty="0" smtClean="0">
                <a:solidFill>
                  <a:srgbClr val="FF0000"/>
                </a:solidFill>
              </a:rPr>
              <a:t>СЛОЖНЫЕ ФОРМЫ ВОСПРИЯТИЯ ИНФОРМАЦИИ - </a:t>
            </a:r>
            <a:r>
              <a:rPr lang="ru-RU" sz="2400" dirty="0" smtClean="0"/>
              <a:t>некоторые категории, имеющие в своей основе размышления и направленность на поиск истины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Восприятие пространства</a:t>
            </a:r>
          </a:p>
          <a:p>
            <a:r>
              <a:rPr lang="ru-RU" b="1" dirty="0" smtClean="0"/>
              <a:t>Восприятие времени</a:t>
            </a:r>
          </a:p>
          <a:p>
            <a:r>
              <a:rPr lang="ru-RU" b="1" dirty="0" smtClean="0"/>
              <a:t>Восприятие движения</a:t>
            </a:r>
          </a:p>
          <a:p>
            <a:r>
              <a:rPr lang="ru-RU" b="1" dirty="0" smtClean="0"/>
              <a:t>Восприятие преднамеренное и непреднамеренное</a:t>
            </a:r>
          </a:p>
          <a:p>
            <a:pPr>
              <a:buNone/>
            </a:pPr>
            <a:r>
              <a:rPr lang="ru-RU" dirty="0" smtClean="0"/>
              <a:t>Каждый человек подходит к восприятию одних и</a:t>
            </a:r>
          </a:p>
          <a:p>
            <a:pPr>
              <a:buNone/>
            </a:pPr>
            <a:r>
              <a:rPr lang="ru-RU" dirty="0" smtClean="0"/>
              <a:t>тех же событий и явлений очень индивидуально:</a:t>
            </a:r>
          </a:p>
          <a:p>
            <a:pPr>
              <a:buNone/>
            </a:pPr>
            <a:r>
              <a:rPr lang="ru-RU" dirty="0" smtClean="0"/>
              <a:t>один увидит в происходящем для себя</a:t>
            </a:r>
          </a:p>
          <a:p>
            <a:pPr>
              <a:buNone/>
            </a:pPr>
            <a:r>
              <a:rPr lang="ru-RU" dirty="0" smtClean="0"/>
              <a:t>благословение, а другой сочтет в данных</a:t>
            </a:r>
          </a:p>
          <a:p>
            <a:pPr>
              <a:buNone/>
            </a:pPr>
            <a:r>
              <a:rPr lang="ru-RU" dirty="0" smtClean="0"/>
              <a:t>обстоятельствах для себя наказание.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  </a:t>
            </a:r>
            <a:r>
              <a:rPr lang="ru-RU" b="1" dirty="0" smtClean="0"/>
              <a:t>На что обязательно обращать внимание в процессе встречи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1. Словарь общения.</a:t>
            </a:r>
            <a:r>
              <a:rPr lang="ru-RU" dirty="0" smtClean="0"/>
              <a:t> </a:t>
            </a:r>
          </a:p>
          <a:p>
            <a:r>
              <a:rPr lang="ru-RU" dirty="0" err="1" smtClean="0"/>
              <a:t>Визуал</a:t>
            </a:r>
            <a:r>
              <a:rPr lang="ru-RU" dirty="0" smtClean="0"/>
              <a:t> в своей речи употребляет существительные, глаголы, прилагательные, связанные в основном со зрением (смотреть, наблюдать, картина, на первый взгляд, прозрачный, яркий, красочный, как видите и т.д.). </a:t>
            </a:r>
          </a:p>
          <a:p>
            <a:r>
              <a:rPr lang="ru-RU" dirty="0" smtClean="0"/>
              <a:t>Для </a:t>
            </a:r>
            <a:r>
              <a:rPr lang="ru-RU" dirty="0" err="1" smtClean="0"/>
              <a:t>аудиала</a:t>
            </a:r>
            <a:r>
              <a:rPr lang="ru-RU" dirty="0" smtClean="0"/>
              <a:t> характерно употребление слов, связанных со слуховым восприятием (голос, послушайте, обсуждать, молчаливый, тишина, громкий, благозвучный и т. д.). </a:t>
            </a:r>
          </a:p>
          <a:p>
            <a:r>
              <a:rPr lang="ru-RU" dirty="0" smtClean="0"/>
              <a:t>Словарь </a:t>
            </a:r>
            <a:r>
              <a:rPr lang="ru-RU" dirty="0" err="1" smtClean="0"/>
              <a:t>кинестетика</a:t>
            </a:r>
            <a:r>
              <a:rPr lang="ru-RU" dirty="0" smtClean="0"/>
              <a:t> в основном включает слова, описывающие чувства или движения (схватывать, мягкий, теплый, прикосновение, гибкий, хороший нюх и пр.). </a:t>
            </a:r>
          </a:p>
          <a:p>
            <a:pPr>
              <a:buNone/>
            </a:pPr>
            <a:r>
              <a:rPr lang="ru-RU" b="1" dirty="0" smtClean="0"/>
              <a:t>2. Направление взгляда.</a:t>
            </a:r>
            <a:r>
              <a:rPr lang="ru-RU" dirty="0" smtClean="0"/>
              <a:t> У </a:t>
            </a:r>
            <a:r>
              <a:rPr lang="ru-RU" dirty="0" err="1" smtClean="0"/>
              <a:t>визуалов</a:t>
            </a:r>
            <a:r>
              <a:rPr lang="ru-RU" dirty="0" smtClean="0"/>
              <a:t> при общении взгляд направлен в основном вверх, у </a:t>
            </a:r>
            <a:r>
              <a:rPr lang="ru-RU" dirty="0" err="1" smtClean="0"/>
              <a:t>аудиалов</a:t>
            </a:r>
            <a:r>
              <a:rPr lang="ru-RU" dirty="0" smtClean="0"/>
              <a:t> - по средней линии, у </a:t>
            </a:r>
            <a:r>
              <a:rPr lang="ru-RU" dirty="0" err="1" smtClean="0"/>
              <a:t>кинестетиков</a:t>
            </a:r>
            <a:r>
              <a:rPr lang="ru-RU" dirty="0" smtClean="0"/>
              <a:t> – вниз.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3.</a:t>
            </a:r>
            <a:r>
              <a:rPr lang="ru-RU" b="1" dirty="0" smtClean="0"/>
              <a:t>Особенности внимания.</a:t>
            </a:r>
            <a:r>
              <a:rPr lang="ru-RU" dirty="0" smtClean="0"/>
              <a:t> </a:t>
            </a:r>
          </a:p>
          <a:p>
            <a:r>
              <a:rPr lang="ru-RU" dirty="0" err="1" smtClean="0"/>
              <a:t>Визуалу</a:t>
            </a:r>
            <a:r>
              <a:rPr lang="ru-RU" dirty="0" smtClean="0"/>
              <a:t> шум практически не мешает, но перед ним должны быть видимые образы</a:t>
            </a:r>
          </a:p>
          <a:p>
            <a:r>
              <a:rPr lang="ru-RU" dirty="0" err="1" smtClean="0"/>
              <a:t>Аудиал</a:t>
            </a:r>
            <a:r>
              <a:rPr lang="ru-RU" dirty="0" smtClean="0"/>
              <a:t> легко отвлекается на звуки; </a:t>
            </a:r>
          </a:p>
          <a:p>
            <a:r>
              <a:rPr lang="ru-RU" dirty="0" err="1" smtClean="0"/>
              <a:t>Кинестетику</a:t>
            </a:r>
            <a:r>
              <a:rPr lang="ru-RU" dirty="0" smtClean="0"/>
              <a:t> вообще трудно концентрировать свое внимание, и его можно отвлечь чем угодно </a:t>
            </a:r>
          </a:p>
          <a:p>
            <a:pPr>
              <a:buNone/>
            </a:pPr>
            <a:r>
              <a:rPr lang="ru-RU" dirty="0" smtClean="0"/>
              <a:t> 4.</a:t>
            </a:r>
            <a:r>
              <a:rPr lang="ru-RU" b="1" dirty="0" smtClean="0"/>
              <a:t>Особенности запоминания.</a:t>
            </a:r>
            <a:r>
              <a:rPr lang="ru-RU" dirty="0" smtClean="0"/>
              <a:t> </a:t>
            </a:r>
          </a:p>
          <a:p>
            <a:r>
              <a:rPr lang="ru-RU" dirty="0" err="1" smtClean="0"/>
              <a:t>Визуал</a:t>
            </a:r>
            <a:r>
              <a:rPr lang="ru-RU" dirty="0" smtClean="0"/>
              <a:t> помнит то, что видел, запоминает картинами. </a:t>
            </a:r>
          </a:p>
          <a:p>
            <a:r>
              <a:rPr lang="ru-RU" dirty="0" err="1" smtClean="0"/>
              <a:t>Аудиал</a:t>
            </a:r>
            <a:r>
              <a:rPr lang="ru-RU" dirty="0" smtClean="0"/>
              <a:t> - то, что обсуждал; запоминает слушая. </a:t>
            </a:r>
          </a:p>
          <a:p>
            <a:r>
              <a:rPr lang="ru-RU" dirty="0" err="1" smtClean="0"/>
              <a:t>Кинестетик</a:t>
            </a:r>
            <a:r>
              <a:rPr lang="ru-RU" dirty="0" smtClean="0"/>
              <a:t> помнит общее впечатление. Запоминает двигаясь. 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Особенности восприятия материала младшими школьниками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Младшие школьники часто выделяют мелкие, случайные детали, их восприятие неполное, поверхностное, взгляд беспорядочно перемещается по предмету, что ярко проявляется в хаотичности, бессистемности и часто нелогичности при описании объекта ребенком.</a:t>
            </a:r>
          </a:p>
          <a:p>
            <a:r>
              <a:rPr lang="ru-RU" dirty="0" smtClean="0"/>
              <a:t>Высокая эмоциональность, яркость восприятия часто приводят к тому, что дети хуже воспринимают схематические и символические изображения, нежели наглядные.</a:t>
            </a:r>
          </a:p>
          <a:p>
            <a:endParaRPr lang="ru-RU" dirty="0"/>
          </a:p>
        </p:txBody>
      </p:sp>
      <p:pic>
        <p:nvPicPr>
          <p:cNvPr id="7170" name="Picture 2" descr="C:\Documents and Settings\schukinaeg\Рабочий стол\28 онлайн и презент\воспр мл ш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924944"/>
            <a:ext cx="262890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Восприятие младшего школьника </a:t>
            </a:r>
            <a:r>
              <a:rPr lang="ru-RU" b="1" dirty="0" smtClean="0"/>
              <a:t>определяется прежде всего </a:t>
            </a:r>
            <a:r>
              <a:rPr lang="ru-RU" b="1" i="1" dirty="0" smtClean="0"/>
              <a:t>особенностями самого предмета, </a:t>
            </a:r>
            <a:r>
              <a:rPr lang="ru-RU" b="1" dirty="0" smtClean="0"/>
              <a:t>поэтому дети воспринимают не самое главное, существенное, а то, что ярко выделяется на фоне других предметов (окраску, величину, форму и т.д.).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3" descr="C:\Documents and Settings\schukinaeg\Рабочий стол\28 онлайн и презент\воспр м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850" y="2729706"/>
            <a:ext cx="2019300" cy="2266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68052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Восприятие отличается </a:t>
            </a:r>
            <a:r>
              <a:rPr lang="ru-RU" b="1" dirty="0" smtClean="0"/>
              <a:t>слабой </a:t>
            </a:r>
            <a:r>
              <a:rPr lang="ru-RU" b="1" dirty="0" err="1" smtClean="0"/>
              <a:t>дифференцированностью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	Также отмечается некоторая неординарность восприятия. </a:t>
            </a:r>
          </a:p>
          <a:p>
            <a:r>
              <a:rPr lang="ru-RU" dirty="0" smtClean="0"/>
              <a:t>Это обусловлено в основном недостатками в овладении окружающей средой.  В то же время начинается овладение конкретными умениями и навыками, знакомство с новым содержанием материала, преодоление трудностей, удовольствие от интеллектуального напряжения.</a:t>
            </a:r>
          </a:p>
          <a:p>
            <a:endParaRPr lang="ru-RU" dirty="0"/>
          </a:p>
        </p:txBody>
      </p:sp>
      <p:pic>
        <p:nvPicPr>
          <p:cNvPr id="8195" name="Picture 3" descr="C:\Documents and Settings\schukinaeg\Рабочий стол\28 онлайн и презент\взято\мл ш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348880"/>
            <a:ext cx="2610817" cy="2428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Восприятие отличается </a:t>
            </a:r>
          </a:p>
          <a:p>
            <a:pPr>
              <a:buNone/>
            </a:pPr>
            <a:r>
              <a:rPr lang="ru-RU" dirty="0" smtClean="0"/>
              <a:t>неустойчивостью и</a:t>
            </a:r>
          </a:p>
          <a:p>
            <a:pPr>
              <a:buNone/>
            </a:pPr>
            <a:r>
              <a:rPr lang="ru-RU" dirty="0" smtClean="0"/>
              <a:t>неорганизованностью, но</a:t>
            </a:r>
          </a:p>
          <a:p>
            <a:pPr algn="just">
              <a:buNone/>
            </a:pPr>
            <a:r>
              <a:rPr lang="ru-RU" dirty="0" smtClean="0"/>
              <a:t>в то же время</a:t>
            </a:r>
          </a:p>
          <a:p>
            <a:pPr algn="just">
              <a:buNone/>
            </a:pPr>
            <a:r>
              <a:rPr lang="ru-RU" dirty="0" smtClean="0"/>
              <a:t>Созерцательной</a:t>
            </a:r>
          </a:p>
          <a:p>
            <a:pPr algn="just">
              <a:buNone/>
            </a:pPr>
            <a:r>
              <a:rPr lang="ru-RU" dirty="0" smtClean="0"/>
              <a:t>любознательностью. </a:t>
            </a:r>
          </a:p>
          <a:p>
            <a:pPr algn="just">
              <a:buNone/>
            </a:pPr>
            <a:r>
              <a:rPr lang="ru-RU" dirty="0" smtClean="0"/>
              <a:t>Можно использовать "</a:t>
            </a:r>
            <a:r>
              <a:rPr lang="ru-RU" dirty="0" err="1" smtClean="0"/>
              <a:t>неонатальные</a:t>
            </a:r>
            <a:r>
              <a:rPr lang="ru-RU" dirty="0" smtClean="0"/>
              <a:t>"  комнаты с куклами.</a:t>
            </a:r>
          </a:p>
          <a:p>
            <a:endParaRPr lang="ru-RU" dirty="0"/>
          </a:p>
        </p:txBody>
      </p:sp>
      <p:pic>
        <p:nvPicPr>
          <p:cNvPr id="1026" name="Picture 2" descr="C:\Documents and Settings\schukinaeg\Рабочий стол\лев неонато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9711" y="1600200"/>
            <a:ext cx="271557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К. Д. Ушинский напоминал учителям, что "</a:t>
            </a:r>
            <a:r>
              <a:rPr lang="ru-RU" i="1" dirty="0" smtClean="0"/>
              <a:t>дитя мыслит формами, красками, звуками, ощущениями вообще''</a:t>
            </a:r>
            <a:r>
              <a:rPr lang="ru-RU" dirty="0" smtClean="0"/>
              <a:t>, призывая  опираться на эти особенности детского мышления. </a:t>
            </a:r>
          </a:p>
          <a:p>
            <a:r>
              <a:rPr lang="ru-RU" dirty="0" smtClean="0"/>
              <a:t>Нашими беседами мы способствуем развитию </a:t>
            </a:r>
            <a:r>
              <a:rPr lang="ru-RU" b="1" i="1" dirty="0" smtClean="0"/>
              <a:t>интеллекта до уровня понимания причинно-следственных связей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9220" name="Picture 4" descr="C:\Documents and Settings\schukinaeg\Рабочий стол\28 онлайн и презент\мл ш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7837" y="2834481"/>
            <a:ext cx="2219325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038600" cy="579350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Поступки ребят этого возраста зачастую носят </a:t>
            </a:r>
            <a:r>
              <a:rPr lang="ru-RU" dirty="0" smtClean="0">
                <a:solidFill>
                  <a:srgbClr val="FF0000"/>
                </a:solidFill>
              </a:rPr>
              <a:t>подражательный характер </a:t>
            </a:r>
            <a:r>
              <a:rPr lang="ru-RU" dirty="0" smtClean="0"/>
              <a:t>или вызываются спонтанно возникающими внутренними побуждениями. </a:t>
            </a:r>
          </a:p>
          <a:p>
            <a:r>
              <a:rPr lang="ru-RU" dirty="0" smtClean="0"/>
              <a:t>Поэтому можно использовать видеосюжеты с положительной тематикой - важно в процессе воспитания. </a:t>
            </a:r>
          </a:p>
          <a:p>
            <a:r>
              <a:rPr lang="ru-RU" dirty="0" smtClean="0"/>
              <a:t>Весьма важно, в частности, развивать </a:t>
            </a:r>
            <a:r>
              <a:rPr lang="ru-RU" dirty="0" smtClean="0">
                <a:solidFill>
                  <a:srgbClr val="FF0000"/>
                </a:solidFill>
              </a:rPr>
              <a:t>нравственное сознание ребят и обогащать их яркими нравственными представлениями </a:t>
            </a:r>
            <a:r>
              <a:rPr lang="ru-RU" dirty="0" smtClean="0"/>
              <a:t>по различным вопросам поведения. </a:t>
            </a:r>
          </a:p>
          <a:p>
            <a:r>
              <a:rPr lang="ru-RU" dirty="0" smtClean="0"/>
              <a:t>С другой стороны, следует умело использовать </a:t>
            </a:r>
            <a:r>
              <a:rPr lang="ru-RU" dirty="0" smtClean="0">
                <a:solidFill>
                  <a:srgbClr val="FF0000"/>
                </a:solidFill>
              </a:rPr>
              <a:t>нравственные упражнения </a:t>
            </a:r>
            <a:r>
              <a:rPr lang="ru-RU" dirty="0" smtClean="0"/>
              <a:t>для выработки и закрепления у детей устойчивых форм поведения. </a:t>
            </a:r>
            <a:endParaRPr lang="ru-RU" dirty="0"/>
          </a:p>
        </p:txBody>
      </p:sp>
      <p:pic>
        <p:nvPicPr>
          <p:cNvPr id="10242" name="Picture 2" descr="C:\Documents and Settings\schukinaeg\Рабочий стол\28 онлайн и презент\нрав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3100" y="3252196"/>
            <a:ext cx="1828800" cy="1221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3. Особенности восприятия материала в средней школе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 подростка «восприятие становится думающим» (</a:t>
            </a:r>
            <a:r>
              <a:rPr lang="ru-RU" dirty="0" err="1" smtClean="0"/>
              <a:t>Эльконин</a:t>
            </a:r>
            <a:r>
              <a:rPr lang="ru-RU" dirty="0" smtClean="0"/>
              <a:t> Д.Б.). </a:t>
            </a:r>
          </a:p>
          <a:p>
            <a:r>
              <a:rPr lang="ru-RU" dirty="0" smtClean="0"/>
              <a:t>В процессе обучения, сначала в начальной школе, затем в среднем звене, восприятие ребёнка становится: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а) более анализирующим;</a:t>
            </a:r>
          </a:p>
          <a:p>
            <a:r>
              <a:rPr lang="ru-RU" dirty="0" smtClean="0"/>
              <a:t>б) более дифференцирующим;</a:t>
            </a:r>
          </a:p>
          <a:p>
            <a:r>
              <a:rPr lang="ru-RU" dirty="0" smtClean="0"/>
              <a:t>в) принимает характер организованного наблюдения;</a:t>
            </a:r>
          </a:p>
          <a:p>
            <a:r>
              <a:rPr lang="ru-RU" dirty="0" smtClean="0"/>
              <a:t>г) изменяется роль слова в восприятии (у первоклассников слово, по преимуществу, несёт функцию названия, т.е. является словесным значением после узнавания предмета, у учащихся среднего звена школы слово-название является скорее самым общим обозначением объекта, предшествующим более глубокому анализу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Как показывают психологические исследования, одним из эффективных методов организации восприятия и воспитания наблюдательности является сравнение. Те подростки, которые в полной мере овладевают этим методом, имеют более глубокое восприятие.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результате учебной деятельности восприятие подростков само переходит в самостоятельную деятельность, в наблюдение. Наблюдение за предметами и явлениями начинает строиться на внутренней связи частей сторон, подросток учится интерпретировать воспринимаемое, объяснять его. Можно включать их в  более активное собеседование.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NB</a:t>
            </a:r>
            <a:r>
              <a:rPr lang="ru-RU" dirty="0" smtClean="0"/>
              <a:t>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При столкновении с теми или иными трудностями во взаимодействии с детьми необходимо учитывать, что подростки могут вести себя агрессивно не в силу «испорченности», а в связи со стремлением сохранить устойчивое представление о себе и окружающих в соответствии со своим опытом, защититься от низкой самооценки.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Взрослых подростки делят на тех, кому можно, а кому нельзя доверять. Новому взрослому достаточно сложно завоевать доверие подростков (понадобится немалое время). Наиболее эффективным становится взаимодействие с подростками, основанное на уважении их чувства взрослости и самостоятельности.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Необходимо, чтобы подросток осваивал взрослую позицию: </a:t>
            </a:r>
          </a:p>
          <a:p>
            <a:r>
              <a:rPr lang="ru-RU" dirty="0" smtClean="0"/>
              <a:t>«Я признаю, что хотеть могу не только я, но и другие»,</a:t>
            </a:r>
          </a:p>
          <a:p>
            <a:r>
              <a:rPr lang="ru-RU" dirty="0" smtClean="0"/>
              <a:t>«Я отдаю» вместо детской «Я хочу, я беру».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 smtClean="0"/>
              <a:t>Каким образом реагировать на «плохое» поведение подростков во время лекционной встречи?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ru-RU" dirty="0" smtClean="0"/>
              <a:t> Необходимо воспринять плохое поведение как информацию, которую отправляет нам ребёнок.</a:t>
            </a:r>
          </a:p>
          <a:p>
            <a:r>
              <a:rPr lang="ru-RU" dirty="0" smtClean="0"/>
              <a:t> Первая реакция эффективного лектора – «Что подросток  хочет мне сказать своим поведением?»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u="sng" dirty="0" smtClean="0"/>
              <a:t>Обычно послания детей можно отнести к одной из 4х групп: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1. Привлечение внимания. «Заметьте меня!»; «Лучше так, чем никак»</a:t>
            </a:r>
          </a:p>
          <a:p>
            <a:r>
              <a:rPr lang="ru-RU" dirty="0" smtClean="0"/>
              <a:t>    2. Борьба за власть. «Я – личность!»; «Пусть мне будет плохо, но в какой-то момент я почувствую себя сильным»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3. Месть. «Мне больно, обидно!»; «Я восстановлю справедливость и перестану чувствовать себя никчёмным»</a:t>
            </a:r>
          </a:p>
          <a:p>
            <a:r>
              <a:rPr lang="ru-RU" dirty="0" smtClean="0"/>
              <a:t>4. Избегание неудач. «Я не верю в себя, я в отчаянии»; «Нечего стараться, всё равно ничего не получится», «Мне всё равно»; «И пусть плохой»; «И буду плохой!»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Подростки остро страдают от не реализации этих потребностей и от попыток восполнить эту нехватку неэффективными способами. Они не знают как иначе, и, поэтому, любое серьёзное нарушение поведения – крик (сигнал) о помощи! Для того чтобы помочь, нужно понять причину непослушания, обратив внимание на собственные чувства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Раздражение - привлечение внимания</a:t>
            </a:r>
            <a:endParaRPr lang="ru-RU" dirty="0" smtClean="0"/>
          </a:p>
          <a:p>
            <a:r>
              <a:rPr lang="ru-RU" dirty="0" smtClean="0"/>
              <a:t>Обычная реакция взрослого – замечание, выплёскивание эмоций.</a:t>
            </a:r>
          </a:p>
          <a:p>
            <a:r>
              <a:rPr lang="ru-RU" b="1" i="1" u="sng" dirty="0" smtClean="0"/>
              <a:t>Эффективная реакция взрослого </a:t>
            </a:r>
            <a:r>
              <a:rPr lang="ru-RU" dirty="0" smtClean="0"/>
              <a:t>– игнорирование выпада, оказание внимания вне ситуации, невербальные знаки внимания (погладить по спине, голове, улыбнуться).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Гнев - власть</a:t>
            </a:r>
            <a:endParaRPr lang="ru-RU" dirty="0" smtClean="0"/>
          </a:p>
          <a:p>
            <a:r>
              <a:rPr lang="ru-RU" b="1" i="1" dirty="0" smtClean="0"/>
              <a:t>  </a:t>
            </a:r>
            <a:r>
              <a:rPr lang="ru-RU" b="1" i="1" u="sng" dirty="0" smtClean="0"/>
              <a:t>Эффективная реакция взрослого</a:t>
            </a:r>
            <a:r>
              <a:rPr lang="ru-RU" dirty="0" smtClean="0"/>
              <a:t> – смягчить своё требование, предоставить право выбора, согласиться и отложить на потом.</a:t>
            </a:r>
          </a:p>
          <a:p>
            <a:r>
              <a:rPr lang="ru-RU" dirty="0" smtClean="0"/>
              <a:t>Вне ситуации постоянно подтверждать значимость ребёнка для окружающих, отмечать сильные стороны, относиться с уважением, использовать просьбы вместо указаний, не требовать невыполнимого, уменьшить контроль.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Обида – месть.</a:t>
            </a:r>
            <a:endParaRPr lang="ru-RU" dirty="0" smtClean="0"/>
          </a:p>
          <a:p>
            <a:r>
              <a:rPr lang="ru-RU" b="1" i="1" dirty="0" smtClean="0"/>
              <a:t>   </a:t>
            </a:r>
            <a:r>
              <a:rPr lang="ru-RU" b="1" i="1" u="sng" dirty="0" smtClean="0"/>
              <a:t>Эффективная реакция взрослого</a:t>
            </a:r>
            <a:r>
              <a:rPr lang="ru-RU" b="1" i="1" dirty="0" smtClean="0"/>
              <a:t> </a:t>
            </a:r>
            <a:r>
              <a:rPr lang="ru-RU" dirty="0" smtClean="0"/>
              <a:t>– устранить причину боли (извиниться). Дать себе остыть; поговорить наедине с ребёнком о его и собственных чувствах, о настоящих причинах поведения, о последствиях. Признать свои ошибки (они всегда есть).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Безнадёжность, отчаяние - избегание неудач</a:t>
            </a:r>
            <a:endParaRPr lang="ru-RU" dirty="0" smtClean="0"/>
          </a:p>
          <a:p>
            <a:r>
              <a:rPr lang="ru-RU" b="1" i="1" dirty="0" smtClean="0"/>
              <a:t>  </a:t>
            </a:r>
            <a:r>
              <a:rPr lang="ru-RU" b="1" i="1" u="sng" dirty="0" smtClean="0"/>
              <a:t>Эффективная реакция взрослого</a:t>
            </a:r>
            <a:r>
              <a:rPr lang="ru-RU" dirty="0" smtClean="0"/>
              <a:t> – перестать требовать, сбросить на ноль ожидания, давать доступные задачи, не критиковать, поощрять, избавлять от провалов.</a:t>
            </a:r>
          </a:p>
          <a:p>
            <a:r>
              <a:rPr lang="ru-RU" dirty="0" smtClean="0"/>
              <a:t>Определившись с чувствами, самое главное – не реагировать привычным образом. Не исправлять, а помогать.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Приобретаемые в средней школе знания часто выступают для учащихся как находящиеся в противоречии с непосредственно воспринимаемой ими действительностью. </a:t>
            </a:r>
          </a:p>
          <a:p>
            <a:r>
              <a:rPr lang="ru-RU" dirty="0" smtClean="0"/>
              <a:t>Поэтому необходимо доведение до сознания школьников связи получаемых ими знаний с действительностью - специальная задача. </a:t>
            </a:r>
          </a:p>
          <a:p>
            <a:r>
              <a:rPr lang="ru-RU" dirty="0" smtClean="0"/>
              <a:t>Школьник должен научиться видеть в понятии обобщенную в нем действительность. За системой школьных знаний он должен увидеть мир во всем его конкретном многообразии.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этом возрасте познавательный интерес начинает отличаться и еще одной качественно новой особенностью, а именно он часто приобретает личностный характер. В подростковом возрасте интерес часто получает стойкий, постоянный характер. Он уже не связан непосредственно с ситуацией и, как правило, ею и не порождается. Такой интерес возникает постепенно, по мере накопления знаний, и опирается на внутреннюю логику этого знания. Поэтому личностный интерес активен и, можно сказать, неисчерпаем. Напротив, чем больше узнает школьник об интересующем его предмете, тем больший интерес к этому предмету у него возникает.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Развитие моральной стороны личности и формирование нравственных идеалов в среднем школьном возрасте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Интерес к нравственным качествам людей, нормам их поведения, к их взаимоотношениям друг с другом, их нравственным поступкам приводит в среднем школьном возрасте к формированию нравственных идеалов, воплощенных в духовном облике человека. Нравственно-психологический идеал у подростка — это не только объективная этическая категория, это — эмоционально окрашенный, внутренне принятый подростком образ, который становится регулятором его собственного поведения и критерием оценки по­ведения других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Идеалы школьника среднего возраста, так же как и младшего, представлены, как правило, в облике конкретного человека. Однако в отличие от младших школьников подростки редко находят воплощение своих идеалов в окружающих людях (учителях, родителях, товарищах), в основном их привлекают героические образы художественных произведений, публичные люди, «звезды» эстрады, кино и т. 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Развитие самооценки и ее роль в формировании личности подростка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Только наличие положительной оценки создает у детей переживание эмоционального благополучия, что является необходимым условием для нормального формирования личности.</a:t>
            </a:r>
          </a:p>
          <a:p>
            <a:endParaRPr lang="ru-RU" dirty="0"/>
          </a:p>
        </p:txBody>
      </p:sp>
      <p:pic>
        <p:nvPicPr>
          <p:cNvPr id="11266" name="Picture 2" descr="C:\Documents and Settings\schukinaeg\Рабочий стол\28 онлайн и презент\благоп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916832"/>
            <a:ext cx="360040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Уместно </a:t>
            </a:r>
            <a:r>
              <a:rPr lang="ru-RU" dirty="0" smtClean="0"/>
              <a:t>поговорить о трудностях взаимоотношений между мальчиками и девочками в школе в период полового созревания и зрелости. В одном классе учатся мальчики и девочки одного возраста, но между 11 и 15 годами девочка практически на гада старше мальчика того же возраста.</a:t>
            </a:r>
          </a:p>
          <a:p>
            <a:r>
              <a:rPr lang="ru-RU" dirty="0" smtClean="0"/>
              <a:t>Она опережает мальчика по развитию, она выше ростом, у нее более «взрослые» интересы. Ей хочется ходить на танцы и прини­мать ухаживания, а он еще маленький дикарь, который считает постыдным обращать внимание на девчонок. В этот период при организации внеклассных мероприятий лучше объединять раз­личные возрастные группы, чтобы детям было интереснее.</a:t>
            </a:r>
          </a:p>
          <a:p>
            <a:endParaRPr lang="ru-RU" dirty="0"/>
          </a:p>
        </p:txBody>
      </p:sp>
      <p:pic>
        <p:nvPicPr>
          <p:cNvPr id="12290" name="Picture 2" descr="C:\Documents and Settings\schukinaeg\Рабочий стол\28 онлайн и презент\мальчики и девочки противоп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437112"/>
            <a:ext cx="2619375" cy="1743075"/>
          </a:xfrm>
          <a:prstGeom prst="rect">
            <a:avLst/>
          </a:prstGeom>
          <a:noFill/>
        </p:spPr>
      </p:pic>
      <p:pic>
        <p:nvPicPr>
          <p:cNvPr id="12291" name="Picture 3" descr="C:\Documents and Settings\schukinaeg\Рабочий стол\28 онлайн и презент\мальч и д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132856"/>
            <a:ext cx="2286000" cy="150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Психологические изменения.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В результате всех физиологических и эмоциональных перемен внимание подростка обращается на самого себя. </a:t>
            </a:r>
            <a:r>
              <a:rPr lang="ru-RU" dirty="0" smtClean="0"/>
              <a:t>Подросток </a:t>
            </a:r>
            <a:r>
              <a:rPr lang="ru-RU" dirty="0" smtClean="0"/>
              <a:t>легко обижается на замечания. В какие-то моменты он чувствует себя взрослым, умудренным жизненным опытом и хо­чет, чтобы окружающие относились к нему соответственно. Но в следующую минуту он чувствует себя ребенком и ощущает </a:t>
            </a:r>
            <a:r>
              <a:rPr lang="ru-RU" dirty="0" smtClean="0"/>
              <a:t>необходимость </a:t>
            </a:r>
            <a:r>
              <a:rPr lang="ru-RU" dirty="0" smtClean="0"/>
              <a:t>в защите и материнской ласке. Его могут беспоко­ить половые желания. Он еще не очень ясно представляет себе, откуда они исходят и как поступать. Мальчики и девочки в этом возрасте часто влюбляются. Например, мальчик может </a:t>
            </a:r>
            <a:r>
              <a:rPr lang="ru-RU" dirty="0" smtClean="0"/>
              <a:t>восхищаться </a:t>
            </a:r>
            <a:r>
              <a:rPr lang="ru-RU" dirty="0" smtClean="0"/>
              <a:t>своей учительницей. Спустя некоторое время мальчики и </a:t>
            </a:r>
            <a:r>
              <a:rPr lang="ru-RU" dirty="0" smtClean="0"/>
              <a:t>девочки</a:t>
            </a:r>
            <a:r>
              <a:rPr lang="ru-RU" dirty="0" smtClean="0"/>
              <a:t>, учащиеся в одной школе, начинают мечтать друг о друге, но пройдет еще много времени, прежде чем самые застенчивые найдут в себе смелость выразить свои чувства в лицо.</a:t>
            </a:r>
          </a:p>
          <a:p>
            <a:endParaRPr lang="ru-RU" dirty="0"/>
          </a:p>
        </p:txBody>
      </p:sp>
      <p:pic>
        <p:nvPicPr>
          <p:cNvPr id="13314" name="Picture 2" descr="C:\Documents and Settings\schukinaeg\Рабочий стол\28 онлайн и презент\м и д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2" y="2553494"/>
            <a:ext cx="1743075" cy="261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Напряженность, возникающая иногда в отношениях между подростками и их родителями, частично объясняется естественным соперничеством. Подросток осознает, что пришла очередь покорять мир, привлекать противоположный пол, быть отцом или матерью. Он как бы старается потеснить родителей и столкнуть их с вершин власти. Родители подсознательно это чувствуют и, разумеется, не очень довольны.</a:t>
            </a:r>
          </a:p>
          <a:p>
            <a:endParaRPr lang="ru-RU" dirty="0"/>
          </a:p>
        </p:txBody>
      </p:sp>
      <p:pic>
        <p:nvPicPr>
          <p:cNvPr id="14338" name="Picture 2" descr="C:\Documents and Settings\schukinaeg\Рабочий стол\28 онлайн и презент\противоп р и д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645024"/>
            <a:ext cx="3096344" cy="2376264"/>
          </a:xfrm>
          <a:prstGeom prst="rect">
            <a:avLst/>
          </a:prstGeom>
          <a:noFill/>
        </p:spPr>
      </p:pic>
      <p:pic>
        <p:nvPicPr>
          <p:cNvPr id="14339" name="Picture 3" descr="C:\Documents and Settings\schukinaeg\Рабочий стол\28 онлайн и презент\мать и доч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692696"/>
            <a:ext cx="3384376" cy="2463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Основные психологические потребности подростка</a:t>
            </a:r>
            <a:r>
              <a:rPr lang="ru-RU" dirty="0" smtClean="0"/>
              <a:t> - стремление к общению со сверстниками, к самостоятельности и независимости, к ``эмансипации'' от взрослых, к признанию своих прав со стороны других людей.</a:t>
            </a:r>
          </a:p>
          <a:p>
            <a:endParaRPr lang="ru-RU" dirty="0"/>
          </a:p>
        </p:txBody>
      </p:sp>
      <p:pic>
        <p:nvPicPr>
          <p:cNvPr id="15363" name="Picture 3" descr="C:\Documents and Settings\schukinaeg\Рабочий стол\28 онлайн и презент\взято\подр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2137" y="2715419"/>
            <a:ext cx="1990725" cy="229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Происходит интенсивное </a:t>
            </a:r>
            <a:r>
              <a:rPr lang="ru-RU" b="1" dirty="0" smtClean="0"/>
              <a:t>нравственное и социальное формирование личности</a:t>
            </a:r>
            <a:r>
              <a:rPr lang="ru-RU" dirty="0" smtClean="0"/>
              <a:t>, однако нравственные идеалы, система оценочных суждений, моральные принципы поведения еще </a:t>
            </a:r>
            <a:r>
              <a:rPr lang="ru-RU" i="1" dirty="0" smtClean="0"/>
              <a:t>не приобрели устойчивость</a:t>
            </a:r>
            <a:r>
              <a:rPr lang="ru-RU" dirty="0" smtClean="0"/>
              <a:t> (их легко разрушают мнения товарищей, противоречия жизни);</a:t>
            </a:r>
            <a:r>
              <a:rPr lang="ru-RU" i="1" dirty="0" smtClean="0"/>
              <a:t>чувства становятся сильными, проявляются бурно, иногда аффективно</a:t>
            </a:r>
            <a:r>
              <a:rPr lang="ru-RU" dirty="0" smtClean="0"/>
              <a:t>; одна из самых серьезных проблем -</a:t>
            </a:r>
            <a:r>
              <a:rPr lang="ru-RU" i="1" dirty="0" smtClean="0"/>
              <a:t>несогласованность </a:t>
            </a:r>
            <a:r>
              <a:rPr lang="ru-RU" dirty="0" smtClean="0"/>
              <a:t>убеждений и моральных понятий с поступками, действиями и поведением; наряду с положительно ориентированными качествами встречаются </a:t>
            </a:r>
            <a:r>
              <a:rPr lang="ru-RU" i="1" dirty="0" smtClean="0"/>
              <a:t>незрелые и даже аморальные представления</a:t>
            </a:r>
            <a:r>
              <a:rPr lang="ru-RU" dirty="0" smtClean="0"/>
              <a:t>: притягательными для </a:t>
            </a:r>
            <a:r>
              <a:rPr lang="ru-RU" i="1" dirty="0" smtClean="0"/>
              <a:t>мальчиков-подростков</a:t>
            </a:r>
            <a:r>
              <a:rPr lang="ru-RU" dirty="0" smtClean="0"/>
              <a:t> могут стать не только книжные пираты, но и местные хулиганы, подражая которым подростки переходят ту опасную грань, за которой смелость оборачивается жестокостью, уважение к себе - насилием над другим; у </a:t>
            </a:r>
            <a:r>
              <a:rPr lang="ru-RU" i="1" dirty="0" smtClean="0"/>
              <a:t>девочек-подростков</a:t>
            </a:r>
            <a:r>
              <a:rPr lang="ru-RU" dirty="0" smtClean="0"/>
              <a:t> также немало ложных идеалов (некоторые девочки-подростки не осуждают проституцию, спекулянтство, тунеядство, гордятся своими знакомствами с правонарушителями).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Чтобы не упустить возможности </a:t>
            </a:r>
            <a:r>
              <a:rPr lang="ru-RU" dirty="0" err="1" smtClean="0"/>
              <a:t>сензитивного</a:t>
            </a:r>
            <a:r>
              <a:rPr lang="ru-RU" dirty="0" smtClean="0"/>
              <a:t> периода развития творческого мышления, нужно постоянно предлагать ученикам </a:t>
            </a:r>
            <a:r>
              <a:rPr lang="ru-RU" b="1" i="1" dirty="0" smtClean="0"/>
              <a:t>решать проблемные задачи, сравнивать, выделять главное, причинно-следственные зависимости</a:t>
            </a:r>
            <a:r>
              <a:rPr lang="ru-RU" dirty="0" smtClean="0"/>
              <a:t>.</a:t>
            </a:r>
          </a:p>
          <a:p>
            <a:r>
              <a:rPr lang="ru-RU" b="1" i="1" dirty="0" smtClean="0"/>
              <a:t>Внимание подростков нуждается в поддержке</a:t>
            </a:r>
            <a:r>
              <a:rPr lang="ru-RU" dirty="0" smtClean="0"/>
              <a:t>: следует использовать эмоциональные факторы.</a:t>
            </a:r>
          </a:p>
          <a:p>
            <a:r>
              <a:rPr lang="ru-RU" dirty="0" smtClean="0"/>
              <a:t>Решающая роль принадлежит </a:t>
            </a:r>
            <a:r>
              <a:rPr lang="ru-RU" b="1" i="1" dirty="0" smtClean="0"/>
              <a:t>правильно организованному воспитанию</a:t>
            </a:r>
            <a:r>
              <a:rPr lang="ru-RU" dirty="0" smtClean="0"/>
              <a:t>: в зависимости от того, какой нравственный опыт приобретает подросток, будет складываться его личность. Воспитательная работа с подростками - важнейшая и сложнейшая задача: взрослым нужно глубоко осмыслить особенности развития и поведения современного подростка (подросток вполне способен понять аргументацию, согласиться с разумными доводами), уметь поставить себя на его место с учетом противоречивых условий реальной жизни с целью </a:t>
            </a:r>
            <a:r>
              <a:rPr lang="ru-RU" b="1" i="1" dirty="0" smtClean="0"/>
              <a:t>преодоления отчуждения подростков от учителей, школы, общества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Процесс </a:t>
            </a:r>
            <a:r>
              <a:rPr lang="ru-RU" sz="3200" i="1" dirty="0" smtClean="0">
                <a:solidFill>
                  <a:srgbClr val="FF0000"/>
                </a:solidFill>
              </a:rPr>
              <a:t>нравственного воспитания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Подростки тяготятся, если их поведение определяется внешним регулированием. Они охотнее соблюдают правила поведения, если эти правила хорошо осознаются ими и выступают как их собственные моральные принципы. Вот почему глубокое разъяснение моральных норм и правил и формирование у подростков нравственных взглядов и убеждений должно составлять существенную особенность нравственного воспитания.</a:t>
            </a: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  Положение подростка в коллективе сказывается на его отношениях со взрослыми. Замечено, что в тех случаях, когда создается конфликтная ситуация и нужно сделать выбор между мнением взрослого и мнением класса, подросток чаще всего придерживается мнения сверстников. Поэтому при разрешении острых вопросов взрослому следует быть весьма осмотрительным и стремиться опираться па мнение коллектива учащихся.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4. Особенности восприятия у старшеклассников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Юношеский возраст (или период ранней юности) — период жизни и развития человека от 15 до 18 лет, что соответствует, в частности, возрасту учащихся 10-11 классов. В этом возрасте завершается физическое, в том числе половое, созревание организма. У мальчиков и девочек эти изменения включают в себя быстрый рост, развитие репродуктивных органов и появление вторичных половых признаков. Изменения, происходящие с телом, влекут за собой другие серьезные изменения. </a:t>
            </a: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Приобретают склонность к самоанализу и самокритике, что приводит к появлению у них своеобразной формы эгоцентризма. </a:t>
            </a:r>
          </a:p>
          <a:p>
            <a:r>
              <a:rPr lang="ru-RU" dirty="0" smtClean="0"/>
              <a:t>Огромное значение, наряду с разветвленными товарищескими отношениями, в юности имеет дружба. Юношеский  канон дружбы,   в  сравнении  с подростковым эталоном,   выдвигает на первый план ценности, связанные с развитием самосознания: самораскрытие, понимание, искренность, интимность. </a:t>
            </a:r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Старший школьный возраст – время активного мировоззренческого поиска, центром которого становится проблема смысла жизни. Потребность в самоопределении не только влияет на характер учебной деятельности старшеклассников, но часто и определяет ее. В этом возрасте формируется восприятие и переживание природы, появляются духовные ценности. Чувство любви раскрывает им «я» другого человека. Важнейшие проблемы этого периода — выбор профессии и выбор партнера общения. Современное общество предъявляет высокие требования к профессиональному образованию и готовности к созданию семьи, поэтому переход от детства к взрослости занимает длительное время и после гормонального созревания. 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Юность – важный период в развитии человека, в этот период происходит вхождение  человека во взрослую жизнь. Это в буквальном смысле "третий мир", существующий между миром взрослых и детей.</a:t>
            </a:r>
          </a:p>
          <a:p>
            <a:r>
              <a:rPr lang="ru-RU" dirty="0" smtClean="0"/>
              <a:t>Юношеский возраст - это период выработки </a:t>
            </a:r>
            <a:r>
              <a:rPr lang="ru-RU" b="1" dirty="0" smtClean="0"/>
              <a:t>мировоззрения, характера и жизненного самоопределения</a:t>
            </a:r>
            <a:r>
              <a:rPr lang="ru-RU" dirty="0" smtClean="0"/>
              <a:t>; период </a:t>
            </a:r>
            <a:r>
              <a:rPr lang="ru-RU" b="1" dirty="0" smtClean="0"/>
              <a:t>самоутверждения</a:t>
            </a:r>
            <a:r>
              <a:rPr lang="ru-RU" dirty="0" smtClean="0"/>
              <a:t>, роста </a:t>
            </a:r>
            <a:r>
              <a:rPr lang="ru-RU" b="1" dirty="0" smtClean="0"/>
              <a:t>самосознания</a:t>
            </a:r>
            <a:r>
              <a:rPr lang="ru-RU" dirty="0" smtClean="0"/>
              <a:t>, активного осмысления будущего, пора поисков, надежд, мечтаний. Жизненные планы, ценностные ориентации старшеклассников на пороге выбора профессии отличаются дифференциацией по интересам и намерениям, но совпадают в главном: стремление занять достойное место в жизни, получить интересную работу, достойную зарплату, создать семью.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Восприятие</a:t>
            </a:r>
            <a:r>
              <a:rPr lang="ru-RU" dirty="0" smtClean="0"/>
              <a:t> характеризуется целенаправленностью; </a:t>
            </a:r>
            <a:r>
              <a:rPr lang="ru-RU" b="1" dirty="0" smtClean="0"/>
              <a:t>внимание</a:t>
            </a:r>
            <a:r>
              <a:rPr lang="ru-RU" dirty="0" smtClean="0"/>
              <a:t> - произвольностью и устойчивостью; </a:t>
            </a:r>
            <a:r>
              <a:rPr lang="ru-RU" b="1" dirty="0" smtClean="0"/>
              <a:t>память</a:t>
            </a:r>
            <a:r>
              <a:rPr lang="ru-RU" dirty="0" smtClean="0"/>
              <a:t> - логическим характером; </a:t>
            </a:r>
            <a:r>
              <a:rPr lang="ru-RU" b="1" dirty="0" smtClean="0"/>
              <a:t>мышление</a:t>
            </a:r>
            <a:r>
              <a:rPr lang="ru-RU" dirty="0" smtClean="0"/>
              <a:t> старшеклассников отличается высоким уровнем обобщения и абстрагирования, постепенно приобретает теоретическую и критическую направленность. Юность - период </a:t>
            </a:r>
            <a:r>
              <a:rPr lang="ru-RU" b="1" dirty="0" smtClean="0"/>
              <a:t>расцвета умственной деятельности</a:t>
            </a:r>
            <a:r>
              <a:rPr lang="ru-RU" dirty="0" smtClean="0"/>
              <a:t>: старшеклассники стремятся проникнуть в сущность явлений природы и общественной жизни, объяснить их взаимосвязи и взаимозависимости, выработать собственную точку зрения и собственную оценку; определяющий характер для самоутверждения личности приобретает </a:t>
            </a:r>
            <a:r>
              <a:rPr lang="ru-RU" b="1" dirty="0" smtClean="0"/>
              <a:t>самостоятельность мышления.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Ускоренными темпами формируются нравственные и социальные качества, так как </a:t>
            </a:r>
            <a:r>
              <a:rPr lang="ru-RU" b="1" dirty="0" smtClean="0"/>
              <a:t>юношеский возраст - это </a:t>
            </a:r>
            <a:r>
              <a:rPr lang="ru-RU" b="1" dirty="0" err="1" smtClean="0"/>
              <a:t>сензитивный</a:t>
            </a:r>
            <a:r>
              <a:rPr lang="ru-RU" b="1" dirty="0" smtClean="0"/>
              <a:t> период нравственной зрелости</a:t>
            </a:r>
            <a:r>
              <a:rPr lang="ru-RU" dirty="0" smtClean="0"/>
              <a:t>: более отчетливыми становятся моральные понятия, оценки, крепнут этические убеждения; глубже становится </a:t>
            </a:r>
            <a:r>
              <a:rPr lang="ru-RU" i="1" dirty="0" smtClean="0"/>
              <a:t>чувство взрослости</a:t>
            </a:r>
            <a:r>
              <a:rPr lang="ru-RU" dirty="0" smtClean="0"/>
              <a:t>; появляется стремление выразить свою </a:t>
            </a:r>
            <a:r>
              <a:rPr lang="ru-RU" i="1" dirty="0" smtClean="0"/>
              <a:t>индивидуальность</a:t>
            </a:r>
            <a:r>
              <a:rPr lang="ru-RU" dirty="0" smtClean="0"/>
              <a:t> (иногда это стремление приобретает гипертрофированные размеры); появляется </a:t>
            </a:r>
            <a:r>
              <a:rPr lang="ru-RU" i="1" dirty="0" smtClean="0"/>
              <a:t>усиленный интерес к этическим проблемам</a:t>
            </a:r>
            <a:r>
              <a:rPr lang="ru-RU" dirty="0" smtClean="0"/>
              <a:t>(некоторые педагоги считают, что характер разрешения этических ситуаций служит критерием морального развития личности); сильные переживания вызывает </a:t>
            </a:r>
            <a:r>
              <a:rPr lang="ru-RU" i="1" dirty="0" smtClean="0"/>
              <a:t>первая любовь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Следует </a:t>
            </a:r>
            <a:r>
              <a:rPr lang="ru-RU" b="1" i="1" dirty="0" smtClean="0"/>
              <a:t>тактично относиться к стремлению старшеклассников выработать самостоятельную точку зрения, дать свою оценку происходящим событиям</a:t>
            </a:r>
            <a:r>
              <a:rPr lang="ru-RU" dirty="0" smtClean="0"/>
              <a:t> (учителя часто безапелляционно отвергают наивные, односторонние, не зрелые заключения учащихся, создавая своей бестактностью предпосылки для конфликтов).</a:t>
            </a:r>
          </a:p>
          <a:p>
            <a:r>
              <a:rPr lang="ru-RU" dirty="0" smtClean="0"/>
              <a:t>Необходимо проявлять </a:t>
            </a:r>
            <a:r>
              <a:rPr lang="ru-RU" b="1" i="1" dirty="0" smtClean="0"/>
              <a:t>терпение, оказывать заинтересованную помощь</a:t>
            </a:r>
            <a:r>
              <a:rPr lang="ru-RU" dirty="0" smtClean="0"/>
              <a:t> в том случае, если стремление к самовыражению приобретает у старшеклассника гипертрофированные формы (стремление обратить на себя внимание, демонстративное увлечение модными вещами, порой и не совсем безобидными).</a:t>
            </a:r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i="1" dirty="0" smtClean="0"/>
              <a:t>Необходимо поддерживать интерес к ``вечным'' проблемам</a:t>
            </a:r>
            <a:r>
              <a:rPr lang="ru-RU" dirty="0" smtClean="0"/>
              <a:t>: смысла жизни, счастья, долга, свободы личности, религии.</a:t>
            </a:r>
          </a:p>
          <a:p>
            <a:endParaRPr lang="ru-RU" dirty="0"/>
          </a:p>
        </p:txBody>
      </p:sp>
      <p:pic>
        <p:nvPicPr>
          <p:cNvPr id="16386" name="Picture 2" descr="C:\Documents and Settings\schukinaeg\Рабочий стол\28 онлайн и презент\семь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3105944"/>
            <a:ext cx="2286000" cy="1514475"/>
          </a:xfrm>
          <a:prstGeom prst="rect">
            <a:avLst/>
          </a:prstGeom>
          <a:noFill/>
        </p:spPr>
      </p:pic>
      <p:pic>
        <p:nvPicPr>
          <p:cNvPr id="16387" name="Picture 3" descr="C:\Documents and Settings\schukinaeg\Рабочий стол\28 онлайн и презент\семья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2"/>
            <a:ext cx="262890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  Общественные переживания и чувства оказывают сильное воздействие на </a:t>
            </a:r>
            <a:r>
              <a:rPr lang="ru-RU" i="1" dirty="0" smtClean="0"/>
              <a:t>нравственное</a:t>
            </a:r>
            <a:r>
              <a:rPr lang="ru-RU" dirty="0" smtClean="0"/>
              <a:t> формирование старшеклассников. Именно в этом возрасте на основе моральных знаний и жизненного опыта вырабатываются определенные нравственные взгляды и убеждения, которыми руководствуются юноши и девушки в своем поведении. Вот почему так важно, чтобы в школе содержательно осуществлялось гражданское и моральное воспитание, проводились </a:t>
            </a:r>
            <a:r>
              <a:rPr lang="ru-RU" dirty="0" err="1" smtClean="0"/>
              <a:t>дискусcии</a:t>
            </a:r>
            <a:r>
              <a:rPr lang="ru-RU" dirty="0" smtClean="0"/>
              <a:t>, а учащиеся систематически вовлекались в общественную работу. Исследования показывают, что слабая постановка гражданского и морального воспитания оборачивается существенными издержками в развитии старшеклассников. Отдельные из них могут проявлять общественную пассивность, вовлекаться в различные внешкольные объединения с негативной направленностью.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  Годы ранней юности для многих учащихся характеризуются сильными интимными переживаниями, первой любовью, нередко оставляющей след на всю жизнь. Задача взрослых, кто соприкасается с учащимися этого возраста, - бережно относиться к их интимным переживаниям, не вторгаться в эти чувства, понимать и всячески щадить их. Однако, проявляя понятную в этих случаях осторожность и деликатность, необходимо ставить перед ними вопросы дружбы и любви, а также взаимоотношений между полами, с помощью специалистов осуществлять соответствующее гигиеническое просвещение, причем в ряде случаев целесообразно проводить работу отдельно с юношами и девушками.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Если подростки в большинстве своем отличаются повышенной требовательностью к другим и недостаточно требовательны к себе, то в юношеском возрасте положение изменяется. Они становятся более требовательными к себе и своей работе, стремятся вырабатывать у себя те черты и качества поведения, которые в наибольшей мере способствуют осуществлению намеченных планов. Все это показывает, какое большое значение имеют внутренние факторы (цели, мотивы, установки и идеалы) в развитии личностных качеств старшеклассников.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FF0000"/>
                </a:solidFill>
              </a:rPr>
              <a:t>Благодарю за внимание !</a:t>
            </a:r>
            <a:endParaRPr lang="ru-RU" smtClean="0"/>
          </a:p>
        </p:txBody>
      </p:sp>
      <p:sp>
        <p:nvSpPr>
          <p:cNvPr id="14339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981075"/>
            <a:ext cx="4041775" cy="1193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smtClean="0"/>
              <a:t>Контакты:</a:t>
            </a:r>
          </a:p>
          <a:p>
            <a:pPr eaLnBrk="1" hangingPunct="1"/>
            <a:r>
              <a:rPr lang="ru-RU" smtClean="0"/>
              <a:t>8 921 07 00 838 </a:t>
            </a:r>
          </a:p>
          <a:p>
            <a:pPr eaLnBrk="1" hangingPunct="1"/>
            <a:r>
              <a:rPr lang="en-US" smtClean="0"/>
              <a:t>e5g55@mail.ru</a:t>
            </a:r>
            <a:endParaRPr lang="ru-RU" smtClean="0"/>
          </a:p>
        </p:txBody>
      </p:sp>
      <p:pic>
        <p:nvPicPr>
          <p:cNvPr id="14340" name="Picture 3" descr="D:\доабортное конс\1июня 2016 и материнство фото\1 июня 2016\xTntuko7E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765175"/>
            <a:ext cx="2322513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D:\доабортное конс\1июня 2016 и материнство фото\конференции о материнстве и курсы ДК\день недонош с шарам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4005263"/>
            <a:ext cx="3241675" cy="2160587"/>
          </a:xfrm>
          <a:noFill/>
        </p:spPr>
      </p:pic>
      <p:pic>
        <p:nvPicPr>
          <p:cNvPr id="14342" name="Picture 4" descr="D:\доабортное конс\1июня 2016 и материнство фото\1 июня 2016\XiGtL1N1Q7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019925" y="908050"/>
            <a:ext cx="1482725" cy="1978025"/>
          </a:xfrm>
        </p:spPr>
      </p:pic>
      <p:pic>
        <p:nvPicPr>
          <p:cNvPr id="14343" name="Picture 8" descr="D:\доабортное конс\крестный ход 2016\IMG_84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4076700"/>
            <a:ext cx="26638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" descr="D:\доабортное конс\1июня 2016 и материнство фото\1 июня 2016\DSC08081с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475" y="2492375"/>
            <a:ext cx="331311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2248</Words>
  <Application>Microsoft Office PowerPoint</Application>
  <PresentationFormat>Экран (4:3)</PresentationFormat>
  <Paragraphs>156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 Психологические особенности восприятия материала учащимися разных возрастных групп</vt:lpstr>
      <vt:lpstr>План </vt:lpstr>
      <vt:lpstr>Восприятие - как психологический познавательный процесс</vt:lpstr>
      <vt:lpstr>КАНАЛЫ ВОСПРИЯТИЯ ИНФОРМАЦИИ </vt:lpstr>
      <vt:lpstr> КАНАЛЫ ВОСПРИЯТИЯ ИНФОРМАЦИИ: визуальный  </vt:lpstr>
      <vt:lpstr>КАНАЛЫ ВОСПРИЯТИЯ ИНФОРМАЦИИ: аудиальный </vt:lpstr>
      <vt:lpstr>КАНАЛЫ ВОСПРИЯТИЯ ИНФОРМАЦИИ: кинестетический </vt:lpstr>
      <vt:lpstr>КАНАЛЫ ВОСПРИЯТИЯ ИНФОРМАЦИИ:  дигитический </vt:lpstr>
      <vt:lpstr>Виды восприятия  информации : </vt:lpstr>
      <vt:lpstr>СВОЙСТВА ВОСПРИЯТИЯ: Предметность  Целостность   Структурность  Константность Осмысленность  </vt:lpstr>
      <vt:lpstr> СЛОЖНЫЕ ФОРМЫ ВОСПРИЯТИЯ ИНФОРМАЦИИ - некоторые категории, имеющие в своей основе размышления и направленность на поиск истины </vt:lpstr>
      <vt:lpstr>   На что обязательно обращать внимание в процессе встречи </vt:lpstr>
      <vt:lpstr>Слайд 13</vt:lpstr>
      <vt:lpstr>Особенности восприятия материала младшими школьниками</vt:lpstr>
      <vt:lpstr>Слайд 15</vt:lpstr>
      <vt:lpstr>Слайд 16</vt:lpstr>
      <vt:lpstr>Слайд 17</vt:lpstr>
      <vt:lpstr>Слайд 18</vt:lpstr>
      <vt:lpstr>Слайд 19</vt:lpstr>
      <vt:lpstr>3. Особенности восприятия материала в средней школе</vt:lpstr>
      <vt:lpstr>Слайд 21</vt:lpstr>
      <vt:lpstr>NB! </vt:lpstr>
      <vt:lpstr>Слайд 23</vt:lpstr>
      <vt:lpstr>Каким образом реагировать на «плохое» поведение подростков во время лекционной встречи?</vt:lpstr>
      <vt:lpstr>Обычно послания детей можно отнести к одной из 4х групп:</vt:lpstr>
      <vt:lpstr>Слайд 26</vt:lpstr>
      <vt:lpstr>Слайд 27</vt:lpstr>
      <vt:lpstr>Слайд 28</vt:lpstr>
      <vt:lpstr>Слайд 29</vt:lpstr>
      <vt:lpstr>Слайд 30</vt:lpstr>
      <vt:lpstr>Развитие моральной стороны личности и формирование нравственных идеалов в среднем школьном возрасте</vt:lpstr>
      <vt:lpstr>Слайд 32</vt:lpstr>
      <vt:lpstr>Развитие самооценки и ее роль в формировании личности подростка</vt:lpstr>
      <vt:lpstr>Слайд 34</vt:lpstr>
      <vt:lpstr>Психологические изменения.</vt:lpstr>
      <vt:lpstr>Слайд 36</vt:lpstr>
      <vt:lpstr>Слайд 37</vt:lpstr>
      <vt:lpstr>Слайд 38</vt:lpstr>
      <vt:lpstr>Слайд 39</vt:lpstr>
      <vt:lpstr>Процесс нравственного воспитания</vt:lpstr>
      <vt:lpstr>Слайд 41</vt:lpstr>
      <vt:lpstr>4. Особенности восприятия у старшеклассников 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Благодарю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Психологические особенности восприятия материала учащимися разных возрастных групп</dc:title>
  <cp:lastModifiedBy>schukinaeg</cp:lastModifiedBy>
  <cp:revision>58</cp:revision>
  <dcterms:modified xsi:type="dcterms:W3CDTF">2017-04-25T11:30:43Z</dcterms:modified>
</cp:coreProperties>
</file>