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76" r:id="rId5"/>
    <p:sldId id="291" r:id="rId6"/>
    <p:sldId id="268" r:id="rId7"/>
    <p:sldId id="269" r:id="rId8"/>
    <p:sldId id="270" r:id="rId9"/>
    <p:sldId id="271" r:id="rId10"/>
    <p:sldId id="272" r:id="rId11"/>
    <p:sldId id="284" r:id="rId12"/>
    <p:sldId id="285" r:id="rId13"/>
    <p:sldId id="273" r:id="rId14"/>
    <p:sldId id="274" r:id="rId15"/>
    <p:sldId id="275" r:id="rId16"/>
    <p:sldId id="283" r:id="rId17"/>
    <p:sldId id="278" r:id="rId18"/>
    <p:sldId id="281" r:id="rId19"/>
    <p:sldId id="265" r:id="rId20"/>
    <p:sldId id="263" r:id="rId21"/>
    <p:sldId id="259" r:id="rId22"/>
    <p:sldId id="264" r:id="rId23"/>
    <p:sldId id="277" r:id="rId24"/>
    <p:sldId id="279" r:id="rId25"/>
    <p:sldId id="287" r:id="rId26"/>
    <p:sldId id="289" r:id="rId27"/>
    <p:sldId id="290" r:id="rId28"/>
    <p:sldId id="288" r:id="rId29"/>
    <p:sldId id="293" r:id="rId30"/>
    <p:sldId id="292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C62-E765-41EA-B166-C35789839D7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2721-4AC2-4E96-A61C-FA8C70AAA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489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C62-E765-41EA-B166-C35789839D7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2721-4AC2-4E96-A61C-FA8C70AAA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876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C62-E765-41EA-B166-C35789839D7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2721-4AC2-4E96-A61C-FA8C70AAA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847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C62-E765-41EA-B166-C35789839D7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2721-4AC2-4E96-A61C-FA8C70AAA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510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C62-E765-41EA-B166-C35789839D7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2721-4AC2-4E96-A61C-FA8C70AAA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97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C62-E765-41EA-B166-C35789839D7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2721-4AC2-4E96-A61C-FA8C70AAA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5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C62-E765-41EA-B166-C35789839D7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2721-4AC2-4E96-A61C-FA8C70AAA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716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C62-E765-41EA-B166-C35789839D7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2721-4AC2-4E96-A61C-FA8C70AAA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60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C62-E765-41EA-B166-C35789839D7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2721-4AC2-4E96-A61C-FA8C70AAA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450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C62-E765-41EA-B166-C35789839D7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2721-4AC2-4E96-A61C-FA8C70AAA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907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C62-E765-41EA-B166-C35789839D7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2721-4AC2-4E96-A61C-FA8C70AAA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175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98C62-E765-41EA-B166-C35789839D7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E2721-4AC2-4E96-A61C-FA8C70AAA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54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198" y="1922396"/>
            <a:ext cx="4639237" cy="2017058"/>
          </a:xfrm>
        </p:spPr>
        <p:txBody>
          <a:bodyPr>
            <a:normAutofit/>
          </a:bodyPr>
          <a:lstStyle/>
          <a:p>
            <a:pPr algn="l"/>
            <a:r>
              <a:rPr lang="ru-RU" sz="3800" dirty="0" smtClean="0"/>
              <a:t>О создании реабилитирующего </a:t>
            </a:r>
            <a:r>
              <a:rPr lang="ru-RU" sz="3800" b="1" dirty="0" smtClean="0"/>
              <a:t>сообщества</a:t>
            </a:r>
            <a:endParaRPr lang="ru-RU" sz="3800" b="1" dirty="0"/>
          </a:p>
        </p:txBody>
      </p:sp>
      <p:pic>
        <p:nvPicPr>
          <p:cNvPr id="1026" name="Picture 2" descr="kamcar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740" y="5450985"/>
            <a:ext cx="1580354" cy="124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311411" y="2394052"/>
            <a:ext cx="362422" cy="37550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39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34335" y="3384683"/>
            <a:ext cx="4289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+mj-lt"/>
              </a:rPr>
              <a:t>Алексей Газарян</a:t>
            </a:r>
            <a:endParaRPr lang="ru-RU" sz="3600" b="1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34335" y="4031014"/>
            <a:ext cx="83416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0000"/>
                </a:solidFill>
                <a:latin typeface="+mj-lt"/>
              </a:rPr>
              <a:t>социальный 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художник, </a:t>
            </a:r>
            <a:r>
              <a:rPr lang="ru-RU" sz="2800" dirty="0" smtClean="0">
                <a:solidFill>
                  <a:srgbClr val="000000"/>
                </a:solidFill>
                <a:latin typeface="+mj-lt"/>
              </a:rPr>
              <a:t>со-основатель 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коммуны молодых людей с инвалидностью "Квартал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луи</a:t>
            </a:r>
            <a:r>
              <a:rPr lang="ru-RU" sz="2800" dirty="0" smtClean="0">
                <a:solidFill>
                  <a:srgbClr val="000000"/>
                </a:solidFill>
                <a:latin typeface="+mj-lt"/>
              </a:rPr>
              <a:t>", 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специалист в области социального проектирования и социальной адаптации, консультант и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фасилитатор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практик корпоративной благотворительности </a:t>
            </a:r>
            <a:endParaRPr lang="ru-RU" sz="2800" dirty="0"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82252" y="2888694"/>
            <a:ext cx="336176" cy="34564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5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02123" y="1338496"/>
            <a:ext cx="9912724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0000"/>
                </a:solidFill>
                <a:latin typeface="+mj-lt"/>
              </a:rPr>
              <a:t>Квартал Луи – </a:t>
            </a:r>
          </a:p>
          <a:p>
            <a:r>
              <a:rPr lang="ru-RU" sz="3400" dirty="0" smtClean="0">
                <a:latin typeface="+mj-lt"/>
              </a:rPr>
              <a:t>коммуна </a:t>
            </a:r>
            <a:r>
              <a:rPr lang="ru-RU" sz="3400" dirty="0">
                <a:latin typeface="+mj-lt"/>
              </a:rPr>
              <a:t>равных, объединяющая людей с инвалидностью, добровольцев, специалистов помогающих профессий и просто неравнодушных граждан с целью создания среды, которая позволяет строить </a:t>
            </a:r>
            <a:r>
              <a:rPr lang="ru-RU" sz="3400" b="1" dirty="0">
                <a:latin typeface="+mj-lt"/>
              </a:rPr>
              <a:t>жизнь как импровизацию</a:t>
            </a:r>
            <a:r>
              <a:rPr lang="ru-RU" sz="3400" dirty="0">
                <a:latin typeface="+mj-lt"/>
              </a:rPr>
              <a:t>.</a:t>
            </a:r>
            <a:r>
              <a:rPr lang="ru-RU" sz="3400" b="1" dirty="0">
                <a:solidFill>
                  <a:srgbClr val="000000"/>
                </a:solidFill>
                <a:latin typeface="+mj-lt"/>
              </a:rPr>
              <a:t> </a:t>
            </a:r>
            <a:endParaRPr lang="ru-RU" sz="3400" b="1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7847" y="1489518"/>
            <a:ext cx="374276" cy="3765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25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7508" y="2846511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-141993" y="3249923"/>
            <a:ext cx="4078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latin typeface="+mj-lt"/>
              </a:rPr>
              <a:t>Нижнеломовский</a:t>
            </a:r>
            <a:r>
              <a:rPr lang="ru-RU" sz="2400" dirty="0" smtClean="0">
                <a:latin typeface="+mj-lt"/>
              </a:rPr>
              <a:t> дом-интернат для детей с инвалидностью</a:t>
            </a:r>
            <a:endParaRPr lang="ru-RU" sz="2400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98871" y="728593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063282" y="1186785"/>
            <a:ext cx="4078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Михайловский колледж (Рязань)</a:t>
            </a:r>
            <a:endParaRPr lang="ru-RU" sz="2400" dirty="0"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86142" y="2729753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389208" y="3249923"/>
            <a:ext cx="4078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latin typeface="+mj-lt"/>
              </a:rPr>
              <a:t>Сердобский</a:t>
            </a:r>
            <a:r>
              <a:rPr lang="ru-RU" sz="2400" dirty="0" smtClean="0">
                <a:latin typeface="+mj-lt"/>
              </a:rPr>
              <a:t> дом для ветеранов труда                                   (дом престарелых)</a:t>
            </a:r>
            <a:endParaRPr lang="ru-RU" sz="2400" dirty="0">
              <a:latin typeface="+mj-lt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3778623" y="3249923"/>
            <a:ext cx="4020671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3778623" y="2057399"/>
            <a:ext cx="1920248" cy="119252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060611" y="2110979"/>
            <a:ext cx="1752130" cy="102218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428681" y="5872071"/>
            <a:ext cx="4657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Самостоятельное (Сопровождаемое) проживание</a:t>
            </a:r>
            <a:endParaRPr lang="ru-RU" sz="2400" dirty="0">
              <a:latin typeface="+mj-lt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H="1">
            <a:off x="5822990" y="2084084"/>
            <a:ext cx="5906" cy="330818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3778623" y="3304705"/>
            <a:ext cx="1902789" cy="2087566"/>
          </a:xfrm>
          <a:prstGeom prst="straightConnector1">
            <a:avLst/>
          </a:prstGeom>
          <a:ln>
            <a:solidFill>
              <a:srgbClr val="FFC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Крест 36"/>
          <p:cNvSpPr/>
          <p:nvPr/>
        </p:nvSpPr>
        <p:spPr>
          <a:xfrm rot="18951750">
            <a:off x="6936676" y="2653660"/>
            <a:ext cx="1084517" cy="1084517"/>
          </a:xfrm>
          <a:prstGeom prst="plus">
            <a:avLst>
              <a:gd name="adj" fmla="val 4235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650866" y="4571619"/>
            <a:ext cx="2581063" cy="2146625"/>
          </a:xfrm>
          <a:prstGeom prst="rect">
            <a:avLst/>
          </a:prstGeom>
          <a:noFill/>
          <a:ln>
            <a:solidFill>
              <a:srgbClr val="92D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5495070" y="4557101"/>
            <a:ext cx="295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Буферная среда</a:t>
            </a:r>
            <a:endParaRPr lang="ru-RU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078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64263" y="5534833"/>
            <a:ext cx="9753600" cy="774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7 лет пути – формирование </a:t>
            </a:r>
            <a:r>
              <a:rPr lang="ru-RU" b="1" dirty="0" smtClean="0"/>
              <a:t>принимающего сообщества</a:t>
            </a:r>
            <a:endParaRPr lang="ru-RU" sz="53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98164" y="1842706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109466" y="877133"/>
            <a:ext cx="3062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Гостевые семьи для детей-сирот</a:t>
            </a:r>
            <a:endParaRPr lang="ru-RU" sz="2400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73622" y="2995788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711639" y="3586101"/>
            <a:ext cx="4078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Адаптационные лагеря для детей-сирот</a:t>
            </a:r>
            <a:endParaRPr lang="ru-RU" sz="2400" dirty="0"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72012" y="3384396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83314" y="3895511"/>
            <a:ext cx="3062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Праздники и подарки для детей-сирот</a:t>
            </a:r>
            <a:endParaRPr lang="ru-RU" sz="2400" dirty="0">
              <a:latin typeface="+mj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1957066" y="2246117"/>
            <a:ext cx="1441098" cy="1138279"/>
          </a:xfrm>
          <a:prstGeom prst="line">
            <a:avLst/>
          </a:prstGeom>
          <a:ln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 flipV="1">
            <a:off x="3834451" y="2246118"/>
            <a:ext cx="1651950" cy="801996"/>
          </a:xfrm>
          <a:prstGeom prst="line">
            <a:avLst/>
          </a:prstGeom>
          <a:ln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6884175" y="1842706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5751100" y="2071337"/>
            <a:ext cx="1274472" cy="976778"/>
          </a:xfrm>
          <a:prstGeom prst="line">
            <a:avLst/>
          </a:prstGeom>
          <a:ln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171916" y="1280681"/>
            <a:ext cx="4078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Кафе приемных семей</a:t>
            </a:r>
            <a:endParaRPr lang="ru-RU" sz="2400" dirty="0">
              <a:latin typeface="+mj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406695" y="3257110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875754" y="3800941"/>
            <a:ext cx="4078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Программа наставничества для кризисных семей</a:t>
            </a:r>
            <a:endParaRPr lang="ru-RU" sz="2400" dirty="0">
              <a:latin typeface="+mj-lt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H="1" flipV="1">
            <a:off x="7369229" y="2195173"/>
            <a:ext cx="2037466" cy="1061937"/>
          </a:xfrm>
          <a:prstGeom prst="line">
            <a:avLst/>
          </a:prstGeom>
          <a:ln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9750352" y="1926629"/>
            <a:ext cx="681842" cy="1534528"/>
          </a:xfrm>
          <a:prstGeom prst="line">
            <a:avLst/>
          </a:prstGeom>
          <a:ln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2" descr="kamcar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1273" y="686201"/>
            <a:ext cx="1580354" cy="124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75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  <p:bldP spid="7" grpId="0"/>
      <p:bldP spid="15" grpId="0" animBg="1"/>
      <p:bldP spid="19" grpId="0"/>
      <p:bldP spid="21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4705352" y="2164976"/>
            <a:ext cx="2568388" cy="2568388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pp.vk.me/c623929/v623929120/6e02/KwFd4z8HHV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3" r="6911" b="3142"/>
          <a:stretch/>
        </p:blipFill>
        <p:spPr bwMode="auto">
          <a:xfrm>
            <a:off x="0" y="-40342"/>
            <a:ext cx="12192000" cy="6898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5494" y="147918"/>
            <a:ext cx="11658600" cy="64814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325466" y="6138583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9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Картинки по запросу луи армстронг и ребен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5494" y="147918"/>
            <a:ext cx="11658600" cy="64814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886201" y="5059740"/>
            <a:ext cx="76110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>
                <a:solidFill>
                  <a:schemeClr val="bg1"/>
                </a:solidFill>
              </a:rPr>
              <a:t>Посмотри, как прекрасен мир. Я не могу тебе дать ничего, кроме любви</a:t>
            </a:r>
            <a:r>
              <a:rPr lang="ru-RU" sz="3200" i="1" dirty="0" smtClean="0">
                <a:solidFill>
                  <a:schemeClr val="bg1"/>
                </a:solidFill>
              </a:rPr>
              <a:t>…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+mj-lt"/>
              </a:rPr>
              <a:t>Луи </a:t>
            </a:r>
            <a:r>
              <a:rPr lang="ru-RU" sz="3200" b="1" dirty="0" err="1" smtClean="0">
                <a:solidFill>
                  <a:schemeClr val="bg1"/>
                </a:solidFill>
                <a:latin typeface="+mj-lt"/>
              </a:rPr>
              <a:t>Армстронг</a:t>
            </a:r>
            <a:endParaRPr lang="ru-RU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65768" y="5177119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03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34672" y="3227291"/>
            <a:ext cx="3603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+mj-lt"/>
              </a:rPr>
              <a:t>Проживание</a:t>
            </a:r>
            <a:endParaRPr lang="ru-RU" sz="36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8666" y="3227291"/>
            <a:ext cx="3603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+mj-lt"/>
              </a:rPr>
              <a:t>Обучение</a:t>
            </a:r>
            <a:endParaRPr lang="ru-RU" sz="36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22660" y="3227292"/>
            <a:ext cx="3603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+mj-lt"/>
              </a:rPr>
              <a:t>Труд</a:t>
            </a:r>
            <a:endParaRPr lang="ru-RU" sz="3600" dirty="0"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16308" y="2702860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055660" y="2702858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072284" y="2702859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8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56378" y="1842247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388661" y="4383740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65461" y="1842247"/>
            <a:ext cx="485054" cy="403411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265461" y="4383739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kamcar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459" y="2341749"/>
            <a:ext cx="2361728" cy="185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62948" y="1193386"/>
            <a:ext cx="3221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Дом на Березовском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789164" y="1189984"/>
            <a:ext cx="3221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Дом Вероники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088138" y="4974347"/>
            <a:ext cx="3221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Типография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897221" y="4950584"/>
            <a:ext cx="3221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Арт-холл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949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2" y="1735317"/>
            <a:ext cx="5578293" cy="3796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964" y="1735317"/>
            <a:ext cx="5703419" cy="379633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9622" y="1029986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68081" y="971974"/>
            <a:ext cx="4251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Дом на Березовском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287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18" descr="vqRbfoAPLZ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98"/>
          <a:stretch>
            <a:fillRect/>
          </a:stretch>
        </p:blipFill>
        <p:spPr bwMode="auto">
          <a:xfrm>
            <a:off x="5642069" y="2058990"/>
            <a:ext cx="4000500" cy="444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15" descr="Безымянны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5" t="21140" r="7790" b="7449"/>
          <a:stretch>
            <a:fillRect/>
          </a:stretch>
        </p:blipFill>
        <p:spPr bwMode="auto">
          <a:xfrm>
            <a:off x="2509932" y="2051052"/>
            <a:ext cx="3381375" cy="4460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2179" y="134470"/>
            <a:ext cx="6275387" cy="114300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dirty="0">
                <a:latin typeface="a_AlbionicTitulBrk" pitchFamily="34" charset="-52"/>
              </a:rPr>
              <a:t>Дом для проживания</a:t>
            </a:r>
            <a:endParaRPr lang="ru-RU" dirty="0" smtClean="0">
              <a:latin typeface="a_AlbionicTitulBrk" pitchFamily="34" charset="-52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776456" y="1055620"/>
            <a:ext cx="87959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latin typeface="a_AlbionicTitulBrk" pitchFamily="34" charset="-52"/>
              </a:rPr>
              <a:t>Это </a:t>
            </a:r>
            <a:r>
              <a:rPr lang="ru-RU" sz="1600" kern="0" dirty="0">
                <a:solidFill>
                  <a:srgbClr val="0070C0"/>
                </a:solidFill>
                <a:latin typeface="a_AlbionicTitulBrk" pitchFamily="34" charset="-52"/>
              </a:rPr>
              <a:t>Адаптированное</a:t>
            </a: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latin typeface="a_AlbionicTitulBrk" pitchFamily="34" charset="-52"/>
              </a:rPr>
              <a:t> жилое </a:t>
            </a:r>
            <a:r>
              <a:rPr lang="ru-RU" sz="1600" kern="0" dirty="0">
                <a:solidFill>
                  <a:srgbClr val="0070C0"/>
                </a:solidFill>
                <a:latin typeface="a_AlbionicTitulBrk" pitchFamily="34" charset="-52"/>
              </a:rPr>
              <a:t>пространство</a:t>
            </a: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latin typeface="a_AlbionicTitulBrk" pitchFamily="34" charset="-52"/>
              </a:rPr>
              <a:t> для 5 молодых людей на коляске. </a:t>
            </a:r>
          </a:p>
          <a:p>
            <a:pPr algn="ctr" eaLnBrk="1" hangingPunct="1">
              <a:defRPr/>
            </a:pPr>
            <a:r>
              <a:rPr lang="ru-RU" sz="1600" kern="0" dirty="0">
                <a:solidFill>
                  <a:schemeClr val="accent5">
                    <a:lumMod val="50000"/>
                  </a:schemeClr>
                </a:solidFill>
                <a:latin typeface="a_AlbionicTitulBrk" pitchFamily="34" charset="-52"/>
              </a:rPr>
              <a:t>Включает </a:t>
            </a:r>
            <a:r>
              <a:rPr lang="ru-RU" sz="1600" kern="0" dirty="0">
                <a:solidFill>
                  <a:srgbClr val="0070C0"/>
                </a:solidFill>
                <a:latin typeface="a_AlbionicTitulBrk" pitchFamily="34" charset="-52"/>
              </a:rPr>
              <a:t>4 отдельных комнаты, гостиную-кухню, гараж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498820" y="2058989"/>
            <a:ext cx="7132637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487706" y="1974851"/>
            <a:ext cx="714375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487706" y="6583364"/>
            <a:ext cx="7143750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487706" y="6500814"/>
            <a:ext cx="714375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955225" y="504264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22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Прямая соединительная линия 27"/>
          <p:cNvCxnSpPr/>
          <p:nvPr/>
        </p:nvCxnSpPr>
        <p:spPr>
          <a:xfrm>
            <a:off x="2768789" y="6387821"/>
            <a:ext cx="7292975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764027" y="6305271"/>
            <a:ext cx="729773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3" name="Picture 8" descr="D:\Квартал Луи\2014\презентация\фото\дом проживание\Attachments_blagovest-penza@mail.ru_2015-01-21_12-25-04\3BAeOozMg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789" y="1330047"/>
            <a:ext cx="3776663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8" descr="Луи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027" y="3847821"/>
            <a:ext cx="378142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0" descr="душева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513" y="3847821"/>
            <a:ext cx="35242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9" descr="D:\Квартал Луи\2014\презентация\фото\дом проживание\Attachments_blagovest-penza@mail.ru_2015-01-21_12-25-04\RGpD34mINn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989" y="1330047"/>
            <a:ext cx="3533775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1434261" y="185737"/>
            <a:ext cx="6275387" cy="114300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dirty="0">
                <a:latin typeface="a_AlbionicTitulBrk" pitchFamily="34" charset="-52"/>
              </a:rPr>
              <a:t>П</a:t>
            </a:r>
            <a:r>
              <a:rPr lang="ru-RU" dirty="0" smtClean="0">
                <a:latin typeface="a_AlbionicTitulBrk" pitchFamily="34" charset="-52"/>
              </a:rPr>
              <a:t>роживание</a:t>
            </a:r>
            <a:endParaRPr lang="ru-RU" dirty="0" smtClean="0">
              <a:latin typeface="a_AlbionicTitulBrk" pitchFamily="34" charset="-52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768789" y="1349096"/>
            <a:ext cx="7292975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764027" y="1264958"/>
            <a:ext cx="729773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949207" y="555531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280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8007" y="954601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98007" y="894696"/>
            <a:ext cx="3221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Типография</a:t>
            </a:r>
            <a:endParaRPr lang="ru-RU" sz="2800" dirty="0"/>
          </a:p>
        </p:txBody>
      </p:sp>
      <p:pic>
        <p:nvPicPr>
          <p:cNvPr id="6" name="Picture 7" descr="Луи 3 рабо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07" y="1773518"/>
            <a:ext cx="5539721" cy="378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://takiedela.ru/wp-content/uploads/2016/02/007c_SKA_4749-720x4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132" y="1773518"/>
            <a:ext cx="5560988" cy="378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1461" y="995076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220644" y="935171"/>
            <a:ext cx="3221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Арт-холл</a:t>
            </a:r>
            <a:endParaRPr lang="ru-RU" sz="2800" dirty="0"/>
          </a:p>
        </p:txBody>
      </p:sp>
      <p:pic>
        <p:nvPicPr>
          <p:cNvPr id="6" name="Picture 15" descr="http://blagovest-penza.ru/wp-content/uploads/2015/11/A1yIWVF2CV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5" t="22321" r="29436" b="18250"/>
          <a:stretch/>
        </p:blipFill>
        <p:spPr bwMode="auto">
          <a:xfrm>
            <a:off x="641461" y="1691806"/>
            <a:ext cx="5150222" cy="3858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730" y="1691806"/>
            <a:ext cx="5669916" cy="385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47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5802" y="1059979"/>
            <a:ext cx="485054" cy="403411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70753" y="1000074"/>
            <a:ext cx="3221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Дом Вероники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02" y="1874273"/>
            <a:ext cx="6235576" cy="3464208"/>
          </a:xfrm>
          <a:prstGeom prst="rect">
            <a:avLst/>
          </a:prstGeom>
        </p:spPr>
      </p:pic>
      <p:pic>
        <p:nvPicPr>
          <p:cNvPr id="9218" name="Picture 2" descr="https://pp.vk.me/c630117/v630117120/46eb3/14Mf4WsvW2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6" t="1942" r="5472" b="1202"/>
          <a:stretch/>
        </p:blipFill>
        <p:spPr bwMode="auto">
          <a:xfrm>
            <a:off x="6925236" y="1858260"/>
            <a:ext cx="4652682" cy="34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01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03890" y="769925"/>
            <a:ext cx="484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+mj-lt"/>
              </a:rPr>
              <a:t>Трансфер смыслов</a:t>
            </a:r>
            <a:endParaRPr lang="ru-RU" sz="4000" dirty="0">
              <a:latin typeface="+mj-lt"/>
            </a:endParaRPr>
          </a:p>
        </p:txBody>
      </p:sp>
      <p:pic>
        <p:nvPicPr>
          <p:cNvPr id="15362" name="Picture 2" descr="https://scontent-arn2-1.xx.fbcdn.net/v/t1.0-9/12316608_1191601567521114_3665029409413774341_n.jpg?oh=cea6ce35a440ff96f9d00020bb618fca&amp;oe=5842749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3" b="2078"/>
          <a:stretch/>
        </p:blipFill>
        <p:spPr bwMode="auto">
          <a:xfrm>
            <a:off x="3644261" y="2318019"/>
            <a:ext cx="2478830" cy="203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66315" y="4441925"/>
            <a:ext cx="3334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Австрия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45600" y="4501829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64" name="Picture 4" descr="http://blagovest-penza.ru/wp-content/uploads/2012/09/avstria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4" b="26417"/>
          <a:stretch/>
        </p:blipFill>
        <p:spPr bwMode="auto">
          <a:xfrm>
            <a:off x="1058506" y="2310734"/>
            <a:ext cx="2354059" cy="200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259621" y="4441925"/>
            <a:ext cx="3334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Германия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703890" y="4523234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66" name="Picture 6" descr="http://gdb.voanews.com/E104A93E-FF77-462D-A3CA-7B3A6DB1877A_mw1024_mh1024_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18" b="1737"/>
          <a:stretch/>
        </p:blipFill>
        <p:spPr bwMode="auto">
          <a:xfrm>
            <a:off x="9118189" y="2341793"/>
            <a:ext cx="2390676" cy="201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720260" y="3696847"/>
            <a:ext cx="3334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США</a:t>
            </a:r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118189" y="4528051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68" name="Picture 8" descr="http://avufa.ru/wp-content/uploads/2015/01/792443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5" t="5906"/>
          <a:stretch/>
        </p:blipFill>
        <p:spPr bwMode="auto">
          <a:xfrm>
            <a:off x="6407663" y="2318018"/>
            <a:ext cx="2431354" cy="203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013507" y="4463329"/>
            <a:ext cx="3334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Финляндия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424883" y="4500754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9663823" y="4469206"/>
            <a:ext cx="3334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США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2976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pp.vk.me/c628626/v628626120/106a6/FkToF4_0UK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" b="-1076"/>
          <a:stretch/>
        </p:blipFill>
        <p:spPr bwMode="auto">
          <a:xfrm>
            <a:off x="0" y="-1196788"/>
            <a:ext cx="12192000" cy="815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5494" y="147918"/>
            <a:ext cx="11658600" cy="64814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80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Администратор\Desktop\circ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128" y="3001986"/>
            <a:ext cx="1592262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1879600" y="2905126"/>
            <a:ext cx="2952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kern="0" dirty="0">
                <a:latin typeface="+mj-lt"/>
              </a:rPr>
              <a:t>Выработка привычки «ходить на работу»</a:t>
            </a: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2063750" y="4158085"/>
            <a:ext cx="30432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kern="0" dirty="0">
                <a:latin typeface="+mj-lt"/>
              </a:rPr>
              <a:t>Умение планировать и распределять время</a:t>
            </a: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3184525" y="5613471"/>
            <a:ext cx="32956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kern="0" dirty="0">
                <a:latin typeface="+mj-lt"/>
              </a:rPr>
              <a:t>Опыт взаимодействия в трудовом коллективе</a:t>
            </a: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7291388" y="5538788"/>
            <a:ext cx="27368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kern="0" dirty="0">
                <a:latin typeface="+mj-lt"/>
              </a:rPr>
              <a:t>Профессиональный и карьерный рост</a:t>
            </a: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7439306" y="1830850"/>
            <a:ext cx="32797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kern="0" dirty="0">
                <a:latin typeface="+mj-lt"/>
              </a:rPr>
              <a:t>Управление личными финансами, рост заработка</a:t>
            </a: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7986713" y="3365501"/>
            <a:ext cx="35157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kern="0" dirty="0">
                <a:latin typeface="+mj-lt"/>
              </a:rPr>
              <a:t>Повышение уверенности в себе, чувство значимости и причастности к делу</a:t>
            </a:r>
          </a:p>
        </p:txBody>
      </p:sp>
      <p:sp>
        <p:nvSpPr>
          <p:cNvPr id="15" name="TextBox 10"/>
          <p:cNvSpPr txBox="1">
            <a:spLocks noChangeArrowheads="1"/>
          </p:cNvSpPr>
          <p:nvPr/>
        </p:nvSpPr>
        <p:spPr bwMode="auto">
          <a:xfrm>
            <a:off x="3325814" y="1508126"/>
            <a:ext cx="38369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kern="0" dirty="0">
                <a:latin typeface="+mj-lt"/>
              </a:rPr>
              <a:t>Знакомство с различными профессиональными областями</a:t>
            </a:r>
          </a:p>
        </p:txBody>
      </p:sp>
      <p:cxnSp>
        <p:nvCxnSpPr>
          <p:cNvPr id="22538" name="Прямая соединительная линия 15"/>
          <p:cNvCxnSpPr>
            <a:cxnSpLocks noChangeShapeType="1"/>
          </p:cNvCxnSpPr>
          <p:nvPr/>
        </p:nvCxnSpPr>
        <p:spPr bwMode="auto">
          <a:xfrm>
            <a:off x="5212977" y="2240436"/>
            <a:ext cx="446087" cy="719137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9" name="Прямая соединительная линия 16"/>
          <p:cNvCxnSpPr>
            <a:cxnSpLocks noChangeShapeType="1"/>
          </p:cNvCxnSpPr>
          <p:nvPr/>
        </p:nvCxnSpPr>
        <p:spPr bwMode="auto">
          <a:xfrm>
            <a:off x="4448175" y="3316289"/>
            <a:ext cx="769938" cy="9842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0" name="Прямая соединительная линия 17"/>
          <p:cNvCxnSpPr>
            <a:cxnSpLocks noChangeShapeType="1"/>
          </p:cNvCxnSpPr>
          <p:nvPr/>
        </p:nvCxnSpPr>
        <p:spPr bwMode="auto">
          <a:xfrm flipV="1">
            <a:off x="4832350" y="4281912"/>
            <a:ext cx="450057" cy="132857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1" name="Прямая соединительная линия 18"/>
          <p:cNvCxnSpPr>
            <a:cxnSpLocks noChangeShapeType="1"/>
          </p:cNvCxnSpPr>
          <p:nvPr/>
        </p:nvCxnSpPr>
        <p:spPr bwMode="auto">
          <a:xfrm flipV="1">
            <a:off x="5457825" y="4725989"/>
            <a:ext cx="361950" cy="77787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2" name="Прямая соединительная линия 19"/>
          <p:cNvCxnSpPr>
            <a:cxnSpLocks noChangeShapeType="1"/>
          </p:cNvCxnSpPr>
          <p:nvPr/>
        </p:nvCxnSpPr>
        <p:spPr bwMode="auto">
          <a:xfrm flipH="1" flipV="1">
            <a:off x="6672264" y="4679951"/>
            <a:ext cx="600075" cy="823913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3" name="Прямая соединительная линия 20"/>
          <p:cNvCxnSpPr>
            <a:cxnSpLocks noChangeShapeType="1"/>
          </p:cNvCxnSpPr>
          <p:nvPr/>
        </p:nvCxnSpPr>
        <p:spPr bwMode="auto">
          <a:xfrm flipH="1" flipV="1">
            <a:off x="7162801" y="3859974"/>
            <a:ext cx="623046" cy="13358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4" name="Прямая соединительная линия 23"/>
          <p:cNvCxnSpPr>
            <a:cxnSpLocks noChangeShapeType="1"/>
          </p:cNvCxnSpPr>
          <p:nvPr/>
        </p:nvCxnSpPr>
        <p:spPr bwMode="auto">
          <a:xfrm flipH="1">
            <a:off x="6804026" y="2566988"/>
            <a:ext cx="468313" cy="398462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Box 27"/>
          <p:cNvSpPr txBox="1">
            <a:spLocks noChangeArrowheads="1"/>
          </p:cNvSpPr>
          <p:nvPr/>
        </p:nvSpPr>
        <p:spPr bwMode="auto">
          <a:xfrm>
            <a:off x="1490850" y="661343"/>
            <a:ext cx="113439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sz="2400" kern="0" dirty="0">
                <a:latin typeface="+mj-lt"/>
              </a:rPr>
              <a:t>МОДЕЛЬ: «ЛАБОРАТОРИЯ ПЕРВИЧНОГО ПРОФЕССИОНАЛЬНОГО ОПЫТА»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53448" y="690469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5218113" y="2826735"/>
            <a:ext cx="1960845" cy="1960845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09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17812" y="1884095"/>
            <a:ext cx="9924209" cy="343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300" dirty="0" smtClean="0"/>
              <a:t>«Зоопарк», «секта», «</a:t>
            </a:r>
            <a:r>
              <a:rPr lang="ru-RU" sz="5300" dirty="0"/>
              <a:t>сатанисты</a:t>
            </a:r>
            <a:r>
              <a:rPr lang="ru-RU" sz="5300" dirty="0" smtClean="0"/>
              <a:t>»,</a:t>
            </a:r>
          </a:p>
          <a:p>
            <a:pPr algn="ctr"/>
            <a:r>
              <a:rPr lang="ru-RU" sz="5300" dirty="0"/>
              <a:t>«американские шпионы</a:t>
            </a:r>
            <a:r>
              <a:rPr lang="ru-RU" sz="5300" dirty="0" smtClean="0"/>
              <a:t>», </a:t>
            </a:r>
          </a:p>
          <a:p>
            <a:pPr algn="ctr"/>
            <a:r>
              <a:rPr lang="ru-RU" sz="5300" dirty="0" smtClean="0"/>
              <a:t>«бизнес </a:t>
            </a:r>
            <a:r>
              <a:rPr lang="ru-RU" sz="5300" dirty="0"/>
              <a:t>на инвалидах</a:t>
            </a:r>
            <a:r>
              <a:rPr lang="ru-RU" sz="5300" dirty="0" smtClean="0"/>
              <a:t>»,</a:t>
            </a:r>
          </a:p>
          <a:p>
            <a:pPr algn="ctr"/>
            <a:r>
              <a:rPr lang="ru-RU" sz="5300" dirty="0"/>
              <a:t>«</a:t>
            </a:r>
            <a:r>
              <a:rPr lang="ru-RU" sz="5300" dirty="0" err="1"/>
              <a:t>наркопритон</a:t>
            </a:r>
            <a:r>
              <a:rPr lang="ru-RU" sz="5300" dirty="0" smtClean="0"/>
              <a:t>» </a:t>
            </a:r>
            <a:endParaRPr lang="ru-RU" sz="53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86386" y="1443038"/>
            <a:ext cx="397207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131511" y="1321577"/>
            <a:ext cx="3451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+mj-lt"/>
              </a:rPr>
              <a:t>Добрые люди</a:t>
            </a:r>
            <a:endParaRPr lang="ru-RU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1085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6703" y="2577012"/>
            <a:ext cx="305307" cy="31007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809780" y="2994665"/>
            <a:ext cx="3451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Студенты Квартала Луи</a:t>
            </a:r>
            <a:endParaRPr lang="ru-RU" sz="2400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5909" y="2911830"/>
            <a:ext cx="753857" cy="68889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72919" y="3654512"/>
            <a:ext cx="2847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Волонтеры</a:t>
            </a:r>
            <a:endParaRPr lang="ru-RU" sz="24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15905" y="4017342"/>
            <a:ext cx="725583" cy="7369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445205" y="4830081"/>
            <a:ext cx="3451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Друзья</a:t>
            </a:r>
            <a:endParaRPr lang="ru-RU" sz="2400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34904" y="4209534"/>
            <a:ext cx="397207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007981" y="4720522"/>
            <a:ext cx="3451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Помогающие специалисты</a:t>
            </a:r>
            <a:endParaRPr lang="ru-RU" sz="2400" dirty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54788" y="2026374"/>
            <a:ext cx="308071" cy="31288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438729" y="2446834"/>
            <a:ext cx="3451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Эксперты</a:t>
            </a:r>
            <a:endParaRPr lang="ru-RU" sz="2400" dirty="0"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962347" y="2679499"/>
            <a:ext cx="397207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35424" y="3190487"/>
            <a:ext cx="3451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Заказчики типографии</a:t>
            </a:r>
            <a:endParaRPr lang="ru-RU" sz="2400" dirty="0"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994814" y="3955890"/>
            <a:ext cx="1647572" cy="16213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8093074" y="5577254"/>
            <a:ext cx="3451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Гости и выступающие арт-холла</a:t>
            </a:r>
            <a:endParaRPr lang="ru-RU" sz="2400" dirty="0"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809736" y="1188653"/>
            <a:ext cx="241641" cy="2454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206987" y="1402746"/>
            <a:ext cx="3451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Группа «Квинтет Луи +»</a:t>
            </a:r>
            <a:endParaRPr lang="ru-RU" sz="2400" dirty="0">
              <a:latin typeface="+mj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245179" y="811101"/>
            <a:ext cx="397207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8718256" y="1322089"/>
            <a:ext cx="3451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Сотрудники с инвалидностью и без, работающие у нас</a:t>
            </a:r>
            <a:endParaRPr lang="ru-RU" sz="2000" dirty="0">
              <a:latin typeface="+mj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593122" y="1350496"/>
            <a:ext cx="482928" cy="4413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72919" y="1869126"/>
            <a:ext cx="28473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Жертвователи, частные и корпоративные</a:t>
            </a:r>
            <a:endParaRPr lang="ru-RU" sz="2000" dirty="0">
              <a:latin typeface="+mj-l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31260" y="5057878"/>
            <a:ext cx="517650" cy="52573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-75221" y="5618352"/>
            <a:ext cx="3451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Семьи с инвалидами</a:t>
            </a:r>
            <a:endParaRPr lang="ru-RU" sz="2400" dirty="0"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923278" y="375223"/>
            <a:ext cx="193926" cy="1969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739708" y="645423"/>
            <a:ext cx="2467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Таксисты</a:t>
            </a:r>
            <a:endParaRPr lang="ru-RU" sz="2400" dirty="0">
              <a:latin typeface="+mj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906871" y="340391"/>
            <a:ext cx="335337" cy="3405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6318078" y="788543"/>
            <a:ext cx="3451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Государственные деятели</a:t>
            </a:r>
            <a:endParaRPr lang="ru-RU" sz="2000" dirty="0">
              <a:latin typeface="+mj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336089" y="344616"/>
            <a:ext cx="410797" cy="3753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3566876" y="741073"/>
            <a:ext cx="1939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СМИ</a:t>
            </a:r>
            <a:endParaRPr lang="ru-RU" sz="2000" dirty="0"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11898" y="6249782"/>
            <a:ext cx="467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Структура сообщества</a:t>
            </a:r>
            <a:endParaRPr lang="ru-RU" sz="3200" b="1" dirty="0">
              <a:latin typeface="+mj-lt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66482" y="174812"/>
            <a:ext cx="11119993" cy="6131859"/>
          </a:xfrm>
          <a:prstGeom prst="rect">
            <a:avLst/>
          </a:prstGeom>
          <a:noFill/>
          <a:ln>
            <a:solidFill>
              <a:srgbClr val="FFC000"/>
            </a:solidFill>
            <a:prstDash val="lgDash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58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73505" y="893128"/>
            <a:ext cx="5988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Вовлечение местного сообщества</a:t>
            </a:r>
            <a:endParaRPr lang="ru-RU" sz="32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358" y="4919656"/>
            <a:ext cx="3451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Инклюзивные тренинги</a:t>
            </a:r>
            <a:endParaRPr lang="ru-RU" sz="24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95104" y="4893693"/>
            <a:ext cx="3451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Специальные акции</a:t>
            </a:r>
            <a:endParaRPr lang="ru-RU" sz="2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41462" y="4866799"/>
            <a:ext cx="3451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latin typeface="+mj-lt"/>
              </a:rPr>
              <a:t>Фасилитации</a:t>
            </a:r>
            <a:endParaRPr lang="ru-RU" sz="2400" dirty="0">
              <a:latin typeface="+mj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5"/>
          <a:stretch/>
        </p:blipFill>
        <p:spPr>
          <a:xfrm>
            <a:off x="510689" y="2013987"/>
            <a:ext cx="3796849" cy="273726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10689" y="4928946"/>
            <a:ext cx="345798" cy="3511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44446" y="4936400"/>
            <a:ext cx="345798" cy="3511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472499" y="4922031"/>
            <a:ext cx="345798" cy="3511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6" name="Picture 2" descr="https://im0-tub-ru.yandex.net/i?id=6bbacff6588e82b7270f9e2122438d5e&amp;n=33&amp;h=215&amp;w=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657" y="2028354"/>
            <a:ext cx="3653934" cy="273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pp.vk.me/c631922/v631922172/4966a/na1EEsHYJt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6" r="2039"/>
          <a:stretch/>
        </p:blipFill>
        <p:spPr bwMode="auto">
          <a:xfrm>
            <a:off x="8509711" y="2042723"/>
            <a:ext cx="3448726" cy="2708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7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5494" y="147918"/>
            <a:ext cx="11658600" cy="64814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62771" y="262816"/>
            <a:ext cx="345798" cy="3511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76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270"/>
            <a:ext cx="12192000" cy="86079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5494" y="147918"/>
            <a:ext cx="11658600" cy="64814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19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3718"/>
            <a:ext cx="12192000" cy="81381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5494" y="147918"/>
            <a:ext cx="11658600" cy="64814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23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А4 - арт-холлап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52850"/>
            <a:ext cx="9144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38"/>
          <a:stretch/>
        </p:blipFill>
        <p:spPr bwMode="auto">
          <a:xfrm>
            <a:off x="926151" y="1359273"/>
            <a:ext cx="10339698" cy="478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4329" y="349624"/>
            <a:ext cx="6293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Дом Вероники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38946" y="375351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898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А4 - арт-холлап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52850"/>
            <a:ext cx="9144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669583" y="297656"/>
            <a:ext cx="8229600" cy="63341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altLang="ru-RU" sz="4000" dirty="0"/>
              <a:t>Проведенные </a:t>
            </a:r>
            <a:r>
              <a:rPr lang="ru-RU" altLang="ru-RU" sz="4000" dirty="0" smtClean="0"/>
              <a:t>работы</a:t>
            </a:r>
            <a:endParaRPr lang="ru-RU" altLang="ru-RU" sz="4000" dirty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19288" y="4581525"/>
            <a:ext cx="4038600" cy="15113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400"/>
              <a:t>по фундаменту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кладке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крыше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перекрытию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383338" y="4581526"/>
            <a:ext cx="4038600" cy="1871663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400"/>
              <a:t>черновым полам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заполнению дверных и оконных проёмов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электрике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Внутренней канализации</a:t>
            </a:r>
          </a:p>
        </p:txBody>
      </p:sp>
      <p:pic>
        <p:nvPicPr>
          <p:cNvPr id="5126" name="Picture 7" descr="DSC_0110_Snapse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1263651"/>
            <a:ext cx="4032250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8" descr="bJJCOzc798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262063"/>
            <a:ext cx="4032250" cy="267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 rot="2100000">
            <a:off x="1038946" y="375351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857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0088" y="3357564"/>
            <a:ext cx="4038600" cy="2674937"/>
          </a:xfrm>
        </p:spPr>
      </p:pic>
      <p:pic>
        <p:nvPicPr>
          <p:cNvPr id="6147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5388" y="3357564"/>
            <a:ext cx="4038600" cy="2674937"/>
          </a:xfrm>
        </p:spPr>
      </p:pic>
      <p:pic>
        <p:nvPicPr>
          <p:cNvPr id="6148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63" y="423863"/>
            <a:ext cx="4044950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975" y="438151"/>
            <a:ext cx="4032250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342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А4 - арт-холлап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52850"/>
            <a:ext cx="9144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6"/>
          <p:cNvSpPr>
            <a:spLocks noChangeArrowheads="1"/>
          </p:cNvSpPr>
          <p:nvPr/>
        </p:nvSpPr>
        <p:spPr bwMode="auto">
          <a:xfrm>
            <a:off x="1847851" y="260351"/>
            <a:ext cx="2232025" cy="1584325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 b="1">
                <a:solidFill>
                  <a:schemeClr val="hlink"/>
                </a:solidFill>
              </a:rPr>
              <a:t>720</a:t>
            </a:r>
            <a:r>
              <a:rPr lang="ru-RU" altLang="ru-RU" sz="4400">
                <a:solidFill>
                  <a:schemeClr val="tx2"/>
                </a:solidFill>
              </a:rPr>
              <a:t> кв.</a:t>
            </a:r>
          </a:p>
          <a:p>
            <a:pPr eaLnBrk="1" hangingPunct="1"/>
            <a:r>
              <a:rPr lang="ru-RU" altLang="ru-RU" sz="3200">
                <a:solidFill>
                  <a:schemeClr val="tx2"/>
                </a:solidFill>
              </a:rPr>
              <a:t>площади</a:t>
            </a:r>
            <a:endParaRPr lang="ru-RU" altLang="ru-RU" sz="3200" baseline="-4000">
              <a:solidFill>
                <a:schemeClr val="tx2"/>
              </a:solidFill>
            </a:endParaRPr>
          </a:p>
        </p:txBody>
      </p:sp>
      <p:sp>
        <p:nvSpPr>
          <p:cNvPr id="4100" name="AutoShape 7"/>
          <p:cNvSpPr>
            <a:spLocks noChangeArrowheads="1"/>
          </p:cNvSpPr>
          <p:nvPr/>
        </p:nvSpPr>
        <p:spPr bwMode="auto">
          <a:xfrm>
            <a:off x="5016501" y="260351"/>
            <a:ext cx="2232025" cy="1584325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b="1">
                <a:solidFill>
                  <a:schemeClr val="hlink"/>
                </a:solidFill>
              </a:rPr>
              <a:t>7</a:t>
            </a:r>
            <a:endParaRPr lang="ru-RU" altLang="ru-RU" sz="3600"/>
          </a:p>
          <a:p>
            <a:pPr eaLnBrk="1" hangingPunct="1"/>
            <a:r>
              <a:rPr lang="ru-RU" altLang="ru-RU" sz="2800"/>
              <a:t>месяцев работ</a:t>
            </a:r>
          </a:p>
        </p:txBody>
      </p:sp>
      <p:sp>
        <p:nvSpPr>
          <p:cNvPr id="4101" name="AutoShape 8"/>
          <p:cNvSpPr>
            <a:spLocks noChangeArrowheads="1"/>
          </p:cNvSpPr>
          <p:nvPr/>
        </p:nvSpPr>
        <p:spPr bwMode="auto">
          <a:xfrm>
            <a:off x="8112126" y="260351"/>
            <a:ext cx="2232025" cy="1584325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bg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b="1">
                <a:solidFill>
                  <a:schemeClr val="hlink"/>
                </a:solidFill>
              </a:rPr>
              <a:t>60%</a:t>
            </a:r>
            <a:r>
              <a:rPr lang="ru-RU" altLang="ru-RU" sz="4000" b="1"/>
              <a:t/>
            </a:r>
            <a:br>
              <a:rPr lang="ru-RU" altLang="ru-RU" sz="4000" b="1"/>
            </a:br>
            <a:r>
              <a:rPr lang="ru-RU" altLang="ru-RU" sz="2800"/>
              <a:t>построено </a:t>
            </a:r>
          </a:p>
        </p:txBody>
      </p:sp>
      <p:pic>
        <p:nvPicPr>
          <p:cNvPr id="4102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4" y="2503488"/>
            <a:ext cx="5545137" cy="367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620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5058" y="405467"/>
            <a:ext cx="10515600" cy="1325563"/>
          </a:xfrm>
        </p:spPr>
        <p:txBody>
          <a:bodyPr/>
          <a:lstStyle/>
          <a:p>
            <a:r>
              <a:rPr lang="ru-RU" b="1" dirty="0" smtClean="0"/>
              <a:t>Сотрудничество с Церковью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Личное участие Митрополита Серафима</a:t>
            </a:r>
          </a:p>
          <a:p>
            <a:r>
              <a:rPr lang="ru-RU" dirty="0" smtClean="0"/>
              <a:t>Предоставление помещений, земли</a:t>
            </a:r>
          </a:p>
          <a:p>
            <a:r>
              <a:rPr lang="ru-RU" dirty="0" smtClean="0"/>
              <a:t>Финансовая поддержка</a:t>
            </a:r>
          </a:p>
          <a:p>
            <a:r>
              <a:rPr lang="ru-RU" dirty="0" err="1" smtClean="0"/>
              <a:t>Окормление</a:t>
            </a:r>
            <a:r>
              <a:rPr lang="ru-RU" dirty="0" smtClean="0"/>
              <a:t> священниками, участие студентов в праздниках и Таинствах</a:t>
            </a:r>
          </a:p>
          <a:p>
            <a:r>
              <a:rPr lang="ru-RU" dirty="0" smtClean="0"/>
              <a:t>Просветительские мероприятия в арт-холле на православную тематику</a:t>
            </a:r>
          </a:p>
          <a:p>
            <a:r>
              <a:rPr lang="ru-RU" dirty="0" smtClean="0"/>
              <a:t>Сотрудничество с типографией (заказы от епархии)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5673" y="866542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198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80130" y="656096"/>
            <a:ext cx="8323729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Мое время</a:t>
            </a:r>
          </a:p>
          <a:p>
            <a:endParaRPr lang="ru-RU" sz="2400" dirty="0"/>
          </a:p>
          <a:p>
            <a:r>
              <a:rPr lang="ru-RU" sz="2400" dirty="0" smtClean="0"/>
              <a:t>Я иду в тоске, тревоге</a:t>
            </a:r>
          </a:p>
          <a:p>
            <a:r>
              <a:rPr lang="ru-RU" sz="2400" dirty="0" smtClean="0"/>
              <a:t>Время встретил по дороге</a:t>
            </a:r>
          </a:p>
          <a:p>
            <a:r>
              <a:rPr lang="ru-RU" sz="2400" dirty="0" smtClean="0"/>
              <a:t>Это путник запоздалый</a:t>
            </a:r>
          </a:p>
          <a:p>
            <a:r>
              <a:rPr lang="ru-RU" sz="2400" dirty="0" smtClean="0"/>
              <a:t>Он оборванный, усталый</a:t>
            </a:r>
          </a:p>
          <a:p>
            <a:r>
              <a:rPr lang="ru-RU" sz="2400" dirty="0" smtClean="0"/>
              <a:t>В кровь его </a:t>
            </a:r>
            <a:r>
              <a:rPr lang="ru-RU" sz="2400" dirty="0" err="1" smtClean="0"/>
              <a:t>рзбиты</a:t>
            </a:r>
            <a:r>
              <a:rPr lang="ru-RU" sz="2400" dirty="0" smtClean="0"/>
              <a:t> ноги</a:t>
            </a:r>
          </a:p>
          <a:p>
            <a:r>
              <a:rPr lang="ru-RU" sz="2400" dirty="0" smtClean="0"/>
              <a:t>Взгляд в пространство устремленный</a:t>
            </a:r>
          </a:p>
          <a:p>
            <a:r>
              <a:rPr lang="ru-RU" sz="2400" dirty="0" smtClean="0"/>
              <a:t>Словно он ума лишенный</a:t>
            </a:r>
          </a:p>
          <a:p>
            <a:r>
              <a:rPr lang="ru-RU" sz="2400" dirty="0" smtClean="0"/>
              <a:t>Жизнь его как будто бремя</a:t>
            </a:r>
          </a:p>
          <a:p>
            <a:r>
              <a:rPr lang="ru-RU" sz="2400" dirty="0" smtClean="0"/>
              <a:t>Так я встретил свое время</a:t>
            </a:r>
          </a:p>
          <a:p>
            <a:endParaRPr lang="ru-RU" sz="2400" dirty="0"/>
          </a:p>
          <a:p>
            <a:r>
              <a:rPr lang="ru-RU" sz="2400" dirty="0" smtClean="0"/>
              <a:t>Лена Трошина, Квартал Луи, Декабрь 2016 год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67546" y="751869"/>
            <a:ext cx="485054" cy="4034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2673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414</Words>
  <Application>Microsoft Office PowerPoint</Application>
  <PresentationFormat>Широкоэкранный</PresentationFormat>
  <Paragraphs>106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a_AlbionicTitulBrk</vt:lpstr>
      <vt:lpstr>Arial</vt:lpstr>
      <vt:lpstr>Calibri</vt:lpstr>
      <vt:lpstr>Calibri Light</vt:lpstr>
      <vt:lpstr>Тема Office</vt:lpstr>
      <vt:lpstr>О создании реабилитирующего сообщества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 для проживания</vt:lpstr>
      <vt:lpstr>Проживание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Проведенные работы</vt:lpstr>
      <vt:lpstr>Презентация PowerPoint</vt:lpstr>
      <vt:lpstr>Презентация PowerPoint</vt:lpstr>
      <vt:lpstr>Сотрудничество с Церковью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создании реабилитирующего сообщества (Квартал Луи)  - структура презентации -</dc:title>
  <dc:creator>User</dc:creator>
  <cp:lastModifiedBy>User</cp:lastModifiedBy>
  <cp:revision>27</cp:revision>
  <dcterms:created xsi:type="dcterms:W3CDTF">2016-09-02T05:23:27Z</dcterms:created>
  <dcterms:modified xsi:type="dcterms:W3CDTF">2017-01-26T12:59:55Z</dcterms:modified>
</cp:coreProperties>
</file>