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58" r:id="rId4"/>
    <p:sldId id="270" r:id="rId5"/>
    <p:sldId id="259" r:id="rId6"/>
    <p:sldId id="260" r:id="rId7"/>
    <p:sldId id="266" r:id="rId8"/>
    <p:sldId id="269" r:id="rId9"/>
    <p:sldId id="261" r:id="rId10"/>
    <p:sldId id="263" r:id="rId11"/>
    <p:sldId id="267" r:id="rId12"/>
    <p:sldId id="264" r:id="rId13"/>
    <p:sldId id="265" r:id="rId14"/>
    <p:sldId id="268" r:id="rId15"/>
    <p:sldId id="271" r:id="rId16"/>
    <p:sldId id="272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548" autoAdjust="0"/>
  </p:normalViewPr>
  <p:slideViewPr>
    <p:cSldViewPr snapToGrid="0">
      <p:cViewPr varScale="1">
        <p:scale>
          <a:sx n="55" d="100"/>
          <a:sy n="55" d="100"/>
        </p:scale>
        <p:origin x="88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CE4E79-6C4C-4310-8463-3709E130F0AB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60BCF3-C820-4466-A72F-99A6639B08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9993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0BCF3-C820-4466-A72F-99A6639B0827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9133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F2A0A-223D-4182-ABDB-9501CCD0E507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3C3C1CE0-B0C1-4214-9C37-30ED4C24C5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0349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F2A0A-223D-4182-ABDB-9501CCD0E507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C1CE0-B0C1-4214-9C37-30ED4C24C5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7228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F2A0A-223D-4182-ABDB-9501CCD0E507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C3C1CE0-B0C1-4214-9C37-30ED4C24C5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4320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F2A0A-223D-4182-ABDB-9501CCD0E507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C3C1CE0-B0C1-4214-9C37-30ED4C24C5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7564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F2A0A-223D-4182-ABDB-9501CCD0E507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C3C1CE0-B0C1-4214-9C37-30ED4C24C5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839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F2A0A-223D-4182-ABDB-9501CCD0E507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C1CE0-B0C1-4214-9C37-30ED4C24C5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5948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F2A0A-223D-4182-ABDB-9501CCD0E507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C1CE0-B0C1-4214-9C37-30ED4C24C5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1625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F2A0A-223D-4182-ABDB-9501CCD0E507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C1CE0-B0C1-4214-9C37-30ED4C24C5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3159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F2A0A-223D-4182-ABDB-9501CCD0E507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C3C1CE0-B0C1-4214-9C37-30ED4C24C5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2035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F2A0A-223D-4182-ABDB-9501CCD0E507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C3C1CE0-B0C1-4214-9C37-30ED4C24C5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180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F2A0A-223D-4182-ABDB-9501CCD0E507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C3C1CE0-B0C1-4214-9C37-30ED4C24C59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458677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F2A0A-223D-4182-ABDB-9501CCD0E507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C3C1CE0-B0C1-4214-9C37-30ED4C24C5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27268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F2A0A-223D-4182-ABDB-9501CCD0E507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C3C1CE0-B0C1-4214-9C37-30ED4C24C59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980855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F2A0A-223D-4182-ABDB-9501CCD0E507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C3C1CE0-B0C1-4214-9C37-30ED4C24C5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1878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F2A0A-223D-4182-ABDB-9501CCD0E507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C1CE0-B0C1-4214-9C37-30ED4C24C5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89244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F2A0A-223D-4182-ABDB-9501CCD0E507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C1CE0-B0C1-4214-9C37-30ED4C24C5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7826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0F2A0A-223D-4182-ABDB-9501CCD0E507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3C3C1CE0-B0C1-4214-9C37-30ED4C24C5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7839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channel/UCNzEkoZB7bnw2ecMTaPvl5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channel/UCNzEkoZB7bnw2ecMTaPvl5g" TargetMode="External"/><Relationship Id="rId2" Type="http://schemas.openxmlformats.org/officeDocument/2006/relationships/hyperlink" Target="https://vk.com/audios238923516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mkar63@yandex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89211" y="234177"/>
            <a:ext cx="8915399" cy="2813823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smtClean="0">
                <a:solidFill>
                  <a:schemeClr val="accent5">
                    <a:lumMod val="50000"/>
                  </a:schemeClr>
                </a:solidFill>
              </a:rPr>
              <a:t>Цикл  просветительских </a:t>
            </a:r>
            <a:r>
              <a:rPr lang="ru-RU" sz="4400" b="1" dirty="0" err="1" smtClean="0">
                <a:solidFill>
                  <a:schemeClr val="accent5">
                    <a:lumMod val="50000"/>
                  </a:schemeClr>
                </a:solidFill>
              </a:rPr>
              <a:t>просемейных</a:t>
            </a:r>
            <a:r>
              <a:rPr lang="ru-RU" sz="4400" b="1" dirty="0" smtClean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4400" b="1" dirty="0" err="1" smtClean="0">
                <a:solidFill>
                  <a:schemeClr val="accent5">
                    <a:lumMod val="50000"/>
                  </a:schemeClr>
                </a:solidFill>
              </a:rPr>
              <a:t>видеобесед</a:t>
            </a:r>
            <a:r>
              <a:rPr lang="ru-RU" sz="4400" b="1" dirty="0" smtClean="0">
                <a:solidFill>
                  <a:schemeClr val="accent5">
                    <a:lumMod val="50000"/>
                  </a:schemeClr>
                </a:solidFill>
              </a:rPr>
              <a:t>     с учащейся  молодежью          </a:t>
            </a:r>
            <a:r>
              <a:rPr lang="ru-RU" sz="4400" b="1" u="sng" dirty="0" smtClean="0">
                <a:solidFill>
                  <a:schemeClr val="accent5">
                    <a:lumMod val="50000"/>
                  </a:schemeClr>
                </a:solidFill>
              </a:rPr>
              <a:t>г. </a:t>
            </a:r>
            <a:r>
              <a:rPr lang="ru-RU" sz="4400" b="1" u="sng" dirty="0">
                <a:solidFill>
                  <a:schemeClr val="accent5">
                    <a:lumMod val="50000"/>
                  </a:schemeClr>
                </a:solidFill>
              </a:rPr>
              <a:t>Б</a:t>
            </a:r>
            <a:r>
              <a:rPr lang="ru-RU" sz="4400" b="1" u="sng" dirty="0" smtClean="0">
                <a:solidFill>
                  <a:schemeClr val="accent5">
                    <a:lumMod val="50000"/>
                  </a:schemeClr>
                </a:solidFill>
              </a:rPr>
              <a:t>ерезовский </a:t>
            </a:r>
            <a:r>
              <a:rPr lang="ru-RU" sz="4400" b="1" u="sng" dirty="0" err="1" smtClean="0">
                <a:solidFill>
                  <a:schemeClr val="accent5">
                    <a:lumMod val="50000"/>
                  </a:schemeClr>
                </a:solidFill>
              </a:rPr>
              <a:t>Кемеров</a:t>
            </a:r>
            <a:r>
              <a:rPr lang="ru-RU" sz="4400" b="1" u="sng" dirty="0" smtClean="0">
                <a:solidFill>
                  <a:schemeClr val="accent5">
                    <a:lumMod val="50000"/>
                  </a:schemeClr>
                </a:solidFill>
              </a:rPr>
              <a:t>. </a:t>
            </a:r>
            <a:r>
              <a:rPr lang="ru-RU" sz="4400" b="1" u="sng" dirty="0">
                <a:solidFill>
                  <a:schemeClr val="accent5">
                    <a:lumMod val="50000"/>
                  </a:schemeClr>
                </a:solidFill>
              </a:rPr>
              <a:t>о</a:t>
            </a:r>
            <a:r>
              <a:rPr lang="ru-RU" sz="4400" b="1" u="sng" dirty="0" smtClean="0">
                <a:solidFill>
                  <a:schemeClr val="accent5">
                    <a:lumMod val="50000"/>
                  </a:schemeClr>
                </a:solidFill>
              </a:rPr>
              <a:t>бл.</a:t>
            </a:r>
            <a:endParaRPr lang="ru-RU" sz="4400" b="1" u="sng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40312" y="3345367"/>
            <a:ext cx="10058400" cy="3258633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chemeClr val="accent1"/>
                </a:solidFill>
              </a:rPr>
              <a:t>«ПОДРОСТОК: ТЕРРИТОРИЯ ДУШИ»</a:t>
            </a:r>
          </a:p>
          <a:p>
            <a:pPr algn="ctr"/>
            <a:r>
              <a:rPr lang="ru-RU" sz="4400" b="1" i="1" dirty="0" smtClean="0">
                <a:solidFill>
                  <a:schemeClr val="accent1"/>
                </a:solidFill>
              </a:rPr>
              <a:t>(</a:t>
            </a:r>
            <a:r>
              <a:rPr lang="ru-RU" sz="4000" b="1" i="1" dirty="0" smtClean="0">
                <a:solidFill>
                  <a:schemeClr val="accent1"/>
                </a:solidFill>
              </a:rPr>
              <a:t>направление «семейные ценности»)</a:t>
            </a:r>
          </a:p>
          <a:p>
            <a:pPr algn="ctr"/>
            <a:r>
              <a:rPr lang="ru-RU" sz="2800" b="1" i="1" dirty="0" smtClean="0">
                <a:solidFill>
                  <a:schemeClr val="accent5">
                    <a:lumMod val="50000"/>
                  </a:schemeClr>
                </a:solidFill>
              </a:rPr>
              <a:t>Картавая </a:t>
            </a:r>
            <a:r>
              <a:rPr lang="ru-RU" sz="2800" b="1" i="1" dirty="0">
                <a:solidFill>
                  <a:schemeClr val="accent5">
                    <a:lumMod val="50000"/>
                  </a:schemeClr>
                </a:solidFill>
              </a:rPr>
              <a:t>М</a:t>
            </a:r>
            <a:r>
              <a:rPr lang="ru-RU" sz="2800" b="1" i="1" dirty="0" smtClean="0">
                <a:solidFill>
                  <a:schemeClr val="accent5">
                    <a:lumMod val="50000"/>
                  </a:schemeClr>
                </a:solidFill>
              </a:rPr>
              <a:t>арина Ильинична, </a:t>
            </a:r>
          </a:p>
          <a:p>
            <a:pPr algn="ctr"/>
            <a:r>
              <a:rPr lang="ru-RU" sz="2000" b="1" i="1" dirty="0" smtClean="0">
                <a:solidFill>
                  <a:schemeClr val="accent5">
                    <a:lumMod val="50000"/>
                  </a:schemeClr>
                </a:solidFill>
              </a:rPr>
              <a:t>социальный работник храма св. прав. Иоанна Кронштадтского, </a:t>
            </a:r>
          </a:p>
          <a:p>
            <a:pPr algn="ctr"/>
            <a:r>
              <a:rPr lang="ru-RU" sz="2000" b="1" i="1" dirty="0" smtClean="0">
                <a:solidFill>
                  <a:schemeClr val="accent5">
                    <a:lumMod val="50000"/>
                  </a:schemeClr>
                </a:solidFill>
              </a:rPr>
              <a:t>методист по духовно-нравственному воспитанию                                  Центра развития творчества детей и юношества</a:t>
            </a:r>
            <a:endParaRPr lang="ru-RU" sz="20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307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93245" y="349956"/>
            <a:ext cx="9111368" cy="824088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solidFill>
                  <a:schemeClr val="accent1"/>
                </a:solidFill>
              </a:rPr>
              <a:t>«ПОДРОСТОК: ТЕРРИТОРИЯ ДУШИ»</a:t>
            </a:r>
            <a:br>
              <a:rPr lang="ru-RU" sz="4000" b="1" dirty="0">
                <a:solidFill>
                  <a:schemeClr val="accent1"/>
                </a:solidFill>
              </a:rPr>
            </a:b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501423"/>
            <a:ext cx="8915400" cy="5238044"/>
          </a:xfrm>
        </p:spPr>
        <p:txBody>
          <a:bodyPr>
            <a:normAutofit fontScale="92500" lnSpcReduction="10000"/>
          </a:bodyPr>
          <a:lstStyle/>
          <a:p>
            <a:r>
              <a:rPr lang="ru-RU" sz="2000" b="1" u="sng" dirty="0" smtClean="0"/>
              <a:t>Из истории проекта</a:t>
            </a:r>
            <a:r>
              <a:rPr lang="ru-RU" sz="2000" dirty="0" smtClean="0"/>
              <a:t>: </a:t>
            </a:r>
          </a:p>
          <a:p>
            <a:pPr marL="457200" indent="-457200">
              <a:buAutoNum type="arabicPeriod"/>
            </a:pPr>
            <a:r>
              <a:rPr lang="ru-RU" sz="2000" b="1" dirty="0" smtClean="0"/>
              <a:t>2011 г</a:t>
            </a:r>
            <a:r>
              <a:rPr lang="ru-RU" sz="2000" dirty="0" smtClean="0"/>
              <a:t>. – первая тематическая программа для горожан и старшеклассников </a:t>
            </a:r>
            <a:r>
              <a:rPr lang="ru-RU" sz="2000" b="1" dirty="0" smtClean="0"/>
              <a:t>«Да не прервется жизнь поколений»</a:t>
            </a:r>
            <a:r>
              <a:rPr lang="ru-RU" sz="2000" dirty="0" smtClean="0"/>
              <a:t> в Городском центре творчества (проблема абортов, семейных вызовов).</a:t>
            </a:r>
          </a:p>
          <a:p>
            <a:pPr marL="457200" indent="-457200">
              <a:buAutoNum type="arabicPeriod"/>
            </a:pPr>
            <a:r>
              <a:rPr lang="ru-RU" sz="2000" dirty="0"/>
              <a:t> </a:t>
            </a:r>
            <a:r>
              <a:rPr lang="ru-RU" sz="2000" b="1" dirty="0" smtClean="0"/>
              <a:t>2012 г</a:t>
            </a:r>
            <a:r>
              <a:rPr lang="ru-RU" sz="2000" dirty="0" smtClean="0"/>
              <a:t>.  - первая городская акция для школьников 8-10 классов </a:t>
            </a:r>
            <a:r>
              <a:rPr lang="ru-RU" sz="2000" b="1" dirty="0" smtClean="0"/>
              <a:t>«Право на жизнь» </a:t>
            </a:r>
            <a:r>
              <a:rPr lang="ru-RU" sz="2000" dirty="0" smtClean="0"/>
              <a:t>(ценность зачатой жизни) и </a:t>
            </a:r>
            <a:r>
              <a:rPr lang="ru-RU" sz="2000" b="1" dirty="0" smtClean="0"/>
              <a:t>«Духовные корни зависимостей» в городской библиотеке. </a:t>
            </a:r>
            <a:r>
              <a:rPr lang="ru-RU" sz="2000" dirty="0" smtClean="0"/>
              <a:t>Посетили</a:t>
            </a:r>
            <a:r>
              <a:rPr lang="ru-RU" sz="2000" b="1" dirty="0" smtClean="0"/>
              <a:t> </a:t>
            </a:r>
            <a:r>
              <a:rPr lang="ru-RU" sz="2000" dirty="0" smtClean="0"/>
              <a:t>более 500 человек</a:t>
            </a:r>
            <a:r>
              <a:rPr lang="ru-RU" sz="2000" b="1" dirty="0" smtClean="0"/>
              <a:t>.</a:t>
            </a:r>
          </a:p>
          <a:p>
            <a:pPr marL="457200" indent="-457200">
              <a:buAutoNum type="arabicPeriod"/>
            </a:pPr>
            <a:r>
              <a:rPr lang="ru-RU" sz="2000" b="1" dirty="0"/>
              <a:t>2012-2013</a:t>
            </a:r>
            <a:r>
              <a:rPr lang="ru-RU" sz="2000" dirty="0"/>
              <a:t> -</a:t>
            </a:r>
            <a:r>
              <a:rPr lang="ru-RU" sz="2000" dirty="0" smtClean="0"/>
              <a:t> рамках проекта </a:t>
            </a:r>
            <a:r>
              <a:rPr lang="ru-RU" sz="2000" b="1" dirty="0" smtClean="0"/>
              <a:t>«Достучаться до сердец» </a:t>
            </a:r>
            <a:r>
              <a:rPr lang="ru-RU" sz="2000" dirty="0" smtClean="0"/>
              <a:t>(грант конкурса «Православная инициатива») проведен </a:t>
            </a:r>
            <a:r>
              <a:rPr lang="ru-RU" sz="2000" b="1" dirty="0" smtClean="0"/>
              <a:t> Цикл тематических программ «Да </a:t>
            </a:r>
            <a:r>
              <a:rPr lang="ru-RU" sz="2000" b="1" dirty="0"/>
              <a:t>не прервется жизнь </a:t>
            </a:r>
            <a:r>
              <a:rPr lang="ru-RU" sz="2000" b="1" dirty="0" smtClean="0"/>
              <a:t>поколений: семья, любовь, дети» (</a:t>
            </a:r>
            <a:r>
              <a:rPr lang="ru-RU" sz="2000" dirty="0"/>
              <a:t>в</a:t>
            </a:r>
            <a:r>
              <a:rPr lang="ru-RU" sz="2000" dirty="0" smtClean="0"/>
              <a:t> </a:t>
            </a:r>
            <a:r>
              <a:rPr lang="ru-RU" sz="2000" dirty="0"/>
              <a:t>Г</a:t>
            </a:r>
            <a:r>
              <a:rPr lang="ru-RU" sz="2000" dirty="0" smtClean="0"/>
              <a:t>ородском центре творчества старшеклассникам </a:t>
            </a:r>
            <a:r>
              <a:rPr lang="ru-RU" sz="2000" dirty="0"/>
              <a:t>всех школ города </a:t>
            </a:r>
            <a:r>
              <a:rPr lang="ru-RU" sz="2000" dirty="0" smtClean="0"/>
              <a:t>предложено 6 тем, одна тема  - до 400 человек в зале)</a:t>
            </a:r>
          </a:p>
          <a:p>
            <a:pPr marL="457200" indent="-457200">
              <a:buAutoNum type="arabicPeriod"/>
            </a:pPr>
            <a:r>
              <a:rPr lang="ru-RU" sz="2000" b="1" dirty="0" smtClean="0"/>
              <a:t>2015 г</a:t>
            </a:r>
            <a:r>
              <a:rPr lang="ru-RU" sz="2000" dirty="0" smtClean="0"/>
              <a:t> – начало нового цикла для учащихся 8-9 классов </a:t>
            </a:r>
            <a:r>
              <a:rPr lang="ru-RU" sz="2000" dirty="0" smtClean="0">
                <a:solidFill>
                  <a:schemeClr val="accent1"/>
                </a:solidFill>
              </a:rPr>
              <a:t>«</a:t>
            </a:r>
            <a:r>
              <a:rPr lang="ru-RU" sz="2000" b="1" dirty="0" smtClean="0">
                <a:solidFill>
                  <a:schemeClr val="accent1"/>
                </a:solidFill>
              </a:rPr>
              <a:t>ПОДРОСТОК</a:t>
            </a:r>
            <a:r>
              <a:rPr lang="ru-RU" sz="2000" b="1" dirty="0">
                <a:solidFill>
                  <a:schemeClr val="accent1"/>
                </a:solidFill>
              </a:rPr>
              <a:t>: ТЕРРИТОРИЯ </a:t>
            </a:r>
            <a:r>
              <a:rPr lang="ru-RU" sz="2000" b="1" dirty="0" smtClean="0">
                <a:solidFill>
                  <a:schemeClr val="accent1"/>
                </a:solidFill>
              </a:rPr>
              <a:t>ДУШИ»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953780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20868"/>
          </a:xfrm>
        </p:spPr>
        <p:txBody>
          <a:bodyPr/>
          <a:lstStyle/>
          <a:p>
            <a:r>
              <a:rPr lang="ru-RU" b="1" dirty="0" smtClean="0">
                <a:solidFill>
                  <a:schemeClr val="accent1"/>
                </a:solidFill>
              </a:rPr>
              <a:t>«ПОДРОСТОК</a:t>
            </a:r>
            <a:r>
              <a:rPr lang="ru-RU" b="1" dirty="0">
                <a:solidFill>
                  <a:schemeClr val="accent1"/>
                </a:solidFill>
              </a:rPr>
              <a:t>: ТЕРРИТОРИЯ </a:t>
            </a:r>
            <a:r>
              <a:rPr lang="ru-RU" b="1" dirty="0" smtClean="0">
                <a:solidFill>
                  <a:schemeClr val="accent1"/>
                </a:solidFill>
              </a:rPr>
              <a:t>ДУШИ»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580445"/>
            <a:ext cx="8915400" cy="5277556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b="1" i="1" u="sng" dirty="0" smtClean="0"/>
              <a:t>Из опыта 5 лет: разнообразие просветительских форм по утверждению семейных ценностей среди молодежи</a:t>
            </a:r>
          </a:p>
          <a:p>
            <a:pPr>
              <a:buAutoNum type="arabicPeriod"/>
            </a:pPr>
            <a:r>
              <a:rPr lang="ru-RU" sz="2000" b="1" dirty="0" err="1" smtClean="0"/>
              <a:t>Видеобеседа</a:t>
            </a:r>
            <a:r>
              <a:rPr lang="ru-RU" sz="2000" b="1" dirty="0" smtClean="0"/>
              <a:t> (классный час)</a:t>
            </a:r>
          </a:p>
          <a:p>
            <a:pPr>
              <a:buAutoNum type="arabicPeriod"/>
            </a:pPr>
            <a:r>
              <a:rPr lang="ru-RU" sz="2000" b="1" dirty="0" smtClean="0"/>
              <a:t>Тематическая программа</a:t>
            </a:r>
          </a:p>
          <a:p>
            <a:pPr>
              <a:buAutoNum type="arabicPeriod"/>
            </a:pPr>
            <a:r>
              <a:rPr lang="ru-RU" sz="2000" b="1" dirty="0" smtClean="0"/>
              <a:t>Круглые столы </a:t>
            </a:r>
          </a:p>
          <a:p>
            <a:pPr>
              <a:buAutoNum type="arabicPeriod"/>
            </a:pPr>
            <a:r>
              <a:rPr lang="ru-RU" sz="2000" b="1" dirty="0" smtClean="0"/>
              <a:t>Интерактивная игра</a:t>
            </a:r>
          </a:p>
          <a:p>
            <a:pPr>
              <a:buAutoNum type="arabicPeriod"/>
            </a:pPr>
            <a:r>
              <a:rPr lang="ru-RU" sz="2000" b="1" dirty="0" err="1" smtClean="0"/>
              <a:t>Просемейный</a:t>
            </a:r>
            <a:r>
              <a:rPr lang="ru-RU" sz="2000" b="1" dirty="0" smtClean="0"/>
              <a:t> клуб «Ладья»</a:t>
            </a:r>
          </a:p>
          <a:p>
            <a:pPr>
              <a:buAutoNum type="arabicPeriod"/>
            </a:pPr>
            <a:r>
              <a:rPr lang="ru-RU" sz="2000" b="1" dirty="0" smtClean="0"/>
              <a:t>Фестиваль </a:t>
            </a:r>
            <a:r>
              <a:rPr lang="ru-RU" sz="2000" b="1" dirty="0" err="1" smtClean="0"/>
              <a:t>просемейных</a:t>
            </a:r>
            <a:r>
              <a:rPr lang="ru-RU" sz="2000" b="1" dirty="0" smtClean="0"/>
              <a:t> проектов «Академия семейных наук»</a:t>
            </a:r>
          </a:p>
          <a:p>
            <a:pPr>
              <a:buAutoNum type="arabicPeriod"/>
            </a:pPr>
            <a:endParaRPr lang="ru-RU" sz="2000" b="1" dirty="0" smtClean="0"/>
          </a:p>
          <a:p>
            <a:pPr marL="0" indent="0" algn="ctr">
              <a:buNone/>
            </a:pPr>
            <a:r>
              <a:rPr lang="ru-RU" sz="2800" b="1" i="1" dirty="0"/>
              <a:t>Через многообразие  форм  и  мероприятий – </a:t>
            </a:r>
            <a:r>
              <a:rPr lang="ru-RU" sz="2800" b="1" i="1" dirty="0">
                <a:solidFill>
                  <a:srgbClr val="6600CC"/>
                </a:solidFill>
              </a:rPr>
              <a:t>с помощью </a:t>
            </a:r>
            <a:r>
              <a:rPr lang="ru-RU" sz="2800" b="1" i="1" u="sng" dirty="0">
                <a:solidFill>
                  <a:srgbClr val="6600CC"/>
                </a:solidFill>
              </a:rPr>
              <a:t>ВИДЕООБРАЗА</a:t>
            </a:r>
            <a:r>
              <a:rPr lang="ru-RU" sz="2800" b="1" i="1" dirty="0">
                <a:solidFill>
                  <a:srgbClr val="6600CC"/>
                </a:solidFill>
              </a:rPr>
              <a:t> </a:t>
            </a:r>
            <a:r>
              <a:rPr lang="ru-RU" sz="2800" b="1" i="1" dirty="0"/>
              <a:t>– актуализировать</a:t>
            </a:r>
            <a:r>
              <a:rPr lang="ru-RU" sz="2800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800" b="1" i="1" dirty="0">
                <a:solidFill>
                  <a:srgbClr val="09467D"/>
                </a:solidFill>
              </a:rPr>
              <a:t>семейные </a:t>
            </a:r>
            <a:r>
              <a:rPr lang="ru-RU" sz="2800" b="1" i="1" dirty="0" smtClean="0">
                <a:solidFill>
                  <a:srgbClr val="09467D"/>
                </a:solidFill>
              </a:rPr>
              <a:t>ценности.</a:t>
            </a:r>
            <a:endParaRPr lang="ru-RU" sz="2800" b="1" dirty="0" smtClean="0"/>
          </a:p>
          <a:p>
            <a:pPr>
              <a:buAutoNum type="arabicPeriod"/>
            </a:pPr>
            <a:endParaRPr lang="ru-RU" b="1" dirty="0" smtClean="0"/>
          </a:p>
          <a:p>
            <a:pPr>
              <a:buAutoNum type="arabicPeriod"/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794159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2" y="364464"/>
            <a:ext cx="8911687" cy="1769135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 err="1" smtClean="0">
                <a:solidFill>
                  <a:schemeClr val="accent1"/>
                </a:solidFill>
              </a:rPr>
              <a:t>Грантовая</a:t>
            </a:r>
            <a:r>
              <a:rPr lang="ru-RU" sz="2800" b="1" i="1" dirty="0" smtClean="0">
                <a:solidFill>
                  <a:schemeClr val="accent1"/>
                </a:solidFill>
              </a:rPr>
              <a:t> поддержка </a:t>
            </a:r>
            <a:br>
              <a:rPr lang="ru-RU" sz="2800" b="1" i="1" dirty="0" smtClean="0">
                <a:solidFill>
                  <a:schemeClr val="accent1"/>
                </a:solidFill>
              </a:rPr>
            </a:br>
            <a:r>
              <a:rPr lang="ru-RU" sz="2800" b="1" i="1" dirty="0" smtClean="0">
                <a:solidFill>
                  <a:schemeClr val="accent1"/>
                </a:solidFill>
              </a:rPr>
              <a:t>просветительской деятельности – </a:t>
            </a:r>
            <a:br>
              <a:rPr lang="ru-RU" sz="2800" b="1" i="1" dirty="0" smtClean="0">
                <a:solidFill>
                  <a:schemeClr val="accent1"/>
                </a:solidFill>
              </a:rPr>
            </a:br>
            <a:r>
              <a:rPr lang="ru-RU" sz="2800" b="1" i="1" dirty="0" smtClean="0">
                <a:solidFill>
                  <a:schemeClr val="accent1"/>
                </a:solidFill>
              </a:rPr>
              <a:t>конкурс «Православная инициатива»</a:t>
            </a:r>
            <a:endParaRPr lang="ru-RU" sz="2800" b="1" i="1" dirty="0">
              <a:solidFill>
                <a:schemeClr val="accent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596444"/>
            <a:ext cx="8915400" cy="4064000"/>
          </a:xfrm>
        </p:spPr>
        <p:txBody>
          <a:bodyPr>
            <a:normAutofit/>
          </a:bodyPr>
          <a:lstStyle/>
          <a:p>
            <a:r>
              <a:rPr lang="ru-RU" sz="2000" b="1" u="sng" dirty="0" smtClean="0"/>
              <a:t>2012-2013</a:t>
            </a:r>
            <a:r>
              <a:rPr lang="ru-RU" sz="2000" b="1" dirty="0" smtClean="0"/>
              <a:t> проект «Молодежный дискуссионный </a:t>
            </a:r>
            <a:r>
              <a:rPr lang="ru-RU" sz="2000" b="1" dirty="0" err="1" smtClean="0"/>
              <a:t>видеоклуб</a:t>
            </a:r>
            <a:r>
              <a:rPr lang="ru-RU" sz="2000" b="1" dirty="0"/>
              <a:t> </a:t>
            </a:r>
            <a:r>
              <a:rPr lang="ru-RU" sz="2000" b="1" dirty="0" smtClean="0"/>
              <a:t>«Достучаться до сердец».  В  </a:t>
            </a:r>
            <a:r>
              <a:rPr lang="ru-RU" sz="2000" b="1" dirty="0" err="1" smtClean="0"/>
              <a:t>видеолаборатории</a:t>
            </a:r>
            <a:r>
              <a:rPr lang="ru-RU" sz="2000" b="1" dirty="0" smtClean="0"/>
              <a:t> </a:t>
            </a:r>
            <a:r>
              <a:rPr lang="ru-RU" sz="2000" b="1" dirty="0"/>
              <a:t>проекта </a:t>
            </a:r>
            <a:r>
              <a:rPr lang="ru-RU" sz="2000" b="1" dirty="0" smtClean="0"/>
              <a:t>созданы фильмы по теме «Семейные ценности», которые можно использовать в просветительской деятельности.</a:t>
            </a:r>
            <a:r>
              <a:rPr lang="en-US" sz="2000" b="1" dirty="0"/>
              <a:t> </a:t>
            </a:r>
            <a:r>
              <a:rPr lang="en-US" sz="2000" b="1" dirty="0">
                <a:hlinkClick r:id="rId3"/>
              </a:rPr>
              <a:t>https://</a:t>
            </a:r>
            <a:r>
              <a:rPr lang="en-US" sz="2000" b="1" dirty="0" smtClean="0">
                <a:hlinkClick r:id="rId3"/>
              </a:rPr>
              <a:t>www.youtube.com/channel/UCNzEkoZB7bnw2ecMTaPvl5g</a:t>
            </a:r>
            <a:endParaRPr lang="ru-RU" sz="2000" b="1" dirty="0" smtClean="0"/>
          </a:p>
          <a:p>
            <a:endParaRPr lang="ru-RU" sz="2000" b="1" dirty="0" smtClean="0"/>
          </a:p>
          <a:p>
            <a:r>
              <a:rPr lang="ru-RU" sz="2000" b="1" u="sng" dirty="0" smtClean="0"/>
              <a:t>2016</a:t>
            </a:r>
            <a:r>
              <a:rPr lang="ru-RU" sz="2000" b="1" dirty="0" smtClean="0"/>
              <a:t> проект «</a:t>
            </a:r>
            <a:r>
              <a:rPr lang="ru-RU" sz="2000" b="1" dirty="0" err="1" smtClean="0"/>
              <a:t>ПроСемейный</a:t>
            </a:r>
            <a:r>
              <a:rPr lang="ru-RU" sz="2000" b="1" dirty="0" smtClean="0"/>
              <a:t> марафон «Крепка семья – крепка держава» (малые гранты). 40 дней марафона – 10 мероприятий по утверждению семейных ценностей для молодежи и общественности города, областной семинар по обобщению опыта в Епархии.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550259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02933" y="237066"/>
            <a:ext cx="8911687" cy="1645356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chemeClr val="accent1"/>
                </a:solidFill>
              </a:rPr>
              <a:t>«ПОДРОСТОК: ТЕРРИТОРИЯ ДУШИ»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02933" y="1298222"/>
            <a:ext cx="9381067" cy="5350934"/>
          </a:xfrm>
        </p:spPr>
        <p:txBody>
          <a:bodyPr/>
          <a:lstStyle/>
          <a:p>
            <a:pPr algn="ctr"/>
            <a:r>
              <a:rPr lang="ru-RU" sz="2400" b="1" dirty="0" smtClean="0"/>
              <a:t>Цикл как </a:t>
            </a:r>
            <a:r>
              <a:rPr lang="ru-RU" sz="2400" b="1" dirty="0"/>
              <a:t>системное просвещение подростков в </a:t>
            </a:r>
            <a:r>
              <a:rPr lang="ru-RU" sz="2400" b="1" dirty="0" smtClean="0"/>
              <a:t>направлении      </a:t>
            </a:r>
            <a:r>
              <a:rPr lang="ru-RU" sz="2400" b="1" dirty="0"/>
              <a:t>«семейные ценности</a:t>
            </a:r>
            <a:r>
              <a:rPr lang="ru-RU" sz="2400" b="1" dirty="0" smtClean="0"/>
              <a:t>»</a:t>
            </a:r>
          </a:p>
          <a:p>
            <a:pPr marL="0" indent="0" algn="ctr">
              <a:buNone/>
            </a:pPr>
            <a:r>
              <a:rPr lang="ru-RU" b="1" i="1" u="sng" dirty="0"/>
              <a:t>Важный вопрос</a:t>
            </a:r>
            <a:r>
              <a:rPr lang="ru-RU" b="1" i="1" dirty="0"/>
              <a:t>: как добиться сотрудничества с управлением образования, получить возможность приходить в школы и техникум с </a:t>
            </a:r>
            <a:r>
              <a:rPr lang="ru-RU" b="1" i="1" dirty="0" err="1"/>
              <a:t>просемейными</a:t>
            </a:r>
            <a:r>
              <a:rPr lang="ru-RU" b="1" i="1" dirty="0"/>
              <a:t> темами</a:t>
            </a:r>
            <a:r>
              <a:rPr lang="ru-RU" b="1" i="1" dirty="0" smtClean="0"/>
              <a:t>?</a:t>
            </a:r>
          </a:p>
          <a:p>
            <a:pPr marL="0" indent="0">
              <a:buNone/>
            </a:pPr>
            <a:r>
              <a:rPr lang="ru-RU" dirty="0"/>
              <a:t>     1. начинать с яркого, значимого, востребованного, обоснованного</a:t>
            </a:r>
          </a:p>
          <a:p>
            <a:pPr marL="0" indent="0">
              <a:buNone/>
            </a:pPr>
            <a:r>
              <a:rPr lang="ru-RU" dirty="0"/>
              <a:t>        </a:t>
            </a:r>
            <a:r>
              <a:rPr lang="ru-RU" dirty="0" smtClean="0"/>
              <a:t> мероприятия</a:t>
            </a:r>
            <a:r>
              <a:rPr lang="ru-RU" dirty="0"/>
              <a:t>, чтобы заручиться пониманием, поддержкой, доверием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     2.  После успешного дебюта написать проект, программу, тезисы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прошение значимым для продвижения дела людям. Добиться встречи 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          для обсуждения проекта.</a:t>
            </a:r>
          </a:p>
          <a:p>
            <a:pPr marL="0" indent="0">
              <a:buNone/>
            </a:pPr>
            <a:r>
              <a:rPr lang="ru-RU" dirty="0" smtClean="0"/>
              <a:t>     3. Начать с любого одного класса, группы; после успешного начала (3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встречи) пригласить на открытый урок  педагогов, журналиста…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51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2614" y="454777"/>
            <a:ext cx="8911687" cy="741846"/>
          </a:xfrm>
        </p:spPr>
        <p:txBody>
          <a:bodyPr/>
          <a:lstStyle/>
          <a:p>
            <a:r>
              <a:rPr lang="ru-RU" b="1" dirty="0">
                <a:solidFill>
                  <a:schemeClr val="accent1"/>
                </a:solidFill>
              </a:rPr>
              <a:t>«ПОДРОСТОК: ТЕРРИТОРИЯ ДУШИ»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196623"/>
            <a:ext cx="8915400" cy="5396088"/>
          </a:xfrm>
        </p:spPr>
        <p:txBody>
          <a:bodyPr>
            <a:normAutofit/>
          </a:bodyPr>
          <a:lstStyle/>
          <a:p>
            <a:pPr lvl="0"/>
            <a:r>
              <a:rPr lang="ru-RU" dirty="0"/>
              <a:t>представляет собой </a:t>
            </a:r>
            <a:r>
              <a:rPr lang="ru-RU" b="1" dirty="0"/>
              <a:t>час диалога-общения </a:t>
            </a:r>
            <a:r>
              <a:rPr lang="ru-RU" dirty="0"/>
              <a:t>с подростками с  использованием видеороликов и коллажей из отечественных </a:t>
            </a:r>
            <a:r>
              <a:rPr lang="ru-RU" dirty="0" smtClean="0"/>
              <a:t>и зарубежных фильмов, чаще всего из архива старого доброго кино. Это</a:t>
            </a:r>
            <a:r>
              <a:rPr lang="ru-RU" dirty="0"/>
              <a:t>, по возможности, задушевный, но вместе с тем глубокий  разговор с подростками о переживаниях души, о сложностях  душевных состояний в переходном возрасте, о взаимоотношениях с окружающими. </a:t>
            </a:r>
            <a:r>
              <a:rPr lang="ru-RU" b="1" dirty="0"/>
              <a:t>Вектор диалога </a:t>
            </a:r>
            <a:r>
              <a:rPr lang="ru-RU" dirty="0"/>
              <a:t>– формирование фундамента для создания крепкой семьи: </a:t>
            </a:r>
            <a:r>
              <a:rPr lang="ru-RU" b="1" i="1" dirty="0"/>
              <a:t>что нужно </a:t>
            </a:r>
            <a:r>
              <a:rPr lang="ru-RU" b="1" i="1" dirty="0" smtClean="0"/>
              <a:t>непременно знать </a:t>
            </a:r>
            <a:r>
              <a:rPr lang="ru-RU" b="1" i="1" dirty="0"/>
              <a:t>сегодня, чтобы нам было надежно в семейном «завтра».</a:t>
            </a:r>
          </a:p>
          <a:p>
            <a:r>
              <a:rPr lang="ru-RU" dirty="0"/>
              <a:t>Главный </a:t>
            </a:r>
            <a:r>
              <a:rPr lang="ru-RU" b="1" dirty="0"/>
              <a:t>методологический прием цикла </a:t>
            </a:r>
            <a:r>
              <a:rPr lang="ru-RU" dirty="0"/>
              <a:t>– В начале </a:t>
            </a:r>
            <a:r>
              <a:rPr lang="ru-RU" dirty="0" smtClean="0"/>
              <a:t>встречи как </a:t>
            </a:r>
            <a:r>
              <a:rPr lang="ru-RU" dirty="0"/>
              <a:t>правило использую прием «смысловой провокации», чтобы побудить к размышлениям, высказываниям практически малознакомую подростковую </a:t>
            </a:r>
            <a:r>
              <a:rPr lang="ru-RU" dirty="0" smtClean="0"/>
              <a:t>аудиторию. Далее просмотр </a:t>
            </a:r>
            <a:r>
              <a:rPr lang="ru-RU" dirty="0"/>
              <a:t>видеосюжета, клипа или коллажа, смонтированного из ключевых сцен отечественного кино, который ставит проблему перед подростком образно и доступно для сопереживания. </a:t>
            </a:r>
            <a:r>
              <a:rPr lang="ru-RU" dirty="0" smtClean="0"/>
              <a:t>В целом  </a:t>
            </a:r>
            <a:r>
              <a:rPr lang="ru-RU" dirty="0"/>
              <a:t>в форме дискуссии с ребятами проводится </a:t>
            </a:r>
            <a:r>
              <a:rPr lang="ru-RU" dirty="0" smtClean="0"/>
              <a:t>беседа по </a:t>
            </a:r>
            <a:r>
              <a:rPr lang="ru-RU" dirty="0"/>
              <a:t>заявленной теме. В одной теме обычно используется 4- 5 видео-файлов. </a:t>
            </a:r>
          </a:p>
        </p:txBody>
      </p:sp>
    </p:spTree>
    <p:extLst>
      <p:ext uri="{BB962C8B-B14F-4D97-AF65-F5344CB8AC3E}">
        <p14:creationId xmlns:p14="http://schemas.microsoft.com/office/powerpoint/2010/main" val="3614887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b="1" dirty="0" smtClean="0">
                <a:solidFill>
                  <a:schemeClr val="accent1"/>
                </a:solidFill>
              </a:rPr>
              <a:t>Миссия проекта</a:t>
            </a:r>
            <a:endParaRPr lang="ru-RU" sz="4400" b="1" dirty="0">
              <a:solidFill>
                <a:schemeClr val="accent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255911"/>
          </a:xfrm>
        </p:spPr>
        <p:txBody>
          <a:bodyPr>
            <a:normAutofit fontScale="92500"/>
          </a:bodyPr>
          <a:lstStyle/>
          <a:p>
            <a:r>
              <a:rPr lang="ru-RU" sz="2800" b="1" i="1" dirty="0"/>
              <a:t>с помощью  видеообраза напомнить молодежи о главных «опорах» семьи — целомудрии, верности,    терпении, чадородии, любви;</a:t>
            </a:r>
            <a:endParaRPr lang="ru-RU" sz="2800" b="1" dirty="0"/>
          </a:p>
          <a:p>
            <a:r>
              <a:rPr lang="ru-RU" sz="2800" b="1" i="1" dirty="0"/>
              <a:t>   о достоинствах души — чести,  благородстве, милосердии,  вере;  </a:t>
            </a:r>
            <a:endParaRPr lang="ru-RU" sz="2800" b="1" dirty="0"/>
          </a:p>
          <a:p>
            <a:r>
              <a:rPr lang="ru-RU" sz="2800" b="1" i="1" dirty="0"/>
              <a:t>об отзывчивости сердца</a:t>
            </a:r>
            <a:r>
              <a:rPr lang="ru-RU" sz="2800" b="1" i="1" dirty="0" smtClean="0"/>
              <a:t>.</a:t>
            </a:r>
          </a:p>
          <a:p>
            <a:pPr marL="0" indent="0" algn="ctr">
              <a:buNone/>
            </a:pP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Обычно одна встреча – это аудитория из 2-3 классов    (40-60человек), через тему проходят все классы школ города (6 школ)</a:t>
            </a:r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9155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solidFill>
                  <a:schemeClr val="accent1"/>
                </a:solidFill>
              </a:rPr>
              <a:t>В чем воспитательная ценность  </a:t>
            </a:r>
            <a:r>
              <a:rPr lang="ru-RU" b="1" i="1" dirty="0" err="1">
                <a:solidFill>
                  <a:schemeClr val="accent1"/>
                </a:solidFill>
              </a:rPr>
              <a:t>видеобраза</a:t>
            </a:r>
            <a:r>
              <a:rPr lang="ru-RU" b="1" i="1" dirty="0">
                <a:solidFill>
                  <a:schemeClr val="accent1"/>
                </a:solidFill>
              </a:rPr>
              <a:t>?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289778"/>
          </a:xfrm>
        </p:spPr>
        <p:txBody>
          <a:bodyPr>
            <a:normAutofit/>
          </a:bodyPr>
          <a:lstStyle/>
          <a:p>
            <a:r>
              <a:rPr lang="ru-RU" sz="2800" dirty="0"/>
              <a:t>Сегодня </a:t>
            </a:r>
            <a:r>
              <a:rPr lang="ru-RU" sz="2800" b="1" dirty="0"/>
              <a:t>видеообраз</a:t>
            </a:r>
            <a:r>
              <a:rPr lang="ru-RU" sz="2800" dirty="0"/>
              <a:t>, особенно если он наполнен  </a:t>
            </a:r>
            <a:r>
              <a:rPr lang="ru-RU" sz="2800" dirty="0" smtClean="0"/>
              <a:t>духовно-нравственной тематикой</a:t>
            </a:r>
            <a:r>
              <a:rPr lang="ru-RU" sz="2800" dirty="0"/>
              <a:t>, играет доминирующую роль в воспитательном процессе подростка в силу целостного впечатления! </a:t>
            </a:r>
            <a:r>
              <a:rPr lang="ru-RU" sz="2800" dirty="0" smtClean="0"/>
              <a:t>Он способен «забирать» и собирать внимание, переключать ум на видеоинформацию </a:t>
            </a:r>
            <a:r>
              <a:rPr lang="ru-RU" sz="2800" b="1" dirty="0" smtClean="0"/>
              <a:t>со смыслом</a:t>
            </a:r>
            <a:r>
              <a:rPr lang="ru-RU" sz="2800" dirty="0" smtClean="0"/>
              <a:t>. Язык </a:t>
            </a:r>
            <a:r>
              <a:rPr lang="ru-RU" sz="2800" dirty="0"/>
              <a:t>видео не навязчив, понятен и интересен для молодежи.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071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32157"/>
          </a:xfrm>
        </p:spPr>
        <p:txBody>
          <a:bodyPr/>
          <a:lstStyle/>
          <a:p>
            <a:r>
              <a:rPr lang="ru-RU" b="1" dirty="0">
                <a:solidFill>
                  <a:schemeClr val="accent1"/>
                </a:solidFill>
              </a:rPr>
              <a:t>«ПОДРОСТОК: ТЕРРИТОРИЯ ДУШИ»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569156"/>
            <a:ext cx="8915400" cy="54412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u="sng" dirty="0"/>
              <a:t>Темы цикла</a:t>
            </a:r>
            <a:r>
              <a:rPr lang="ru-RU" dirty="0"/>
              <a:t>: </a:t>
            </a:r>
            <a:r>
              <a:rPr lang="ru-RU" b="1" dirty="0"/>
              <a:t>1. Введение в цикл: </a:t>
            </a:r>
            <a:r>
              <a:rPr lang="ru-RU" b="1" dirty="0" smtClean="0"/>
              <a:t>Познай </a:t>
            </a:r>
            <a:r>
              <a:rPr lang="ru-RU" b="1" dirty="0"/>
              <a:t>себя – моя </a:t>
            </a:r>
            <a:r>
              <a:rPr lang="ru-RU" b="1" dirty="0" smtClean="0"/>
              <a:t>душа</a:t>
            </a:r>
            <a:endParaRPr lang="ru-RU" b="1" dirty="0"/>
          </a:p>
          <a:p>
            <a:pPr marL="0" indent="0">
              <a:buNone/>
            </a:pPr>
            <a:r>
              <a:rPr lang="ru-RU" b="1" dirty="0"/>
              <a:t>                        </a:t>
            </a:r>
            <a:r>
              <a:rPr lang="ru-RU" b="1" dirty="0" smtClean="0"/>
              <a:t>2</a:t>
            </a:r>
            <a:r>
              <a:rPr lang="ru-RU" b="1" dirty="0"/>
              <a:t>.  Кто со мной рядом?</a:t>
            </a:r>
          </a:p>
          <a:p>
            <a:pPr marL="0" indent="0">
              <a:buNone/>
            </a:pPr>
            <a:r>
              <a:rPr lang="ru-RU" b="1" dirty="0"/>
              <a:t>                        </a:t>
            </a:r>
            <a:r>
              <a:rPr lang="ru-RU" b="1" dirty="0" smtClean="0"/>
              <a:t>3</a:t>
            </a:r>
            <a:r>
              <a:rPr lang="ru-RU" b="1" dirty="0"/>
              <a:t>. Где живет СОВЕСТЬ?</a:t>
            </a:r>
          </a:p>
          <a:p>
            <a:pPr marL="0" indent="0">
              <a:buNone/>
            </a:pPr>
            <a:r>
              <a:rPr lang="ru-RU" b="1" dirty="0"/>
              <a:t>                        4. </a:t>
            </a:r>
            <a:r>
              <a:rPr lang="ru-RU" b="1" dirty="0" smtClean="0"/>
              <a:t> «Все </a:t>
            </a:r>
            <a:r>
              <a:rPr lang="ru-RU" b="1" dirty="0"/>
              <a:t>позволительно, но не все полезно</a:t>
            </a:r>
            <a:r>
              <a:rPr lang="ru-RU" b="1" dirty="0" smtClean="0"/>
              <a:t>…» </a:t>
            </a:r>
            <a:endParaRPr lang="ru-RU" b="1" dirty="0"/>
          </a:p>
          <a:p>
            <a:pPr marL="0" indent="0">
              <a:buNone/>
            </a:pPr>
            <a:r>
              <a:rPr lang="ru-RU" b="1" dirty="0"/>
              <a:t>                          (алкогольная угроза молодежи</a:t>
            </a:r>
            <a:r>
              <a:rPr lang="ru-RU" b="1" dirty="0" smtClean="0"/>
              <a:t>)</a:t>
            </a:r>
          </a:p>
          <a:p>
            <a:pPr marL="0" indent="0">
              <a:buNone/>
            </a:pPr>
            <a:r>
              <a:rPr lang="ru-RU" b="1" dirty="0"/>
              <a:t> </a:t>
            </a:r>
            <a:r>
              <a:rPr lang="ru-RU" b="1" dirty="0" smtClean="0"/>
              <a:t>                       5.</a:t>
            </a:r>
            <a:r>
              <a:rPr lang="ru-RU" b="1" dirty="0"/>
              <a:t> Влюбленность – </a:t>
            </a:r>
            <a:r>
              <a:rPr lang="ru-RU" b="1" dirty="0" smtClean="0"/>
              <a:t>целомудрие – любовь.</a:t>
            </a:r>
            <a:endParaRPr lang="ru-RU" b="1" dirty="0"/>
          </a:p>
          <a:p>
            <a:pPr marL="0" indent="0">
              <a:buNone/>
            </a:pPr>
            <a:r>
              <a:rPr lang="ru-RU" b="1" dirty="0"/>
              <a:t>                        6.  </a:t>
            </a:r>
            <a:r>
              <a:rPr lang="ru-RU" b="1" dirty="0" smtClean="0"/>
              <a:t>«Тот</a:t>
            </a:r>
            <a:r>
              <a:rPr lang="ru-RU" b="1" dirty="0"/>
              <a:t>, кто будет человеком, уже </a:t>
            </a:r>
            <a:r>
              <a:rPr lang="ru-RU" b="1" dirty="0" smtClean="0"/>
              <a:t>человек».</a:t>
            </a:r>
            <a:endParaRPr lang="ru-RU" b="1" dirty="0"/>
          </a:p>
          <a:p>
            <a:pPr marL="0" indent="0">
              <a:buNone/>
            </a:pPr>
            <a:r>
              <a:rPr lang="ru-RU" b="1" dirty="0"/>
              <a:t>                        7. Девичья честь, мужская честь – об этом слов не             </a:t>
            </a:r>
          </a:p>
          <a:p>
            <a:pPr marL="0" indent="0">
              <a:buNone/>
            </a:pPr>
            <a:r>
              <a:rPr lang="ru-RU" b="1" dirty="0"/>
              <a:t>                             перечесть.</a:t>
            </a:r>
          </a:p>
          <a:p>
            <a:pPr marL="0" indent="0">
              <a:buNone/>
            </a:pPr>
            <a:r>
              <a:rPr lang="ru-RU" b="1" dirty="0"/>
              <a:t>                        8. Основы семейной этики: один раз на всю жизнь.</a:t>
            </a:r>
          </a:p>
          <a:p>
            <a:pPr marL="0" indent="0">
              <a:buNone/>
            </a:pPr>
            <a:r>
              <a:rPr lang="ru-RU" b="1" dirty="0" smtClean="0"/>
              <a:t>                        9. Формирование жизненной позиции (о влиянии медиа на     </a:t>
            </a:r>
          </a:p>
          <a:p>
            <a:pPr marL="0" indent="0">
              <a:buNone/>
            </a:pPr>
            <a:r>
              <a:rPr lang="ru-RU" b="1" dirty="0"/>
              <a:t> </a:t>
            </a:r>
            <a:r>
              <a:rPr lang="ru-RU" b="1" dirty="0" smtClean="0"/>
              <a:t>                            душу и мировоззрение)</a:t>
            </a:r>
          </a:p>
          <a:p>
            <a:pPr marL="0" indent="0">
              <a:buNone/>
            </a:pPr>
            <a:r>
              <a:rPr lang="ru-RU" b="1" dirty="0"/>
              <a:t> </a:t>
            </a:r>
            <a:r>
              <a:rPr lang="ru-RU" b="1" dirty="0" smtClean="0"/>
              <a:t>                      10. Сила духа – величие души (тема в работе)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004188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66023"/>
          </a:xfrm>
        </p:spPr>
        <p:txBody>
          <a:bodyPr/>
          <a:lstStyle/>
          <a:p>
            <a:r>
              <a:rPr lang="ru-RU" b="1" u="sng" dirty="0" smtClean="0">
                <a:solidFill>
                  <a:schemeClr val="accent1"/>
                </a:solidFill>
              </a:rPr>
              <a:t>Тема цикла: </a:t>
            </a:r>
            <a:r>
              <a:rPr lang="ru-RU" b="1" dirty="0" smtClean="0">
                <a:solidFill>
                  <a:schemeClr val="accent1"/>
                </a:solidFill>
              </a:rPr>
              <a:t>Кто со мной рядом?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36800" y="1377243"/>
            <a:ext cx="9167812" cy="5260623"/>
          </a:xfrm>
        </p:spPr>
        <p:txBody>
          <a:bodyPr/>
          <a:lstStyle/>
          <a:p>
            <a:pPr>
              <a:buNone/>
            </a:pPr>
            <a:r>
              <a:rPr lang="ru-RU" b="1" i="1" dirty="0" smtClean="0"/>
              <a:t>Договариваемся с участниками, что из всех окружающих, кто с нами рядом,  </a:t>
            </a:r>
            <a:r>
              <a:rPr lang="ru-RU" b="1" i="1" dirty="0"/>
              <a:t>сегодня для понимания темы выбираем педагогов </a:t>
            </a:r>
            <a:r>
              <a:rPr lang="ru-RU" b="1" i="1" dirty="0" smtClean="0"/>
              <a:t>и родителей.</a:t>
            </a:r>
          </a:p>
          <a:p>
            <a:pPr>
              <a:buNone/>
            </a:pPr>
            <a:r>
              <a:rPr lang="ru-RU" b="1" i="1" u="sng" dirty="0" smtClean="0"/>
              <a:t>Ключевые вопросы для диалога:</a:t>
            </a:r>
          </a:p>
          <a:p>
            <a:pPr>
              <a:buNone/>
            </a:pPr>
            <a:r>
              <a:rPr lang="ru-RU" b="1" i="1" dirty="0" smtClean="0"/>
              <a:t>1. </a:t>
            </a:r>
            <a:r>
              <a:rPr lang="ru-RU" b="1" dirty="0" smtClean="0"/>
              <a:t>Хорошо </a:t>
            </a:r>
            <a:r>
              <a:rPr lang="ru-RU" b="1" dirty="0"/>
              <a:t>ли со мной тем  </a:t>
            </a:r>
            <a:r>
              <a:rPr lang="ru-RU" b="1" dirty="0" smtClean="0"/>
              <a:t>людям,  кто </a:t>
            </a:r>
            <a:r>
              <a:rPr lang="ru-RU" b="1" dirty="0"/>
              <a:t>со мной рядом</a:t>
            </a:r>
            <a:r>
              <a:rPr lang="ru-RU" b="1" dirty="0" smtClean="0"/>
              <a:t>?</a:t>
            </a:r>
          </a:p>
          <a:p>
            <a:pPr>
              <a:buNone/>
            </a:pPr>
            <a:r>
              <a:rPr lang="ru-RU" b="1" dirty="0" smtClean="0"/>
              <a:t>2. </a:t>
            </a:r>
            <a:r>
              <a:rPr lang="ru-RU" b="1" dirty="0"/>
              <a:t>Создаю  ли я проблемы  тем, кто со мной рядом?</a:t>
            </a:r>
          </a:p>
          <a:p>
            <a:pPr>
              <a:buNone/>
            </a:pPr>
            <a:r>
              <a:rPr lang="ru-RU" b="1" dirty="0" smtClean="0"/>
              <a:t>3. </a:t>
            </a:r>
            <a:r>
              <a:rPr lang="ru-RU" b="1" dirty="0"/>
              <a:t>Напрягаю ли я тех,  </a:t>
            </a:r>
            <a:r>
              <a:rPr lang="ru-RU" b="1" dirty="0" smtClean="0"/>
              <a:t>кто </a:t>
            </a:r>
            <a:r>
              <a:rPr lang="ru-RU" b="1" dirty="0"/>
              <a:t>со мной рядом</a:t>
            </a:r>
            <a:r>
              <a:rPr lang="ru-RU" b="1" dirty="0" smtClean="0"/>
              <a:t>?</a:t>
            </a:r>
          </a:p>
          <a:p>
            <a:pPr>
              <a:buNone/>
            </a:pPr>
            <a:r>
              <a:rPr lang="ru-RU" b="1" dirty="0" smtClean="0"/>
              <a:t>4. </a:t>
            </a:r>
            <a:r>
              <a:rPr lang="ru-RU" b="1" dirty="0"/>
              <a:t>Отношусь  ли  я бережно к тем, кто  со мной рядом</a:t>
            </a:r>
            <a:r>
              <a:rPr lang="ru-RU" b="1" dirty="0" smtClean="0"/>
              <a:t>?</a:t>
            </a:r>
          </a:p>
          <a:p>
            <a:pPr>
              <a:buNone/>
            </a:pPr>
            <a:r>
              <a:rPr lang="ru-RU" b="1" i="1" u="sng" dirty="0" smtClean="0"/>
              <a:t>Вывод: </a:t>
            </a:r>
            <a:r>
              <a:rPr lang="ru-RU" dirty="0" smtClean="0"/>
              <a:t>С тобой рядом любой </a:t>
            </a:r>
            <a:r>
              <a:rPr lang="ru-RU" dirty="0"/>
              <a:t>человек, который хочет, чтобы с ним поступали так, как и ты желаешь, чтобы поступали с </a:t>
            </a:r>
            <a:r>
              <a:rPr lang="ru-RU" dirty="0" smtClean="0"/>
              <a:t>тобой - </a:t>
            </a:r>
            <a:r>
              <a:rPr lang="ru-RU" b="1" dirty="0" smtClean="0"/>
              <a:t>бережно</a:t>
            </a:r>
            <a:r>
              <a:rPr lang="ru-RU" b="1" i="1" dirty="0" smtClean="0"/>
              <a:t>.</a:t>
            </a:r>
            <a:endParaRPr lang="ru-RU" b="1" i="1" dirty="0"/>
          </a:p>
          <a:p>
            <a:pPr>
              <a:buNone/>
            </a:pPr>
            <a:endParaRPr lang="ru-RU" b="1" i="1" dirty="0"/>
          </a:p>
          <a:p>
            <a:pPr>
              <a:buNone/>
            </a:pPr>
            <a:r>
              <a:rPr lang="ru-RU" b="1" i="1" u="sng" dirty="0" smtClean="0"/>
              <a:t>Видеоряд:</a:t>
            </a:r>
            <a:r>
              <a:rPr lang="ru-RU" b="1" i="1" dirty="0" smtClean="0"/>
              <a:t> </a:t>
            </a:r>
            <a:r>
              <a:rPr lang="ru-RU" dirty="0" smtClean="0"/>
              <a:t>коллажи из отечественных фильмов </a:t>
            </a:r>
            <a:r>
              <a:rPr lang="ru-RU" b="1" i="1" dirty="0" smtClean="0"/>
              <a:t>«Доброта» (1977г.), «Курьер», «Авария – дочь мента», «Класс» (Эстония)</a:t>
            </a:r>
            <a:endParaRPr lang="ru-RU" b="1" i="1" dirty="0"/>
          </a:p>
          <a:p>
            <a:pPr>
              <a:buNone/>
            </a:pPr>
            <a:endParaRPr lang="ru-RU" b="1" i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5922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30557"/>
          </a:xfrm>
        </p:spPr>
        <p:txBody>
          <a:bodyPr/>
          <a:lstStyle/>
          <a:p>
            <a:r>
              <a:rPr lang="ru-RU" b="1" u="sng" dirty="0" smtClean="0">
                <a:solidFill>
                  <a:schemeClr val="accent1"/>
                </a:solidFill>
              </a:rPr>
              <a:t>Тема:</a:t>
            </a:r>
            <a:r>
              <a:rPr lang="ru-RU" b="1" dirty="0" smtClean="0">
                <a:solidFill>
                  <a:schemeClr val="accent1"/>
                </a:solidFill>
              </a:rPr>
              <a:t> Совесть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354667"/>
            <a:ext cx="8915400" cy="5328355"/>
          </a:xfrm>
        </p:spPr>
        <p:txBody>
          <a:bodyPr>
            <a:normAutofit fontScale="92500" lnSpcReduction="20000"/>
          </a:bodyPr>
          <a:lstStyle/>
          <a:p>
            <a:r>
              <a:rPr lang="ru-RU" b="1" u="sng" dirty="0" smtClean="0"/>
              <a:t>Ключевые вопросы:</a:t>
            </a:r>
          </a:p>
          <a:p>
            <a:pPr>
              <a:buAutoNum type="arabicPeriod"/>
            </a:pPr>
            <a:r>
              <a:rPr lang="ru-RU" b="1" dirty="0" smtClean="0"/>
              <a:t>Часто ли в повседневной жизни вспоминаем о ней? Совесть это врожденное или приобретенное качество души?</a:t>
            </a:r>
          </a:p>
          <a:p>
            <a:pPr>
              <a:buAutoNum type="arabicPeriod"/>
            </a:pPr>
            <a:r>
              <a:rPr lang="ru-RU" b="1" dirty="0" smtClean="0"/>
              <a:t>Сложно ли современному подростку поступать по совести?</a:t>
            </a:r>
          </a:p>
          <a:p>
            <a:pPr>
              <a:buAutoNum type="arabicPeriod"/>
            </a:pPr>
            <a:r>
              <a:rPr lang="ru-RU" b="1" dirty="0" smtClean="0"/>
              <a:t>Когда вспоминаем о ней? (когда перед выбором)</a:t>
            </a:r>
          </a:p>
          <a:p>
            <a:pPr>
              <a:buAutoNum type="arabicPeriod"/>
            </a:pPr>
            <a:r>
              <a:rPr lang="ru-RU" b="1" dirty="0" smtClean="0"/>
              <a:t>Что происходит в мире, когда кто-то поступает против совести?</a:t>
            </a:r>
          </a:p>
          <a:p>
            <a:pPr>
              <a:buAutoNum type="arabicPeriod"/>
            </a:pPr>
            <a:r>
              <a:rPr lang="ru-RU" b="1" dirty="0" smtClean="0"/>
              <a:t>В семейной жизни как совесть себя проявляет? От чего может уберечь чуткая совесть?</a:t>
            </a:r>
          </a:p>
          <a:p>
            <a:pPr marL="0" indent="0">
              <a:buNone/>
            </a:pPr>
            <a:endParaRPr lang="ru-RU" b="1" dirty="0" smtClean="0"/>
          </a:p>
          <a:p>
            <a:endParaRPr lang="ru-RU" dirty="0"/>
          </a:p>
          <a:p>
            <a:r>
              <a:rPr lang="ru-RU" b="1" u="sng" dirty="0" smtClean="0"/>
              <a:t>Видеоряд:</a:t>
            </a:r>
          </a:p>
          <a:p>
            <a:pPr>
              <a:buAutoNum type="arabicPeriod"/>
            </a:pPr>
            <a:r>
              <a:rPr lang="ru-RU" dirty="0" smtClean="0"/>
              <a:t>Коллаж </a:t>
            </a:r>
            <a:r>
              <a:rPr lang="ru-RU" dirty="0"/>
              <a:t>из фильма  </a:t>
            </a:r>
            <a:r>
              <a:rPr lang="ru-RU" b="1" dirty="0"/>
              <a:t>«Доброта»,</a:t>
            </a:r>
            <a:r>
              <a:rPr lang="ru-RU" dirty="0"/>
              <a:t> </a:t>
            </a:r>
            <a:r>
              <a:rPr lang="ru-RU" dirty="0" smtClean="0"/>
              <a:t>1977</a:t>
            </a:r>
          </a:p>
          <a:p>
            <a:pPr>
              <a:buAutoNum type="arabicPeriod"/>
            </a:pPr>
            <a:r>
              <a:rPr lang="ru-RU" dirty="0" smtClean="0"/>
              <a:t> </a:t>
            </a:r>
            <a:r>
              <a:rPr lang="ru-RU" dirty="0"/>
              <a:t>Коллаж из фильма  </a:t>
            </a:r>
            <a:r>
              <a:rPr lang="ru-RU" b="1" dirty="0"/>
              <a:t>«Розыгрыш»</a:t>
            </a:r>
            <a:r>
              <a:rPr lang="ru-RU" dirty="0"/>
              <a:t>1976 г., </a:t>
            </a:r>
            <a:r>
              <a:rPr lang="ru-RU" dirty="0" err="1"/>
              <a:t>реж</a:t>
            </a:r>
            <a:r>
              <a:rPr lang="ru-RU" dirty="0"/>
              <a:t>. В. </a:t>
            </a:r>
            <a:r>
              <a:rPr lang="ru-RU" dirty="0" smtClean="0"/>
              <a:t>Меньшов</a:t>
            </a:r>
          </a:p>
          <a:p>
            <a:pPr>
              <a:buAutoNum type="arabicPeriod"/>
            </a:pPr>
            <a:r>
              <a:rPr lang="ru-RU" dirty="0"/>
              <a:t>Коллаж из фильма  </a:t>
            </a:r>
            <a:r>
              <a:rPr lang="ru-RU" b="1" dirty="0"/>
              <a:t>«Дорогая Елена Сергеевна»1988 г</a:t>
            </a:r>
            <a:r>
              <a:rPr lang="ru-RU" b="1" dirty="0" smtClean="0"/>
              <a:t>.</a:t>
            </a:r>
          </a:p>
          <a:p>
            <a:pPr>
              <a:buAutoNum type="arabicPeriod"/>
            </a:pPr>
            <a:r>
              <a:rPr lang="ru-RU" dirty="0"/>
              <a:t>Фрагмент  мультфильма  </a:t>
            </a:r>
            <a:r>
              <a:rPr lang="ru-RU" b="1" dirty="0"/>
              <a:t>«Кто самый слабый</a:t>
            </a:r>
            <a:r>
              <a:rPr lang="ru-RU" b="1" dirty="0" smtClean="0"/>
              <a:t>?» </a:t>
            </a:r>
            <a:r>
              <a:rPr lang="ru-RU" dirty="0" smtClean="0"/>
              <a:t>(у маленького зайчика была самая живая, чуткая совесть).</a:t>
            </a:r>
            <a:endParaRPr lang="ru-RU" b="1" u="sng" dirty="0"/>
          </a:p>
        </p:txBody>
      </p:sp>
    </p:spTree>
    <p:extLst>
      <p:ext uri="{BB962C8B-B14F-4D97-AF65-F5344CB8AC3E}">
        <p14:creationId xmlns:p14="http://schemas.microsoft.com/office/powerpoint/2010/main" val="1888190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496712"/>
            <a:ext cx="8911687" cy="688622"/>
          </a:xfrm>
        </p:spPr>
        <p:txBody>
          <a:bodyPr/>
          <a:lstStyle/>
          <a:p>
            <a:pPr algn="ctr"/>
            <a:r>
              <a:rPr lang="ru-RU" sz="2800" b="1" u="sng" dirty="0" smtClean="0">
                <a:solidFill>
                  <a:schemeClr val="accent1"/>
                </a:solidFill>
              </a:rPr>
              <a:t>Тема:</a:t>
            </a:r>
            <a:r>
              <a:rPr lang="ru-RU" sz="2800" b="1" dirty="0" smtClean="0">
                <a:solidFill>
                  <a:schemeClr val="accent1"/>
                </a:solidFill>
              </a:rPr>
              <a:t> Влюбленность </a:t>
            </a:r>
            <a:r>
              <a:rPr lang="ru-RU" sz="2800" b="1" dirty="0">
                <a:solidFill>
                  <a:schemeClr val="accent1"/>
                </a:solidFill>
              </a:rPr>
              <a:t>– целомудрие – любовь</a:t>
            </a:r>
            <a:r>
              <a:rPr lang="ru-RU" b="1" dirty="0">
                <a:solidFill>
                  <a:schemeClr val="accent1"/>
                </a:solidFill>
              </a:rPr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1333" y="1275644"/>
            <a:ext cx="9303279" cy="5358067"/>
          </a:xfrm>
        </p:spPr>
        <p:txBody>
          <a:bodyPr>
            <a:normAutofit fontScale="77500" lnSpcReduction="20000"/>
          </a:bodyPr>
          <a:lstStyle/>
          <a:p>
            <a:pPr marL="0" lvl="0" indent="0">
              <a:buNone/>
            </a:pPr>
            <a:endParaRPr lang="ru-RU" b="1" u="sng" dirty="0" smtClean="0"/>
          </a:p>
          <a:p>
            <a:pPr marL="0" lvl="0" indent="0">
              <a:buNone/>
            </a:pPr>
            <a:r>
              <a:rPr lang="ru-RU" b="1" u="sng" dirty="0" smtClean="0"/>
              <a:t>Проблема:</a:t>
            </a:r>
            <a:r>
              <a:rPr lang="ru-RU" b="1" dirty="0" smtClean="0"/>
              <a:t> </a:t>
            </a:r>
            <a:r>
              <a:rPr lang="ru-RU" dirty="0" smtClean="0"/>
              <a:t>представим 100 пар влюбленных подростков в чистых отношениях, сколько из них дойдут до брака и сохранят его, сколько пройдут через потери, попробуют все, что предполагает брак, обретут разочарования? Сколько утратят целомудрие?</a:t>
            </a:r>
          </a:p>
          <a:p>
            <a:pPr marL="0" lvl="0" indent="0">
              <a:buNone/>
            </a:pPr>
            <a:r>
              <a:rPr lang="ru-RU" b="1" u="sng" dirty="0" smtClean="0"/>
              <a:t>Ключевые вопросы:</a:t>
            </a:r>
          </a:p>
          <a:p>
            <a:pPr lvl="0">
              <a:buAutoNum type="arabicPeriod"/>
            </a:pPr>
            <a:r>
              <a:rPr lang="ru-RU" dirty="0" smtClean="0"/>
              <a:t>Как проявляет себя влюбленность на физическом, душевном уровне?</a:t>
            </a:r>
          </a:p>
          <a:p>
            <a:pPr lvl="0">
              <a:buAutoNum type="arabicPeriod"/>
            </a:pPr>
            <a:r>
              <a:rPr lang="ru-RU" dirty="0" smtClean="0"/>
              <a:t>Зависит ли семейная жизнь от раннего опыта добрачных отношений?</a:t>
            </a:r>
          </a:p>
          <a:p>
            <a:pPr lvl="0">
              <a:buAutoNum type="arabicPeriod"/>
            </a:pPr>
            <a:r>
              <a:rPr lang="ru-RU" dirty="0" smtClean="0"/>
              <a:t>Имеет ли значение для семейного счастья хранение целомудрия в юности до брака?</a:t>
            </a:r>
          </a:p>
          <a:p>
            <a:pPr lvl="0">
              <a:buAutoNum type="arabicPeriod"/>
            </a:pPr>
            <a:r>
              <a:rPr lang="ru-RU" dirty="0" smtClean="0"/>
              <a:t>Что влияет, кроме ранних добрачных отношений,  на чистоту души? («похоть очей»)</a:t>
            </a:r>
          </a:p>
          <a:p>
            <a:pPr lvl="0">
              <a:buAutoNum type="arabicPeriod"/>
            </a:pPr>
            <a:r>
              <a:rPr lang="ru-RU" dirty="0" smtClean="0"/>
              <a:t>В чем главное отличие любви от влюбленности? Чем проверяется любовь?</a:t>
            </a:r>
            <a:endParaRPr lang="ru-RU" dirty="0"/>
          </a:p>
          <a:p>
            <a:pPr marL="0" lvl="0" indent="0">
              <a:buNone/>
            </a:pPr>
            <a:endParaRPr lang="ru-RU" dirty="0" smtClean="0"/>
          </a:p>
          <a:p>
            <a:pPr marL="0" lvl="0" indent="0">
              <a:buNone/>
            </a:pPr>
            <a:r>
              <a:rPr lang="ru-RU" b="1" u="sng" dirty="0" smtClean="0"/>
              <a:t>Видеоряд: </a:t>
            </a:r>
          </a:p>
          <a:p>
            <a:pPr marL="0" lvl="0" indent="0">
              <a:buNone/>
            </a:pPr>
            <a:r>
              <a:rPr lang="ru-RU" dirty="0" smtClean="0"/>
              <a:t>1. Клип </a:t>
            </a:r>
            <a:r>
              <a:rPr lang="ru-RU" dirty="0"/>
              <a:t>на </a:t>
            </a:r>
            <a:r>
              <a:rPr lang="ru-RU" b="1" dirty="0"/>
              <a:t>песню Дениса </a:t>
            </a:r>
            <a:r>
              <a:rPr lang="ru-RU" b="1" dirty="0" err="1"/>
              <a:t>Майданова</a:t>
            </a:r>
            <a:r>
              <a:rPr lang="ru-RU" b="1" dirty="0"/>
              <a:t> «Пролетая над нами».</a:t>
            </a:r>
            <a:r>
              <a:rPr lang="ru-RU" dirty="0"/>
              <a:t> </a:t>
            </a:r>
          </a:p>
          <a:p>
            <a:pPr marL="0" lvl="0" indent="0">
              <a:buNone/>
            </a:pPr>
            <a:r>
              <a:rPr lang="ru-RU" dirty="0" smtClean="0"/>
              <a:t>2. </a:t>
            </a:r>
            <a:r>
              <a:rPr lang="ru-RU" dirty="0"/>
              <a:t>Фильм </a:t>
            </a:r>
            <a:r>
              <a:rPr lang="ru-RU" b="1" dirty="0"/>
              <a:t>«Дождись меня моя любовь</a:t>
            </a:r>
            <a:r>
              <a:rPr lang="ru-RU" b="1" dirty="0" smtClean="0"/>
              <a:t>» (Екатеринбург)</a:t>
            </a:r>
            <a:r>
              <a:rPr lang="ru-RU" dirty="0" smtClean="0"/>
              <a:t> </a:t>
            </a:r>
            <a:r>
              <a:rPr lang="ru-RU" dirty="0"/>
              <a:t>(смотрим 2.30.с начала фильма</a:t>
            </a:r>
            <a:r>
              <a:rPr lang="ru-RU" dirty="0" smtClean="0"/>
              <a:t>)</a:t>
            </a:r>
          </a:p>
          <a:p>
            <a:pPr marL="0" lvl="0" indent="0">
              <a:buNone/>
            </a:pPr>
            <a:r>
              <a:rPr lang="ru-RU" dirty="0" smtClean="0"/>
              <a:t>3. </a:t>
            </a:r>
            <a:r>
              <a:rPr lang="ru-RU" dirty="0"/>
              <a:t>Фрагмент фильма </a:t>
            </a:r>
            <a:r>
              <a:rPr lang="ru-RU" b="1" dirty="0"/>
              <a:t>«Россия. Забытые годы: Николай и Александра»</a:t>
            </a:r>
            <a:r>
              <a:rPr lang="ru-RU" dirty="0"/>
              <a:t> (смотрим 5 мин. с начала фильма</a:t>
            </a:r>
            <a:r>
              <a:rPr lang="ru-RU" dirty="0" smtClean="0"/>
              <a:t>)</a:t>
            </a:r>
          </a:p>
          <a:p>
            <a:pPr marL="0" lvl="0" indent="0">
              <a:buNone/>
            </a:pPr>
            <a:r>
              <a:rPr lang="ru-RU" dirty="0" smtClean="0"/>
              <a:t>4. </a:t>
            </a:r>
            <a:r>
              <a:rPr lang="ru-RU" dirty="0"/>
              <a:t>Фильм </a:t>
            </a:r>
            <a:r>
              <a:rPr lang="ru-RU" b="1" dirty="0"/>
              <a:t>«Тайна природы женщины»,</a:t>
            </a:r>
            <a:r>
              <a:rPr lang="ru-RU" dirty="0"/>
              <a:t> проект «Общее дело» (смотрим начало фильма 5 мин</a:t>
            </a:r>
            <a:r>
              <a:rPr lang="ru-RU" dirty="0" smtClean="0"/>
              <a:t>.</a:t>
            </a:r>
          </a:p>
          <a:p>
            <a:pPr marL="0" lvl="0" indent="0">
              <a:buNone/>
            </a:pPr>
            <a:r>
              <a:rPr lang="ru-RU" dirty="0" smtClean="0"/>
              <a:t>5. Песочная </a:t>
            </a:r>
            <a:r>
              <a:rPr lang="ru-RU" dirty="0"/>
              <a:t>анимация </a:t>
            </a:r>
            <a:r>
              <a:rPr lang="ru-RU" b="1" dirty="0"/>
              <a:t>«Любовь</a:t>
            </a:r>
            <a:r>
              <a:rPr lang="ru-RU" b="1" dirty="0" smtClean="0"/>
              <a:t>», </a:t>
            </a:r>
            <a:r>
              <a:rPr lang="ru-RU" dirty="0" smtClean="0"/>
              <a:t>Киностудия </a:t>
            </a:r>
            <a:r>
              <a:rPr lang="ru-RU" dirty="0"/>
              <a:t>МДА "БОГОСЛОВ" (фрагмент  из фильма 3 мин</a:t>
            </a:r>
            <a:r>
              <a:rPr lang="ru-RU" dirty="0" smtClean="0"/>
              <a:t>.)</a:t>
            </a:r>
          </a:p>
          <a:p>
            <a:pPr marL="0" lvl="0" indent="0">
              <a:buNone/>
            </a:pPr>
            <a:r>
              <a:rPr lang="ru-RU" dirty="0" smtClean="0"/>
              <a:t>6. Коллаж </a:t>
            </a:r>
            <a:r>
              <a:rPr lang="ru-RU" b="1" dirty="0" smtClean="0"/>
              <a:t>«Верность в любви»</a:t>
            </a:r>
            <a:r>
              <a:rPr lang="ru-RU" dirty="0" smtClean="0"/>
              <a:t> (из фильмов «Князь Серебряный», «На краю стою»)</a:t>
            </a:r>
          </a:p>
          <a:p>
            <a:pPr marL="0" lvl="0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4117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372533"/>
            <a:ext cx="8911687" cy="1196623"/>
          </a:xfrm>
        </p:spPr>
        <p:txBody>
          <a:bodyPr>
            <a:normAutofit fontScale="90000"/>
          </a:bodyPr>
          <a:lstStyle/>
          <a:p>
            <a:pPr marL="0" indent="0" algn="ctr"/>
            <a:r>
              <a:rPr lang="ru-RU" b="1" u="sng" dirty="0" smtClean="0">
                <a:solidFill>
                  <a:schemeClr val="accent1"/>
                </a:solidFill>
              </a:rPr>
              <a:t>Тема:</a:t>
            </a:r>
            <a:r>
              <a:rPr lang="ru-RU" b="1" dirty="0" smtClean="0">
                <a:solidFill>
                  <a:schemeClr val="accent1"/>
                </a:solidFill>
              </a:rPr>
              <a:t> Девичья </a:t>
            </a:r>
            <a:r>
              <a:rPr lang="ru-RU" b="1" dirty="0">
                <a:solidFill>
                  <a:schemeClr val="accent1"/>
                </a:solidFill>
              </a:rPr>
              <a:t>честь, мужская честь – об этом слов </a:t>
            </a:r>
            <a:r>
              <a:rPr lang="ru-RU" b="1" dirty="0" smtClean="0">
                <a:solidFill>
                  <a:schemeClr val="accent1"/>
                </a:solidFill>
              </a:rPr>
              <a:t>не </a:t>
            </a:r>
            <a:r>
              <a:rPr lang="ru-RU" b="1" dirty="0">
                <a:solidFill>
                  <a:schemeClr val="accent1"/>
                </a:solidFill>
              </a:rPr>
              <a:t>перечесть.</a:t>
            </a:r>
            <a:br>
              <a:rPr lang="ru-RU" b="1" dirty="0">
                <a:solidFill>
                  <a:schemeClr val="accent1"/>
                </a:solidFill>
              </a:rPr>
            </a:b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444979"/>
            <a:ext cx="8915400" cy="5125154"/>
          </a:xfrm>
        </p:spPr>
        <p:txBody>
          <a:bodyPr>
            <a:normAutofit lnSpcReduction="10000"/>
          </a:bodyPr>
          <a:lstStyle/>
          <a:p>
            <a:r>
              <a:rPr lang="ru-RU" b="1" u="sng" dirty="0" smtClean="0"/>
              <a:t>Ключевые вопросы:</a:t>
            </a:r>
          </a:p>
          <a:p>
            <a:pPr>
              <a:buAutoNum type="arabicPeriod"/>
            </a:pPr>
            <a:r>
              <a:rPr lang="ru-RU" dirty="0" smtClean="0"/>
              <a:t>Д. честь и м. честь – это понятия универсальные или есть разница?</a:t>
            </a:r>
          </a:p>
          <a:p>
            <a:pPr>
              <a:buAutoNum type="arabicPeriod"/>
            </a:pPr>
            <a:r>
              <a:rPr lang="ru-RU" u="sng" dirty="0" smtClean="0"/>
              <a:t>Девичья честь – логика диалога</a:t>
            </a:r>
            <a:r>
              <a:rPr lang="ru-RU" dirty="0" smtClean="0"/>
              <a:t>: найти ключевые глаголы (сохранить, сберечь) </a:t>
            </a:r>
            <a:r>
              <a:rPr lang="ru-RU" dirty="0"/>
              <a:t> </a:t>
            </a:r>
            <a:r>
              <a:rPr lang="ru-RU" dirty="0" smtClean="0"/>
              <a:t>- сохраняют то, что дано – кто и когда </a:t>
            </a:r>
            <a:r>
              <a:rPr lang="ru-RU" dirty="0"/>
              <a:t>дал </a:t>
            </a:r>
            <a:r>
              <a:rPr lang="ru-RU" dirty="0" smtClean="0"/>
              <a:t>- что можно получить за сбереженную честь (награда, богатство, но какое?) – что сегодня угрожает д. чести (извне – соблазн мира, изнутри – слабость, неустойчивость) – последствия для души и семейной жизни поруганной чести.</a:t>
            </a:r>
          </a:p>
          <a:p>
            <a:pPr>
              <a:buAutoNum type="arabicPeriod"/>
            </a:pPr>
            <a:r>
              <a:rPr lang="ru-RU" dirty="0" smtClean="0"/>
              <a:t>От кого и каким образом зависит будущее семейное счастье – от </a:t>
            </a:r>
            <a:r>
              <a:rPr lang="ru-RU" dirty="0" err="1" smtClean="0"/>
              <a:t>д.чести</a:t>
            </a:r>
            <a:r>
              <a:rPr lang="ru-RU" dirty="0" smtClean="0"/>
              <a:t> или м. чести?</a:t>
            </a:r>
          </a:p>
          <a:p>
            <a:pPr>
              <a:buAutoNum type="arabicPeriod"/>
            </a:pPr>
            <a:r>
              <a:rPr lang="ru-RU" dirty="0" smtClean="0"/>
              <a:t>Каковы главные знаки м. чести («честь имею»)?</a:t>
            </a:r>
          </a:p>
          <a:p>
            <a:pPr marL="0" indent="0">
              <a:buNone/>
            </a:pPr>
            <a:r>
              <a:rPr lang="ru-RU" b="1" u="sng" dirty="0" smtClean="0"/>
              <a:t>Видеоряд: </a:t>
            </a:r>
            <a:r>
              <a:rPr lang="ru-RU" b="1" dirty="0" smtClean="0"/>
              <a:t>1. Мужчина должен меня уважать </a:t>
            </a:r>
            <a:r>
              <a:rPr lang="ru-RU" dirty="0" smtClean="0"/>
              <a:t>(от начала 2.05 мин)</a:t>
            </a:r>
          </a:p>
          <a:p>
            <a:pPr marL="0" indent="0">
              <a:buNone/>
            </a:pPr>
            <a:r>
              <a:rPr lang="ru-RU" dirty="0" smtClean="0"/>
              <a:t>2. </a:t>
            </a:r>
            <a:r>
              <a:rPr lang="ru-RU" b="1" dirty="0" smtClean="0"/>
              <a:t>Удивительная история о женской красоте</a:t>
            </a:r>
          </a:p>
          <a:p>
            <a:pPr marL="0" indent="0">
              <a:buNone/>
            </a:pPr>
            <a:r>
              <a:rPr lang="ru-RU" dirty="0" smtClean="0"/>
              <a:t>3. </a:t>
            </a:r>
            <a:r>
              <a:rPr lang="ru-RU" b="1" dirty="0" smtClean="0"/>
              <a:t>Пять секретов настоящего мужчины </a:t>
            </a:r>
            <a:r>
              <a:rPr lang="ru-RU" dirty="0" smtClean="0"/>
              <a:t>(Общее дело, начало 6 мин.)</a:t>
            </a:r>
          </a:p>
          <a:p>
            <a:pPr marL="0" indent="0">
              <a:buNone/>
            </a:pPr>
            <a:r>
              <a:rPr lang="ru-RU" dirty="0" smtClean="0"/>
              <a:t>4. </a:t>
            </a:r>
            <a:r>
              <a:rPr lang="ru-RU" b="1" dirty="0" smtClean="0"/>
              <a:t>О чести мужчины замолвим мы слово </a:t>
            </a:r>
            <a:r>
              <a:rPr lang="ru-RU" dirty="0" smtClean="0"/>
              <a:t>(проект «Достучаться до сердец»)</a:t>
            </a:r>
          </a:p>
          <a:p>
            <a:pPr marL="0" indent="0">
              <a:buNone/>
            </a:pPr>
            <a:endParaRPr lang="ru-RU" b="1" u="sng" dirty="0" smtClean="0"/>
          </a:p>
          <a:p>
            <a:pPr>
              <a:buAutoNum type="arabicPeriod"/>
            </a:pPr>
            <a:endParaRPr lang="ru-RU" dirty="0" smtClean="0"/>
          </a:p>
          <a:p>
            <a:pPr>
              <a:buAutoNum type="arabicPeriod"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829149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338668"/>
            <a:ext cx="8911687" cy="1298222"/>
          </a:xfrm>
        </p:spPr>
        <p:txBody>
          <a:bodyPr>
            <a:normAutofit/>
          </a:bodyPr>
          <a:lstStyle/>
          <a:p>
            <a:r>
              <a:rPr lang="ru-RU" sz="4000" b="1" u="sng" dirty="0" smtClean="0">
                <a:solidFill>
                  <a:schemeClr val="accent1"/>
                </a:solidFill>
              </a:rPr>
              <a:t>Тема:</a:t>
            </a:r>
            <a:r>
              <a:rPr lang="ru-RU" sz="4000" b="1" dirty="0" smtClean="0">
                <a:solidFill>
                  <a:schemeClr val="accent1"/>
                </a:solidFill>
              </a:rPr>
              <a:t> Основы семейной этики</a:t>
            </a:r>
            <a:endParaRPr lang="ru-RU" sz="4000" b="1" dirty="0">
              <a:solidFill>
                <a:schemeClr val="accent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365956"/>
            <a:ext cx="8915400" cy="4545266"/>
          </a:xfrm>
        </p:spPr>
        <p:txBody>
          <a:bodyPr/>
          <a:lstStyle/>
          <a:p>
            <a:pPr marL="0" indent="0">
              <a:buNone/>
            </a:pPr>
            <a:r>
              <a:rPr lang="ru-RU" b="1" u="sng" dirty="0" smtClean="0"/>
              <a:t>Ключевые вопросы:</a:t>
            </a:r>
          </a:p>
          <a:p>
            <a:pPr>
              <a:buAutoNum type="arabicPeriod"/>
            </a:pPr>
            <a:r>
              <a:rPr lang="ru-RU" dirty="0" smtClean="0"/>
              <a:t>Нужно ли сегодня готовить подростков к будущей семейной жизни, как?</a:t>
            </a:r>
          </a:p>
          <a:p>
            <a:pPr>
              <a:buAutoNum type="arabicPeriod"/>
            </a:pPr>
            <a:r>
              <a:rPr lang="ru-RU" dirty="0" smtClean="0"/>
              <a:t>Каковы «настройки» на крепкий брак?</a:t>
            </a:r>
          </a:p>
          <a:p>
            <a:pPr>
              <a:buAutoNum type="arabicPeriod"/>
            </a:pPr>
            <a:r>
              <a:rPr lang="ru-RU" dirty="0" smtClean="0"/>
              <a:t>Поможет ли осознание «вызовов, разрушающих семью» миновать общие ошибки и прийти к крепкому браку?</a:t>
            </a:r>
          </a:p>
          <a:p>
            <a:pPr marL="0" indent="0">
              <a:buNone/>
            </a:pPr>
            <a:r>
              <a:rPr lang="ru-RU" b="1" u="sng" dirty="0" smtClean="0"/>
              <a:t>Видеоряд:</a:t>
            </a:r>
          </a:p>
          <a:p>
            <a:pPr marL="0" indent="0">
              <a:buNone/>
            </a:pPr>
            <a:r>
              <a:rPr lang="ru-RU" b="1" dirty="0" smtClean="0"/>
              <a:t>1. </a:t>
            </a:r>
            <a:r>
              <a:rPr lang="ru-RU" dirty="0" smtClean="0"/>
              <a:t>Фрагменты из фильмов «Женское царство» и «</a:t>
            </a:r>
            <a:r>
              <a:rPr lang="ru-RU" dirty="0" err="1"/>
              <a:t>Л</a:t>
            </a:r>
            <a:r>
              <a:rPr lang="ru-RU" dirty="0" err="1" smtClean="0"/>
              <a:t>адины</a:t>
            </a:r>
            <a:r>
              <a:rPr lang="ru-RU" dirty="0" smtClean="0"/>
              <a:t>» (из цикла «Трудное счастье»)</a:t>
            </a:r>
          </a:p>
          <a:p>
            <a:pPr marL="0" indent="0">
              <a:buNone/>
            </a:pPr>
            <a:r>
              <a:rPr lang="ru-RU" dirty="0" smtClean="0"/>
              <a:t>2. Анимация «О любви и верности»</a:t>
            </a:r>
          </a:p>
          <a:p>
            <a:pPr marL="0" indent="0">
              <a:buNone/>
            </a:pPr>
            <a:r>
              <a:rPr lang="ru-RU" dirty="0" smtClean="0"/>
              <a:t>3. Социальный фильм «Семья» (начало до 10 мин)</a:t>
            </a:r>
          </a:p>
          <a:p>
            <a:pPr marL="0" indent="0">
              <a:buNone/>
            </a:pPr>
            <a:r>
              <a:rPr lang="ru-RU" dirty="0" smtClean="0"/>
              <a:t>4. Клип «Семья – главное путешествие нашей жизни»</a:t>
            </a:r>
          </a:p>
          <a:p>
            <a:pPr marL="0" indent="0">
              <a:buNone/>
            </a:pPr>
            <a:r>
              <a:rPr lang="ru-RU" dirty="0" smtClean="0"/>
              <a:t>5. Ролик «</a:t>
            </a:r>
            <a:r>
              <a:rPr lang="ru-RU" smtClean="0"/>
              <a:t>Родителями становятся»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6622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u="sng" dirty="0" smtClean="0">
                <a:solidFill>
                  <a:schemeClr val="accent1"/>
                </a:solidFill>
              </a:rPr>
              <a:t>Тема</a:t>
            </a:r>
            <a:r>
              <a:rPr lang="ru-RU" sz="3200" b="1" dirty="0" smtClean="0">
                <a:solidFill>
                  <a:schemeClr val="accent1"/>
                </a:solidFill>
              </a:rPr>
              <a:t>: «Тот, кто будет человеком,           уже человек»</a:t>
            </a:r>
            <a:endParaRPr lang="ru-RU" sz="3200" b="1" dirty="0">
              <a:solidFill>
                <a:schemeClr val="accent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447822"/>
          </a:xfrm>
        </p:spPr>
        <p:txBody>
          <a:bodyPr/>
          <a:lstStyle/>
          <a:p>
            <a:r>
              <a:rPr lang="ru-RU" dirty="0" smtClean="0"/>
              <a:t>План - конспект приложен, видео встречи загружено в «видеозаписи» </a:t>
            </a:r>
            <a:r>
              <a:rPr lang="ru-RU" b="1" dirty="0" smtClean="0"/>
              <a:t>ВК - Марина Картавая</a:t>
            </a:r>
          </a:p>
          <a:p>
            <a:pPr marL="0" indent="0">
              <a:buNone/>
            </a:pPr>
            <a:endParaRPr lang="ru-RU" dirty="0" smtClean="0"/>
          </a:p>
          <a:p>
            <a:r>
              <a:rPr lang="ru-RU" b="1" u="sng" dirty="0" smtClean="0"/>
              <a:t>Видеоряд: </a:t>
            </a:r>
          </a:p>
          <a:p>
            <a:pPr marL="0" indent="0">
              <a:buNone/>
            </a:pPr>
            <a:r>
              <a:rPr lang="ru-RU" b="1" dirty="0" smtClean="0"/>
              <a:t>   1. Клип «Кто он – плод или ребенок»</a:t>
            </a:r>
          </a:p>
          <a:p>
            <a:pPr marL="0" indent="0">
              <a:buNone/>
            </a:pPr>
            <a:r>
              <a:rPr lang="ru-RU" b="1" dirty="0" smtClean="0"/>
              <a:t>   2. Клип на песню С Копыловой «Разговор с мамой»</a:t>
            </a:r>
          </a:p>
          <a:p>
            <a:pPr marL="0" indent="0">
              <a:buNone/>
            </a:pPr>
            <a:r>
              <a:rPr lang="ru-RU" b="1" dirty="0" smtClean="0"/>
              <a:t>   3. Песочная анимация К. Симоновой «Спасибо, мама»</a:t>
            </a:r>
          </a:p>
          <a:p>
            <a:pPr marL="0" indent="0">
              <a:buNone/>
            </a:pPr>
            <a:r>
              <a:rPr lang="ru-RU" b="1" dirty="0"/>
              <a:t> </a:t>
            </a:r>
            <a:r>
              <a:rPr lang="ru-RU" b="1" dirty="0" smtClean="0"/>
              <a:t>  4. Клип-анимация «Маленький секрет»  (певица Алеша)</a:t>
            </a:r>
          </a:p>
          <a:p>
            <a:pPr marL="0" indent="0">
              <a:buNone/>
            </a:pPr>
            <a:r>
              <a:rPr lang="ru-RU" b="1" dirty="0"/>
              <a:t> </a:t>
            </a:r>
            <a:r>
              <a:rPr lang="ru-RU" b="1" dirty="0" smtClean="0"/>
              <a:t>  5. Фильм «В защиту жизни»  (студия «Слово», Алтай)</a:t>
            </a:r>
          </a:p>
          <a:p>
            <a:pPr marL="0" indent="0">
              <a:buNone/>
            </a:pPr>
            <a:r>
              <a:rPr lang="ru-RU" b="1" dirty="0"/>
              <a:t> </a:t>
            </a:r>
            <a:r>
              <a:rPr lang="ru-RU" b="1" dirty="0" smtClean="0"/>
              <a:t>  6. фильм «Живи»</a:t>
            </a:r>
          </a:p>
          <a:p>
            <a:pPr marL="0" indent="0">
              <a:buNone/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3088240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Контакты руководителя проекта – Картавой Марины Ильиничны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b="1" dirty="0" smtClean="0"/>
              <a:t>ВК Марина Картавая</a:t>
            </a:r>
            <a:r>
              <a:rPr lang="ru-RU" sz="2000" dirty="0" smtClean="0"/>
              <a:t>: </a:t>
            </a:r>
            <a:r>
              <a:rPr lang="en-US" sz="2000" dirty="0" smtClean="0">
                <a:hlinkClick r:id="rId2"/>
              </a:rPr>
              <a:t>https</a:t>
            </a:r>
            <a:r>
              <a:rPr lang="en-US" sz="2000" dirty="0">
                <a:hlinkClick r:id="rId2"/>
              </a:rPr>
              <a:t>://</a:t>
            </a:r>
            <a:r>
              <a:rPr lang="en-US" sz="2000" dirty="0" smtClean="0">
                <a:hlinkClick r:id="rId2"/>
              </a:rPr>
              <a:t>vk.com/audios238923516</a:t>
            </a:r>
            <a:endParaRPr lang="ru-RU" sz="2000" dirty="0" smtClean="0"/>
          </a:p>
          <a:p>
            <a:r>
              <a:rPr lang="en-US" sz="2000" b="1" dirty="0" smtClean="0"/>
              <a:t>You tube</a:t>
            </a:r>
            <a:r>
              <a:rPr lang="ru-RU" sz="2000" b="1" dirty="0" smtClean="0"/>
              <a:t>:</a:t>
            </a:r>
            <a:r>
              <a:rPr lang="en-US" sz="2000" b="1" dirty="0" smtClean="0"/>
              <a:t> </a:t>
            </a:r>
            <a:r>
              <a:rPr lang="ru-RU" sz="2000" b="1" dirty="0" smtClean="0"/>
              <a:t>фильмы, ролики проекта «Достучаться до сердец»</a:t>
            </a:r>
            <a:r>
              <a:rPr lang="ru-RU" sz="2000" dirty="0" smtClean="0"/>
              <a:t>: </a:t>
            </a:r>
            <a:r>
              <a:rPr lang="en-US" sz="2000" dirty="0" smtClean="0">
                <a:hlinkClick r:id="rId3"/>
              </a:rPr>
              <a:t>www.youtube.com/channel/UCNzEkoZB7bnw2ecMTaPvl5g</a:t>
            </a:r>
            <a:endParaRPr lang="ru-RU" sz="2000" dirty="0" smtClean="0"/>
          </a:p>
          <a:p>
            <a:r>
              <a:rPr lang="en-US" sz="2000" b="1" dirty="0" smtClean="0"/>
              <a:t>E-mail</a:t>
            </a:r>
            <a:r>
              <a:rPr lang="ru-RU" sz="2000" dirty="0" smtClean="0"/>
              <a:t>:</a:t>
            </a:r>
            <a:r>
              <a:rPr lang="en-US" sz="2000" dirty="0" smtClean="0"/>
              <a:t> </a:t>
            </a:r>
            <a:r>
              <a:rPr lang="en-US" sz="2000" dirty="0" smtClean="0">
                <a:hlinkClick r:id="rId4"/>
              </a:rPr>
              <a:t>mkar63@yandex.ru</a:t>
            </a:r>
            <a:endParaRPr lang="ru-RU" sz="2000" dirty="0" smtClean="0"/>
          </a:p>
          <a:p>
            <a:r>
              <a:rPr lang="ru-RU" sz="2000" b="1" dirty="0" smtClean="0"/>
              <a:t>8-950-272-56-85</a:t>
            </a:r>
          </a:p>
          <a:p>
            <a:endParaRPr lang="en-US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5730874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1424</TotalTime>
  <Words>1767</Words>
  <Application>Microsoft Office PowerPoint</Application>
  <PresentationFormat>Широкоэкранный</PresentationFormat>
  <Paragraphs>139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Century Gothic</vt:lpstr>
      <vt:lpstr>Wingdings 3</vt:lpstr>
      <vt:lpstr>Легкий дым</vt:lpstr>
      <vt:lpstr>Цикл  просветительских просемейных  видеобесед     с учащейся  молодежью          г. Березовский Кемеров. обл.</vt:lpstr>
      <vt:lpstr>«ПОДРОСТОК: ТЕРРИТОРИЯ ДУШИ» </vt:lpstr>
      <vt:lpstr>«ПОДРОСТОК: ТЕРРИТОРИЯ ДУШИ»</vt:lpstr>
      <vt:lpstr>Грантовая поддержка  просветительской деятельности –  конкурс «Православная инициатива»</vt:lpstr>
      <vt:lpstr>«ПОДРОСТОК: ТЕРРИТОРИЯ ДУШИ»</vt:lpstr>
      <vt:lpstr>«ПОДРОСТОК: ТЕРРИТОРИЯ ДУШИ»</vt:lpstr>
      <vt:lpstr>Миссия проекта</vt:lpstr>
      <vt:lpstr>В чем воспитательная ценность  видеобраза?</vt:lpstr>
      <vt:lpstr>«ПОДРОСТОК: ТЕРРИТОРИЯ ДУШИ»</vt:lpstr>
      <vt:lpstr>Тема цикла: Кто со мной рядом?</vt:lpstr>
      <vt:lpstr>Тема: Совесть</vt:lpstr>
      <vt:lpstr>Тема: Влюбленность – целомудрие – любовь.</vt:lpstr>
      <vt:lpstr>Тема: Девичья честь, мужская честь – об этом слов не перечесть. </vt:lpstr>
      <vt:lpstr>Тема: Основы семейной этики</vt:lpstr>
      <vt:lpstr>Тема: «Тот, кто будет человеком,           уже человек»</vt:lpstr>
      <vt:lpstr>Контакты руководителя проекта – Картавой Марины Ильиничны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Цикл просветительских просемейных видеобесед     с учащейся  молодежью </dc:title>
  <dc:creator>Video</dc:creator>
  <cp:lastModifiedBy>Video</cp:lastModifiedBy>
  <cp:revision>50</cp:revision>
  <dcterms:created xsi:type="dcterms:W3CDTF">2017-03-01T05:16:54Z</dcterms:created>
  <dcterms:modified xsi:type="dcterms:W3CDTF">2017-03-20T03:09:57Z</dcterms:modified>
</cp:coreProperties>
</file>