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5" r:id="rId12"/>
    <p:sldId id="269" r:id="rId13"/>
    <p:sldId id="267" r:id="rId14"/>
    <p:sldId id="268" r:id="rId15"/>
    <p:sldId id="270" r:id="rId16"/>
    <p:sldId id="271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-804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997051-17A9-444A-AD8E-977DF3E7479C}" type="datetimeFigureOut">
              <a:rPr lang="ru-RU" smtClean="0"/>
              <a:t>14.03.2017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75B12E-6F74-41D7-B4EF-9D683F4D0E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56919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r>
              <a:rPr lang="ru-RU" smtClean="0"/>
              <a:t>Два</a:t>
            </a:r>
            <a:r>
              <a:rPr lang="ru-RU" baseline="0" smtClean="0"/>
              <a:t> проекта Нижегородской епархии: «В защиту жизни и семейных ценностей» – против абортов, использовалась выставка «Спасай взятых на смерть».</a:t>
            </a:r>
          </a:p>
          <a:p>
            <a:pPr marL="228600" indent="-228600">
              <a:buAutoNum type="arabicPeriod"/>
            </a:pPr>
            <a:r>
              <a:rPr lang="ru-RU" baseline="0" smtClean="0"/>
              <a:t>«Здоровая семья – это ты, это я», направленный на профилактику алкогольной, наркотической и табачной зависимостей. </a:t>
            </a:r>
          </a:p>
          <a:p>
            <a:pPr marL="0" indent="0">
              <a:buNone/>
            </a:pPr>
            <a:r>
              <a:rPr lang="ru-RU" baseline="0" smtClean="0"/>
              <a:t>Охват более 50 тыс. чел.</a:t>
            </a:r>
          </a:p>
          <a:p>
            <a:pPr marL="0" indent="0">
              <a:buNone/>
            </a:pPr>
            <a:r>
              <a:rPr lang="ru-RU" baseline="0" smtClean="0"/>
              <a:t>Выступала и в воинских частях и даже в женской колонии. Везде, где возможно.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75B12E-6F74-41D7-B4EF-9D683F4D0E4F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75966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mtClean="0"/>
              <a:t>В организационном плане мощная поддержка со стороны епархии</a:t>
            </a:r>
            <a:r>
              <a:rPr lang="ru-RU" baseline="0" smtClean="0"/>
              <a:t> в лице руководителя ОВМСУ – священника Михаила Зазвонова, благочинных: собирали народ в школах, ДК (часто приходилось выступать на огромную аудиторию в 300-500 чел.), благочиния помогали с доставкой выставки, оплачивали проезд и т. д.</a:t>
            </a:r>
          </a:p>
          <a:p>
            <a:r>
              <a:rPr lang="ru-RU" baseline="0" smtClean="0"/>
              <a:t>Поддержка полпредства в лице О. Ю. Бараевой, глав районных администраций.</a:t>
            </a:r>
          </a:p>
          <a:p>
            <a:r>
              <a:rPr lang="ru-RU" baseline="0" smtClean="0"/>
              <a:t>В Нижегородской области к Православию очень уважительное отношение (теперь мне есть с чем сравнивать, но об этом разговор впереди).</a:t>
            </a:r>
          </a:p>
          <a:p>
            <a:r>
              <a:rPr lang="ru-RU" baseline="0" smtClean="0"/>
              <a:t>Выезжала каждый день, нередко на несколько дней, работая в области с лекциями, продолжительностью от 45 мин. для старшеклассников до 1, 5 часа – для студентов.</a:t>
            </a:r>
          </a:p>
          <a:p>
            <a:r>
              <a:rPr lang="ru-RU" baseline="0" smtClean="0"/>
              <a:t>Лекции по зависимостям читаю, начиная с 7-8-го классов, для 9-11-х – обе темы: и «Трезвость» и «Семейные ценности». Хотя просили читать лекции и для 5-6-х классов по проблеме курения. Особенно сейчас актуальна проблема электронных сигарет.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75B12E-6F74-41D7-B4EF-9D683F4D0E4F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28502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baseline="0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75B12E-6F74-41D7-B4EF-9D683F4D0E4F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6877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75B12E-6F74-41D7-B4EF-9D683F4D0E4F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811715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75B12E-6F74-41D7-B4EF-9D683F4D0E4F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237241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75B12E-6F74-41D7-B4EF-9D683F4D0E4F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506836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75B12E-6F74-41D7-B4EF-9D683F4D0E4F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34635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75B12E-6F74-41D7-B4EF-9D683F4D0E4F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599640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75B12E-6F74-41D7-B4EF-9D683F4D0E4F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748374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75B12E-6F74-41D7-B4EF-9D683F4D0E4F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688989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1.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75B12E-6F74-41D7-B4EF-9D683F4D0E4F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217885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75B12E-6F74-41D7-B4EF-9D683F4D0E4F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426870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75B12E-6F74-41D7-B4EF-9D683F4D0E4F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97370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Заканчиваю лекцию осторожно: если у ваших родственников или знакомых есть проблемы, о которых мы сегодня</a:t>
            </a:r>
            <a:r>
              <a:rPr lang="ru-RU" baseline="0" dirty="0" smtClean="0"/>
              <a:t> говорили, можете взять раздаточный материал по теме нашей сегодняшней встречи, задать индивидуальные вопросы.</a:t>
            </a:r>
          </a:p>
          <a:p>
            <a:r>
              <a:rPr lang="ru-RU" baseline="0" dirty="0" smtClean="0"/>
              <a:t>Подходят, берут, задают.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75B12E-6F74-41D7-B4EF-9D683F4D0E4F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362130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75B12E-6F74-41D7-B4EF-9D683F4D0E4F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38832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8A315-AEF8-4437-B521-DAC0776146D7}" type="datetimeFigureOut">
              <a:rPr lang="ru-RU" smtClean="0"/>
              <a:t>14.03.2017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47BA9-363D-4FDC-A5AB-539CDE40635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8A315-AEF8-4437-B521-DAC0776146D7}" type="datetimeFigureOut">
              <a:rPr lang="ru-RU" smtClean="0"/>
              <a:t>14.03.2017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47BA9-363D-4FDC-A5AB-539CDE406358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8A315-AEF8-4437-B521-DAC0776146D7}" type="datetimeFigureOut">
              <a:rPr lang="ru-RU" smtClean="0"/>
              <a:t>14.03.2017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47BA9-363D-4FDC-A5AB-539CDE40635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8A315-AEF8-4437-B521-DAC0776146D7}" type="datetimeFigureOut">
              <a:rPr lang="ru-RU" smtClean="0"/>
              <a:t>14.03.2017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47BA9-363D-4FDC-A5AB-539CDE406358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8A315-AEF8-4437-B521-DAC0776146D7}" type="datetimeFigureOut">
              <a:rPr lang="ru-RU" smtClean="0"/>
              <a:t>14.03.2017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47BA9-363D-4FDC-A5AB-539CDE40635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8A315-AEF8-4437-B521-DAC0776146D7}" type="datetimeFigureOut">
              <a:rPr lang="ru-RU" smtClean="0"/>
              <a:t>14.03.2017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47BA9-363D-4FDC-A5AB-539CDE40635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8A315-AEF8-4437-B521-DAC0776146D7}" type="datetimeFigureOut">
              <a:rPr lang="ru-RU" smtClean="0"/>
              <a:t>14.03.2017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47BA9-363D-4FDC-A5AB-539CDE40635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8A315-AEF8-4437-B521-DAC0776146D7}" type="datetimeFigureOut">
              <a:rPr lang="ru-RU" smtClean="0"/>
              <a:t>14.03.2017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47BA9-363D-4FDC-A5AB-539CDE406358}" type="slidenum">
              <a:rPr lang="ru-RU" smtClean="0"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8A315-AEF8-4437-B521-DAC0776146D7}" type="datetimeFigureOut">
              <a:rPr lang="ru-RU" smtClean="0"/>
              <a:t>14.03.2017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47BA9-363D-4FDC-A5AB-539CDE406358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8A315-AEF8-4437-B521-DAC0776146D7}" type="datetimeFigureOut">
              <a:rPr lang="ru-RU" smtClean="0"/>
              <a:t>14.03.2017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47BA9-363D-4FDC-A5AB-539CDE40635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8A315-AEF8-4437-B521-DAC0776146D7}" type="datetimeFigureOut">
              <a:rPr lang="ru-RU" smtClean="0"/>
              <a:t>14.03.2017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47BA9-363D-4FDC-A5AB-539CDE406358}" type="slidenum">
              <a:rPr lang="ru-RU" smtClean="0"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7B88A315-AEF8-4437-B521-DAC0776146D7}" type="datetimeFigureOut">
              <a:rPr lang="ru-RU" smtClean="0"/>
              <a:t>14.03.2017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AEE47BA9-363D-4FDC-A5AB-539CDE406358}" type="slidenum">
              <a:rPr lang="ru-RU" smtClean="0"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gi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332656"/>
            <a:ext cx="7846640" cy="3047652"/>
          </a:xfrm>
        </p:spPr>
        <p:txBody>
          <a:bodyPr>
            <a:normAutofit/>
          </a:bodyPr>
          <a:lstStyle/>
          <a:p>
            <a:r>
              <a:rPr lang="ru-RU" dirty="0" smtClean="0"/>
              <a:t>Особенности организации </a:t>
            </a:r>
            <a:r>
              <a:rPr lang="ru-RU" dirty="0" err="1" smtClean="0"/>
              <a:t>выставочно</a:t>
            </a:r>
            <a:r>
              <a:rPr lang="ru-RU" dirty="0" smtClean="0"/>
              <a:t>-лекционной деятельности в благочинии и епархии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75856" y="4869160"/>
            <a:ext cx="5752728" cy="1545208"/>
          </a:xfrm>
        </p:spPr>
        <p:txBody>
          <a:bodyPr/>
          <a:lstStyle/>
          <a:p>
            <a:r>
              <a:rPr lang="ru-RU" dirty="0" smtClean="0"/>
              <a:t>Третьякова Марина Владимировна,</a:t>
            </a:r>
          </a:p>
          <a:p>
            <a:r>
              <a:rPr lang="ru-RU" dirty="0" err="1" smtClean="0"/>
              <a:t>катехизатор</a:t>
            </a:r>
            <a:r>
              <a:rPr lang="ru-RU" dirty="0" smtClean="0"/>
              <a:t> </a:t>
            </a:r>
            <a:r>
              <a:rPr lang="ru-RU" dirty="0" err="1" smtClean="0"/>
              <a:t>Дубненско</a:t>
            </a:r>
            <a:r>
              <a:rPr lang="ru-RU" dirty="0" smtClean="0"/>
              <a:t>-Талдомского благочиния Московской (областной) епархии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23" b="43739"/>
          <a:stretch/>
        </p:blipFill>
        <p:spPr>
          <a:xfrm>
            <a:off x="467544" y="3176970"/>
            <a:ext cx="2614536" cy="2952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85037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38328"/>
            <a:ext cx="8352928" cy="1434488"/>
          </a:xfrm>
        </p:spPr>
        <p:txBody>
          <a:bodyPr>
            <a:normAutofit fontScale="90000"/>
          </a:bodyPr>
          <a:lstStyle/>
          <a:p>
            <a:r>
              <a:rPr lang="ru-RU" dirty="0" err="1" smtClean="0"/>
              <a:t>Выставочно</a:t>
            </a:r>
            <a:r>
              <a:rPr lang="ru-RU" dirty="0" smtClean="0"/>
              <a:t>-лекционная деятельность в Нижегородской епархии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2276872"/>
            <a:ext cx="3822700" cy="2867025"/>
          </a:xfrm>
        </p:spPr>
      </p:pic>
      <p:pic>
        <p:nvPicPr>
          <p:cNvPr id="8" name="Объект 7"/>
          <p:cNvPicPr>
            <a:picLocks noGrp="1" noChangeAspect="1"/>
          </p:cNvPicPr>
          <p:nvPr>
            <p:ph sz="quarter" idx="14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2204864"/>
            <a:ext cx="2584847" cy="3446463"/>
          </a:xfrm>
        </p:spPr>
      </p:pic>
      <p:sp>
        <p:nvSpPr>
          <p:cNvPr id="9" name="TextBox 8"/>
          <p:cNvSpPr txBox="1"/>
          <p:nvPr/>
        </p:nvSpPr>
        <p:spPr>
          <a:xfrm>
            <a:off x="899592" y="5517232"/>
            <a:ext cx="669674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Начиная с 2007 по 2013 г. – выставки состоялись практически во всех учебных заведениях Нижегородской области: школах, вузах, </a:t>
            </a:r>
            <a:r>
              <a:rPr lang="ru-RU" dirty="0" err="1" smtClean="0"/>
              <a:t>ссузах</a:t>
            </a:r>
            <a:r>
              <a:rPr lang="ru-RU" dirty="0" smtClean="0"/>
              <a:t> и т. д.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65305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95536" y="338328"/>
            <a:ext cx="8280920" cy="136248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1. Благословение правящего архиерея, поддержка администрации</a:t>
            </a:r>
            <a:endParaRPr lang="ru-RU" dirty="0"/>
          </a:p>
        </p:txBody>
      </p:sp>
      <p:pic>
        <p:nvPicPr>
          <p:cNvPr id="4" name="Picture 6" descr="Безымянный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1694" y="2762864"/>
            <a:ext cx="4368549" cy="32753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08807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268760"/>
            <a:ext cx="3735858" cy="5256584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ru-RU" dirty="0" smtClean="0"/>
              <a:t>2. </a:t>
            </a:r>
            <a:r>
              <a:rPr lang="ru-RU" dirty="0" smtClean="0"/>
              <a:t>Экспертиза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7944" y="1268760"/>
            <a:ext cx="3766276" cy="5256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0916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51521" y="2204864"/>
            <a:ext cx="4320480" cy="4248472"/>
          </a:xfrm>
        </p:spPr>
        <p:txBody>
          <a:bodyPr>
            <a:normAutofit fontScale="92500" lnSpcReduction="10000"/>
          </a:bodyPr>
          <a:lstStyle/>
          <a:p>
            <a:pPr marL="457200" indent="-457200">
              <a:buAutoNum type="arabicPeriod"/>
            </a:pPr>
            <a:r>
              <a:rPr lang="ru-RU" dirty="0" smtClean="0"/>
              <a:t>Наличие комплекта выставки «Человеческий потенциал России» в каждом районе в пределах епархии.</a:t>
            </a:r>
          </a:p>
          <a:p>
            <a:pPr marL="457200" indent="-457200">
              <a:buAutoNum type="arabicPeriod"/>
            </a:pPr>
            <a:r>
              <a:rPr lang="ru-RU" dirty="0" smtClean="0"/>
              <a:t>В каждой школе выставка работает 1-2 недели, там с ней знакомятся учителя (проводят свои классные часы), родители, дети.</a:t>
            </a:r>
          </a:p>
          <a:p>
            <a:pPr marL="457200" indent="-457200">
              <a:buAutoNum type="arabicPeriod"/>
            </a:pPr>
            <a:r>
              <a:rPr lang="ru-RU" dirty="0" smtClean="0"/>
              <a:t>Работа лектора с педагогами (мастер-классы), с детьми и родителями в рамках родительских собраний</a:t>
            </a:r>
          </a:p>
          <a:p>
            <a:pPr marL="457200" indent="-457200">
              <a:buAutoNum type="arabicPeriod"/>
            </a:pP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95536" y="338328"/>
            <a:ext cx="8280920" cy="1218464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Как организована </a:t>
            </a:r>
            <a:r>
              <a:rPr lang="ru-RU" dirty="0" err="1" smtClean="0"/>
              <a:t>выставочно</a:t>
            </a:r>
            <a:r>
              <a:rPr lang="ru-RU" dirty="0" smtClean="0"/>
              <a:t>-лекционная деятельность в Выксунской епархии</a:t>
            </a:r>
            <a:endParaRPr lang="ru-RU" dirty="0"/>
          </a:p>
        </p:txBody>
      </p:sp>
      <p:pic>
        <p:nvPicPr>
          <p:cNvPr id="5" name="Picture 1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4427984" y="2636912"/>
            <a:ext cx="4512501" cy="3384376"/>
          </a:xfrm>
          <a:prstGeom prst="rect">
            <a:avLst/>
          </a:prstGeom>
          <a:ln>
            <a:solidFill>
              <a:srgbClr val="00206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99160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51520" y="1772816"/>
            <a:ext cx="8712967" cy="4752528"/>
          </a:xfrm>
        </p:spPr>
        <p:txBody>
          <a:bodyPr/>
          <a:lstStyle/>
          <a:p>
            <a:pPr marL="457200" indent="-457200">
              <a:buAutoNum type="arabicPeriod"/>
            </a:pPr>
            <a:r>
              <a:rPr lang="ru-RU" dirty="0" smtClean="0"/>
              <a:t>Продумать варианты размещения стендов (актовый зал, коридор, класс).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Особенности работы с выставкой</a:t>
            </a:r>
            <a:endParaRPr lang="ru-RU" dirty="0"/>
          </a:p>
        </p:txBody>
      </p:sp>
      <p:pic>
        <p:nvPicPr>
          <p:cNvPr id="6" name="Рисунок 5" descr="09-Последствия-пагубного-пристрастия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03848" y="2132856"/>
            <a:ext cx="1800200" cy="4499707"/>
          </a:xfrm>
          <a:prstGeom prst="rect">
            <a:avLst/>
          </a:prstGeom>
        </p:spPr>
      </p:pic>
      <p:pic>
        <p:nvPicPr>
          <p:cNvPr id="7" name="Рисунок 6" descr="18-Наркотик путь в бездну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796136" y="2204864"/>
            <a:ext cx="1800546" cy="4500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06635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D:\Documents and Settings\Сергей\Рабочий стол\1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2636912"/>
            <a:ext cx="7897813" cy="4003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16-Настоящая-любовь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67544" y="260648"/>
            <a:ext cx="1708748" cy="4378102"/>
          </a:xfrm>
          <a:prstGeom prst="rect">
            <a:avLst/>
          </a:prstGeom>
        </p:spPr>
      </p:pic>
      <p:pic>
        <p:nvPicPr>
          <p:cNvPr id="5" name="Рисунок 4" descr="19-Семья-это-абсолютное-счастье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187000" y="260648"/>
            <a:ext cx="1708748" cy="4378102"/>
          </a:xfrm>
          <a:prstGeom prst="rect">
            <a:avLst/>
          </a:prstGeom>
        </p:spPr>
      </p:pic>
      <p:pic>
        <p:nvPicPr>
          <p:cNvPr id="7" name="Рисунок 6" descr="01-когда-начинается-жизнь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076056" y="1412776"/>
            <a:ext cx="1751550" cy="4378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15935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 descr="07-последствия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42559" y="311945"/>
            <a:ext cx="2504267" cy="6259560"/>
          </a:xfrm>
          <a:prstGeom prst="rect">
            <a:avLst/>
          </a:prstGeom>
        </p:spPr>
      </p:pic>
      <p:pic>
        <p:nvPicPr>
          <p:cNvPr id="6" name="Рисунок 5" descr="08-Постабортный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131840" y="311945"/>
            <a:ext cx="2505283" cy="6262106"/>
          </a:xfrm>
          <a:prstGeom prst="rect">
            <a:avLst/>
          </a:prstGeom>
        </p:spPr>
      </p:pic>
      <p:pic>
        <p:nvPicPr>
          <p:cNvPr id="1028" name="Picture 4" descr="https://photos-2.dropbox.com/t/2/AACTfnOAb7J9pv5dF08JzTOIBWizW1nq9SFUl7P6N4gnrw/12/36405920/jpeg/32x32/3/1488402000/0/2/06-%D0%A5%D0%B8%D0%BC%D0%B8%D1%87%D0%B5%D1%81%D0%BA%D0%BE%D0%B5-%D0%BE%D1%80%D1%83%D0%B6%D0%B8%D0%B5.jpg/EPWo1xsYo6MDIAcoBw/Vw5EKpEftOKVgYahrvoyiuzBxuAq_O1lbLIyY_w_g8o?dl=0&amp;size=800x600&amp;size_mode=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311945"/>
            <a:ext cx="2441228" cy="6259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211719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188640"/>
            <a:ext cx="8568952" cy="1224136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Особенности работы в благочинии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059832" y="1412776"/>
            <a:ext cx="5616624" cy="5393165"/>
          </a:xfrm>
        </p:spPr>
        <p:txBody>
          <a:bodyPr/>
          <a:lstStyle/>
          <a:p>
            <a:pPr algn="just"/>
            <a:r>
              <a:rPr lang="ru-RU" dirty="0" smtClean="0"/>
              <a:t>1. </a:t>
            </a:r>
            <a:r>
              <a:rPr lang="ru-RU" smtClean="0"/>
              <a:t>Представитель </a:t>
            </a:r>
            <a:r>
              <a:rPr lang="ru-RU" dirty="0" smtClean="0"/>
              <a:t>местной администрации может не гласно запретить деятельность в защиту </a:t>
            </a:r>
            <a:r>
              <a:rPr lang="ru-RU" dirty="0" err="1" smtClean="0"/>
              <a:t>нерожденных</a:t>
            </a:r>
            <a:r>
              <a:rPr lang="ru-RU" dirty="0" smtClean="0"/>
              <a:t> детей под разными предлогами.</a:t>
            </a:r>
            <a:endParaRPr lang="ru-RU" dirty="0"/>
          </a:p>
        </p:txBody>
      </p:sp>
      <p:pic>
        <p:nvPicPr>
          <p:cNvPr id="4098" name="Picture 2" descr="https://photos-4.dropbox.com/t/2/AABXkhivBZFCI7Br5JjwfTSHzetGvYrw9XrpiXdqzcm3VA/12/36405920/jpeg/32x32/3/1488402000/0/2/04-%D0%A1%D0%BF%D0%BE%D1%81%D0%BE%D0%B1%D1%8B-%D0%BA%D0%B0%D0%B7%D0%BD%D0%B8.jpg/EPWo1xsYo6MDIAcoBw/6Hlnr__CDx2tDD4u0yiWQbPXP2ZjWiBHLNbWYR4hMVM?dl=0&amp;size=800x600&amp;size_mode=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266864"/>
            <a:ext cx="2160240" cy="55390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10243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/>
          <p:cNvSpPr>
            <a:spLocks noGrp="1"/>
          </p:cNvSpPr>
          <p:nvPr>
            <p:ph sz="quarter" idx="14"/>
          </p:nvPr>
        </p:nvSpPr>
        <p:spPr>
          <a:xfrm>
            <a:off x="3451920" y="188640"/>
            <a:ext cx="4936504" cy="6192688"/>
          </a:xfrm>
        </p:spPr>
        <p:txBody>
          <a:bodyPr>
            <a:normAutofit fontScale="92500"/>
          </a:bodyPr>
          <a:lstStyle/>
          <a:p>
            <a:pPr marL="0" indent="0" algn="ctr">
              <a:buNone/>
            </a:pPr>
            <a:r>
              <a:rPr lang="ru-RU" dirty="0" smtClean="0"/>
              <a:t>Организация работы </a:t>
            </a:r>
            <a:r>
              <a:rPr lang="ru-RU" dirty="0" err="1" smtClean="0"/>
              <a:t>выставочно</a:t>
            </a:r>
            <a:r>
              <a:rPr lang="ru-RU" dirty="0" smtClean="0"/>
              <a:t>-лекционного комплекса в Талдомском р-не:</a:t>
            </a:r>
          </a:p>
          <a:p>
            <a:pPr marL="457200" indent="-457200" algn="just">
              <a:buAutoNum type="arabicPeriod"/>
            </a:pPr>
            <a:r>
              <a:rPr lang="ru-RU" dirty="0" smtClean="0"/>
              <a:t>Презентация для замов по воспитательной работе.</a:t>
            </a:r>
          </a:p>
          <a:p>
            <a:pPr marL="457200" indent="-457200" algn="just">
              <a:buAutoNum type="arabicPeriod"/>
            </a:pPr>
            <a:r>
              <a:rPr lang="ru-RU" dirty="0" smtClean="0"/>
              <a:t>Составления графика по школам на учебный год.</a:t>
            </a:r>
          </a:p>
          <a:p>
            <a:pPr marL="457200" indent="-457200" algn="just">
              <a:buAutoNum type="arabicPeriod"/>
            </a:pPr>
            <a:r>
              <a:rPr lang="ru-RU" dirty="0" err="1" smtClean="0"/>
              <a:t>Выставочно</a:t>
            </a:r>
            <a:r>
              <a:rPr lang="ru-RU" dirty="0" smtClean="0"/>
              <a:t>-лекционная работа:</a:t>
            </a:r>
          </a:p>
          <a:p>
            <a:pPr marL="0" indent="0" algn="just">
              <a:buNone/>
            </a:pPr>
            <a:r>
              <a:rPr lang="ru-RU" dirty="0"/>
              <a:t> </a:t>
            </a:r>
            <a:r>
              <a:rPr lang="ru-RU" dirty="0" smtClean="0"/>
              <a:t>- 45 мин. – лекция плюс ответы на вопросы;</a:t>
            </a:r>
          </a:p>
          <a:p>
            <a:pPr marL="0" indent="0" algn="just">
              <a:buNone/>
            </a:pPr>
            <a:r>
              <a:rPr lang="ru-RU" dirty="0"/>
              <a:t> </a:t>
            </a:r>
            <a:r>
              <a:rPr lang="ru-RU" dirty="0" smtClean="0"/>
              <a:t>- обратная связь (книга отзывов), раздаточный материал;</a:t>
            </a:r>
          </a:p>
          <a:p>
            <a:pPr marL="0" indent="0" algn="just">
              <a:buNone/>
            </a:pPr>
            <a:r>
              <a:rPr lang="ru-RU" dirty="0"/>
              <a:t> </a:t>
            </a:r>
            <a:r>
              <a:rPr lang="ru-RU" dirty="0" smtClean="0"/>
              <a:t>- самостоятельное знакомство с выставкой вместе педагогами.</a:t>
            </a:r>
          </a:p>
          <a:p>
            <a:pPr marL="0" indent="0" algn="just">
              <a:buNone/>
            </a:pPr>
            <a:r>
              <a:rPr lang="ru-RU" dirty="0" smtClean="0"/>
              <a:t>4. Выезды на родительские собрания.</a:t>
            </a:r>
            <a:endParaRPr lang="ru-RU" dirty="0"/>
          </a:p>
        </p:txBody>
      </p:sp>
      <p:pic>
        <p:nvPicPr>
          <p:cNvPr id="5122" name="Picture 2" descr="D:\человеческий потенциал\DSC0377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88640"/>
            <a:ext cx="3200400" cy="568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862713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3528" y="260648"/>
            <a:ext cx="8280920" cy="1440160"/>
          </a:xfrm>
        </p:spPr>
        <p:txBody>
          <a:bodyPr/>
          <a:lstStyle/>
          <a:p>
            <a:r>
              <a:rPr lang="ru-RU" dirty="0" smtClean="0"/>
              <a:t>2. Сложности с финансированием </a:t>
            </a:r>
            <a:r>
              <a:rPr lang="ru-RU" dirty="0" err="1" smtClean="0"/>
              <a:t>выставочно</a:t>
            </a:r>
            <a:r>
              <a:rPr lang="ru-RU" dirty="0" smtClean="0"/>
              <a:t>-лекционной деятельности.</a:t>
            </a:r>
            <a:endParaRPr lang="ru-RU" dirty="0"/>
          </a:p>
        </p:txBody>
      </p:sp>
      <p:pic>
        <p:nvPicPr>
          <p:cNvPr id="6146" name="Picture 2" descr="http://storage4.static.itmages.ru/i/15/0526/h_1432649431_7181472_a7823721e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980727"/>
            <a:ext cx="8794094" cy="22659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26787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71600" y="260648"/>
            <a:ext cx="6400800" cy="1473200"/>
          </a:xfrm>
        </p:spPr>
        <p:txBody>
          <a:bodyPr/>
          <a:lstStyle/>
          <a:p>
            <a:r>
              <a:rPr lang="ru-RU" dirty="0" smtClean="0"/>
              <a:t>3. Необходимость настойчивого продвижения проекта по принципу: «вода камень точит»</a:t>
            </a:r>
            <a:endParaRPr lang="ru-RU" dirty="0"/>
          </a:p>
        </p:txBody>
      </p:sp>
      <p:pic>
        <p:nvPicPr>
          <p:cNvPr id="7170" name="Picture 2" descr="D:\Кошелево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980728"/>
            <a:ext cx="7680332" cy="5760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617550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27584" y="332656"/>
            <a:ext cx="7408333" cy="3450696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3. Быстрое распространение информации в рамках маленького города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2231" b="1240"/>
          <a:stretch/>
        </p:blipFill>
        <p:spPr>
          <a:xfrm>
            <a:off x="395536" y="1124744"/>
            <a:ext cx="3901466" cy="554461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r="3757" b="2751"/>
          <a:stretch/>
        </p:blipFill>
        <p:spPr>
          <a:xfrm>
            <a:off x="4572000" y="980728"/>
            <a:ext cx="3900183" cy="5544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1146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467544" y="260648"/>
            <a:ext cx="8208912" cy="1368152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4. Боязнь темы «аборты».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quarter" idx="14"/>
          </p:nvPr>
        </p:nvSpPr>
        <p:spPr>
          <a:xfrm>
            <a:off x="2483768" y="1556792"/>
            <a:ext cx="6192688" cy="4824536"/>
          </a:xfrm>
        </p:spPr>
        <p:txBody>
          <a:bodyPr>
            <a:normAutofit fontScale="92500" lnSpcReduction="20000"/>
          </a:bodyPr>
          <a:lstStyle/>
          <a:p>
            <a:pPr marL="457200" indent="-457200">
              <a:buAutoNum type="arabicPeriod"/>
            </a:pPr>
            <a:r>
              <a:rPr lang="ru-RU" dirty="0" smtClean="0"/>
              <a:t>Цель лекции – уберечь девочек от ранней половой жизни и абортов. Эта тема заставляет задуматься о последствиях.</a:t>
            </a:r>
          </a:p>
          <a:p>
            <a:pPr marL="457200" indent="-457200">
              <a:buAutoNum type="arabicPeriod"/>
            </a:pPr>
            <a:r>
              <a:rPr lang="ru-RU" dirty="0" smtClean="0"/>
              <a:t>Рассказывая об опасности использования контрацептивов, нацеливаем молодежь на на чистоту и целомудрие. </a:t>
            </a:r>
          </a:p>
          <a:p>
            <a:pPr marL="457200" indent="-457200">
              <a:buAutoNum type="arabicPeriod"/>
            </a:pPr>
            <a:r>
              <a:rPr lang="ru-RU" dirty="0" smtClean="0"/>
              <a:t>Чем любовь отличается от влюбленности? Семейные отношения в браке от блуда – «гражданского брака» без регистрации?</a:t>
            </a:r>
          </a:p>
          <a:p>
            <a:pPr marL="457200" indent="-457200">
              <a:buAutoNum type="arabicPeriod"/>
            </a:pPr>
            <a:r>
              <a:rPr lang="ru-RU" dirty="0" smtClean="0"/>
              <a:t>Подобная аргументация в предварительной работе с учителями и родителями позволяет развеять это опасение.</a:t>
            </a:r>
          </a:p>
          <a:p>
            <a:pPr marL="457200" indent="-457200">
              <a:buAutoNum type="arabicPeriod"/>
            </a:pPr>
            <a:r>
              <a:rPr lang="ru-RU" dirty="0" smtClean="0"/>
              <a:t>Актуальность проблемы зависимостей из темы «Трезвость» вообще не вызывает сомнений. А лекция по трезвости – логичное продолжение данной темы.</a:t>
            </a:r>
            <a:endParaRPr lang="ru-RU" dirty="0"/>
          </a:p>
        </p:txBody>
      </p:sp>
      <p:pic>
        <p:nvPicPr>
          <p:cNvPr id="5" name="Рисунок 4" descr="Вводный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196752"/>
            <a:ext cx="2088232" cy="53506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920236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3"/>
          <a:stretch/>
        </p:blipFill>
        <p:spPr>
          <a:xfrm>
            <a:off x="467544" y="1412776"/>
            <a:ext cx="3312368" cy="4548716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223"/>
          <a:stretch/>
        </p:blipFill>
        <p:spPr>
          <a:xfrm>
            <a:off x="5364088" y="1427698"/>
            <a:ext cx="3312367" cy="4510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632331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vamotkrytka.ru/_ph/158/2/114483619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9392"/>
            <a:ext cx="9144000" cy="68486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19672" y="5661248"/>
            <a:ext cx="6417734" cy="939801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https://www.youtube.com/watch?v=Cq0TmYd72G8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539904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298</TotalTime>
  <Words>642</Words>
  <Application>Microsoft Office PowerPoint</Application>
  <PresentationFormat>Экран (4:3)</PresentationFormat>
  <Paragraphs>60</Paragraphs>
  <Slides>16</Slides>
  <Notes>15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Волна</vt:lpstr>
      <vt:lpstr>Особенности организации выставочно-лекционной деятельности в благочинии и епархии</vt:lpstr>
      <vt:lpstr>Выставочно-лекционная деятельность в Нижегородской епархии</vt:lpstr>
      <vt:lpstr>1. Благословение правящего архиерея, поддержка администрации</vt:lpstr>
      <vt:lpstr>2. Экспертиза</vt:lpstr>
      <vt:lpstr>Как организована выставочно-лекционная деятельность в Выксунской епархии</vt:lpstr>
      <vt:lpstr>Особенности работы с выставкой</vt:lpstr>
      <vt:lpstr>Презентация PowerPoint</vt:lpstr>
      <vt:lpstr>Презентация PowerPoint</vt:lpstr>
      <vt:lpstr>Особенности работы в благочинии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Особенности организации выставочно-лекционной деятельности в благочинии и епархии</dc:title>
  <dc:creator>АртВлад</dc:creator>
  <cp:lastModifiedBy>ASUS</cp:lastModifiedBy>
  <cp:revision>49</cp:revision>
  <dcterms:created xsi:type="dcterms:W3CDTF">2017-03-01T09:07:22Z</dcterms:created>
  <dcterms:modified xsi:type="dcterms:W3CDTF">2017-03-14T06:44:48Z</dcterms:modified>
</cp:coreProperties>
</file>