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8"/>
  </p:notesMasterIdLst>
  <p:sldIdLst>
    <p:sldId id="258" r:id="rId2"/>
    <p:sldId id="308" r:id="rId3"/>
    <p:sldId id="304" r:id="rId4"/>
    <p:sldId id="305" r:id="rId5"/>
    <p:sldId id="307" r:id="rId6"/>
    <p:sldId id="314" r:id="rId7"/>
    <p:sldId id="313" r:id="rId8"/>
    <p:sldId id="312" r:id="rId9"/>
    <p:sldId id="324" r:id="rId10"/>
    <p:sldId id="268" r:id="rId11"/>
    <p:sldId id="317" r:id="rId12"/>
    <p:sldId id="318" r:id="rId13"/>
    <p:sldId id="319" r:id="rId14"/>
    <p:sldId id="320" r:id="rId15"/>
    <p:sldId id="321" r:id="rId16"/>
    <p:sldId id="322" r:id="rId17"/>
    <p:sldId id="306" r:id="rId18"/>
    <p:sldId id="327" r:id="rId19"/>
    <p:sldId id="326" r:id="rId20"/>
    <p:sldId id="332" r:id="rId21"/>
    <p:sldId id="328" r:id="rId22"/>
    <p:sldId id="331" r:id="rId23"/>
    <p:sldId id="346" r:id="rId24"/>
    <p:sldId id="349" r:id="rId25"/>
    <p:sldId id="333" r:id="rId26"/>
    <p:sldId id="350" r:id="rId27"/>
    <p:sldId id="336" r:id="rId28"/>
    <p:sldId id="343" r:id="rId29"/>
    <p:sldId id="334" r:id="rId30"/>
    <p:sldId id="337" r:id="rId31"/>
    <p:sldId id="329" r:id="rId32"/>
    <p:sldId id="330" r:id="rId33"/>
    <p:sldId id="342" r:id="rId34"/>
    <p:sldId id="344" r:id="rId35"/>
    <p:sldId id="345" r:id="rId36"/>
    <p:sldId id="347" r:id="rId37"/>
    <p:sldId id="348" r:id="rId38"/>
    <p:sldId id="280" r:id="rId39"/>
    <p:sldId id="281" r:id="rId40"/>
    <p:sldId id="282" r:id="rId41"/>
    <p:sldId id="283" r:id="rId42"/>
    <p:sldId id="284" r:id="rId43"/>
    <p:sldId id="285" r:id="rId44"/>
    <p:sldId id="286" r:id="rId45"/>
    <p:sldId id="301" r:id="rId46"/>
    <p:sldId id="303" r:id="rId47"/>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9E5E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21E4AEA4-8DFA-4A89-87EB-49C32662AFE0}" styleName="Средний стиль 2 - акцент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0909" autoAdjust="0"/>
  </p:normalViewPr>
  <p:slideViewPr>
    <p:cSldViewPr>
      <p:cViewPr>
        <p:scale>
          <a:sx n="113" d="100"/>
          <a:sy n="113" d="100"/>
        </p:scale>
        <p:origin x="-1584" y="-72"/>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notesMaster" Target="notesMasters/notesMaster1.xml"/><Relationship Id="rId8" Type="http://schemas.openxmlformats.org/officeDocument/2006/relationships/slide" Target="slides/slide7.xml"/><Relationship Id="rId51"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ru-RU"/>
          </a:p>
        </p:txBody>
      </p:sp>
      <p:sp>
        <p:nvSpPr>
          <p:cNvPr id="3" name="Дата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D4EC101F-433C-45BB-B0C2-EE736E927689}" type="datetimeFigureOut">
              <a:rPr lang="ru-RU" smtClean="0"/>
              <a:t>07.03.2017</a:t>
            </a:fld>
            <a:endParaRPr lang="ru-RU"/>
          </a:p>
        </p:txBody>
      </p:sp>
      <p:sp>
        <p:nvSpPr>
          <p:cNvPr id="4" name="Образ слайда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ru-RU"/>
          </a:p>
        </p:txBody>
      </p:sp>
      <p:sp>
        <p:nvSpPr>
          <p:cNvPr id="5" name="Заметки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6" name="Нижний колонтитул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ru-RU"/>
          </a:p>
        </p:txBody>
      </p:sp>
      <p:sp>
        <p:nvSpPr>
          <p:cNvPr id="7" name="Номер слайда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C4A685A1-AFF8-43E3-BCA4-AB9D1C3D2E89}" type="slidenum">
              <a:rPr lang="ru-RU" smtClean="0"/>
              <a:t>‹#›</a:t>
            </a:fld>
            <a:endParaRPr lang="ru-RU"/>
          </a:p>
        </p:txBody>
      </p:sp>
    </p:spTree>
    <p:extLst>
      <p:ext uri="{BB962C8B-B14F-4D97-AF65-F5344CB8AC3E}">
        <p14:creationId xmlns:p14="http://schemas.microsoft.com/office/powerpoint/2010/main" val="194355086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3" Type="http://schemas.openxmlformats.org/officeDocument/2006/relationships/hyperlink" Target="http://www.wse-wmeste.ru/news/show_811/" TargetMode="External"/><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r>
              <a:rPr lang="en-US" dirty="0" smtClean="0"/>
              <a:t>http://ep-digest.ru/wp-content/uploads/2015/05/2_%D0%BC%D0%B5%D0%B6%D0%B4%D1%83%D0%BD%D0%B0%D1%80%D0%BE%D0%B4%D0%BD%D0%B0%D1%8F-%D0%BF%D1%80%D0%B0%D0%BA%D1%82%D0%B8%D0%BA%D0%B0-%D1%8D%D1%82%D0%B8%D1%87%D0%B5%D1%81%D0%BA%D0%B8%D1%85-%D0%BF%D1%80%D0%B8%D0%BD%D1%86%D0%B8%D0%BF%D0%BE%D0%B2-%D1%84%D0%B0%D0%BD%D0%B4%D1%80%D0%B0%D0%B9%D0%B7%D0%B8%D0%BD%D0%B3%D0%B0.pdf</a:t>
            </a:r>
            <a:endParaRPr lang="ru-RU" dirty="0"/>
          </a:p>
        </p:txBody>
      </p:sp>
      <p:sp>
        <p:nvSpPr>
          <p:cNvPr id="4" name="Номер слайда 3"/>
          <p:cNvSpPr>
            <a:spLocks noGrp="1"/>
          </p:cNvSpPr>
          <p:nvPr>
            <p:ph type="sldNum" sz="quarter" idx="10"/>
          </p:nvPr>
        </p:nvSpPr>
        <p:spPr/>
        <p:txBody>
          <a:bodyPr/>
          <a:lstStyle/>
          <a:p>
            <a:fld id="{C4A685A1-AFF8-43E3-BCA4-AB9D1C3D2E89}" type="slidenum">
              <a:rPr lang="ru-RU" smtClean="0"/>
              <a:t>9</a:t>
            </a:fld>
            <a:endParaRPr lang="ru-RU"/>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r>
              <a:rPr lang="en-US" dirty="0" smtClean="0"/>
              <a:t>http://www.fundraising.ru/pages/view/33</a:t>
            </a:r>
            <a:r>
              <a:rPr lang="ru-RU" dirty="0" smtClean="0"/>
              <a:t> </a:t>
            </a:r>
            <a:endParaRPr lang="ru-RU" dirty="0"/>
          </a:p>
        </p:txBody>
      </p:sp>
      <p:sp>
        <p:nvSpPr>
          <p:cNvPr id="4" name="Номер слайда 3"/>
          <p:cNvSpPr>
            <a:spLocks noGrp="1"/>
          </p:cNvSpPr>
          <p:nvPr>
            <p:ph type="sldNum" sz="quarter" idx="10"/>
          </p:nvPr>
        </p:nvSpPr>
        <p:spPr/>
        <p:txBody>
          <a:bodyPr/>
          <a:lstStyle/>
          <a:p>
            <a:fld id="{C4A685A1-AFF8-43E3-BCA4-AB9D1C3D2E89}" type="slidenum">
              <a:rPr lang="ru-RU" smtClean="0"/>
              <a:t>10</a:t>
            </a:fld>
            <a:endParaRPr lang="ru-RU"/>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fontScale="85000" lnSpcReduction="10000"/>
          </a:bodyPr>
          <a:lstStyle/>
          <a:p>
            <a:pPr marL="0" marR="0" indent="0" algn="l" defTabSz="914400" rtl="0" eaLnBrk="1" fontAlgn="auto" latinLnBrk="0" hangingPunct="1">
              <a:lnSpc>
                <a:spcPct val="100000"/>
              </a:lnSpc>
              <a:spcBef>
                <a:spcPts val="0"/>
              </a:spcBef>
              <a:spcAft>
                <a:spcPts val="0"/>
              </a:spcAft>
              <a:buClrTx/>
              <a:buSzTx/>
              <a:buFontTx/>
              <a:buNone/>
              <a:tabLst/>
              <a:defRPr/>
            </a:pPr>
            <a:r>
              <a:rPr lang="ru-RU" dirty="0" smtClean="0"/>
              <a:t>НКО обеспокоенные случаями </a:t>
            </a:r>
            <a:r>
              <a:rPr lang="ru-RU" dirty="0" err="1" smtClean="0"/>
              <a:t>лжеволонтерства</a:t>
            </a:r>
            <a:r>
              <a:rPr lang="ru-RU" dirty="0" smtClean="0"/>
              <a:t> на улицах, в метро, электричках и даже на дорогах во время пробок, подписали Декларацию . </a:t>
            </a:r>
          </a:p>
          <a:p>
            <a:r>
              <a:rPr lang="ru-RU" dirty="0" smtClean="0"/>
              <a:t>Часто в местах массового скопления народа появляются люди, собирающие от лица какого-либо фонда пожертвования или продающие якобы благотворительные сувениры.</a:t>
            </a:r>
          </a:p>
          <a:p>
            <a:r>
              <a:rPr lang="ru-RU" dirty="0" smtClean="0"/>
              <a:t>Люди, собирающие такие «пожертвования», бывают одеты в футболки с логотипом фонда, имеют фотографии подопечных и прозрачный ящик для сбора денег, но все это лишь имитация. Такие </a:t>
            </a:r>
            <a:r>
              <a:rPr lang="ru-RU" dirty="0" err="1" smtClean="0"/>
              <a:t>лжеволонтеры</a:t>
            </a:r>
            <a:r>
              <a:rPr lang="ru-RU" dirty="0" smtClean="0"/>
              <a:t> на самом деле получают процент от собранных средств, то есть являются коммерческими агентами, которые обманывают общественность и порочат деятельность честных благотворительных организаций.</a:t>
            </a:r>
          </a:p>
          <a:p>
            <a:r>
              <a:rPr lang="ru-RU" sz="1200" dirty="0" smtClean="0"/>
              <a:t>«На наших глазах ширится и крепнет мошенническое движение, ставящее под угрозу благотворительный сектор. Всякого мошенника рано или поздно разоблачают, но любые скандалы серьезно ударят и по всем нам, а значит — по нашим подопечным. Ушли годы, прежде чем нам начали доверять – и если мы не будем сами бороться с обманом в благотворительной среде, то мы ничем не будем отличаться в глазах общественности от тех, кто обманывает», — подчеркивается в </a:t>
            </a:r>
            <a:r>
              <a:rPr lang="ru-RU" sz="1200" dirty="0" smtClean="0">
                <a:hlinkClick r:id="rId3"/>
              </a:rPr>
              <a:t>декларации, составленной ассоциацией «Все вместе»</a:t>
            </a:r>
            <a:r>
              <a:rPr lang="ru-RU" sz="1200" dirty="0" smtClean="0"/>
              <a:t>. (текст декларации здесь</a:t>
            </a:r>
            <a:r>
              <a:rPr lang="ru-RU" sz="1200" baseline="0" dirty="0" smtClean="0"/>
              <a:t> </a:t>
            </a:r>
            <a:r>
              <a:rPr lang="en-US" sz="1200" dirty="0" smtClean="0">
                <a:solidFill>
                  <a:srgbClr val="FF0000"/>
                </a:solidFill>
              </a:rPr>
              <a:t>http://www.wse-wmeste.ru/news/show_811</a:t>
            </a:r>
            <a:r>
              <a:rPr lang="ru-RU" sz="1200" dirty="0" smtClean="0">
                <a:solidFill>
                  <a:srgbClr val="FF0000"/>
                </a:solidFill>
              </a:rPr>
              <a:t>) </a:t>
            </a:r>
          </a:p>
          <a:p>
            <a:r>
              <a:rPr lang="ru-RU" sz="1200" dirty="0" smtClean="0"/>
              <a:t>Члены ассоциации предлагают всем некоммерческим организациям подписаться под декларацией и положениями о том, что они осуждают</a:t>
            </a:r>
            <a:r>
              <a:rPr lang="ru-RU" sz="1200" b="1" dirty="0" smtClean="0"/>
              <a:t> </a:t>
            </a:r>
            <a:r>
              <a:rPr lang="ru-RU" sz="1200" dirty="0" smtClean="0"/>
              <a:t>практику сбора наличных денег от имени организации вне мест проведения благотворительных мероприятий и вне официальных </a:t>
            </a:r>
            <a:r>
              <a:rPr lang="ru-RU" sz="1200" dirty="0" err="1" smtClean="0"/>
              <a:t>кеш-боксов</a:t>
            </a:r>
            <a:r>
              <a:rPr lang="ru-RU" sz="1200" dirty="0" smtClean="0"/>
              <a:t>, и призывают не делать пожертвования </a:t>
            </a:r>
            <a:r>
              <a:rPr lang="ru-RU" sz="1200" dirty="0" err="1" smtClean="0"/>
              <a:t>лжеволонтерам</a:t>
            </a:r>
            <a:r>
              <a:rPr lang="ru-RU" sz="1200" dirty="0" smtClean="0"/>
              <a:t>.</a:t>
            </a:r>
          </a:p>
          <a:p>
            <a:r>
              <a:rPr lang="ru-RU" sz="1200" dirty="0" smtClean="0"/>
              <a:t>«Инициатива собрания – это, безусловно, прецедент для сектора. </a:t>
            </a:r>
          </a:p>
          <a:p>
            <a:r>
              <a:rPr lang="ru-RU" sz="1200" dirty="0" smtClean="0"/>
              <a:t>Авторы декларации призывают СМИ и просто небезразличных людей присоединиться к информационной кампании и распространить информацию о ней.</a:t>
            </a:r>
            <a:endParaRPr lang="ru-RU" dirty="0"/>
          </a:p>
        </p:txBody>
      </p:sp>
      <p:sp>
        <p:nvSpPr>
          <p:cNvPr id="4" name="Номер слайда 3"/>
          <p:cNvSpPr>
            <a:spLocks noGrp="1"/>
          </p:cNvSpPr>
          <p:nvPr>
            <p:ph type="sldNum" sz="quarter" idx="10"/>
          </p:nvPr>
        </p:nvSpPr>
        <p:spPr/>
        <p:txBody>
          <a:bodyPr/>
          <a:lstStyle/>
          <a:p>
            <a:fld id="{C4A685A1-AFF8-43E3-BCA4-AB9D1C3D2E89}" type="slidenum">
              <a:rPr lang="ru-RU" smtClean="0"/>
              <a:t>17</a:t>
            </a:fld>
            <a:endParaRPr lang="ru-RU"/>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5800" y="2130425"/>
            <a:ext cx="7772400" cy="1470025"/>
          </a:xfrm>
        </p:spPr>
        <p:txBody>
          <a:bodyPr/>
          <a:lstStyle/>
          <a:p>
            <a:r>
              <a:rPr lang="ru-RU" smtClean="0"/>
              <a:t>Образец заголовка</a:t>
            </a:r>
            <a:endParaRPr lang="ru-RU"/>
          </a:p>
        </p:txBody>
      </p:sp>
      <p:sp>
        <p:nvSpPr>
          <p:cNvPr id="3" name="Подзаголовок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ru-RU"/>
          </a:p>
        </p:txBody>
      </p:sp>
      <p:sp>
        <p:nvSpPr>
          <p:cNvPr id="4" name="Дата 3"/>
          <p:cNvSpPr>
            <a:spLocks noGrp="1"/>
          </p:cNvSpPr>
          <p:nvPr>
            <p:ph type="dt" sz="half" idx="10"/>
          </p:nvPr>
        </p:nvSpPr>
        <p:spPr/>
        <p:txBody>
          <a:bodyPr/>
          <a:lstStyle/>
          <a:p>
            <a:fld id="{DDCB1EC6-5D48-4C94-9FCD-A3C453D1F91F}" type="datetimeFigureOut">
              <a:rPr lang="ru-RU" smtClean="0"/>
              <a:pPr/>
              <a:t>07.03.2017</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ED99AA7D-B5D7-43C3-ADED-B9D6F45B54C3}" type="slidenum">
              <a:rPr lang="ru-RU" smtClean="0"/>
              <a:pPr/>
              <a:t>‹#›</a:t>
            </a:fld>
            <a:endParaRPr lang="ru-RU"/>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DDCB1EC6-5D48-4C94-9FCD-A3C453D1F91F}" type="datetimeFigureOut">
              <a:rPr lang="ru-RU" smtClean="0"/>
              <a:pPr/>
              <a:t>07.03.2017</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ED99AA7D-B5D7-43C3-ADED-B9D6F45B54C3}" type="slidenum">
              <a:rPr lang="ru-RU" smtClean="0"/>
              <a:pPr/>
              <a:t>‹#›</a:t>
            </a:fld>
            <a:endParaRPr 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313" y="4406900"/>
            <a:ext cx="7772400" cy="1362075"/>
          </a:xfrm>
        </p:spPr>
        <p:txBody>
          <a:bodyPr anchor="t"/>
          <a:lstStyle>
            <a:lvl1pPr algn="l">
              <a:defRPr sz="4000" b="1" cap="all"/>
            </a:lvl1pPr>
          </a:lstStyle>
          <a:p>
            <a:r>
              <a:rPr lang="ru-RU" smtClean="0"/>
              <a:t>Образец заголовка</a:t>
            </a:r>
            <a:endParaRPr lang="ru-RU"/>
          </a:p>
        </p:txBody>
      </p:sp>
      <p:sp>
        <p:nvSpPr>
          <p:cNvPr id="3" name="Текст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Дата 3"/>
          <p:cNvSpPr>
            <a:spLocks noGrp="1"/>
          </p:cNvSpPr>
          <p:nvPr>
            <p:ph type="dt" sz="half" idx="10"/>
          </p:nvPr>
        </p:nvSpPr>
        <p:spPr/>
        <p:txBody>
          <a:bodyPr/>
          <a:lstStyle/>
          <a:p>
            <a:fld id="{DDCB1EC6-5D48-4C94-9FCD-A3C453D1F91F}" type="datetimeFigureOut">
              <a:rPr lang="ru-RU" smtClean="0"/>
              <a:pPr/>
              <a:t>07.03.2017</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ED99AA7D-B5D7-43C3-ADED-B9D6F45B54C3}" type="slidenum">
              <a:rPr lang="ru-RU" smtClean="0"/>
              <a:pPr/>
              <a:t>‹#›</a:t>
            </a:fld>
            <a:endParaRPr lang="ru-RU"/>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Содержимое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Дата 4"/>
          <p:cNvSpPr>
            <a:spLocks noGrp="1"/>
          </p:cNvSpPr>
          <p:nvPr>
            <p:ph type="dt" sz="half" idx="10"/>
          </p:nvPr>
        </p:nvSpPr>
        <p:spPr/>
        <p:txBody>
          <a:bodyPr/>
          <a:lstStyle/>
          <a:p>
            <a:fld id="{DDCB1EC6-5D48-4C94-9FCD-A3C453D1F91F}" type="datetimeFigureOut">
              <a:rPr lang="ru-RU" smtClean="0"/>
              <a:pPr/>
              <a:t>07.03.2017</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ED99AA7D-B5D7-43C3-ADED-B9D6F45B54C3}" type="slidenum">
              <a:rPr lang="ru-RU" smtClean="0"/>
              <a:pPr/>
              <a:t>‹#›</a:t>
            </a:fld>
            <a:endParaRPr lang="ru-RU"/>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lvl1pPr>
              <a:defRPr/>
            </a:lvl1pPr>
          </a:lstStyle>
          <a:p>
            <a:r>
              <a:rPr lang="ru-RU" smtClean="0"/>
              <a:t>Образец заголовка</a:t>
            </a:r>
            <a:endParaRPr lang="ru-RU"/>
          </a:p>
        </p:txBody>
      </p:sp>
      <p:sp>
        <p:nvSpPr>
          <p:cNvPr id="3" name="Текст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Содержимое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Содержимое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Дата 6"/>
          <p:cNvSpPr>
            <a:spLocks noGrp="1"/>
          </p:cNvSpPr>
          <p:nvPr>
            <p:ph type="dt" sz="half" idx="10"/>
          </p:nvPr>
        </p:nvSpPr>
        <p:spPr/>
        <p:txBody>
          <a:bodyPr/>
          <a:lstStyle/>
          <a:p>
            <a:fld id="{DDCB1EC6-5D48-4C94-9FCD-A3C453D1F91F}" type="datetimeFigureOut">
              <a:rPr lang="ru-RU" smtClean="0"/>
              <a:pPr/>
              <a:t>07.03.2017</a:t>
            </a:fld>
            <a:endParaRPr lang="ru-RU"/>
          </a:p>
        </p:txBody>
      </p:sp>
      <p:sp>
        <p:nvSpPr>
          <p:cNvPr id="8" name="Нижний колонтитул 7"/>
          <p:cNvSpPr>
            <a:spLocks noGrp="1"/>
          </p:cNvSpPr>
          <p:nvPr>
            <p:ph type="ftr" sz="quarter" idx="11"/>
          </p:nvPr>
        </p:nvSpPr>
        <p:spPr/>
        <p:txBody>
          <a:bodyPr/>
          <a:lstStyle/>
          <a:p>
            <a:endParaRPr lang="ru-RU"/>
          </a:p>
        </p:txBody>
      </p:sp>
      <p:sp>
        <p:nvSpPr>
          <p:cNvPr id="9" name="Номер слайда 8"/>
          <p:cNvSpPr>
            <a:spLocks noGrp="1"/>
          </p:cNvSpPr>
          <p:nvPr>
            <p:ph type="sldNum" sz="quarter" idx="12"/>
          </p:nvPr>
        </p:nvSpPr>
        <p:spPr/>
        <p:txBody>
          <a:bodyPr/>
          <a:lstStyle/>
          <a:p>
            <a:fld id="{ED99AA7D-B5D7-43C3-ADED-B9D6F45B54C3}" type="slidenum">
              <a:rPr lang="ru-RU" smtClean="0"/>
              <a:pPr/>
              <a:t>‹#›</a:t>
            </a:fld>
            <a:endParaRPr lang="ru-R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Дата 2"/>
          <p:cNvSpPr>
            <a:spLocks noGrp="1"/>
          </p:cNvSpPr>
          <p:nvPr>
            <p:ph type="dt" sz="half" idx="10"/>
          </p:nvPr>
        </p:nvSpPr>
        <p:spPr/>
        <p:txBody>
          <a:bodyPr/>
          <a:lstStyle/>
          <a:p>
            <a:fld id="{DDCB1EC6-5D48-4C94-9FCD-A3C453D1F91F}" type="datetimeFigureOut">
              <a:rPr lang="ru-RU" smtClean="0"/>
              <a:pPr/>
              <a:t>07.03.2017</a:t>
            </a:fld>
            <a:endParaRPr lang="ru-RU"/>
          </a:p>
        </p:txBody>
      </p:sp>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p:txBody>
          <a:bodyPr/>
          <a:lstStyle/>
          <a:p>
            <a:fld id="{ED99AA7D-B5D7-43C3-ADED-B9D6F45B54C3}" type="slidenum">
              <a:rPr lang="ru-RU" smtClean="0"/>
              <a:pPr/>
              <a:t>‹#›</a:t>
            </a:fld>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DDCB1EC6-5D48-4C94-9FCD-A3C453D1F91F}" type="datetimeFigureOut">
              <a:rPr lang="ru-RU" smtClean="0"/>
              <a:pPr/>
              <a:t>07.03.2017</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ED99AA7D-B5D7-43C3-ADED-B9D6F45B54C3}" type="slidenum">
              <a:rPr lang="ru-RU" smtClean="0"/>
              <a:pPr/>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3008313" cy="1162050"/>
          </a:xfrm>
        </p:spPr>
        <p:txBody>
          <a:bodyPr anchor="b"/>
          <a:lstStyle>
            <a:lvl1pPr algn="l">
              <a:defRPr sz="2000" b="1"/>
            </a:lvl1pPr>
          </a:lstStyle>
          <a:p>
            <a:r>
              <a:rPr lang="ru-RU" smtClean="0"/>
              <a:t>Образец заголовка</a:t>
            </a:r>
            <a:endParaRPr lang="ru-RU"/>
          </a:p>
        </p:txBody>
      </p:sp>
      <p:sp>
        <p:nvSpPr>
          <p:cNvPr id="3" name="Содержимое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DDCB1EC6-5D48-4C94-9FCD-A3C453D1F91F}" type="datetimeFigureOut">
              <a:rPr lang="ru-RU" smtClean="0"/>
              <a:pPr/>
              <a:t>07.03.2017</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ED99AA7D-B5D7-43C3-ADED-B9D6F45B54C3}" type="slidenum">
              <a:rPr lang="ru-RU" smtClean="0"/>
              <a:pPr/>
              <a:t>‹#›</a:t>
            </a:fld>
            <a:endParaRPr lang="ru-RU"/>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2288" y="4800600"/>
            <a:ext cx="5486400" cy="566738"/>
          </a:xfrm>
        </p:spPr>
        <p:txBody>
          <a:bodyPr anchor="b"/>
          <a:lstStyle>
            <a:lvl1pPr algn="l">
              <a:defRPr sz="2000" b="1"/>
            </a:lvl1pPr>
          </a:lstStyle>
          <a:p>
            <a:r>
              <a:rPr lang="ru-RU" smtClean="0"/>
              <a:t>Образец заголовка</a:t>
            </a:r>
            <a:endParaRPr lang="ru-RU"/>
          </a:p>
        </p:txBody>
      </p:sp>
      <p:sp>
        <p:nvSpPr>
          <p:cNvPr id="3" name="Рисунок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DDCB1EC6-5D48-4C94-9FCD-A3C453D1F91F}" type="datetimeFigureOut">
              <a:rPr lang="ru-RU" smtClean="0"/>
              <a:pPr/>
              <a:t>07.03.2017</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ED99AA7D-B5D7-43C3-ADED-B9D6F45B54C3}" type="slidenum">
              <a:rPr lang="ru-RU" smtClean="0"/>
              <a:pPr/>
              <a:t>‹#›</a:t>
            </a:fld>
            <a:endParaRPr lang="ru-RU"/>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DDCB1EC6-5D48-4C94-9FCD-A3C453D1F91F}" type="datetimeFigureOut">
              <a:rPr lang="ru-RU" smtClean="0"/>
              <a:pPr/>
              <a:t>07.03.2017</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ED99AA7D-B5D7-43C3-ADED-B9D6F45B54C3}" type="slidenum">
              <a:rPr lang="ru-RU" smtClean="0"/>
              <a:pPr/>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38"/>
            <a:ext cx="2057400" cy="5851525"/>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457200" y="274638"/>
            <a:ext cx="6019800" cy="5851525"/>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DDCB1EC6-5D48-4C94-9FCD-A3C453D1F91F}" type="datetimeFigureOut">
              <a:rPr lang="ru-RU" smtClean="0"/>
              <a:pPr/>
              <a:t>07.03.2017</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ED99AA7D-B5D7-43C3-ADED-B9D6F45B54C3}" type="slidenum">
              <a:rPr lang="ru-RU" smtClean="0"/>
              <a:pPr/>
              <a:t>‹#›</a:t>
            </a:fld>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cstate="print">
            <a:alphaModFix amt="37000"/>
            <a:lum/>
          </a:blip>
          <a:srcRect/>
          <a:tile tx="0" ty="0" sx="100000" sy="100000" flip="none" algn="tl"/>
        </a:blipFill>
        <a:effectLst/>
      </p:bgPr>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ru-RU" smtClean="0"/>
              <a:t>Образец заголовка</a:t>
            </a:r>
            <a:endParaRPr lang="ru-RU"/>
          </a:p>
        </p:txBody>
      </p:sp>
      <p:sp>
        <p:nvSpPr>
          <p:cNvPr id="3" name="Текст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DCB1EC6-5D48-4C94-9FCD-A3C453D1F91F}" type="datetimeFigureOut">
              <a:rPr lang="ru-RU" smtClean="0"/>
              <a:pPr/>
              <a:t>07.03.2017</a:t>
            </a:fld>
            <a:endParaRPr lang="ru-RU"/>
          </a:p>
        </p:txBody>
      </p:sp>
      <p:sp>
        <p:nvSpPr>
          <p:cNvPr id="5" name="Нижний колонтитул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a:p>
        </p:txBody>
      </p:sp>
      <p:sp>
        <p:nvSpPr>
          <p:cNvPr id="6" name="Номер слайда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D99AA7D-B5D7-43C3-ADED-B9D6F45B54C3}" type="slidenum">
              <a:rPr lang="ru-RU" smtClean="0"/>
              <a:pPr/>
              <a:t>‹#›</a:t>
            </a:fld>
            <a:endParaRPr lang="ru-RU"/>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2.jpeg"/><Relationship Id="rId1" Type="http://schemas.openxmlformats.org/officeDocument/2006/relationships/slideLayout" Target="../slideLayouts/slideLayout2.xml"/><Relationship Id="rId6" Type="http://schemas.openxmlformats.org/officeDocument/2006/relationships/image" Target="../media/image7.jpeg"/><Relationship Id="rId5" Type="http://schemas.openxmlformats.org/officeDocument/2006/relationships/image" Target="../media/image6.jpeg"/><Relationship Id="rId4" Type="http://schemas.openxmlformats.org/officeDocument/2006/relationships/image" Target="../media/image5.jpeg"/></Relationships>
</file>

<file path=ppt/slides/_rels/slide5.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2.xml"/><Relationship Id="rId5" Type="http://schemas.openxmlformats.org/officeDocument/2006/relationships/image" Target="../media/image8.png"/><Relationship Id="rId4" Type="http://schemas.openxmlformats.org/officeDocument/2006/relationships/hyperlink" Target="http://ep-digest.ru/wp-content/uploads/2015/05/2_%D0%BC%D0%B5%D0%B6%D0%B4%D1%83%D0%BD%D0%B0%D1%80%D0%BE%D0%B4%D0%BD%D0%B0%D1%8F-%D0%BF%D1%80%D0%B0%D0%BA%D1%82%D0%B8%D0%BA%D0%B0-%D1%8D%D1%82%D0%B8%D1%87%D0%B5%D1%81%D0%BA%D0%B8%D1%85-%D0%BF%D1%80%D0%B8%D0%BD" TargetMode="Externa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3.xml"/><Relationship Id="rId1" Type="http://schemas.openxmlformats.org/officeDocument/2006/relationships/slideLayout" Target="../slideLayouts/slideLayout2.xml"/><Relationship Id="rId5" Type="http://schemas.openxmlformats.org/officeDocument/2006/relationships/image" Target="../media/image10.jpeg"/><Relationship Id="rId4" Type="http://schemas.openxmlformats.org/officeDocument/2006/relationships/image" Target="../media/image9.jpeg"/></Relationships>
</file>

<file path=ppt/slides/_rels/slide18.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2.jpeg"/><Relationship Id="rId1" Type="http://schemas.openxmlformats.org/officeDocument/2006/relationships/slideLayout" Target="../slideLayouts/slideLayout2.xml"/><Relationship Id="rId4" Type="http://schemas.openxmlformats.org/officeDocument/2006/relationships/hyperlink" Target="http://www.intelros.ru/readroom/kontinent/-149-2011/14333-hristianin-eto-chelovek-kotoromu-bog-poruchil-zabotu-o-mire.html" TargetMode="External"/></Relationships>
</file>

<file path=ppt/slides/_rels/slide28.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2.jpeg"/><Relationship Id="rId1" Type="http://schemas.openxmlformats.org/officeDocument/2006/relationships/slideLayout" Target="../slideLayouts/slideLayout2.xml"/><Relationship Id="rId4" Type="http://schemas.openxmlformats.org/officeDocument/2006/relationships/image" Target="../media/image16.png"/></Relationships>
</file>

<file path=ppt/slides/_rels/slide32.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hyperlink" Target="http://www.pstgu.ru/" TargetMode="Externa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1" name="Rectangle 3"/>
          <p:cNvSpPr>
            <a:spLocks noGrp="1" noChangeArrowheads="1"/>
          </p:cNvSpPr>
          <p:nvPr>
            <p:ph type="subTitle" idx="1"/>
          </p:nvPr>
        </p:nvSpPr>
        <p:spPr>
          <a:xfrm>
            <a:off x="251520" y="4365104"/>
            <a:ext cx="8640960" cy="2016224"/>
          </a:xfrm>
        </p:spPr>
        <p:txBody>
          <a:bodyPr>
            <a:noAutofit/>
          </a:bodyPr>
          <a:lstStyle/>
          <a:p>
            <a:pPr>
              <a:lnSpc>
                <a:spcPct val="80000"/>
              </a:lnSpc>
            </a:pPr>
            <a:r>
              <a:rPr lang="ru-RU" altLang="ru-RU" sz="2400" b="1" dirty="0" smtClean="0">
                <a:solidFill>
                  <a:schemeClr val="accent2">
                    <a:lumMod val="50000"/>
                  </a:schemeClr>
                </a:solidFill>
                <a:effectLst>
                  <a:outerShdw blurRad="38100" dist="38100" dir="2700000" algn="tl">
                    <a:srgbClr val="000000">
                      <a:alpha val="43137"/>
                    </a:srgbClr>
                  </a:outerShdw>
                </a:effectLst>
              </a:rPr>
              <a:t>зав.кафедрой социальной работы</a:t>
            </a:r>
            <a:r>
              <a:rPr lang="en-US" altLang="ru-RU" sz="2400" b="1" dirty="0" smtClean="0">
                <a:solidFill>
                  <a:schemeClr val="accent2">
                    <a:lumMod val="50000"/>
                  </a:schemeClr>
                </a:solidFill>
                <a:effectLst>
                  <a:outerShdw blurRad="38100" dist="38100" dir="2700000" algn="tl">
                    <a:srgbClr val="000000">
                      <a:alpha val="43137"/>
                    </a:srgbClr>
                  </a:outerShdw>
                </a:effectLst>
              </a:rPr>
              <a:t> </a:t>
            </a:r>
            <a:r>
              <a:rPr lang="ru-RU" altLang="ru-RU" sz="2400" b="1" dirty="0" smtClean="0">
                <a:solidFill>
                  <a:schemeClr val="accent2">
                    <a:lumMod val="50000"/>
                  </a:schemeClr>
                </a:solidFill>
                <a:effectLst>
                  <a:outerShdw blurRad="38100" dist="38100" dir="2700000" algn="tl">
                    <a:srgbClr val="000000">
                      <a:alpha val="43137"/>
                    </a:srgbClr>
                  </a:outerShdw>
                </a:effectLst>
              </a:rPr>
              <a:t>Миссионерского факультета</a:t>
            </a:r>
          </a:p>
          <a:p>
            <a:pPr>
              <a:lnSpc>
                <a:spcPct val="80000"/>
              </a:lnSpc>
            </a:pPr>
            <a:r>
              <a:rPr lang="ru-RU" altLang="ru-RU" sz="2400" b="1" dirty="0" smtClean="0">
                <a:solidFill>
                  <a:schemeClr val="accent2">
                    <a:lumMod val="50000"/>
                  </a:schemeClr>
                </a:solidFill>
                <a:effectLst>
                  <a:outerShdw blurRad="38100" dist="38100" dir="2700000" algn="tl">
                    <a:srgbClr val="000000">
                      <a:alpha val="43137"/>
                    </a:srgbClr>
                  </a:outerShdw>
                </a:effectLst>
              </a:rPr>
              <a:t> Православного </a:t>
            </a:r>
            <a:r>
              <a:rPr lang="ru-RU" altLang="ru-RU" sz="2400" b="1" dirty="0" err="1" smtClean="0">
                <a:solidFill>
                  <a:schemeClr val="accent2">
                    <a:lumMod val="50000"/>
                  </a:schemeClr>
                </a:solidFill>
                <a:effectLst>
                  <a:outerShdw blurRad="38100" dist="38100" dir="2700000" algn="tl">
                    <a:srgbClr val="000000">
                      <a:alpha val="43137"/>
                    </a:srgbClr>
                  </a:outerShdw>
                </a:effectLst>
              </a:rPr>
              <a:t>Свято-Тихоновского</a:t>
            </a:r>
            <a:r>
              <a:rPr lang="ru-RU" altLang="ru-RU" sz="2400" b="1" dirty="0" smtClean="0">
                <a:solidFill>
                  <a:schemeClr val="accent2">
                    <a:lumMod val="50000"/>
                  </a:schemeClr>
                </a:solidFill>
                <a:effectLst>
                  <a:outerShdw blurRad="38100" dist="38100" dir="2700000" algn="tl">
                    <a:srgbClr val="000000">
                      <a:alpha val="43137"/>
                    </a:srgbClr>
                  </a:outerShdw>
                </a:effectLst>
              </a:rPr>
              <a:t> гуманитарного университета</a:t>
            </a:r>
          </a:p>
          <a:p>
            <a:pPr>
              <a:lnSpc>
                <a:spcPct val="80000"/>
              </a:lnSpc>
            </a:pPr>
            <a:r>
              <a:rPr lang="ru-RU" altLang="ru-RU" sz="2400" b="1" dirty="0" smtClean="0">
                <a:solidFill>
                  <a:schemeClr val="accent2">
                    <a:lumMod val="50000"/>
                  </a:schemeClr>
                </a:solidFill>
                <a:effectLst>
                  <a:outerShdw blurRad="38100" dist="38100" dir="2700000" algn="tl">
                    <a:srgbClr val="000000">
                      <a:alpha val="43137"/>
                    </a:srgbClr>
                  </a:outerShdw>
                </a:effectLst>
              </a:rPr>
              <a:t>к.и.н., доц. </a:t>
            </a:r>
            <a:r>
              <a:rPr lang="ru-RU" altLang="ru-RU" sz="2400" b="1" dirty="0" err="1" smtClean="0">
                <a:solidFill>
                  <a:schemeClr val="accent2">
                    <a:lumMod val="50000"/>
                  </a:schemeClr>
                </a:solidFill>
                <a:effectLst>
                  <a:outerShdw blurRad="38100" dist="38100" dir="2700000" algn="tl">
                    <a:srgbClr val="000000">
                      <a:alpha val="43137"/>
                    </a:srgbClr>
                  </a:outerShdw>
                </a:effectLst>
              </a:rPr>
              <a:t>Зальцман</a:t>
            </a:r>
            <a:r>
              <a:rPr lang="ru-RU" altLang="ru-RU" sz="2400" b="1" dirty="0" smtClean="0">
                <a:solidFill>
                  <a:schemeClr val="accent2">
                    <a:lumMod val="50000"/>
                  </a:schemeClr>
                </a:solidFill>
                <a:effectLst>
                  <a:outerShdw blurRad="38100" dist="38100" dir="2700000" algn="tl">
                    <a:srgbClr val="000000">
                      <a:alpha val="43137"/>
                    </a:srgbClr>
                  </a:outerShdw>
                </a:effectLst>
              </a:rPr>
              <a:t> Татьяна Валерьевна</a:t>
            </a:r>
          </a:p>
          <a:p>
            <a:pPr>
              <a:lnSpc>
                <a:spcPct val="80000"/>
              </a:lnSpc>
            </a:pPr>
            <a:endParaRPr lang="ru-RU" altLang="ru-RU" sz="2400" b="1" dirty="0" smtClean="0">
              <a:solidFill>
                <a:schemeClr val="accent2">
                  <a:lumMod val="50000"/>
                </a:schemeClr>
              </a:solidFill>
              <a:effectLst>
                <a:outerShdw blurRad="38100" dist="38100" dir="2700000" algn="tl">
                  <a:srgbClr val="000000">
                    <a:alpha val="43137"/>
                  </a:srgbClr>
                </a:outerShdw>
              </a:effectLst>
            </a:endParaRPr>
          </a:p>
          <a:p>
            <a:pPr>
              <a:lnSpc>
                <a:spcPct val="80000"/>
              </a:lnSpc>
            </a:pPr>
            <a:r>
              <a:rPr lang="ru-RU" altLang="ru-RU" sz="2400" b="1" dirty="0" smtClean="0">
                <a:solidFill>
                  <a:schemeClr val="accent2">
                    <a:lumMod val="50000"/>
                  </a:schemeClr>
                </a:solidFill>
                <a:effectLst>
                  <a:outerShdw blurRad="38100" dist="38100" dir="2700000" algn="tl">
                    <a:srgbClr val="000000">
                      <a:alpha val="43137"/>
                    </a:srgbClr>
                  </a:outerShdw>
                </a:effectLst>
              </a:rPr>
              <a:t>7 марта 2017 года </a:t>
            </a:r>
          </a:p>
        </p:txBody>
      </p:sp>
      <p:sp>
        <p:nvSpPr>
          <p:cNvPr id="2050" name="Rectangle 2"/>
          <p:cNvSpPr>
            <a:spLocks noGrp="1" noChangeArrowheads="1"/>
          </p:cNvSpPr>
          <p:nvPr>
            <p:ph type="ctrTitle"/>
          </p:nvPr>
        </p:nvSpPr>
        <p:spPr>
          <a:xfrm>
            <a:off x="179512" y="1052736"/>
            <a:ext cx="8784976" cy="2016224"/>
          </a:xfrm>
          <a:noFill/>
          <a:ln>
            <a:noFill/>
          </a:ln>
        </p:spPr>
        <p:style>
          <a:lnRef idx="1">
            <a:schemeClr val="accent6"/>
          </a:lnRef>
          <a:fillRef idx="2">
            <a:schemeClr val="accent6"/>
          </a:fillRef>
          <a:effectRef idx="1">
            <a:schemeClr val="accent6"/>
          </a:effectRef>
          <a:fontRef idx="minor">
            <a:schemeClr val="dk1"/>
          </a:fontRef>
        </p:style>
        <p:txBody>
          <a:bodyPr>
            <a:noAutofit/>
          </a:bodyPr>
          <a:lstStyle/>
          <a:p>
            <a:r>
              <a:rPr lang="ru-RU" sz="6000" b="1" dirty="0">
                <a:ln w="11430"/>
                <a:solidFill>
                  <a:schemeClr val="accent2">
                    <a:lumMod val="50000"/>
                  </a:schemeClr>
                </a:solidFill>
                <a:effectLst>
                  <a:outerShdw blurRad="38100" dist="38100" dir="2700000" algn="tl">
                    <a:srgbClr val="000000">
                      <a:alpha val="43137"/>
                    </a:srgbClr>
                  </a:outerShdw>
                </a:effectLst>
                <a:latin typeface="+mj-lt"/>
                <a:ea typeface="+mj-ea"/>
                <a:cs typeface="+mj-cs"/>
              </a:rPr>
              <a:t>Этические проблемы социальной работы</a:t>
            </a:r>
            <a:endParaRPr lang="en-US" sz="6000" b="1" dirty="0">
              <a:ln w="11430"/>
              <a:solidFill>
                <a:schemeClr val="accent2">
                  <a:lumMod val="50000"/>
                </a:schemeClr>
              </a:solidFill>
              <a:effectLst>
                <a:outerShdw blurRad="38100" dist="38100" dir="2700000" algn="tl">
                  <a:srgbClr val="000000">
                    <a:alpha val="43137"/>
                  </a:srgbClr>
                </a:outerShdw>
              </a:effectLst>
              <a:latin typeface="+mj-lt"/>
              <a:ea typeface="+mj-ea"/>
              <a:cs typeface="+mj-cs"/>
            </a:endParaRPr>
          </a:p>
        </p:txBody>
      </p:sp>
    </p:spTree>
  </p:cSld>
  <p:clrMapOvr>
    <a:masterClrMapping/>
  </p:clrMapOv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5" name="Прямая соединительная линия 4"/>
          <p:cNvCxnSpPr/>
          <p:nvPr/>
        </p:nvCxnSpPr>
        <p:spPr>
          <a:xfrm>
            <a:off x="0" y="6525344"/>
            <a:ext cx="7884368" cy="0"/>
          </a:xfrm>
          <a:prstGeom prst="line">
            <a:avLst/>
          </a:prstGeom>
          <a:ln w="57150">
            <a:solidFill>
              <a:schemeClr val="accent2">
                <a:lumMod val="50000"/>
              </a:schemeClr>
            </a:solidFill>
            <a:prstDash val="solid"/>
          </a:ln>
        </p:spPr>
        <p:style>
          <a:lnRef idx="2">
            <a:schemeClr val="accent2"/>
          </a:lnRef>
          <a:fillRef idx="0">
            <a:schemeClr val="accent2"/>
          </a:fillRef>
          <a:effectRef idx="1">
            <a:schemeClr val="accent2"/>
          </a:effectRef>
          <a:fontRef idx="minor">
            <a:schemeClr val="tx1"/>
          </a:fontRef>
        </p:style>
      </p:cxnSp>
      <p:pic>
        <p:nvPicPr>
          <p:cNvPr id="1026" name="Picture 2" descr="C:\Users\adm\AppData\Local\Temp\7zO48CBCD62\pstgu_red.jpg"/>
          <p:cNvPicPr>
            <a:picLocks noChangeAspect="1" noChangeArrowheads="1"/>
          </p:cNvPicPr>
          <p:nvPr/>
        </p:nvPicPr>
        <p:blipFill>
          <a:blip r:embed="rId2" cstate="print"/>
          <a:srcRect/>
          <a:stretch>
            <a:fillRect/>
          </a:stretch>
        </p:blipFill>
        <p:spPr bwMode="auto">
          <a:xfrm>
            <a:off x="8028384" y="5805264"/>
            <a:ext cx="915703" cy="936104"/>
          </a:xfrm>
          <a:prstGeom prst="rect">
            <a:avLst/>
          </a:prstGeom>
          <a:ln w="38100" cap="sq" cmpd="thickThin">
            <a:noFill/>
            <a:prstDash val="solid"/>
            <a:miter lim="800000"/>
          </a:ln>
          <a:effectLst>
            <a:innerShdw blurRad="76200">
              <a:srgbClr val="000000"/>
            </a:innerShdw>
          </a:effectLst>
        </p:spPr>
      </p:pic>
      <p:sp>
        <p:nvSpPr>
          <p:cNvPr id="10" name="Блок-схема: процесс 9"/>
          <p:cNvSpPr/>
          <p:nvPr/>
        </p:nvSpPr>
        <p:spPr>
          <a:xfrm>
            <a:off x="0" y="6669360"/>
            <a:ext cx="7884368" cy="188640"/>
          </a:xfrm>
          <a:prstGeom prst="flowChartProcess">
            <a:avLst/>
          </a:prstGeom>
          <a:solidFill>
            <a:schemeClr val="accent2">
              <a:lumMod val="50000"/>
            </a:schemeClr>
          </a:solidFill>
          <a:ln>
            <a:solidFill>
              <a:schemeClr val="accent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solidFill>
                <a:srgbClr val="C00000"/>
              </a:solidFill>
            </a:endParaRPr>
          </a:p>
        </p:txBody>
      </p:sp>
      <p:cxnSp>
        <p:nvCxnSpPr>
          <p:cNvPr id="12" name="Прямая соединительная линия 11"/>
          <p:cNvCxnSpPr/>
          <p:nvPr/>
        </p:nvCxnSpPr>
        <p:spPr>
          <a:xfrm>
            <a:off x="0" y="6381328"/>
            <a:ext cx="7884368" cy="0"/>
          </a:xfrm>
          <a:prstGeom prst="line">
            <a:avLst/>
          </a:prstGeom>
          <a:ln w="28575">
            <a:solidFill>
              <a:schemeClr val="accent2">
                <a:lumMod val="50000"/>
              </a:schemeClr>
            </a:solidFill>
          </a:ln>
        </p:spPr>
        <p:style>
          <a:lnRef idx="1">
            <a:schemeClr val="accent1"/>
          </a:lnRef>
          <a:fillRef idx="0">
            <a:schemeClr val="accent1"/>
          </a:fillRef>
          <a:effectRef idx="0">
            <a:schemeClr val="accent1"/>
          </a:effectRef>
          <a:fontRef idx="minor">
            <a:schemeClr val="tx1"/>
          </a:fontRef>
        </p:style>
      </p:cxnSp>
      <p:sp>
        <p:nvSpPr>
          <p:cNvPr id="8" name="Прямоугольник 7"/>
          <p:cNvSpPr/>
          <p:nvPr/>
        </p:nvSpPr>
        <p:spPr>
          <a:xfrm>
            <a:off x="323528" y="1196753"/>
            <a:ext cx="8352928" cy="1477328"/>
          </a:xfrm>
          <a:prstGeom prst="rect">
            <a:avLst/>
          </a:prstGeom>
        </p:spPr>
        <p:txBody>
          <a:bodyPr wrap="square">
            <a:spAutoFit/>
          </a:bodyPr>
          <a:lstStyle/>
          <a:p>
            <a:pPr algn="ctr"/>
            <a:endParaRPr lang="ru-RU" sz="3000" dirty="0" smtClean="0">
              <a:solidFill>
                <a:schemeClr val="accent2">
                  <a:lumMod val="50000"/>
                </a:schemeClr>
              </a:solidFill>
              <a:latin typeface="Times New Roman" pitchFamily="18" charset="0"/>
            </a:endParaRPr>
          </a:p>
          <a:p>
            <a:pPr algn="ctr"/>
            <a:endParaRPr lang="ru-RU" sz="3000" dirty="0" smtClean="0">
              <a:solidFill>
                <a:schemeClr val="accent2">
                  <a:lumMod val="50000"/>
                </a:schemeClr>
              </a:solidFill>
              <a:latin typeface="Times New Roman" pitchFamily="18" charset="0"/>
            </a:endParaRPr>
          </a:p>
          <a:p>
            <a:pPr algn="ctr"/>
            <a:r>
              <a:rPr lang="ru-RU" sz="3000" dirty="0" smtClean="0">
                <a:solidFill>
                  <a:schemeClr val="accent2">
                    <a:lumMod val="50000"/>
                  </a:schemeClr>
                </a:solidFill>
                <a:latin typeface="Times New Roman" pitchFamily="18" charset="0"/>
              </a:rPr>
              <a:t>  </a:t>
            </a:r>
          </a:p>
        </p:txBody>
      </p:sp>
      <p:sp>
        <p:nvSpPr>
          <p:cNvPr id="9" name="Прямоугольник 8"/>
          <p:cNvSpPr/>
          <p:nvPr/>
        </p:nvSpPr>
        <p:spPr>
          <a:xfrm>
            <a:off x="3995936" y="260648"/>
            <a:ext cx="4968552" cy="2806922"/>
          </a:xfrm>
          <a:prstGeom prst="rect">
            <a:avLst/>
          </a:prstGeom>
        </p:spPr>
        <p:txBody>
          <a:bodyPr wrap="square">
            <a:spAutoFit/>
          </a:bodyPr>
          <a:lstStyle/>
          <a:p>
            <a:pPr algn="just">
              <a:lnSpc>
                <a:spcPct val="90000"/>
              </a:lnSpc>
            </a:pPr>
            <a:r>
              <a:rPr lang="ru-RU" sz="2800" dirty="0" smtClean="0">
                <a:solidFill>
                  <a:schemeClr val="accent2">
                    <a:lumMod val="50000"/>
                  </a:schemeClr>
                </a:solidFill>
                <a:latin typeface="Times New Roman" pitchFamily="18" charset="0"/>
              </a:rPr>
              <a:t>К социальным работникам предъявляются повышенные профессиональные и этические требования, так как от них зависит жизнь, физическое и социальное здоровье людей. </a:t>
            </a:r>
          </a:p>
        </p:txBody>
      </p:sp>
      <p:pic>
        <p:nvPicPr>
          <p:cNvPr id="67586" name="Picture 2" descr="https://im0-tub-ru.yandex.net/i?id=9a19790f8320e5d51304a72c97190f18-l&amp;n=13"/>
          <p:cNvPicPr>
            <a:picLocks noChangeAspect="1" noChangeArrowheads="1"/>
          </p:cNvPicPr>
          <p:nvPr/>
        </p:nvPicPr>
        <p:blipFill>
          <a:blip r:embed="rId3" cstate="print"/>
          <a:srcRect/>
          <a:stretch>
            <a:fillRect/>
          </a:stretch>
        </p:blipFill>
        <p:spPr bwMode="auto">
          <a:xfrm>
            <a:off x="251520" y="3212976"/>
            <a:ext cx="3744414" cy="2808312"/>
          </a:xfrm>
          <a:prstGeom prst="rect">
            <a:avLst/>
          </a:prstGeom>
          <a:noFill/>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23528" y="188640"/>
            <a:ext cx="8373616" cy="850106"/>
          </a:xfrm>
          <a:ln>
            <a:noFill/>
          </a:ln>
        </p:spPr>
        <p:txBody>
          <a:bodyPr>
            <a:normAutofit/>
            <a:scene3d>
              <a:camera prst="orthographicFront"/>
              <a:lightRig rig="flat" dir="tl">
                <a:rot lat="0" lon="0" rev="6600000"/>
              </a:lightRig>
            </a:scene3d>
            <a:sp3d extrusionH="25400" contourW="8890">
              <a:bevelT w="38100" h="31750"/>
              <a:contourClr>
                <a:schemeClr val="accent2">
                  <a:shade val="75000"/>
                </a:schemeClr>
              </a:contourClr>
            </a:sp3d>
          </a:bodyPr>
          <a:lstStyle/>
          <a:p>
            <a:r>
              <a:rPr lang="ru-RU" b="1" dirty="0" smtClean="0">
                <a:ln w="11430"/>
                <a:solidFill>
                  <a:schemeClr val="accent2">
                    <a:lumMod val="50000"/>
                  </a:schemeClr>
                </a:solidFill>
                <a:effectLst>
                  <a:outerShdw blurRad="50800" dist="39000" dir="5460000" algn="tl">
                    <a:srgbClr val="000000">
                      <a:alpha val="38000"/>
                    </a:srgbClr>
                  </a:outerShdw>
                </a:effectLst>
              </a:rPr>
              <a:t>Этика социальной работы</a:t>
            </a:r>
          </a:p>
        </p:txBody>
      </p:sp>
      <p:cxnSp>
        <p:nvCxnSpPr>
          <p:cNvPr id="5" name="Прямая соединительная линия 4"/>
          <p:cNvCxnSpPr/>
          <p:nvPr/>
        </p:nvCxnSpPr>
        <p:spPr>
          <a:xfrm>
            <a:off x="0" y="6525344"/>
            <a:ext cx="7884368" cy="0"/>
          </a:xfrm>
          <a:prstGeom prst="line">
            <a:avLst/>
          </a:prstGeom>
          <a:ln w="57150">
            <a:solidFill>
              <a:schemeClr val="accent2">
                <a:lumMod val="50000"/>
              </a:schemeClr>
            </a:solidFill>
            <a:prstDash val="solid"/>
          </a:ln>
        </p:spPr>
        <p:style>
          <a:lnRef idx="2">
            <a:schemeClr val="accent2"/>
          </a:lnRef>
          <a:fillRef idx="0">
            <a:schemeClr val="accent2"/>
          </a:fillRef>
          <a:effectRef idx="1">
            <a:schemeClr val="accent2"/>
          </a:effectRef>
          <a:fontRef idx="minor">
            <a:schemeClr val="tx1"/>
          </a:fontRef>
        </p:style>
      </p:cxnSp>
      <p:pic>
        <p:nvPicPr>
          <p:cNvPr id="1026" name="Picture 2" descr="C:\Users\adm\AppData\Local\Temp\7zO48CBCD62\pstgu_red.jpg"/>
          <p:cNvPicPr>
            <a:picLocks noChangeAspect="1" noChangeArrowheads="1"/>
          </p:cNvPicPr>
          <p:nvPr/>
        </p:nvPicPr>
        <p:blipFill>
          <a:blip r:embed="rId2" cstate="print"/>
          <a:srcRect/>
          <a:stretch>
            <a:fillRect/>
          </a:stretch>
        </p:blipFill>
        <p:spPr bwMode="auto">
          <a:xfrm>
            <a:off x="8028384" y="5805264"/>
            <a:ext cx="915703" cy="936104"/>
          </a:xfrm>
          <a:prstGeom prst="rect">
            <a:avLst/>
          </a:prstGeom>
          <a:ln w="38100" cap="sq" cmpd="thickThin">
            <a:noFill/>
            <a:prstDash val="solid"/>
            <a:miter lim="800000"/>
          </a:ln>
          <a:effectLst>
            <a:innerShdw blurRad="76200">
              <a:srgbClr val="000000"/>
            </a:innerShdw>
          </a:effectLst>
        </p:spPr>
      </p:pic>
      <p:sp>
        <p:nvSpPr>
          <p:cNvPr id="10" name="Блок-схема: процесс 9"/>
          <p:cNvSpPr/>
          <p:nvPr/>
        </p:nvSpPr>
        <p:spPr>
          <a:xfrm>
            <a:off x="0" y="6669360"/>
            <a:ext cx="7884368" cy="188640"/>
          </a:xfrm>
          <a:prstGeom prst="flowChartProcess">
            <a:avLst/>
          </a:prstGeom>
          <a:solidFill>
            <a:schemeClr val="accent2">
              <a:lumMod val="50000"/>
            </a:schemeClr>
          </a:solidFill>
          <a:ln>
            <a:solidFill>
              <a:schemeClr val="accent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solidFill>
                <a:srgbClr val="C00000"/>
              </a:solidFill>
            </a:endParaRPr>
          </a:p>
        </p:txBody>
      </p:sp>
      <p:cxnSp>
        <p:nvCxnSpPr>
          <p:cNvPr id="12" name="Прямая соединительная линия 11"/>
          <p:cNvCxnSpPr/>
          <p:nvPr/>
        </p:nvCxnSpPr>
        <p:spPr>
          <a:xfrm>
            <a:off x="0" y="6381328"/>
            <a:ext cx="7884368" cy="0"/>
          </a:xfrm>
          <a:prstGeom prst="line">
            <a:avLst/>
          </a:prstGeom>
          <a:ln w="28575">
            <a:solidFill>
              <a:schemeClr val="accent2">
                <a:lumMod val="50000"/>
              </a:schemeClr>
            </a:solidFill>
          </a:ln>
        </p:spPr>
        <p:style>
          <a:lnRef idx="1">
            <a:schemeClr val="accent1"/>
          </a:lnRef>
          <a:fillRef idx="0">
            <a:schemeClr val="accent1"/>
          </a:fillRef>
          <a:effectRef idx="0">
            <a:schemeClr val="accent1"/>
          </a:effectRef>
          <a:fontRef idx="minor">
            <a:schemeClr val="tx1"/>
          </a:fontRef>
        </p:style>
      </p:cxnSp>
      <p:sp>
        <p:nvSpPr>
          <p:cNvPr id="8" name="Прямоугольник 7"/>
          <p:cNvSpPr/>
          <p:nvPr/>
        </p:nvSpPr>
        <p:spPr>
          <a:xfrm>
            <a:off x="323528" y="1196753"/>
            <a:ext cx="8352928" cy="4893647"/>
          </a:xfrm>
          <a:prstGeom prst="rect">
            <a:avLst/>
          </a:prstGeom>
        </p:spPr>
        <p:txBody>
          <a:bodyPr wrap="square">
            <a:spAutoFit/>
          </a:bodyPr>
          <a:lstStyle/>
          <a:p>
            <a:pPr algn="just">
              <a:lnSpc>
                <a:spcPct val="80000"/>
              </a:lnSpc>
            </a:pPr>
            <a:r>
              <a:rPr lang="ru-RU" sz="3000" dirty="0" smtClean="0">
                <a:solidFill>
                  <a:schemeClr val="accent2">
                    <a:lumMod val="50000"/>
                  </a:schemeClr>
                </a:solidFill>
                <a:latin typeface="Times New Roman" pitchFamily="18" charset="0"/>
              </a:rPr>
              <a:t>Социальная работа относится к таким видам деятельности, в которых </a:t>
            </a:r>
            <a:r>
              <a:rPr lang="ru-RU" sz="3000" b="1" dirty="0" smtClean="0">
                <a:solidFill>
                  <a:schemeClr val="accent2">
                    <a:lumMod val="50000"/>
                  </a:schemeClr>
                </a:solidFill>
                <a:latin typeface="Times New Roman" pitchFamily="18" charset="0"/>
              </a:rPr>
              <a:t>профессионально-этическая компетентность специалиста</a:t>
            </a:r>
            <a:r>
              <a:rPr lang="ru-RU" sz="3000" dirty="0" smtClean="0">
                <a:solidFill>
                  <a:schemeClr val="accent2">
                    <a:lumMod val="50000"/>
                  </a:schemeClr>
                </a:solidFill>
                <a:latin typeface="Times New Roman" pitchFamily="18" charset="0"/>
              </a:rPr>
              <a:t> является значимым компонентом профессионализма. </a:t>
            </a:r>
          </a:p>
          <a:p>
            <a:pPr algn="just">
              <a:lnSpc>
                <a:spcPct val="80000"/>
              </a:lnSpc>
            </a:pPr>
            <a:endParaRPr lang="en-US" sz="3000" b="1" dirty="0" smtClean="0">
              <a:solidFill>
                <a:schemeClr val="accent2">
                  <a:lumMod val="50000"/>
                </a:schemeClr>
              </a:solidFill>
              <a:latin typeface="Times New Roman" pitchFamily="18" charset="0"/>
            </a:endParaRPr>
          </a:p>
          <a:p>
            <a:pPr algn="just">
              <a:lnSpc>
                <a:spcPct val="80000"/>
              </a:lnSpc>
            </a:pPr>
            <a:r>
              <a:rPr lang="ru-RU" sz="3000" b="1" dirty="0" smtClean="0">
                <a:solidFill>
                  <a:schemeClr val="accent2">
                    <a:lumMod val="50000"/>
                  </a:schemeClr>
                </a:solidFill>
                <a:latin typeface="Times New Roman" pitchFamily="18" charset="0"/>
              </a:rPr>
              <a:t>Этика социального работника</a:t>
            </a:r>
            <a:r>
              <a:rPr lang="ru-RU" sz="3000" dirty="0" smtClean="0">
                <a:solidFill>
                  <a:schemeClr val="accent2">
                    <a:lumMod val="50000"/>
                  </a:schemeClr>
                </a:solidFill>
                <a:latin typeface="Times New Roman" pitchFamily="18" charset="0"/>
              </a:rPr>
              <a:t> – это вид профессиональной морали, которая представляет собой кодекс поведения, обеспечивающий нравственный характер тех взаимоотношений между людьми, которые вытекают из требований к профессиональной деятельности и профессиональной компетентности. </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23528" y="188640"/>
            <a:ext cx="8373616" cy="850106"/>
          </a:xfrm>
          <a:ln>
            <a:noFill/>
          </a:ln>
        </p:spPr>
        <p:txBody>
          <a:bodyPr>
            <a:normAutofit/>
            <a:scene3d>
              <a:camera prst="orthographicFront"/>
              <a:lightRig rig="flat" dir="tl">
                <a:rot lat="0" lon="0" rev="6600000"/>
              </a:lightRig>
            </a:scene3d>
            <a:sp3d extrusionH="25400" contourW="8890">
              <a:bevelT w="38100" h="31750"/>
              <a:contourClr>
                <a:schemeClr val="accent2">
                  <a:shade val="75000"/>
                </a:schemeClr>
              </a:contourClr>
            </a:sp3d>
          </a:bodyPr>
          <a:lstStyle/>
          <a:p>
            <a:r>
              <a:rPr lang="ru-RU" b="1" dirty="0" smtClean="0">
                <a:ln w="11430"/>
                <a:solidFill>
                  <a:schemeClr val="accent2">
                    <a:lumMod val="50000"/>
                  </a:schemeClr>
                </a:solidFill>
                <a:effectLst>
                  <a:outerShdw blurRad="50800" dist="39000" dir="5460000" algn="tl">
                    <a:srgbClr val="000000">
                      <a:alpha val="38000"/>
                    </a:srgbClr>
                  </a:outerShdw>
                </a:effectLst>
              </a:rPr>
              <a:t>Профессиональная этика</a:t>
            </a:r>
          </a:p>
        </p:txBody>
      </p:sp>
      <p:cxnSp>
        <p:nvCxnSpPr>
          <p:cNvPr id="5" name="Прямая соединительная линия 4"/>
          <p:cNvCxnSpPr/>
          <p:nvPr/>
        </p:nvCxnSpPr>
        <p:spPr>
          <a:xfrm>
            <a:off x="0" y="6525344"/>
            <a:ext cx="7884368" cy="0"/>
          </a:xfrm>
          <a:prstGeom prst="line">
            <a:avLst/>
          </a:prstGeom>
          <a:ln w="57150">
            <a:solidFill>
              <a:schemeClr val="accent2">
                <a:lumMod val="50000"/>
              </a:schemeClr>
            </a:solidFill>
            <a:prstDash val="solid"/>
          </a:ln>
        </p:spPr>
        <p:style>
          <a:lnRef idx="2">
            <a:schemeClr val="accent2"/>
          </a:lnRef>
          <a:fillRef idx="0">
            <a:schemeClr val="accent2"/>
          </a:fillRef>
          <a:effectRef idx="1">
            <a:schemeClr val="accent2"/>
          </a:effectRef>
          <a:fontRef idx="minor">
            <a:schemeClr val="tx1"/>
          </a:fontRef>
        </p:style>
      </p:cxnSp>
      <p:pic>
        <p:nvPicPr>
          <p:cNvPr id="1026" name="Picture 2" descr="C:\Users\adm\AppData\Local\Temp\7zO48CBCD62\pstgu_red.jpg"/>
          <p:cNvPicPr>
            <a:picLocks noChangeAspect="1" noChangeArrowheads="1"/>
          </p:cNvPicPr>
          <p:nvPr/>
        </p:nvPicPr>
        <p:blipFill>
          <a:blip r:embed="rId2" cstate="print"/>
          <a:srcRect/>
          <a:stretch>
            <a:fillRect/>
          </a:stretch>
        </p:blipFill>
        <p:spPr bwMode="auto">
          <a:xfrm>
            <a:off x="8028384" y="5805264"/>
            <a:ext cx="915703" cy="936104"/>
          </a:xfrm>
          <a:prstGeom prst="rect">
            <a:avLst/>
          </a:prstGeom>
          <a:ln w="38100" cap="sq" cmpd="thickThin">
            <a:noFill/>
            <a:prstDash val="solid"/>
            <a:miter lim="800000"/>
          </a:ln>
          <a:effectLst>
            <a:innerShdw blurRad="76200">
              <a:srgbClr val="000000"/>
            </a:innerShdw>
          </a:effectLst>
        </p:spPr>
      </p:pic>
      <p:sp>
        <p:nvSpPr>
          <p:cNvPr id="10" name="Блок-схема: процесс 9"/>
          <p:cNvSpPr/>
          <p:nvPr/>
        </p:nvSpPr>
        <p:spPr>
          <a:xfrm>
            <a:off x="0" y="6669360"/>
            <a:ext cx="7884368" cy="188640"/>
          </a:xfrm>
          <a:prstGeom prst="flowChartProcess">
            <a:avLst/>
          </a:prstGeom>
          <a:solidFill>
            <a:schemeClr val="accent2">
              <a:lumMod val="50000"/>
            </a:schemeClr>
          </a:solidFill>
          <a:ln>
            <a:solidFill>
              <a:schemeClr val="accent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solidFill>
                <a:srgbClr val="C00000"/>
              </a:solidFill>
            </a:endParaRPr>
          </a:p>
        </p:txBody>
      </p:sp>
      <p:cxnSp>
        <p:nvCxnSpPr>
          <p:cNvPr id="12" name="Прямая соединительная линия 11"/>
          <p:cNvCxnSpPr/>
          <p:nvPr/>
        </p:nvCxnSpPr>
        <p:spPr>
          <a:xfrm>
            <a:off x="0" y="6381328"/>
            <a:ext cx="7884368" cy="0"/>
          </a:xfrm>
          <a:prstGeom prst="line">
            <a:avLst/>
          </a:prstGeom>
          <a:ln w="28575">
            <a:solidFill>
              <a:schemeClr val="accent2">
                <a:lumMod val="50000"/>
              </a:schemeClr>
            </a:solidFill>
          </a:ln>
        </p:spPr>
        <p:style>
          <a:lnRef idx="1">
            <a:schemeClr val="accent1"/>
          </a:lnRef>
          <a:fillRef idx="0">
            <a:schemeClr val="accent1"/>
          </a:fillRef>
          <a:effectRef idx="0">
            <a:schemeClr val="accent1"/>
          </a:effectRef>
          <a:fontRef idx="minor">
            <a:schemeClr val="tx1"/>
          </a:fontRef>
        </p:style>
      </p:cxnSp>
      <p:sp>
        <p:nvSpPr>
          <p:cNvPr id="8" name="Прямоугольник 7"/>
          <p:cNvSpPr/>
          <p:nvPr/>
        </p:nvSpPr>
        <p:spPr>
          <a:xfrm>
            <a:off x="323528" y="1196753"/>
            <a:ext cx="8352928" cy="1692771"/>
          </a:xfrm>
          <a:prstGeom prst="rect">
            <a:avLst/>
          </a:prstGeom>
        </p:spPr>
        <p:txBody>
          <a:bodyPr wrap="square">
            <a:spAutoFit/>
          </a:bodyPr>
          <a:lstStyle/>
          <a:p>
            <a:pPr algn="ctr"/>
            <a:r>
              <a:rPr lang="ru-RU" sz="4000" dirty="0" smtClean="0">
                <a:solidFill>
                  <a:schemeClr val="accent2">
                    <a:lumMod val="50000"/>
                  </a:schemeClr>
                </a:solidFill>
                <a:latin typeface="Times New Roman" pitchFamily="18" charset="0"/>
              </a:rPr>
              <a:t>это нравственное самосознание профессиональной группы. </a:t>
            </a:r>
          </a:p>
          <a:p>
            <a:pPr algn="just">
              <a:lnSpc>
                <a:spcPct val="80000"/>
              </a:lnSpc>
            </a:pPr>
            <a:endParaRPr lang="ru-RU" sz="3000" dirty="0" smtClean="0">
              <a:solidFill>
                <a:schemeClr val="accent2">
                  <a:lumMod val="50000"/>
                </a:schemeClr>
              </a:solidFill>
              <a:latin typeface="Times New Roman" pitchFamily="18" charset="0"/>
            </a:endParaRPr>
          </a:p>
        </p:txBody>
      </p:sp>
      <p:pic>
        <p:nvPicPr>
          <p:cNvPr id="3074" name="Picture 2" descr="http://www.svfirstov.ru/upload/information_system_27/5/2/2/item_522/information_items_522.jpg"/>
          <p:cNvPicPr>
            <a:picLocks noChangeAspect="1" noChangeArrowheads="1"/>
          </p:cNvPicPr>
          <p:nvPr/>
        </p:nvPicPr>
        <p:blipFill>
          <a:blip r:embed="rId3" cstate="print"/>
          <a:srcRect/>
          <a:stretch>
            <a:fillRect/>
          </a:stretch>
        </p:blipFill>
        <p:spPr bwMode="auto">
          <a:xfrm>
            <a:off x="7236296" y="2708920"/>
            <a:ext cx="1752600" cy="1905000"/>
          </a:xfrm>
          <a:prstGeom prst="rect">
            <a:avLst/>
          </a:prstGeom>
          <a:noFill/>
        </p:spPr>
      </p:pic>
      <p:pic>
        <p:nvPicPr>
          <p:cNvPr id="3076" name="Picture 4" descr="http://images.wildberries.ru/big/new/3490000/3497954-1.jpg"/>
          <p:cNvPicPr>
            <a:picLocks noChangeAspect="1" noChangeArrowheads="1"/>
          </p:cNvPicPr>
          <p:nvPr/>
        </p:nvPicPr>
        <p:blipFill>
          <a:blip r:embed="rId4" cstate="print"/>
          <a:srcRect/>
          <a:stretch>
            <a:fillRect/>
          </a:stretch>
        </p:blipFill>
        <p:spPr bwMode="auto">
          <a:xfrm>
            <a:off x="2627784" y="3645024"/>
            <a:ext cx="1944216" cy="2593751"/>
          </a:xfrm>
          <a:prstGeom prst="rect">
            <a:avLst/>
          </a:prstGeom>
          <a:noFill/>
        </p:spPr>
      </p:pic>
      <p:pic>
        <p:nvPicPr>
          <p:cNvPr id="3078" name="Picture 6" descr="http://minemshop.ru/images/books_covers/1010932641.jpg"/>
          <p:cNvPicPr>
            <a:picLocks noChangeAspect="1" noChangeArrowheads="1"/>
          </p:cNvPicPr>
          <p:nvPr/>
        </p:nvPicPr>
        <p:blipFill>
          <a:blip r:embed="rId5" cstate="print"/>
          <a:srcRect/>
          <a:stretch>
            <a:fillRect/>
          </a:stretch>
        </p:blipFill>
        <p:spPr bwMode="auto">
          <a:xfrm>
            <a:off x="5076056" y="2708920"/>
            <a:ext cx="1933929" cy="2880320"/>
          </a:xfrm>
          <a:prstGeom prst="rect">
            <a:avLst/>
          </a:prstGeom>
          <a:noFill/>
        </p:spPr>
      </p:pic>
      <p:pic>
        <p:nvPicPr>
          <p:cNvPr id="3080" name="Picture 8" descr="http://images.wildberries.ru/big/new/3440000/3441615-1.jpg"/>
          <p:cNvPicPr>
            <a:picLocks noChangeAspect="1" noChangeArrowheads="1"/>
          </p:cNvPicPr>
          <p:nvPr/>
        </p:nvPicPr>
        <p:blipFill>
          <a:blip r:embed="rId6" cstate="print"/>
          <a:srcRect/>
          <a:stretch>
            <a:fillRect/>
          </a:stretch>
        </p:blipFill>
        <p:spPr bwMode="auto">
          <a:xfrm>
            <a:off x="179512" y="2708920"/>
            <a:ext cx="2051070" cy="2736304"/>
          </a:xfrm>
          <a:prstGeom prst="rect">
            <a:avLst/>
          </a:prstGeom>
          <a:noFill/>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23528" y="116632"/>
            <a:ext cx="8640960" cy="864096"/>
          </a:xfrm>
          <a:ln>
            <a:noFill/>
          </a:ln>
        </p:spPr>
        <p:txBody>
          <a:bodyPr>
            <a:noAutofit/>
            <a:scene3d>
              <a:camera prst="orthographicFront"/>
              <a:lightRig rig="flat" dir="tl">
                <a:rot lat="0" lon="0" rev="6600000"/>
              </a:lightRig>
            </a:scene3d>
            <a:sp3d extrusionH="25400" contourW="8890">
              <a:bevelT w="38100" h="31750"/>
              <a:contourClr>
                <a:schemeClr val="accent2">
                  <a:shade val="75000"/>
                </a:schemeClr>
              </a:contourClr>
            </a:sp3d>
          </a:bodyPr>
          <a:lstStyle/>
          <a:p>
            <a:r>
              <a:rPr lang="ru-RU" sz="3700" b="1" dirty="0" smtClean="0">
                <a:ln w="11430"/>
                <a:solidFill>
                  <a:schemeClr val="accent2">
                    <a:lumMod val="50000"/>
                  </a:schemeClr>
                </a:solidFill>
                <a:effectLst>
                  <a:outerShdw blurRad="50800" dist="39000" dir="5460000" algn="tl">
                    <a:srgbClr val="000000">
                      <a:alpha val="38000"/>
                    </a:srgbClr>
                  </a:outerShdw>
                </a:effectLst>
              </a:rPr>
              <a:t>Предметная область </a:t>
            </a:r>
            <a:br>
              <a:rPr lang="ru-RU" sz="3700" b="1" dirty="0" smtClean="0">
                <a:ln w="11430"/>
                <a:solidFill>
                  <a:schemeClr val="accent2">
                    <a:lumMod val="50000"/>
                  </a:schemeClr>
                </a:solidFill>
                <a:effectLst>
                  <a:outerShdw blurRad="50800" dist="39000" dir="5460000" algn="tl">
                    <a:srgbClr val="000000">
                      <a:alpha val="38000"/>
                    </a:srgbClr>
                  </a:outerShdw>
                </a:effectLst>
              </a:rPr>
            </a:br>
            <a:r>
              <a:rPr lang="ru-RU" sz="3700" b="1" dirty="0" smtClean="0">
                <a:ln w="11430"/>
                <a:solidFill>
                  <a:schemeClr val="accent2">
                    <a:lumMod val="50000"/>
                  </a:schemeClr>
                </a:solidFill>
                <a:effectLst>
                  <a:outerShdw blurRad="50800" dist="39000" dir="5460000" algn="tl">
                    <a:srgbClr val="000000">
                      <a:alpha val="38000"/>
                    </a:srgbClr>
                  </a:outerShdw>
                </a:effectLst>
              </a:rPr>
              <a:t>профессиональной этики </a:t>
            </a:r>
          </a:p>
        </p:txBody>
      </p:sp>
      <p:cxnSp>
        <p:nvCxnSpPr>
          <p:cNvPr id="5" name="Прямая соединительная линия 4"/>
          <p:cNvCxnSpPr/>
          <p:nvPr/>
        </p:nvCxnSpPr>
        <p:spPr>
          <a:xfrm>
            <a:off x="0" y="6525344"/>
            <a:ext cx="7884368" cy="0"/>
          </a:xfrm>
          <a:prstGeom prst="line">
            <a:avLst/>
          </a:prstGeom>
          <a:ln w="57150">
            <a:solidFill>
              <a:schemeClr val="accent2">
                <a:lumMod val="50000"/>
              </a:schemeClr>
            </a:solidFill>
            <a:prstDash val="solid"/>
          </a:ln>
        </p:spPr>
        <p:style>
          <a:lnRef idx="2">
            <a:schemeClr val="accent2"/>
          </a:lnRef>
          <a:fillRef idx="0">
            <a:schemeClr val="accent2"/>
          </a:fillRef>
          <a:effectRef idx="1">
            <a:schemeClr val="accent2"/>
          </a:effectRef>
          <a:fontRef idx="minor">
            <a:schemeClr val="tx1"/>
          </a:fontRef>
        </p:style>
      </p:cxnSp>
      <p:pic>
        <p:nvPicPr>
          <p:cNvPr id="1026" name="Picture 2" descr="C:\Users\adm\AppData\Local\Temp\7zO48CBCD62\pstgu_red.jpg"/>
          <p:cNvPicPr>
            <a:picLocks noChangeAspect="1" noChangeArrowheads="1"/>
          </p:cNvPicPr>
          <p:nvPr/>
        </p:nvPicPr>
        <p:blipFill>
          <a:blip r:embed="rId2" cstate="print"/>
          <a:srcRect/>
          <a:stretch>
            <a:fillRect/>
          </a:stretch>
        </p:blipFill>
        <p:spPr bwMode="auto">
          <a:xfrm>
            <a:off x="8028384" y="5805264"/>
            <a:ext cx="915703" cy="936104"/>
          </a:xfrm>
          <a:prstGeom prst="rect">
            <a:avLst/>
          </a:prstGeom>
          <a:ln w="38100" cap="sq" cmpd="thickThin">
            <a:noFill/>
            <a:prstDash val="solid"/>
            <a:miter lim="800000"/>
          </a:ln>
          <a:effectLst>
            <a:innerShdw blurRad="76200">
              <a:srgbClr val="000000"/>
            </a:innerShdw>
          </a:effectLst>
        </p:spPr>
      </p:pic>
      <p:sp>
        <p:nvSpPr>
          <p:cNvPr id="10" name="Блок-схема: процесс 9"/>
          <p:cNvSpPr/>
          <p:nvPr/>
        </p:nvSpPr>
        <p:spPr>
          <a:xfrm>
            <a:off x="0" y="6669360"/>
            <a:ext cx="7884368" cy="188640"/>
          </a:xfrm>
          <a:prstGeom prst="flowChartProcess">
            <a:avLst/>
          </a:prstGeom>
          <a:solidFill>
            <a:schemeClr val="accent2">
              <a:lumMod val="50000"/>
            </a:schemeClr>
          </a:solidFill>
          <a:ln>
            <a:solidFill>
              <a:schemeClr val="accent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solidFill>
                <a:srgbClr val="C00000"/>
              </a:solidFill>
            </a:endParaRPr>
          </a:p>
        </p:txBody>
      </p:sp>
      <p:cxnSp>
        <p:nvCxnSpPr>
          <p:cNvPr id="12" name="Прямая соединительная линия 11"/>
          <p:cNvCxnSpPr/>
          <p:nvPr/>
        </p:nvCxnSpPr>
        <p:spPr>
          <a:xfrm>
            <a:off x="0" y="6381328"/>
            <a:ext cx="7884368" cy="0"/>
          </a:xfrm>
          <a:prstGeom prst="line">
            <a:avLst/>
          </a:prstGeom>
          <a:ln w="28575">
            <a:solidFill>
              <a:schemeClr val="accent2">
                <a:lumMod val="50000"/>
              </a:schemeClr>
            </a:solidFill>
          </a:ln>
        </p:spPr>
        <p:style>
          <a:lnRef idx="1">
            <a:schemeClr val="accent1"/>
          </a:lnRef>
          <a:fillRef idx="0">
            <a:schemeClr val="accent1"/>
          </a:fillRef>
          <a:effectRef idx="0">
            <a:schemeClr val="accent1"/>
          </a:effectRef>
          <a:fontRef idx="minor">
            <a:schemeClr val="tx1"/>
          </a:fontRef>
        </p:style>
      </p:cxnSp>
      <p:sp>
        <p:nvSpPr>
          <p:cNvPr id="9" name="Прямоугольник 8"/>
          <p:cNvSpPr/>
          <p:nvPr/>
        </p:nvSpPr>
        <p:spPr>
          <a:xfrm>
            <a:off x="179512" y="1412776"/>
            <a:ext cx="8712968" cy="4708981"/>
          </a:xfrm>
          <a:prstGeom prst="rect">
            <a:avLst/>
          </a:prstGeom>
        </p:spPr>
        <p:txBody>
          <a:bodyPr wrap="square">
            <a:spAutoFit/>
          </a:bodyPr>
          <a:lstStyle/>
          <a:p>
            <a:pPr algn="just">
              <a:buFont typeface="Arial" pitchFamily="34" charset="0"/>
              <a:buChar char="•"/>
            </a:pPr>
            <a:r>
              <a:rPr lang="ru-RU" sz="3000" dirty="0" smtClean="0">
                <a:solidFill>
                  <a:schemeClr val="accent2">
                    <a:lumMod val="50000"/>
                  </a:schemeClr>
                </a:solidFill>
                <a:latin typeface="Times New Roman" pitchFamily="18" charset="0"/>
              </a:rPr>
              <a:t>профессиональная мораль как совокупность идеалов и ценностей профессии; </a:t>
            </a:r>
          </a:p>
          <a:p>
            <a:pPr algn="just"/>
            <a:endParaRPr lang="ru-RU" sz="3000" dirty="0" smtClean="0">
              <a:solidFill>
                <a:schemeClr val="accent2">
                  <a:lumMod val="50000"/>
                </a:schemeClr>
              </a:solidFill>
              <a:latin typeface="Times New Roman" pitchFamily="18" charset="0"/>
            </a:endParaRPr>
          </a:p>
          <a:p>
            <a:pPr algn="just">
              <a:buFont typeface="Arial" pitchFamily="34" charset="0"/>
              <a:buChar char="•"/>
            </a:pPr>
            <a:r>
              <a:rPr lang="ru-RU" sz="3000" dirty="0" smtClean="0">
                <a:solidFill>
                  <a:schemeClr val="accent2">
                    <a:lumMod val="50000"/>
                  </a:schemeClr>
                </a:solidFill>
                <a:latin typeface="Times New Roman" pitchFamily="18" charset="0"/>
              </a:rPr>
              <a:t>этические принципы, нормы поведения, кодексы;</a:t>
            </a:r>
          </a:p>
          <a:p>
            <a:pPr algn="just"/>
            <a:r>
              <a:rPr lang="ru-RU" sz="3000" dirty="0" smtClean="0">
                <a:solidFill>
                  <a:schemeClr val="accent2">
                    <a:lumMod val="50000"/>
                  </a:schemeClr>
                </a:solidFill>
                <a:latin typeface="Times New Roman" pitchFamily="18" charset="0"/>
              </a:rPr>
              <a:t> </a:t>
            </a:r>
          </a:p>
          <a:p>
            <a:pPr algn="just">
              <a:buFont typeface="Arial" pitchFamily="34" charset="0"/>
              <a:buChar char="•"/>
            </a:pPr>
            <a:r>
              <a:rPr lang="ru-RU" sz="3000" dirty="0" smtClean="0">
                <a:solidFill>
                  <a:schemeClr val="accent2">
                    <a:lumMod val="50000"/>
                  </a:schemeClr>
                </a:solidFill>
                <a:latin typeface="Times New Roman" pitchFamily="18" charset="0"/>
              </a:rPr>
              <a:t>качества личности специалиста, необходимые для выполнения профессионального долга; </a:t>
            </a:r>
          </a:p>
          <a:p>
            <a:pPr algn="just"/>
            <a:endParaRPr lang="ru-RU" sz="3000" dirty="0" smtClean="0">
              <a:solidFill>
                <a:schemeClr val="accent2">
                  <a:lumMod val="50000"/>
                </a:schemeClr>
              </a:solidFill>
              <a:latin typeface="Times New Roman" pitchFamily="18" charset="0"/>
            </a:endParaRPr>
          </a:p>
          <a:p>
            <a:pPr algn="just">
              <a:buFont typeface="Arial" pitchFamily="34" charset="0"/>
              <a:buChar char="•"/>
            </a:pPr>
            <a:r>
              <a:rPr lang="ru-RU" sz="3000" dirty="0" smtClean="0">
                <a:solidFill>
                  <a:schemeClr val="accent2">
                    <a:lumMod val="50000"/>
                  </a:schemeClr>
                </a:solidFill>
                <a:latin typeface="Times New Roman" pitchFamily="18" charset="0"/>
              </a:rPr>
              <a:t>нравственные взаимоотношения специалистов. </a:t>
            </a:r>
          </a:p>
          <a:p>
            <a:pPr algn="just"/>
            <a:endParaRPr lang="ru-RU" sz="3000" dirty="0" smtClean="0">
              <a:solidFill>
                <a:schemeClr val="accent2">
                  <a:lumMod val="50000"/>
                </a:schemeClr>
              </a:solidFill>
              <a:latin typeface="Times New Roman" pitchFamily="18" charset="0"/>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07504" y="116632"/>
            <a:ext cx="8928992" cy="648072"/>
          </a:xfrm>
          <a:ln>
            <a:noFill/>
          </a:ln>
        </p:spPr>
        <p:txBody>
          <a:bodyPr>
            <a:noAutofit/>
            <a:scene3d>
              <a:camera prst="orthographicFront"/>
              <a:lightRig rig="flat" dir="tl">
                <a:rot lat="0" lon="0" rev="6600000"/>
              </a:lightRig>
            </a:scene3d>
            <a:sp3d extrusionH="25400" contourW="8890">
              <a:bevelT w="38100" h="31750"/>
              <a:contourClr>
                <a:schemeClr val="accent2">
                  <a:shade val="75000"/>
                </a:schemeClr>
              </a:contourClr>
            </a:sp3d>
          </a:bodyPr>
          <a:lstStyle/>
          <a:p>
            <a:r>
              <a:rPr lang="ru-RU" sz="3700" b="1" dirty="0" smtClean="0">
                <a:ln w="11430"/>
                <a:solidFill>
                  <a:schemeClr val="accent2">
                    <a:lumMod val="50000"/>
                  </a:schemeClr>
                </a:solidFill>
                <a:effectLst>
                  <a:outerShdw blurRad="50800" dist="39000" dir="5460000" algn="tl">
                    <a:srgbClr val="000000">
                      <a:alpha val="38000"/>
                    </a:srgbClr>
                  </a:outerShdw>
                </a:effectLst>
              </a:rPr>
              <a:t>Кодексы профессиональной этики</a:t>
            </a:r>
          </a:p>
        </p:txBody>
      </p:sp>
      <p:cxnSp>
        <p:nvCxnSpPr>
          <p:cNvPr id="5" name="Прямая соединительная линия 4"/>
          <p:cNvCxnSpPr/>
          <p:nvPr/>
        </p:nvCxnSpPr>
        <p:spPr>
          <a:xfrm>
            <a:off x="0" y="6525344"/>
            <a:ext cx="7884368" cy="0"/>
          </a:xfrm>
          <a:prstGeom prst="line">
            <a:avLst/>
          </a:prstGeom>
          <a:ln w="57150">
            <a:solidFill>
              <a:schemeClr val="accent2">
                <a:lumMod val="50000"/>
              </a:schemeClr>
            </a:solidFill>
            <a:prstDash val="solid"/>
          </a:ln>
        </p:spPr>
        <p:style>
          <a:lnRef idx="2">
            <a:schemeClr val="accent2"/>
          </a:lnRef>
          <a:fillRef idx="0">
            <a:schemeClr val="accent2"/>
          </a:fillRef>
          <a:effectRef idx="1">
            <a:schemeClr val="accent2"/>
          </a:effectRef>
          <a:fontRef idx="minor">
            <a:schemeClr val="tx1"/>
          </a:fontRef>
        </p:style>
      </p:cxnSp>
      <p:pic>
        <p:nvPicPr>
          <p:cNvPr id="1026" name="Picture 2" descr="C:\Users\adm\AppData\Local\Temp\7zO48CBCD62\pstgu_red.jpg"/>
          <p:cNvPicPr>
            <a:picLocks noChangeAspect="1" noChangeArrowheads="1"/>
          </p:cNvPicPr>
          <p:nvPr/>
        </p:nvPicPr>
        <p:blipFill>
          <a:blip r:embed="rId2" cstate="print"/>
          <a:srcRect/>
          <a:stretch>
            <a:fillRect/>
          </a:stretch>
        </p:blipFill>
        <p:spPr bwMode="auto">
          <a:xfrm>
            <a:off x="8028384" y="5805264"/>
            <a:ext cx="915703" cy="936104"/>
          </a:xfrm>
          <a:prstGeom prst="rect">
            <a:avLst/>
          </a:prstGeom>
          <a:ln w="38100" cap="sq" cmpd="thickThin">
            <a:noFill/>
            <a:prstDash val="solid"/>
            <a:miter lim="800000"/>
          </a:ln>
          <a:effectLst>
            <a:innerShdw blurRad="76200">
              <a:srgbClr val="000000"/>
            </a:innerShdw>
          </a:effectLst>
        </p:spPr>
      </p:pic>
      <p:sp>
        <p:nvSpPr>
          <p:cNvPr id="10" name="Блок-схема: процесс 9"/>
          <p:cNvSpPr/>
          <p:nvPr/>
        </p:nvSpPr>
        <p:spPr>
          <a:xfrm>
            <a:off x="0" y="6669360"/>
            <a:ext cx="7884368" cy="188640"/>
          </a:xfrm>
          <a:prstGeom prst="flowChartProcess">
            <a:avLst/>
          </a:prstGeom>
          <a:solidFill>
            <a:schemeClr val="accent2">
              <a:lumMod val="50000"/>
            </a:schemeClr>
          </a:solidFill>
          <a:ln>
            <a:solidFill>
              <a:schemeClr val="accent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solidFill>
                <a:srgbClr val="C00000"/>
              </a:solidFill>
            </a:endParaRPr>
          </a:p>
        </p:txBody>
      </p:sp>
      <p:cxnSp>
        <p:nvCxnSpPr>
          <p:cNvPr id="12" name="Прямая соединительная линия 11"/>
          <p:cNvCxnSpPr/>
          <p:nvPr/>
        </p:nvCxnSpPr>
        <p:spPr>
          <a:xfrm>
            <a:off x="0" y="6381328"/>
            <a:ext cx="7884368" cy="0"/>
          </a:xfrm>
          <a:prstGeom prst="line">
            <a:avLst/>
          </a:prstGeom>
          <a:ln w="28575">
            <a:solidFill>
              <a:schemeClr val="accent2">
                <a:lumMod val="50000"/>
              </a:schemeClr>
            </a:solidFill>
          </a:ln>
        </p:spPr>
        <p:style>
          <a:lnRef idx="1">
            <a:schemeClr val="accent1"/>
          </a:lnRef>
          <a:fillRef idx="0">
            <a:schemeClr val="accent1"/>
          </a:fillRef>
          <a:effectRef idx="0">
            <a:schemeClr val="accent1"/>
          </a:effectRef>
          <a:fontRef idx="minor">
            <a:schemeClr val="tx1"/>
          </a:fontRef>
        </p:style>
      </p:cxnSp>
      <p:sp>
        <p:nvSpPr>
          <p:cNvPr id="9" name="Прямоугольник 8"/>
          <p:cNvSpPr/>
          <p:nvPr/>
        </p:nvSpPr>
        <p:spPr>
          <a:xfrm>
            <a:off x="251520" y="1124744"/>
            <a:ext cx="8640960" cy="5847755"/>
          </a:xfrm>
          <a:prstGeom prst="rect">
            <a:avLst/>
          </a:prstGeom>
        </p:spPr>
        <p:txBody>
          <a:bodyPr wrap="square">
            <a:spAutoFit/>
          </a:bodyPr>
          <a:lstStyle/>
          <a:p>
            <a:pPr marL="514350" indent="-514350" algn="just">
              <a:buFont typeface="+mj-lt"/>
              <a:buAutoNum type="arabicPeriod"/>
            </a:pPr>
            <a:r>
              <a:rPr lang="ru-RU" sz="2400" dirty="0" smtClean="0">
                <a:solidFill>
                  <a:schemeClr val="accent2">
                    <a:lumMod val="50000"/>
                  </a:schemeClr>
                </a:solidFill>
                <a:latin typeface="Times New Roman" pitchFamily="18" charset="0"/>
              </a:rPr>
              <a:t>Кодекс этики и служебного поведения федеральных государственных гражданских служащих Министерства здравоохранения и социального развития Российской Федерации (утвержден Приказом  </a:t>
            </a:r>
            <a:r>
              <a:rPr lang="ru-RU" sz="2400" dirty="0" err="1" smtClean="0">
                <a:solidFill>
                  <a:schemeClr val="accent2">
                    <a:lumMod val="50000"/>
                  </a:schemeClr>
                </a:solidFill>
                <a:latin typeface="Times New Roman" pitchFamily="18" charset="0"/>
              </a:rPr>
              <a:t>Минздравсоцразвития</a:t>
            </a:r>
            <a:r>
              <a:rPr lang="ru-RU" sz="2400" dirty="0" smtClean="0">
                <a:solidFill>
                  <a:schemeClr val="accent2">
                    <a:lumMod val="50000"/>
                  </a:schemeClr>
                </a:solidFill>
                <a:latin typeface="Times New Roman" pitchFamily="18" charset="0"/>
              </a:rPr>
              <a:t> России от 14.02.2012 N 120); </a:t>
            </a:r>
          </a:p>
          <a:p>
            <a:pPr marL="514350" indent="-514350" algn="just">
              <a:buFont typeface="+mj-lt"/>
              <a:buAutoNum type="arabicPeriod"/>
            </a:pPr>
            <a:r>
              <a:rPr lang="ru-RU" sz="2400" dirty="0" smtClean="0">
                <a:solidFill>
                  <a:schemeClr val="accent2">
                    <a:lumMod val="50000"/>
                  </a:schemeClr>
                </a:solidFill>
                <a:latin typeface="Times New Roman" pitchFamily="18" charset="0"/>
              </a:rPr>
              <a:t>Кодекс этики и служебного поведения работников органов управления социальной защиты населения и учреждений социального обслуживания (</a:t>
            </a:r>
            <a:r>
              <a:rPr lang="x-none" sz="2400" dirty="0" smtClean="0">
                <a:solidFill>
                  <a:schemeClr val="accent2">
                    <a:lumMod val="50000"/>
                  </a:schemeClr>
                </a:solidFill>
                <a:latin typeface="Times New Roman" pitchFamily="18" charset="0"/>
              </a:rPr>
              <a:t>утвержден Приказом Минтруда России от 31.12.2013 № 792</a:t>
            </a:r>
            <a:r>
              <a:rPr lang="ru-RU" sz="2400" dirty="0" smtClean="0">
                <a:solidFill>
                  <a:schemeClr val="accent2">
                    <a:lumMod val="50000"/>
                  </a:schemeClr>
                </a:solidFill>
                <a:latin typeface="Times New Roman" pitchFamily="18" charset="0"/>
              </a:rPr>
              <a:t>)</a:t>
            </a:r>
            <a:r>
              <a:rPr lang="x-none" sz="2400" dirty="0" smtClean="0">
                <a:solidFill>
                  <a:schemeClr val="accent2">
                    <a:lumMod val="50000"/>
                  </a:schemeClr>
                </a:solidFill>
                <a:latin typeface="Times New Roman" pitchFamily="18" charset="0"/>
              </a:rPr>
              <a:t>.</a:t>
            </a:r>
            <a:endParaRPr lang="ru-RU" sz="2400" dirty="0" smtClean="0">
              <a:solidFill>
                <a:schemeClr val="accent2">
                  <a:lumMod val="50000"/>
                </a:schemeClr>
              </a:solidFill>
              <a:latin typeface="Times New Roman" pitchFamily="18" charset="0"/>
            </a:endParaRPr>
          </a:p>
          <a:p>
            <a:pPr marL="514350" indent="-514350" algn="just">
              <a:buFont typeface="+mj-lt"/>
              <a:buAutoNum type="arabicPeriod"/>
            </a:pPr>
            <a:r>
              <a:rPr lang="ru-RU" sz="2400" dirty="0" smtClean="0">
                <a:solidFill>
                  <a:schemeClr val="accent2">
                    <a:lumMod val="50000"/>
                  </a:schemeClr>
                </a:solidFill>
                <a:latin typeface="Times New Roman" pitchFamily="18" charset="0"/>
              </a:rPr>
              <a:t>Кодекс профессиональной этики и служебного поведения работников федеральных государственных учреждений медико-социальной экспертиз (</a:t>
            </a:r>
            <a:r>
              <a:rPr lang="x-none" sz="2400" dirty="0" smtClean="0">
                <a:solidFill>
                  <a:schemeClr val="accent2">
                    <a:lumMod val="50000"/>
                  </a:schemeClr>
                </a:solidFill>
                <a:latin typeface="Times New Roman" pitchFamily="18" charset="0"/>
              </a:rPr>
              <a:t>утвержден Приказом Минтруда России от 1.09.2014 № 596</a:t>
            </a:r>
            <a:r>
              <a:rPr lang="ru-RU" sz="2400" dirty="0" smtClean="0">
                <a:solidFill>
                  <a:schemeClr val="accent2">
                    <a:lumMod val="50000"/>
                  </a:schemeClr>
                </a:solidFill>
                <a:latin typeface="Times New Roman" pitchFamily="18" charset="0"/>
              </a:rPr>
              <a:t>)</a:t>
            </a:r>
            <a:r>
              <a:rPr lang="x-none" sz="2400" dirty="0" smtClean="0">
                <a:solidFill>
                  <a:schemeClr val="accent2">
                    <a:lumMod val="50000"/>
                  </a:schemeClr>
                </a:solidFill>
                <a:latin typeface="Times New Roman" pitchFamily="18" charset="0"/>
              </a:rPr>
              <a:t>.</a:t>
            </a:r>
            <a:endParaRPr lang="ru-RU" sz="2400" dirty="0" smtClean="0">
              <a:solidFill>
                <a:schemeClr val="accent2">
                  <a:lumMod val="50000"/>
                </a:schemeClr>
              </a:solidFill>
              <a:latin typeface="Times New Roman" pitchFamily="18" charset="0"/>
            </a:endParaRPr>
          </a:p>
          <a:p>
            <a:endParaRPr lang="ru-RU" sz="3200" dirty="0" smtClean="0"/>
          </a:p>
          <a:p>
            <a:pPr algn="just"/>
            <a:endParaRPr lang="ru-RU" sz="3000" dirty="0" smtClean="0">
              <a:solidFill>
                <a:schemeClr val="accent2">
                  <a:lumMod val="50000"/>
                </a:schemeClr>
              </a:solidFill>
              <a:latin typeface="Times New Roman" pitchFamily="18" charset="0"/>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23528" y="116632"/>
            <a:ext cx="8640960" cy="1008112"/>
          </a:xfrm>
          <a:ln>
            <a:noFill/>
          </a:ln>
        </p:spPr>
        <p:txBody>
          <a:bodyPr>
            <a:noAutofit/>
            <a:scene3d>
              <a:camera prst="orthographicFront"/>
              <a:lightRig rig="flat" dir="tl">
                <a:rot lat="0" lon="0" rev="6600000"/>
              </a:lightRig>
            </a:scene3d>
            <a:sp3d extrusionH="25400" contourW="8890">
              <a:bevelT w="38100" h="31750"/>
              <a:contourClr>
                <a:schemeClr val="accent2">
                  <a:shade val="75000"/>
                </a:schemeClr>
              </a:contourClr>
            </a:sp3d>
          </a:bodyPr>
          <a:lstStyle/>
          <a:p>
            <a:r>
              <a:rPr lang="ru-RU" sz="3700" b="1" dirty="0" smtClean="0">
                <a:ln w="11430"/>
                <a:solidFill>
                  <a:schemeClr val="accent2">
                    <a:lumMod val="50000"/>
                  </a:schemeClr>
                </a:solidFill>
                <a:effectLst>
                  <a:outerShdw blurRad="50800" dist="39000" dir="5460000" algn="tl">
                    <a:srgbClr val="000000">
                      <a:alpha val="38000"/>
                    </a:srgbClr>
                  </a:outerShdw>
                </a:effectLst>
              </a:rPr>
              <a:t/>
            </a:r>
            <a:br>
              <a:rPr lang="ru-RU" sz="3700" b="1" dirty="0" smtClean="0">
                <a:ln w="11430"/>
                <a:solidFill>
                  <a:schemeClr val="accent2">
                    <a:lumMod val="50000"/>
                  </a:schemeClr>
                </a:solidFill>
                <a:effectLst>
                  <a:outerShdw blurRad="50800" dist="39000" dir="5460000" algn="tl">
                    <a:srgbClr val="000000">
                      <a:alpha val="38000"/>
                    </a:srgbClr>
                  </a:outerShdw>
                </a:effectLst>
              </a:rPr>
            </a:br>
            <a:r>
              <a:rPr lang="ru-RU" sz="3700" b="1" dirty="0" smtClean="0">
                <a:ln w="11430"/>
                <a:solidFill>
                  <a:schemeClr val="accent2">
                    <a:lumMod val="50000"/>
                  </a:schemeClr>
                </a:solidFill>
                <a:effectLst>
                  <a:outerShdw blurRad="50800" dist="39000" dir="5460000" algn="tl">
                    <a:srgbClr val="000000">
                      <a:alpha val="38000"/>
                    </a:srgbClr>
                  </a:outerShdw>
                </a:effectLst>
              </a:rPr>
              <a:t>Кодекс этики социального работника и социального педагога (2003 год) </a:t>
            </a:r>
            <a:br>
              <a:rPr lang="ru-RU" sz="3700" b="1" dirty="0" smtClean="0">
                <a:ln w="11430"/>
                <a:solidFill>
                  <a:schemeClr val="accent2">
                    <a:lumMod val="50000"/>
                  </a:schemeClr>
                </a:solidFill>
                <a:effectLst>
                  <a:outerShdw blurRad="50800" dist="39000" dir="5460000" algn="tl">
                    <a:srgbClr val="000000">
                      <a:alpha val="38000"/>
                    </a:srgbClr>
                  </a:outerShdw>
                </a:effectLst>
              </a:rPr>
            </a:br>
            <a:endParaRPr lang="ru-RU" sz="3700" b="1" dirty="0" smtClean="0">
              <a:ln w="11430"/>
              <a:solidFill>
                <a:schemeClr val="accent2">
                  <a:lumMod val="50000"/>
                </a:schemeClr>
              </a:solidFill>
              <a:effectLst>
                <a:outerShdw blurRad="50800" dist="39000" dir="5460000" algn="tl">
                  <a:srgbClr val="000000">
                    <a:alpha val="38000"/>
                  </a:srgbClr>
                </a:outerShdw>
              </a:effectLst>
            </a:endParaRPr>
          </a:p>
        </p:txBody>
      </p:sp>
      <p:cxnSp>
        <p:nvCxnSpPr>
          <p:cNvPr id="5" name="Прямая соединительная линия 4"/>
          <p:cNvCxnSpPr/>
          <p:nvPr/>
        </p:nvCxnSpPr>
        <p:spPr>
          <a:xfrm>
            <a:off x="0" y="6525344"/>
            <a:ext cx="7884368" cy="0"/>
          </a:xfrm>
          <a:prstGeom prst="line">
            <a:avLst/>
          </a:prstGeom>
          <a:ln w="57150">
            <a:solidFill>
              <a:schemeClr val="accent2">
                <a:lumMod val="50000"/>
              </a:schemeClr>
            </a:solidFill>
            <a:prstDash val="solid"/>
          </a:ln>
        </p:spPr>
        <p:style>
          <a:lnRef idx="2">
            <a:schemeClr val="accent2"/>
          </a:lnRef>
          <a:fillRef idx="0">
            <a:schemeClr val="accent2"/>
          </a:fillRef>
          <a:effectRef idx="1">
            <a:schemeClr val="accent2"/>
          </a:effectRef>
          <a:fontRef idx="minor">
            <a:schemeClr val="tx1"/>
          </a:fontRef>
        </p:style>
      </p:cxnSp>
      <p:pic>
        <p:nvPicPr>
          <p:cNvPr id="1026" name="Picture 2" descr="C:\Users\adm\AppData\Local\Temp\7zO48CBCD62\pstgu_red.jpg"/>
          <p:cNvPicPr>
            <a:picLocks noChangeAspect="1" noChangeArrowheads="1"/>
          </p:cNvPicPr>
          <p:nvPr/>
        </p:nvPicPr>
        <p:blipFill>
          <a:blip r:embed="rId2" cstate="print"/>
          <a:srcRect/>
          <a:stretch>
            <a:fillRect/>
          </a:stretch>
        </p:blipFill>
        <p:spPr bwMode="auto">
          <a:xfrm>
            <a:off x="8028384" y="5805264"/>
            <a:ext cx="915703" cy="936104"/>
          </a:xfrm>
          <a:prstGeom prst="rect">
            <a:avLst/>
          </a:prstGeom>
          <a:ln w="38100" cap="sq" cmpd="thickThin">
            <a:noFill/>
            <a:prstDash val="solid"/>
            <a:miter lim="800000"/>
          </a:ln>
          <a:effectLst>
            <a:innerShdw blurRad="76200">
              <a:srgbClr val="000000"/>
            </a:innerShdw>
          </a:effectLst>
        </p:spPr>
      </p:pic>
      <p:sp>
        <p:nvSpPr>
          <p:cNvPr id="10" name="Блок-схема: процесс 9"/>
          <p:cNvSpPr/>
          <p:nvPr/>
        </p:nvSpPr>
        <p:spPr>
          <a:xfrm>
            <a:off x="0" y="6669360"/>
            <a:ext cx="7884368" cy="188640"/>
          </a:xfrm>
          <a:prstGeom prst="flowChartProcess">
            <a:avLst/>
          </a:prstGeom>
          <a:solidFill>
            <a:schemeClr val="accent2">
              <a:lumMod val="50000"/>
            </a:schemeClr>
          </a:solidFill>
          <a:ln>
            <a:solidFill>
              <a:schemeClr val="accent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solidFill>
                <a:srgbClr val="C00000"/>
              </a:solidFill>
            </a:endParaRPr>
          </a:p>
        </p:txBody>
      </p:sp>
      <p:cxnSp>
        <p:nvCxnSpPr>
          <p:cNvPr id="12" name="Прямая соединительная линия 11"/>
          <p:cNvCxnSpPr/>
          <p:nvPr/>
        </p:nvCxnSpPr>
        <p:spPr>
          <a:xfrm>
            <a:off x="0" y="6381328"/>
            <a:ext cx="7884368" cy="0"/>
          </a:xfrm>
          <a:prstGeom prst="line">
            <a:avLst/>
          </a:prstGeom>
          <a:ln w="28575">
            <a:solidFill>
              <a:schemeClr val="accent2">
                <a:lumMod val="50000"/>
              </a:schemeClr>
            </a:solidFill>
          </a:ln>
        </p:spPr>
        <p:style>
          <a:lnRef idx="1">
            <a:schemeClr val="accent1"/>
          </a:lnRef>
          <a:fillRef idx="0">
            <a:schemeClr val="accent1"/>
          </a:fillRef>
          <a:effectRef idx="0">
            <a:schemeClr val="accent1"/>
          </a:effectRef>
          <a:fontRef idx="minor">
            <a:schemeClr val="tx1"/>
          </a:fontRef>
        </p:style>
      </p:cxnSp>
      <p:sp>
        <p:nvSpPr>
          <p:cNvPr id="9" name="Прямоугольник 8"/>
          <p:cNvSpPr/>
          <p:nvPr/>
        </p:nvSpPr>
        <p:spPr>
          <a:xfrm>
            <a:off x="179512" y="1052736"/>
            <a:ext cx="8784976" cy="923330"/>
          </a:xfrm>
          <a:prstGeom prst="rect">
            <a:avLst/>
          </a:prstGeom>
        </p:spPr>
        <p:txBody>
          <a:bodyPr wrap="square">
            <a:spAutoFit/>
          </a:bodyPr>
          <a:lstStyle/>
          <a:p>
            <a:pPr algn="just">
              <a:lnSpc>
                <a:spcPct val="80000"/>
              </a:lnSpc>
            </a:pPr>
            <a:endParaRPr lang="ru-RU" sz="3000" dirty="0" smtClean="0">
              <a:solidFill>
                <a:schemeClr val="accent2">
                  <a:lumMod val="50000"/>
                </a:schemeClr>
              </a:solidFill>
              <a:latin typeface="Times New Roman" pitchFamily="18" charset="0"/>
            </a:endParaRPr>
          </a:p>
          <a:p>
            <a:pPr algn="just"/>
            <a:endParaRPr lang="ru-RU" sz="3000" dirty="0" smtClean="0">
              <a:solidFill>
                <a:schemeClr val="accent2">
                  <a:lumMod val="50000"/>
                </a:schemeClr>
              </a:solidFill>
              <a:latin typeface="Times New Roman" pitchFamily="18" charset="0"/>
            </a:endParaRPr>
          </a:p>
        </p:txBody>
      </p:sp>
      <p:sp>
        <p:nvSpPr>
          <p:cNvPr id="8" name="Прямоугольник 7"/>
          <p:cNvSpPr/>
          <p:nvPr/>
        </p:nvSpPr>
        <p:spPr>
          <a:xfrm>
            <a:off x="2286000" y="2967335"/>
            <a:ext cx="4572000" cy="646331"/>
          </a:xfrm>
          <a:prstGeom prst="rect">
            <a:avLst/>
          </a:prstGeom>
        </p:spPr>
        <p:txBody>
          <a:bodyPr>
            <a:spAutoFit/>
          </a:bodyPr>
          <a:lstStyle/>
          <a:p>
            <a:endParaRPr lang="ru-RU" dirty="0" smtClean="0"/>
          </a:p>
          <a:p>
            <a:endParaRPr lang="ru-RU" dirty="0"/>
          </a:p>
        </p:txBody>
      </p:sp>
      <p:sp>
        <p:nvSpPr>
          <p:cNvPr id="11" name="Прямоугольник 10"/>
          <p:cNvSpPr/>
          <p:nvPr/>
        </p:nvSpPr>
        <p:spPr>
          <a:xfrm>
            <a:off x="251520" y="1412775"/>
            <a:ext cx="8568952" cy="4573560"/>
          </a:xfrm>
          <a:prstGeom prst="rect">
            <a:avLst/>
          </a:prstGeom>
        </p:spPr>
        <p:txBody>
          <a:bodyPr wrap="square">
            <a:spAutoFit/>
          </a:bodyPr>
          <a:lstStyle/>
          <a:p>
            <a:pPr algn="just">
              <a:lnSpc>
                <a:spcPct val="80000"/>
              </a:lnSpc>
            </a:pPr>
            <a:r>
              <a:rPr lang="ru-RU" sz="2800" dirty="0" smtClean="0">
                <a:solidFill>
                  <a:schemeClr val="accent2">
                    <a:lumMod val="50000"/>
                  </a:schemeClr>
                </a:solidFill>
                <a:latin typeface="Times New Roman" pitchFamily="18" charset="0"/>
              </a:rPr>
              <a:t>Разработан на основе рекомендаций Международной Федерации социальных работников .</a:t>
            </a:r>
          </a:p>
          <a:p>
            <a:pPr algn="just">
              <a:lnSpc>
                <a:spcPct val="80000"/>
              </a:lnSpc>
            </a:pPr>
            <a:endParaRPr lang="ru-RU" sz="2800" dirty="0" smtClean="0">
              <a:solidFill>
                <a:schemeClr val="accent2">
                  <a:lumMod val="50000"/>
                </a:schemeClr>
              </a:solidFill>
              <a:latin typeface="Times New Roman" pitchFamily="18" charset="0"/>
            </a:endParaRPr>
          </a:p>
          <a:p>
            <a:pPr algn="just">
              <a:lnSpc>
                <a:spcPct val="80000"/>
              </a:lnSpc>
            </a:pPr>
            <a:r>
              <a:rPr lang="ru-RU" sz="2800" dirty="0" smtClean="0">
                <a:solidFill>
                  <a:schemeClr val="accent2">
                    <a:lumMod val="50000"/>
                  </a:schemeClr>
                </a:solidFill>
                <a:latin typeface="Times New Roman" pitchFamily="18" charset="0"/>
              </a:rPr>
              <a:t>Способность действовать в соответствии с этическими нормами существенно повышает </a:t>
            </a:r>
            <a:r>
              <a:rPr lang="ru-RU" sz="2800" b="1" dirty="0" smtClean="0">
                <a:solidFill>
                  <a:schemeClr val="accent2">
                    <a:lumMod val="50000"/>
                  </a:schemeClr>
                </a:solidFill>
                <a:latin typeface="Times New Roman" pitchFamily="18" charset="0"/>
              </a:rPr>
              <a:t>практическую значимость и качество услуг</a:t>
            </a:r>
            <a:r>
              <a:rPr lang="ru-RU" sz="2800" dirty="0" smtClean="0">
                <a:solidFill>
                  <a:schemeClr val="accent2">
                    <a:lumMod val="50000"/>
                  </a:schemeClr>
                </a:solidFill>
                <a:latin typeface="Times New Roman" pitchFamily="18" charset="0"/>
              </a:rPr>
              <a:t>. </a:t>
            </a:r>
          </a:p>
          <a:p>
            <a:pPr algn="just">
              <a:lnSpc>
                <a:spcPct val="80000"/>
              </a:lnSpc>
            </a:pPr>
            <a:endParaRPr lang="ru-RU" sz="2800" dirty="0" smtClean="0">
              <a:solidFill>
                <a:schemeClr val="accent2">
                  <a:lumMod val="50000"/>
                </a:schemeClr>
              </a:solidFill>
              <a:latin typeface="Times New Roman" pitchFamily="18" charset="0"/>
            </a:endParaRPr>
          </a:p>
          <a:p>
            <a:pPr algn="just">
              <a:lnSpc>
                <a:spcPct val="80000"/>
              </a:lnSpc>
            </a:pPr>
            <a:r>
              <a:rPr lang="ru-RU" sz="2800" b="1" dirty="0" smtClean="0">
                <a:solidFill>
                  <a:schemeClr val="accent2">
                    <a:lumMod val="50000"/>
                  </a:schemeClr>
                </a:solidFill>
                <a:latin typeface="Times New Roman" pitchFamily="18" charset="0"/>
              </a:rPr>
              <a:t>Этический долг </a:t>
            </a:r>
            <a:r>
              <a:rPr lang="ru-RU" sz="2800" dirty="0" smtClean="0">
                <a:solidFill>
                  <a:schemeClr val="accent2">
                    <a:lumMod val="50000"/>
                  </a:schemeClr>
                </a:solidFill>
                <a:latin typeface="Times New Roman" pitchFamily="18" charset="0"/>
              </a:rPr>
              <a:t>социального работника - поддерживать высокие нравственные стандарты своего поведения, исключая какие-либо бесчестные, бестактные действия; четко различать высказывания и действия, сделанные им как частным лицом и как профессионалом.</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23528" y="116632"/>
            <a:ext cx="8640960" cy="1008112"/>
          </a:xfrm>
          <a:ln>
            <a:noFill/>
          </a:ln>
        </p:spPr>
        <p:txBody>
          <a:bodyPr>
            <a:noAutofit/>
            <a:scene3d>
              <a:camera prst="orthographicFront"/>
              <a:lightRig rig="flat" dir="tl">
                <a:rot lat="0" lon="0" rev="6600000"/>
              </a:lightRig>
            </a:scene3d>
            <a:sp3d extrusionH="25400" contourW="8890">
              <a:bevelT w="38100" h="31750"/>
              <a:contourClr>
                <a:schemeClr val="accent2">
                  <a:shade val="75000"/>
                </a:schemeClr>
              </a:contourClr>
            </a:sp3d>
          </a:bodyPr>
          <a:lstStyle/>
          <a:p>
            <a:r>
              <a:rPr lang="ru-RU" sz="3700" b="1" dirty="0" smtClean="0">
                <a:ln w="11430"/>
                <a:solidFill>
                  <a:schemeClr val="accent2">
                    <a:lumMod val="50000"/>
                  </a:schemeClr>
                </a:solidFill>
                <a:effectLst>
                  <a:outerShdw blurRad="50800" dist="39000" dir="5460000" algn="tl">
                    <a:srgbClr val="000000">
                      <a:alpha val="38000"/>
                    </a:srgbClr>
                  </a:outerShdw>
                </a:effectLst>
              </a:rPr>
              <a:t/>
            </a:r>
            <a:br>
              <a:rPr lang="ru-RU" sz="3700" b="1" dirty="0" smtClean="0">
                <a:ln w="11430"/>
                <a:solidFill>
                  <a:schemeClr val="accent2">
                    <a:lumMod val="50000"/>
                  </a:schemeClr>
                </a:solidFill>
                <a:effectLst>
                  <a:outerShdw blurRad="50800" dist="39000" dir="5460000" algn="tl">
                    <a:srgbClr val="000000">
                      <a:alpha val="38000"/>
                    </a:srgbClr>
                  </a:outerShdw>
                </a:effectLst>
              </a:rPr>
            </a:br>
            <a:r>
              <a:rPr lang="ru-RU" sz="3700" b="1" dirty="0" smtClean="0">
                <a:ln w="11430"/>
                <a:solidFill>
                  <a:schemeClr val="accent2">
                    <a:lumMod val="50000"/>
                  </a:schemeClr>
                </a:solidFill>
                <a:effectLst>
                  <a:outerShdw blurRad="50800" dist="39000" dir="5460000" algn="tl">
                    <a:srgbClr val="000000">
                      <a:alpha val="38000"/>
                    </a:srgbClr>
                  </a:outerShdw>
                </a:effectLst>
              </a:rPr>
              <a:t>Кодекс этики социального работника и социального педагога (2003 год) </a:t>
            </a:r>
            <a:br>
              <a:rPr lang="ru-RU" sz="3700" b="1" dirty="0" smtClean="0">
                <a:ln w="11430"/>
                <a:solidFill>
                  <a:schemeClr val="accent2">
                    <a:lumMod val="50000"/>
                  </a:schemeClr>
                </a:solidFill>
                <a:effectLst>
                  <a:outerShdw blurRad="50800" dist="39000" dir="5460000" algn="tl">
                    <a:srgbClr val="000000">
                      <a:alpha val="38000"/>
                    </a:srgbClr>
                  </a:outerShdw>
                </a:effectLst>
              </a:rPr>
            </a:br>
            <a:endParaRPr lang="ru-RU" sz="3700" b="1" dirty="0" smtClean="0">
              <a:ln w="11430"/>
              <a:solidFill>
                <a:schemeClr val="accent2">
                  <a:lumMod val="50000"/>
                </a:schemeClr>
              </a:solidFill>
              <a:effectLst>
                <a:outerShdw blurRad="50800" dist="39000" dir="5460000" algn="tl">
                  <a:srgbClr val="000000">
                    <a:alpha val="38000"/>
                  </a:srgbClr>
                </a:outerShdw>
              </a:effectLst>
            </a:endParaRPr>
          </a:p>
        </p:txBody>
      </p:sp>
      <p:cxnSp>
        <p:nvCxnSpPr>
          <p:cNvPr id="5" name="Прямая соединительная линия 4"/>
          <p:cNvCxnSpPr/>
          <p:nvPr/>
        </p:nvCxnSpPr>
        <p:spPr>
          <a:xfrm>
            <a:off x="0" y="6525344"/>
            <a:ext cx="7884368" cy="0"/>
          </a:xfrm>
          <a:prstGeom prst="line">
            <a:avLst/>
          </a:prstGeom>
          <a:ln w="57150">
            <a:solidFill>
              <a:schemeClr val="accent2">
                <a:lumMod val="50000"/>
              </a:schemeClr>
            </a:solidFill>
            <a:prstDash val="solid"/>
          </a:ln>
        </p:spPr>
        <p:style>
          <a:lnRef idx="2">
            <a:schemeClr val="accent2"/>
          </a:lnRef>
          <a:fillRef idx="0">
            <a:schemeClr val="accent2"/>
          </a:fillRef>
          <a:effectRef idx="1">
            <a:schemeClr val="accent2"/>
          </a:effectRef>
          <a:fontRef idx="minor">
            <a:schemeClr val="tx1"/>
          </a:fontRef>
        </p:style>
      </p:cxnSp>
      <p:pic>
        <p:nvPicPr>
          <p:cNvPr id="1026" name="Picture 2" descr="C:\Users\adm\AppData\Local\Temp\7zO48CBCD62\pstgu_red.jpg"/>
          <p:cNvPicPr>
            <a:picLocks noChangeAspect="1" noChangeArrowheads="1"/>
          </p:cNvPicPr>
          <p:nvPr/>
        </p:nvPicPr>
        <p:blipFill>
          <a:blip r:embed="rId2" cstate="print"/>
          <a:srcRect/>
          <a:stretch>
            <a:fillRect/>
          </a:stretch>
        </p:blipFill>
        <p:spPr bwMode="auto">
          <a:xfrm>
            <a:off x="8028384" y="5805264"/>
            <a:ext cx="915703" cy="936104"/>
          </a:xfrm>
          <a:prstGeom prst="rect">
            <a:avLst/>
          </a:prstGeom>
          <a:ln w="38100" cap="sq" cmpd="thickThin">
            <a:noFill/>
            <a:prstDash val="solid"/>
            <a:miter lim="800000"/>
          </a:ln>
          <a:effectLst>
            <a:innerShdw blurRad="76200">
              <a:srgbClr val="000000"/>
            </a:innerShdw>
          </a:effectLst>
        </p:spPr>
      </p:pic>
      <p:sp>
        <p:nvSpPr>
          <p:cNvPr id="10" name="Блок-схема: процесс 9"/>
          <p:cNvSpPr/>
          <p:nvPr/>
        </p:nvSpPr>
        <p:spPr>
          <a:xfrm>
            <a:off x="0" y="6669360"/>
            <a:ext cx="7884368" cy="188640"/>
          </a:xfrm>
          <a:prstGeom prst="flowChartProcess">
            <a:avLst/>
          </a:prstGeom>
          <a:solidFill>
            <a:schemeClr val="accent2">
              <a:lumMod val="50000"/>
            </a:schemeClr>
          </a:solidFill>
          <a:ln>
            <a:solidFill>
              <a:schemeClr val="accent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solidFill>
                <a:srgbClr val="C00000"/>
              </a:solidFill>
            </a:endParaRPr>
          </a:p>
        </p:txBody>
      </p:sp>
      <p:cxnSp>
        <p:nvCxnSpPr>
          <p:cNvPr id="12" name="Прямая соединительная линия 11"/>
          <p:cNvCxnSpPr/>
          <p:nvPr/>
        </p:nvCxnSpPr>
        <p:spPr>
          <a:xfrm>
            <a:off x="0" y="6381328"/>
            <a:ext cx="7884368" cy="0"/>
          </a:xfrm>
          <a:prstGeom prst="line">
            <a:avLst/>
          </a:prstGeom>
          <a:ln w="28575">
            <a:solidFill>
              <a:schemeClr val="accent2">
                <a:lumMod val="50000"/>
              </a:schemeClr>
            </a:solidFill>
          </a:ln>
        </p:spPr>
        <p:style>
          <a:lnRef idx="1">
            <a:schemeClr val="accent1"/>
          </a:lnRef>
          <a:fillRef idx="0">
            <a:schemeClr val="accent1"/>
          </a:fillRef>
          <a:effectRef idx="0">
            <a:schemeClr val="accent1"/>
          </a:effectRef>
          <a:fontRef idx="minor">
            <a:schemeClr val="tx1"/>
          </a:fontRef>
        </p:style>
      </p:cxnSp>
      <p:sp>
        <p:nvSpPr>
          <p:cNvPr id="9" name="Прямоугольник 8"/>
          <p:cNvSpPr/>
          <p:nvPr/>
        </p:nvSpPr>
        <p:spPr>
          <a:xfrm>
            <a:off x="179512" y="1052736"/>
            <a:ext cx="8784976" cy="6118598"/>
          </a:xfrm>
          <a:prstGeom prst="rect">
            <a:avLst/>
          </a:prstGeom>
        </p:spPr>
        <p:txBody>
          <a:bodyPr wrap="square">
            <a:spAutoFit/>
          </a:bodyPr>
          <a:lstStyle/>
          <a:p>
            <a:pPr marL="514350" indent="-514350" algn="just">
              <a:lnSpc>
                <a:spcPct val="80000"/>
              </a:lnSpc>
              <a:buFont typeface="+mj-lt"/>
              <a:buAutoNum type="arabicPeriod"/>
            </a:pPr>
            <a:r>
              <a:rPr lang="ru-RU" sz="3000" dirty="0" smtClean="0">
                <a:solidFill>
                  <a:schemeClr val="accent2">
                    <a:lumMod val="50000"/>
                  </a:schemeClr>
                </a:solidFill>
                <a:latin typeface="Times New Roman" pitchFamily="18" charset="0"/>
              </a:rPr>
              <a:t>содержит моральные нормы, регулирующие взаимоотношения членов профессионального сообщества.</a:t>
            </a:r>
          </a:p>
          <a:p>
            <a:pPr marL="514350" indent="-514350" algn="just">
              <a:lnSpc>
                <a:spcPct val="80000"/>
              </a:lnSpc>
              <a:buFont typeface="+mj-lt"/>
              <a:buAutoNum type="arabicPeriod"/>
            </a:pPr>
            <a:r>
              <a:rPr lang="ru-RU" sz="3000" dirty="0" smtClean="0">
                <a:solidFill>
                  <a:schemeClr val="accent2">
                    <a:lumMod val="50000"/>
                  </a:schemeClr>
                </a:solidFill>
                <a:latin typeface="Times New Roman" pitchFamily="18" charset="0"/>
              </a:rPr>
              <a:t>для профессионалов обеспечивает следование определенным стандартам поведения, в которых находят выражение интересы клиентов и профессиональной деятельности. </a:t>
            </a:r>
          </a:p>
          <a:p>
            <a:pPr marL="514350" indent="-514350" algn="just">
              <a:lnSpc>
                <a:spcPct val="80000"/>
              </a:lnSpc>
              <a:buFont typeface="+mj-lt"/>
              <a:buAutoNum type="arabicPeriod"/>
            </a:pPr>
            <a:r>
              <a:rPr lang="ru-RU" sz="3000" dirty="0" smtClean="0">
                <a:solidFill>
                  <a:schemeClr val="accent2">
                    <a:lumMod val="50000"/>
                  </a:schemeClr>
                </a:solidFill>
                <a:latin typeface="Times New Roman" pitchFamily="18" charset="0"/>
              </a:rPr>
              <a:t>поддерживает моральный престиж и репутацию профессионального сообщества социальных работников  в «большом» обществе, внушает к ним доверие и тем самым обеспечить материальные и духовно-нравственные предпосылки для собственного развития самих социальных работников</a:t>
            </a:r>
            <a:r>
              <a:rPr lang="ru-RU" sz="3200" dirty="0" smtClean="0"/>
              <a:t>.</a:t>
            </a:r>
          </a:p>
          <a:p>
            <a:pPr algn="just">
              <a:lnSpc>
                <a:spcPct val="80000"/>
              </a:lnSpc>
            </a:pPr>
            <a:endParaRPr lang="ru-RU" sz="3000" dirty="0" smtClean="0">
              <a:solidFill>
                <a:schemeClr val="accent2">
                  <a:lumMod val="50000"/>
                </a:schemeClr>
              </a:solidFill>
              <a:latin typeface="Times New Roman" pitchFamily="18" charset="0"/>
            </a:endParaRPr>
          </a:p>
          <a:p>
            <a:pPr algn="just"/>
            <a:endParaRPr lang="ru-RU" sz="3000" dirty="0" smtClean="0">
              <a:solidFill>
                <a:schemeClr val="accent2">
                  <a:lumMod val="50000"/>
                </a:schemeClr>
              </a:solidFill>
              <a:latin typeface="Times New Roman" pitchFamily="18" charset="0"/>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51520" y="116632"/>
            <a:ext cx="8712968" cy="936104"/>
          </a:xfrm>
          <a:ln>
            <a:noFill/>
          </a:ln>
        </p:spPr>
        <p:txBody>
          <a:bodyPr>
            <a:noAutofit/>
            <a:scene3d>
              <a:camera prst="orthographicFront"/>
              <a:lightRig rig="flat" dir="tl">
                <a:rot lat="0" lon="0" rev="6600000"/>
              </a:lightRig>
            </a:scene3d>
            <a:sp3d extrusionH="25400" contourW="8890">
              <a:bevelT w="38100" h="31750"/>
              <a:contourClr>
                <a:schemeClr val="accent2">
                  <a:shade val="75000"/>
                </a:schemeClr>
              </a:contourClr>
            </a:sp3d>
          </a:bodyPr>
          <a:lstStyle/>
          <a:p>
            <a:r>
              <a:rPr lang="ru-RU" sz="3700" b="1" dirty="0" smtClean="0">
                <a:ln w="11430"/>
                <a:solidFill>
                  <a:schemeClr val="accent2">
                    <a:lumMod val="50000"/>
                  </a:schemeClr>
                </a:solidFill>
                <a:effectLst>
                  <a:outerShdw blurRad="50800" dist="39000" dir="5460000" algn="tl">
                    <a:srgbClr val="000000">
                      <a:alpha val="38000"/>
                    </a:srgbClr>
                  </a:outerShdw>
                </a:effectLst>
              </a:rPr>
              <a:t/>
            </a:r>
            <a:br>
              <a:rPr lang="ru-RU" sz="3700" b="1" dirty="0" smtClean="0">
                <a:ln w="11430"/>
                <a:solidFill>
                  <a:schemeClr val="accent2">
                    <a:lumMod val="50000"/>
                  </a:schemeClr>
                </a:solidFill>
                <a:effectLst>
                  <a:outerShdw blurRad="50800" dist="39000" dir="5460000" algn="tl">
                    <a:srgbClr val="000000">
                      <a:alpha val="38000"/>
                    </a:srgbClr>
                  </a:outerShdw>
                </a:effectLst>
              </a:rPr>
            </a:br>
            <a:r>
              <a:rPr lang="ru-RU" sz="3700" b="1" dirty="0" smtClean="0">
                <a:ln w="11430"/>
                <a:solidFill>
                  <a:schemeClr val="accent2">
                    <a:lumMod val="50000"/>
                  </a:schemeClr>
                </a:solidFill>
                <a:effectLst>
                  <a:outerShdw blurRad="50800" dist="39000" dir="5460000" algn="tl">
                    <a:srgbClr val="000000">
                      <a:alpha val="38000"/>
                    </a:srgbClr>
                  </a:outerShdw>
                </a:effectLst>
              </a:rPr>
              <a:t>Международная декларация этических принципов в </a:t>
            </a:r>
            <a:r>
              <a:rPr lang="ru-RU" sz="3700" b="1" dirty="0" err="1" smtClean="0">
                <a:ln w="11430"/>
                <a:solidFill>
                  <a:schemeClr val="accent2">
                    <a:lumMod val="50000"/>
                  </a:schemeClr>
                </a:solidFill>
                <a:effectLst>
                  <a:outerShdw blurRad="50800" dist="39000" dir="5460000" algn="tl">
                    <a:srgbClr val="000000">
                      <a:alpha val="38000"/>
                    </a:srgbClr>
                  </a:outerShdw>
                </a:effectLst>
              </a:rPr>
              <a:t>фандрайзинге</a:t>
            </a:r>
            <a:r>
              <a:rPr lang="ru-RU" sz="3700" b="1" dirty="0" smtClean="0">
                <a:ln w="11430"/>
                <a:solidFill>
                  <a:schemeClr val="accent2">
                    <a:lumMod val="50000"/>
                  </a:schemeClr>
                </a:solidFill>
                <a:effectLst>
                  <a:outerShdw blurRad="50800" dist="39000" dir="5460000" algn="tl">
                    <a:srgbClr val="000000">
                      <a:alpha val="38000"/>
                    </a:srgbClr>
                  </a:outerShdw>
                </a:effectLst>
              </a:rPr>
              <a:t> (2006 год)  </a:t>
            </a:r>
            <a:br>
              <a:rPr lang="ru-RU" sz="3700" b="1" dirty="0" smtClean="0">
                <a:ln w="11430"/>
                <a:solidFill>
                  <a:schemeClr val="accent2">
                    <a:lumMod val="50000"/>
                  </a:schemeClr>
                </a:solidFill>
                <a:effectLst>
                  <a:outerShdw blurRad="50800" dist="39000" dir="5460000" algn="tl">
                    <a:srgbClr val="000000">
                      <a:alpha val="38000"/>
                    </a:srgbClr>
                  </a:outerShdw>
                </a:effectLst>
              </a:rPr>
            </a:br>
            <a:endParaRPr lang="ru-RU" sz="3700" b="1" dirty="0" smtClean="0">
              <a:ln w="11430"/>
              <a:solidFill>
                <a:schemeClr val="accent2">
                  <a:lumMod val="50000"/>
                </a:schemeClr>
              </a:solidFill>
              <a:effectLst>
                <a:outerShdw blurRad="50800" dist="39000" dir="5460000" algn="tl">
                  <a:srgbClr val="000000">
                    <a:alpha val="38000"/>
                  </a:srgbClr>
                </a:outerShdw>
              </a:effectLst>
            </a:endParaRPr>
          </a:p>
        </p:txBody>
      </p:sp>
      <p:cxnSp>
        <p:nvCxnSpPr>
          <p:cNvPr id="5" name="Прямая соединительная линия 4"/>
          <p:cNvCxnSpPr/>
          <p:nvPr/>
        </p:nvCxnSpPr>
        <p:spPr>
          <a:xfrm>
            <a:off x="0" y="6525344"/>
            <a:ext cx="7884368" cy="0"/>
          </a:xfrm>
          <a:prstGeom prst="line">
            <a:avLst/>
          </a:prstGeom>
          <a:ln w="57150">
            <a:solidFill>
              <a:schemeClr val="accent2">
                <a:lumMod val="50000"/>
              </a:schemeClr>
            </a:solidFill>
            <a:prstDash val="solid"/>
          </a:ln>
        </p:spPr>
        <p:style>
          <a:lnRef idx="2">
            <a:schemeClr val="accent2"/>
          </a:lnRef>
          <a:fillRef idx="0">
            <a:schemeClr val="accent2"/>
          </a:fillRef>
          <a:effectRef idx="1">
            <a:schemeClr val="accent2"/>
          </a:effectRef>
          <a:fontRef idx="minor">
            <a:schemeClr val="tx1"/>
          </a:fontRef>
        </p:style>
      </p:cxnSp>
      <p:pic>
        <p:nvPicPr>
          <p:cNvPr id="1026" name="Picture 2" descr="C:\Users\adm\AppData\Local\Temp\7zO48CBCD62\pstgu_red.jpg"/>
          <p:cNvPicPr>
            <a:picLocks noChangeAspect="1" noChangeArrowheads="1"/>
          </p:cNvPicPr>
          <p:nvPr/>
        </p:nvPicPr>
        <p:blipFill>
          <a:blip r:embed="rId3" cstate="print"/>
          <a:srcRect/>
          <a:stretch>
            <a:fillRect/>
          </a:stretch>
        </p:blipFill>
        <p:spPr bwMode="auto">
          <a:xfrm>
            <a:off x="8028384" y="5805264"/>
            <a:ext cx="915703" cy="936104"/>
          </a:xfrm>
          <a:prstGeom prst="rect">
            <a:avLst/>
          </a:prstGeom>
          <a:ln w="38100" cap="sq" cmpd="thickThin">
            <a:noFill/>
            <a:prstDash val="solid"/>
            <a:miter lim="800000"/>
          </a:ln>
          <a:effectLst>
            <a:innerShdw blurRad="76200">
              <a:srgbClr val="000000"/>
            </a:innerShdw>
          </a:effectLst>
        </p:spPr>
      </p:pic>
      <p:sp>
        <p:nvSpPr>
          <p:cNvPr id="10" name="Блок-схема: процесс 9"/>
          <p:cNvSpPr/>
          <p:nvPr/>
        </p:nvSpPr>
        <p:spPr>
          <a:xfrm>
            <a:off x="0" y="6669360"/>
            <a:ext cx="7884368" cy="188640"/>
          </a:xfrm>
          <a:prstGeom prst="flowChartProcess">
            <a:avLst/>
          </a:prstGeom>
          <a:solidFill>
            <a:schemeClr val="accent2">
              <a:lumMod val="50000"/>
            </a:schemeClr>
          </a:solidFill>
          <a:ln>
            <a:solidFill>
              <a:schemeClr val="accent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solidFill>
                <a:srgbClr val="C00000"/>
              </a:solidFill>
            </a:endParaRPr>
          </a:p>
        </p:txBody>
      </p:sp>
      <p:cxnSp>
        <p:nvCxnSpPr>
          <p:cNvPr id="12" name="Прямая соединительная линия 11"/>
          <p:cNvCxnSpPr/>
          <p:nvPr/>
        </p:nvCxnSpPr>
        <p:spPr>
          <a:xfrm>
            <a:off x="0" y="6381328"/>
            <a:ext cx="7884368" cy="0"/>
          </a:xfrm>
          <a:prstGeom prst="line">
            <a:avLst/>
          </a:prstGeom>
          <a:ln w="28575">
            <a:solidFill>
              <a:schemeClr val="accent2">
                <a:lumMod val="50000"/>
              </a:schemeClr>
            </a:solidFill>
          </a:ln>
        </p:spPr>
        <p:style>
          <a:lnRef idx="1">
            <a:schemeClr val="accent1"/>
          </a:lnRef>
          <a:fillRef idx="0">
            <a:schemeClr val="accent1"/>
          </a:fillRef>
          <a:effectRef idx="0">
            <a:schemeClr val="accent1"/>
          </a:effectRef>
          <a:fontRef idx="minor">
            <a:schemeClr val="tx1"/>
          </a:fontRef>
        </p:style>
      </p:cxnSp>
      <p:sp>
        <p:nvSpPr>
          <p:cNvPr id="9" name="Прямоугольник 8"/>
          <p:cNvSpPr/>
          <p:nvPr/>
        </p:nvSpPr>
        <p:spPr>
          <a:xfrm>
            <a:off x="251520" y="1196753"/>
            <a:ext cx="8712968" cy="5370701"/>
          </a:xfrm>
          <a:prstGeom prst="rect">
            <a:avLst/>
          </a:prstGeom>
        </p:spPr>
        <p:txBody>
          <a:bodyPr wrap="square">
            <a:spAutoFit/>
          </a:bodyPr>
          <a:lstStyle/>
          <a:p>
            <a:pPr algn="just"/>
            <a:r>
              <a:rPr lang="ru-RU" sz="2600" dirty="0" smtClean="0">
                <a:solidFill>
                  <a:schemeClr val="accent2">
                    <a:lumMod val="50000"/>
                  </a:schemeClr>
                </a:solidFill>
                <a:latin typeface="Times New Roman" pitchFamily="18" charset="0"/>
              </a:rPr>
              <a:t>В Нидерландах на саммите представителей 24 ассоциаций </a:t>
            </a:r>
            <a:r>
              <a:rPr lang="ru-RU" sz="2600" dirty="0" err="1" smtClean="0">
                <a:solidFill>
                  <a:schemeClr val="accent2">
                    <a:lumMod val="50000"/>
                  </a:schemeClr>
                </a:solidFill>
                <a:latin typeface="Times New Roman" pitchFamily="18" charset="0"/>
              </a:rPr>
              <a:t>фандрайзеров</a:t>
            </a:r>
            <a:r>
              <a:rPr lang="ru-RU" sz="2600" dirty="0" smtClean="0">
                <a:solidFill>
                  <a:schemeClr val="accent2">
                    <a:lumMod val="50000"/>
                  </a:schemeClr>
                </a:solidFill>
                <a:latin typeface="Times New Roman" pitchFamily="18" charset="0"/>
              </a:rPr>
              <a:t> мира была принята декларация этических принципов в </a:t>
            </a:r>
            <a:r>
              <a:rPr lang="ru-RU" sz="2600" dirty="0" err="1" smtClean="0">
                <a:solidFill>
                  <a:schemeClr val="accent2">
                    <a:lumMod val="50000"/>
                  </a:schemeClr>
                </a:solidFill>
                <a:latin typeface="Times New Roman" pitchFamily="18" charset="0"/>
              </a:rPr>
              <a:t>фандрайзинге</a:t>
            </a:r>
            <a:r>
              <a:rPr lang="ru-RU" sz="2600" dirty="0" smtClean="0">
                <a:solidFill>
                  <a:schemeClr val="accent2">
                    <a:lumMod val="50000"/>
                  </a:schemeClr>
                </a:solidFill>
                <a:latin typeface="Times New Roman" pitchFamily="18" charset="0"/>
              </a:rPr>
              <a:t> (</a:t>
            </a:r>
            <a:r>
              <a:rPr lang="ru-RU" sz="2600" dirty="0" smtClean="0">
                <a:solidFill>
                  <a:schemeClr val="accent2">
                    <a:lumMod val="50000"/>
                  </a:schemeClr>
                </a:solidFill>
                <a:latin typeface="Times New Roman" pitchFamily="18" charset="0"/>
                <a:hlinkClick r:id="rId4"/>
              </a:rPr>
              <a:t>ссылка</a:t>
            </a:r>
            <a:r>
              <a:rPr lang="ru-RU" sz="2600" dirty="0" smtClean="0">
                <a:solidFill>
                  <a:schemeClr val="accent2">
                    <a:lumMod val="50000"/>
                  </a:schemeClr>
                </a:solidFill>
                <a:latin typeface="Times New Roman" pitchFamily="18" charset="0"/>
              </a:rPr>
              <a:t>). </a:t>
            </a:r>
          </a:p>
          <a:p>
            <a:pPr algn="just"/>
            <a:endParaRPr lang="ru-RU" sz="2600" dirty="0" smtClean="0">
              <a:solidFill>
                <a:schemeClr val="accent2">
                  <a:lumMod val="50000"/>
                </a:schemeClr>
              </a:solidFill>
              <a:latin typeface="Times New Roman" pitchFamily="18" charset="0"/>
            </a:endParaRPr>
          </a:p>
          <a:p>
            <a:pPr algn="just"/>
            <a:r>
              <a:rPr lang="ru-RU" sz="2600" dirty="0" smtClean="0">
                <a:solidFill>
                  <a:schemeClr val="accent2">
                    <a:lumMod val="50000"/>
                  </a:schemeClr>
                </a:solidFill>
                <a:latin typeface="Times New Roman" pitchFamily="18" charset="0"/>
              </a:rPr>
              <a:t>Российская ассоциация (декабрь 2013 года) имеет те же цели и задачи, что и профессиональные ассоциации </a:t>
            </a:r>
            <a:r>
              <a:rPr lang="ru-RU" sz="2600" dirty="0" err="1" smtClean="0">
                <a:solidFill>
                  <a:schemeClr val="accent2">
                    <a:lumMod val="50000"/>
                  </a:schemeClr>
                </a:solidFill>
                <a:latin typeface="Times New Roman" pitchFamily="18" charset="0"/>
              </a:rPr>
              <a:t>фандрайзеров</a:t>
            </a:r>
            <a:r>
              <a:rPr lang="ru-RU" sz="2600" dirty="0" smtClean="0">
                <a:solidFill>
                  <a:schemeClr val="accent2">
                    <a:lumMod val="50000"/>
                  </a:schemeClr>
                </a:solidFill>
                <a:latin typeface="Times New Roman" pitchFamily="18" charset="0"/>
              </a:rPr>
              <a:t> во всем мире – развитие и формирование </a:t>
            </a:r>
            <a:r>
              <a:rPr lang="ru-RU" sz="2600" dirty="0" err="1" smtClean="0">
                <a:solidFill>
                  <a:schemeClr val="accent2">
                    <a:lumMod val="50000"/>
                  </a:schemeClr>
                </a:solidFill>
                <a:latin typeface="Times New Roman" pitchFamily="18" charset="0"/>
              </a:rPr>
              <a:t>фандрайзинга</a:t>
            </a:r>
            <a:r>
              <a:rPr lang="ru-RU" sz="2600" dirty="0" smtClean="0">
                <a:solidFill>
                  <a:schemeClr val="accent2">
                    <a:lumMod val="50000"/>
                  </a:schemeClr>
                </a:solidFill>
                <a:latin typeface="Times New Roman" pitchFamily="18" charset="0"/>
              </a:rPr>
              <a:t> как социального института и профессии.</a:t>
            </a:r>
          </a:p>
          <a:p>
            <a:pPr algn="just"/>
            <a:endParaRPr lang="ru-RU" sz="3000" dirty="0" smtClean="0">
              <a:solidFill>
                <a:schemeClr val="accent2">
                  <a:lumMod val="50000"/>
                </a:schemeClr>
              </a:solidFill>
              <a:latin typeface="Times New Roman" pitchFamily="18" charset="0"/>
            </a:endParaRPr>
          </a:p>
          <a:p>
            <a:pPr algn="just"/>
            <a:endParaRPr lang="ru-RU" sz="3000" dirty="0" smtClean="0">
              <a:solidFill>
                <a:schemeClr val="accent2">
                  <a:lumMod val="50000"/>
                </a:schemeClr>
              </a:solidFill>
              <a:latin typeface="Times New Roman" pitchFamily="18" charset="0"/>
            </a:endParaRPr>
          </a:p>
          <a:p>
            <a:pPr algn="just"/>
            <a:endParaRPr lang="ru-RU" sz="3000" dirty="0" smtClean="0">
              <a:solidFill>
                <a:schemeClr val="accent2">
                  <a:lumMod val="50000"/>
                </a:schemeClr>
              </a:solidFill>
              <a:latin typeface="Times New Roman" pitchFamily="18" charset="0"/>
            </a:endParaRPr>
          </a:p>
          <a:p>
            <a:pPr algn="just">
              <a:lnSpc>
                <a:spcPct val="150000"/>
              </a:lnSpc>
            </a:pPr>
            <a:endParaRPr lang="ru-RU" sz="3000" dirty="0" smtClean="0">
              <a:solidFill>
                <a:schemeClr val="accent2">
                  <a:lumMod val="50000"/>
                </a:schemeClr>
              </a:solidFill>
              <a:latin typeface="Times New Roman" pitchFamily="18" charset="0"/>
            </a:endParaRPr>
          </a:p>
        </p:txBody>
      </p:sp>
      <p:pic>
        <p:nvPicPr>
          <p:cNvPr id="8" name="Picture 2" descr="http://ep.org.ru/wp-content/uploads/2014/12/%D0%90%D0%A4-%D0%B1%D0%B5%D0%B7-%D0%BB%D1%8E%D0%B4%D0%B5%D0%B9.png"/>
          <p:cNvPicPr>
            <a:picLocks noChangeAspect="1" noChangeArrowheads="1"/>
          </p:cNvPicPr>
          <p:nvPr/>
        </p:nvPicPr>
        <p:blipFill>
          <a:blip r:embed="rId5" cstate="print"/>
          <a:srcRect/>
          <a:stretch>
            <a:fillRect/>
          </a:stretch>
        </p:blipFill>
        <p:spPr bwMode="auto">
          <a:xfrm>
            <a:off x="611560" y="4869160"/>
            <a:ext cx="4305300" cy="1381126"/>
          </a:xfrm>
          <a:prstGeom prst="rect">
            <a:avLst/>
          </a:prstGeom>
          <a:noFill/>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83568" y="2636912"/>
            <a:ext cx="8003232" cy="1296144"/>
          </a:xfrm>
        </p:spPr>
        <p:txBody>
          <a:bodyPr>
            <a:noAutofit/>
          </a:bodyPr>
          <a:lstStyle/>
          <a:p>
            <a:r>
              <a:rPr lang="ru-RU" sz="4000" b="1" dirty="0" smtClean="0">
                <a:ln w="11430"/>
                <a:solidFill>
                  <a:schemeClr val="accent2">
                    <a:lumMod val="50000"/>
                  </a:schemeClr>
                </a:solidFill>
                <a:effectLst>
                  <a:outerShdw blurRad="50800" dist="39000" dir="5460000" algn="tl">
                    <a:srgbClr val="000000">
                      <a:alpha val="38000"/>
                    </a:srgbClr>
                  </a:outerShdw>
                </a:effectLst>
              </a:rPr>
              <a:t>Профессионально-этические стандарты </a:t>
            </a:r>
            <a:r>
              <a:rPr lang="ru-RU" sz="4000" b="1" dirty="0" err="1" smtClean="0">
                <a:ln w="11430"/>
                <a:solidFill>
                  <a:schemeClr val="accent2">
                    <a:lumMod val="50000"/>
                  </a:schemeClr>
                </a:solidFill>
                <a:effectLst>
                  <a:outerShdw blurRad="50800" dist="39000" dir="5460000" algn="tl">
                    <a:srgbClr val="000000">
                      <a:alpha val="38000"/>
                    </a:srgbClr>
                  </a:outerShdw>
                </a:effectLst>
              </a:rPr>
              <a:t>фандрайзинга</a:t>
            </a:r>
            <a:endParaRPr lang="ru-RU" sz="4000" b="1" dirty="0" smtClean="0">
              <a:ln w="11430"/>
              <a:solidFill>
                <a:schemeClr val="accent2">
                  <a:lumMod val="50000"/>
                </a:schemeClr>
              </a:solidFill>
              <a:effectLst>
                <a:outerShdw blurRad="50800" dist="39000" dir="5460000" algn="tl">
                  <a:srgbClr val="000000">
                    <a:alpha val="38000"/>
                  </a:srgbClr>
                </a:outerShdw>
              </a:effectLst>
            </a:endParaRPr>
          </a:p>
        </p:txBody>
      </p:sp>
    </p:spTree>
  </p:cSld>
  <p:clrMapOvr>
    <a:masterClrMapping/>
  </p:clrMapOvr>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5078" name="Group 22"/>
          <p:cNvGraphicFramePr>
            <a:graphicFrameLocks noGrp="1"/>
          </p:cNvGraphicFramePr>
          <p:nvPr/>
        </p:nvGraphicFramePr>
        <p:xfrm>
          <a:off x="0" y="0"/>
          <a:ext cx="9144000" cy="6858000"/>
        </p:xfrm>
        <a:graphic>
          <a:graphicData uri="http://schemas.openxmlformats.org/drawingml/2006/table">
            <a:tbl>
              <a:tblPr/>
              <a:tblGrid>
                <a:gridCol w="3132138"/>
                <a:gridCol w="6011862"/>
              </a:tblGrid>
              <a:tr h="6858000">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ru-RU" sz="2600" b="0" i="0" u="none" strike="noStrike" cap="none" normalizeH="0" baseline="0" dirty="0" smtClean="0">
                        <a:ln>
                          <a:noFill/>
                        </a:ln>
                        <a:solidFill>
                          <a:srgbClr val="0E0E0E"/>
                        </a:solidFill>
                        <a:effectLst/>
                        <a:latin typeface="Tahoma" pitchFamily="34" charset="0"/>
                        <a:ea typeface="Times New Roman" pitchFamily="18" charset="0"/>
                        <a:cs typeface="Tahoma" pitchFamily="34" charset="0"/>
                      </a:endParaRPr>
                    </a:p>
                    <a:p>
                      <a:pPr marL="0" marR="0" lvl="0" indent="0" algn="l" defTabSz="914400" rtl="0" eaLnBrk="1" fontAlgn="base" latinLnBrk="0" hangingPunct="1">
                        <a:lnSpc>
                          <a:spcPct val="100000"/>
                        </a:lnSpc>
                        <a:spcBef>
                          <a:spcPct val="0"/>
                        </a:spcBef>
                        <a:spcAft>
                          <a:spcPct val="0"/>
                        </a:spcAft>
                        <a:buClrTx/>
                        <a:buSzTx/>
                        <a:buFontTx/>
                        <a:buNone/>
                        <a:tabLst/>
                      </a:pPr>
                      <a:r>
                        <a:rPr kumimoji="0" lang="ru-RU" sz="2600" b="0" i="0" u="none" strike="noStrike" cap="none" normalizeH="0" baseline="0" dirty="0" smtClean="0">
                          <a:ln>
                            <a:noFill/>
                          </a:ln>
                          <a:solidFill>
                            <a:srgbClr val="0E0E0E"/>
                          </a:solidFill>
                          <a:effectLst/>
                          <a:latin typeface="Tahoma" pitchFamily="34" charset="0"/>
                          <a:ea typeface="Times New Roman" pitchFamily="18" charset="0"/>
                          <a:cs typeface="Tahoma" pitchFamily="34" charset="0"/>
                        </a:rPr>
                        <a:t>Привлечение средств от групп доноров, вызывающих сомнения с этической точки зрения</a:t>
                      </a:r>
                      <a:endParaRPr kumimoji="0" lang="ru-RU" sz="2600" b="0" i="0" u="none" strike="noStrike" cap="none" normalizeH="0" baseline="0" dirty="0" smtClean="0">
                        <a:ln>
                          <a:noFill/>
                        </a:ln>
                        <a:solidFill>
                          <a:schemeClr val="tx1"/>
                        </a:solidFill>
                        <a:effectLst/>
                        <a:latin typeface="Arial" charset="0"/>
                        <a:ea typeface="Times New Roman" pitchFamily="18" charset="0"/>
                        <a:cs typeface="Arial" charset="0"/>
                      </a:endParaRPr>
                    </a:p>
                  </a:txBody>
                  <a:tcP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ru-RU" sz="1900" b="1" i="0" u="none" strike="noStrike" cap="none" normalizeH="0" baseline="0" dirty="0" smtClean="0">
                          <a:ln>
                            <a:noFill/>
                          </a:ln>
                          <a:solidFill>
                            <a:srgbClr val="98393A"/>
                          </a:solidFill>
                          <a:effectLst/>
                          <a:latin typeface="Tahoma" pitchFamily="34" charset="0"/>
                          <a:ea typeface="Times New Roman" pitchFamily="18" charset="0"/>
                          <a:cs typeface="Tahoma" pitchFamily="34" charset="0"/>
                        </a:rPr>
                        <a:t>Не приемлемо</a:t>
                      </a:r>
                      <a:r>
                        <a:rPr kumimoji="0" lang="ru-RU" sz="1900" b="0" i="0" u="none" strike="noStrike" cap="none" normalizeH="0" baseline="0" dirty="0" smtClean="0">
                          <a:ln>
                            <a:noFill/>
                          </a:ln>
                          <a:solidFill>
                            <a:srgbClr val="0E0E0E"/>
                          </a:solidFill>
                          <a:effectLst/>
                          <a:latin typeface="Tahoma" pitchFamily="34" charset="0"/>
                          <a:ea typeface="Times New Roman" pitchFamily="18" charset="0"/>
                          <a:cs typeface="Tahoma" pitchFamily="34" charset="0"/>
                        </a:rPr>
                        <a:t> привлечение средств от организаций оккультного и деструктивного характера (сект и тому подобных).</a:t>
                      </a:r>
                      <a:br>
                        <a:rPr kumimoji="0" lang="ru-RU" sz="1900" b="0" i="0" u="none" strike="noStrike" cap="none" normalizeH="0" baseline="0" dirty="0" smtClean="0">
                          <a:ln>
                            <a:noFill/>
                          </a:ln>
                          <a:solidFill>
                            <a:srgbClr val="0E0E0E"/>
                          </a:solidFill>
                          <a:effectLst/>
                          <a:latin typeface="Tahoma" pitchFamily="34" charset="0"/>
                          <a:ea typeface="Times New Roman" pitchFamily="18" charset="0"/>
                          <a:cs typeface="Tahoma" pitchFamily="34" charset="0"/>
                        </a:rPr>
                      </a:br>
                      <a:r>
                        <a:rPr kumimoji="0" lang="ru-RU" sz="1900" b="1" i="0" u="none" strike="noStrike" cap="none" normalizeH="0" baseline="0" dirty="0" smtClean="0">
                          <a:ln>
                            <a:noFill/>
                          </a:ln>
                          <a:solidFill>
                            <a:srgbClr val="98393A"/>
                          </a:solidFill>
                          <a:effectLst/>
                          <a:latin typeface="Tahoma" pitchFamily="34" charset="0"/>
                          <a:ea typeface="Times New Roman" pitchFamily="18" charset="0"/>
                          <a:cs typeface="Tahoma" pitchFamily="34" charset="0"/>
                        </a:rPr>
                        <a:t>Не приемлемо</a:t>
                      </a:r>
                      <a:r>
                        <a:rPr kumimoji="0" lang="ru-RU" sz="1900" b="0" i="0" u="none" strike="noStrike" cap="none" normalizeH="0" baseline="0" dirty="0" smtClean="0">
                          <a:ln>
                            <a:noFill/>
                          </a:ln>
                          <a:solidFill>
                            <a:srgbClr val="0E0E0E"/>
                          </a:solidFill>
                          <a:effectLst/>
                          <a:latin typeface="Tahoma" pitchFamily="34" charset="0"/>
                          <a:ea typeface="Times New Roman" pitchFamily="18" charset="0"/>
                          <a:cs typeface="Tahoma" pitchFamily="34" charset="0"/>
                        </a:rPr>
                        <a:t> активное привлечение средств от организаций или частных лиц с криминальным имиджем (обращение к ним по своей инициативе). Допустимо пассивное привлечение средств от таких лиц и организаций (положительный ответ на предложение). </a:t>
                      </a:r>
                    </a:p>
                    <a:p>
                      <a:pPr marL="0" marR="0" lvl="0" indent="0" algn="just" defTabSz="914400" rtl="0" eaLnBrk="1" fontAlgn="base" latinLnBrk="0" hangingPunct="1">
                        <a:lnSpc>
                          <a:spcPct val="100000"/>
                        </a:lnSpc>
                        <a:spcBef>
                          <a:spcPct val="0"/>
                        </a:spcBef>
                        <a:spcAft>
                          <a:spcPct val="0"/>
                        </a:spcAft>
                        <a:buClrTx/>
                        <a:buSzTx/>
                        <a:buFontTx/>
                        <a:buNone/>
                        <a:tabLst/>
                      </a:pPr>
                      <a:r>
                        <a:rPr kumimoji="0" lang="ru-RU" sz="1900" b="1" i="0" u="none" strike="noStrike" kern="1200" cap="none" normalizeH="0" baseline="0" dirty="0" smtClean="0">
                          <a:ln>
                            <a:noFill/>
                          </a:ln>
                          <a:solidFill>
                            <a:srgbClr val="98393A"/>
                          </a:solidFill>
                          <a:effectLst/>
                          <a:latin typeface="Tahoma" pitchFamily="34" charset="0"/>
                          <a:ea typeface="Times New Roman" pitchFamily="18" charset="0"/>
                          <a:cs typeface="Tahoma" pitchFamily="34" charset="0"/>
                        </a:rPr>
                        <a:t>Не приемлемо </a:t>
                      </a:r>
                      <a:r>
                        <a:rPr kumimoji="0" lang="ru-RU" sz="1900" b="0" i="0" u="none" strike="noStrike" cap="none" normalizeH="0" baseline="0" dirty="0" smtClean="0">
                          <a:ln>
                            <a:noFill/>
                          </a:ln>
                          <a:solidFill>
                            <a:srgbClr val="0E0E0E"/>
                          </a:solidFill>
                          <a:effectLst/>
                          <a:latin typeface="Tahoma" pitchFamily="34" charset="0"/>
                          <a:ea typeface="Times New Roman" pitchFamily="18" charset="0"/>
                          <a:cs typeface="Tahoma" pitchFamily="34" charset="0"/>
                        </a:rPr>
                        <a:t>при отказе от пожертвования ссылаться на криминальное прошлое донора.</a:t>
                      </a:r>
                      <a:br>
                        <a:rPr kumimoji="0" lang="ru-RU" sz="1900" b="0" i="0" u="none" strike="noStrike" cap="none" normalizeH="0" baseline="0" dirty="0" smtClean="0">
                          <a:ln>
                            <a:noFill/>
                          </a:ln>
                          <a:solidFill>
                            <a:srgbClr val="0E0E0E"/>
                          </a:solidFill>
                          <a:effectLst/>
                          <a:latin typeface="Tahoma" pitchFamily="34" charset="0"/>
                          <a:ea typeface="Times New Roman" pitchFamily="18" charset="0"/>
                          <a:cs typeface="Tahoma" pitchFamily="34" charset="0"/>
                        </a:rPr>
                      </a:br>
                      <a:r>
                        <a:rPr kumimoji="0" lang="ru-RU" sz="1900" b="1" i="0" u="none" strike="noStrike" cap="none" normalizeH="0" baseline="0" dirty="0" smtClean="0">
                          <a:ln>
                            <a:noFill/>
                          </a:ln>
                          <a:solidFill>
                            <a:srgbClr val="98393A"/>
                          </a:solidFill>
                          <a:effectLst/>
                          <a:latin typeface="Tahoma" pitchFamily="34" charset="0"/>
                          <a:ea typeface="Times New Roman" pitchFamily="18" charset="0"/>
                          <a:cs typeface="Tahoma" pitchFamily="34" charset="0"/>
                        </a:rPr>
                        <a:t>Не приемлемо</a:t>
                      </a:r>
                      <a:r>
                        <a:rPr kumimoji="0" lang="ru-RU" sz="1900" b="0" i="0" u="none" strike="noStrike" cap="none" normalizeH="0" baseline="0" dirty="0" smtClean="0">
                          <a:ln>
                            <a:noFill/>
                          </a:ln>
                          <a:solidFill>
                            <a:srgbClr val="0E0E0E"/>
                          </a:solidFill>
                          <a:effectLst/>
                          <a:latin typeface="Tahoma" pitchFamily="34" charset="0"/>
                          <a:ea typeface="Times New Roman" pitchFamily="18" charset="0"/>
                          <a:cs typeface="Tahoma" pitchFamily="34" charset="0"/>
                        </a:rPr>
                        <a:t> привлечение средств от производств, осознанно приносящих вред (откровенно уклоняющихся от соблюдения требований техники безопасности и экологических норм).</a:t>
                      </a:r>
                      <a:br>
                        <a:rPr kumimoji="0" lang="ru-RU" sz="1900" b="0" i="0" u="none" strike="noStrike" cap="none" normalizeH="0" baseline="0" dirty="0" smtClean="0">
                          <a:ln>
                            <a:noFill/>
                          </a:ln>
                          <a:solidFill>
                            <a:srgbClr val="0E0E0E"/>
                          </a:solidFill>
                          <a:effectLst/>
                          <a:latin typeface="Tahoma" pitchFamily="34" charset="0"/>
                          <a:ea typeface="Times New Roman" pitchFamily="18" charset="0"/>
                          <a:cs typeface="Tahoma" pitchFamily="34" charset="0"/>
                        </a:rPr>
                      </a:br>
                      <a:r>
                        <a:rPr kumimoji="0" lang="ru-RU" sz="1900" b="1" i="0" u="none" strike="noStrike" cap="none" normalizeH="0" baseline="0" dirty="0" smtClean="0">
                          <a:ln>
                            <a:noFill/>
                          </a:ln>
                          <a:solidFill>
                            <a:srgbClr val="98393A"/>
                          </a:solidFill>
                          <a:effectLst/>
                          <a:latin typeface="Tahoma" pitchFamily="34" charset="0"/>
                          <a:ea typeface="Times New Roman" pitchFamily="18" charset="0"/>
                          <a:cs typeface="Tahoma" pitchFamily="34" charset="0"/>
                        </a:rPr>
                        <a:t>Допустимо</a:t>
                      </a:r>
                      <a:r>
                        <a:rPr kumimoji="0" lang="ru-RU" sz="1900" b="0" i="0" u="none" strike="noStrike" cap="none" normalizeH="0" baseline="0" dirty="0" smtClean="0">
                          <a:ln>
                            <a:noFill/>
                          </a:ln>
                          <a:solidFill>
                            <a:srgbClr val="0E0E0E"/>
                          </a:solidFill>
                          <a:effectLst/>
                          <a:latin typeface="Tahoma" pitchFamily="34" charset="0"/>
                          <a:ea typeface="Times New Roman" pitchFamily="18" charset="0"/>
                          <a:cs typeface="Tahoma" pitchFamily="34" charset="0"/>
                        </a:rPr>
                        <a:t> привлечение средств от профсоюзов, традиционных религиозных организаций, организаций сетевого маркетинга, политиков и политических партий, административных органов, заключенных, анонимных доноров.</a:t>
                      </a:r>
                      <a:r>
                        <a:rPr kumimoji="0" lang="ru-RU" sz="2000" b="0" i="0" u="none" strike="noStrike" cap="none" normalizeH="0" baseline="0" dirty="0" smtClean="0">
                          <a:ln>
                            <a:noFill/>
                          </a:ln>
                          <a:solidFill>
                            <a:srgbClr val="0E0E0E"/>
                          </a:solidFill>
                          <a:effectLst/>
                          <a:latin typeface="Tahoma" pitchFamily="34" charset="0"/>
                          <a:ea typeface="Times New Roman" pitchFamily="18" charset="0"/>
                          <a:cs typeface="Tahoma" pitchFamily="34" charset="0"/>
                        </a:rPr>
                        <a:t/>
                      </a:r>
                      <a:br>
                        <a:rPr kumimoji="0" lang="ru-RU" sz="2000" b="0" i="0" u="none" strike="noStrike" cap="none" normalizeH="0" baseline="0" dirty="0" smtClean="0">
                          <a:ln>
                            <a:noFill/>
                          </a:ln>
                          <a:solidFill>
                            <a:srgbClr val="0E0E0E"/>
                          </a:solidFill>
                          <a:effectLst/>
                          <a:latin typeface="Tahoma" pitchFamily="34" charset="0"/>
                          <a:ea typeface="Times New Roman" pitchFamily="18" charset="0"/>
                          <a:cs typeface="Tahoma" pitchFamily="34" charset="0"/>
                        </a:rPr>
                      </a:br>
                      <a:r>
                        <a:rPr kumimoji="0" lang="ru-RU" sz="2200" b="0" i="0" u="none" strike="noStrike" cap="none" normalizeH="0" baseline="0" dirty="0" smtClean="0">
                          <a:ln>
                            <a:noFill/>
                          </a:ln>
                          <a:solidFill>
                            <a:srgbClr val="0E0E0E"/>
                          </a:solidFill>
                          <a:effectLst/>
                          <a:latin typeface="Tahoma" pitchFamily="34" charset="0"/>
                          <a:ea typeface="Times New Roman" pitchFamily="18" charset="0"/>
                          <a:cs typeface="Tahoma" pitchFamily="34" charset="0"/>
                        </a:rPr>
                        <a:t> </a:t>
                      </a:r>
                      <a:endParaRPr kumimoji="0" lang="ru-RU" sz="2200" b="0" i="0" u="none" strike="noStrike" cap="none" normalizeH="0" baseline="0" dirty="0" smtClean="0">
                        <a:ln>
                          <a:noFill/>
                        </a:ln>
                        <a:solidFill>
                          <a:schemeClr val="tx1"/>
                        </a:solidFill>
                        <a:effectLst/>
                        <a:latin typeface="Arial" charset="0"/>
                        <a:ea typeface="Times New Roman" pitchFamily="18" charset="0"/>
                        <a:cs typeface="Arial" charset="0"/>
                      </a:endParaRPr>
                    </a:p>
                  </a:txBody>
                  <a:tcPr anchor="ct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r>
            </a:tbl>
          </a:graphicData>
        </a:graphic>
      </p:graphicFrame>
    </p:spTree>
  </p:cSld>
  <p:clrMapOvr>
    <a:masterClrMapping/>
  </p:clrMapOvr>
  <p:transition>
    <p:fade/>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6105" name="Group 25"/>
          <p:cNvGraphicFramePr>
            <a:graphicFrameLocks noGrp="1"/>
          </p:cNvGraphicFramePr>
          <p:nvPr/>
        </p:nvGraphicFramePr>
        <p:xfrm>
          <a:off x="0" y="0"/>
          <a:ext cx="9144000" cy="6858000"/>
        </p:xfrm>
        <a:graphic>
          <a:graphicData uri="http://schemas.openxmlformats.org/drawingml/2006/table">
            <a:tbl>
              <a:tblPr/>
              <a:tblGrid>
                <a:gridCol w="3130862"/>
                <a:gridCol w="6013138"/>
              </a:tblGrid>
              <a:tr h="685800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ru-RU" sz="1900" b="0" i="0" u="none" strike="noStrike" kern="1200" cap="none" normalizeH="0" baseline="0" dirty="0" smtClean="0">
                          <a:ln>
                            <a:noFill/>
                          </a:ln>
                          <a:solidFill>
                            <a:srgbClr val="0E0E0E"/>
                          </a:solidFill>
                          <a:effectLst/>
                          <a:latin typeface="Tahoma" pitchFamily="34" charset="0"/>
                          <a:ea typeface="Times New Roman" pitchFamily="18" charset="0"/>
                          <a:cs typeface="Tahoma" pitchFamily="34" charset="0"/>
                        </a:rPr>
                        <a:t>Денежное вознаграждение труда </a:t>
                      </a:r>
                      <a:r>
                        <a:rPr kumimoji="0" lang="ru-RU" sz="1900" b="0" i="0" u="none" strike="noStrike" kern="1200" cap="none" normalizeH="0" baseline="0" dirty="0" err="1" smtClean="0">
                          <a:ln>
                            <a:noFill/>
                          </a:ln>
                          <a:solidFill>
                            <a:srgbClr val="0E0E0E"/>
                          </a:solidFill>
                          <a:effectLst/>
                          <a:latin typeface="Tahoma" pitchFamily="34" charset="0"/>
                          <a:ea typeface="Times New Roman" pitchFamily="18" charset="0"/>
                          <a:cs typeface="Tahoma" pitchFamily="34" charset="0"/>
                        </a:rPr>
                        <a:t>фандрайзера</a:t>
                      </a:r>
                      <a:endParaRPr kumimoji="0" lang="ru-RU" sz="1900" b="0" i="0" u="none" strike="noStrike" kern="1200" cap="none" normalizeH="0" baseline="0" dirty="0" smtClean="0">
                        <a:ln>
                          <a:noFill/>
                        </a:ln>
                        <a:solidFill>
                          <a:srgbClr val="0E0E0E"/>
                        </a:solidFill>
                        <a:effectLst/>
                        <a:latin typeface="Tahoma" pitchFamily="34" charset="0"/>
                        <a:ea typeface="Times New Roman" pitchFamily="18" charset="0"/>
                        <a:cs typeface="Tahoma" pitchFamily="34" charset="0"/>
                      </a:endParaRPr>
                    </a:p>
                  </a:txBody>
                  <a:tcPr anchor="ct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ru-RU" sz="1900" b="0" i="0" u="none" strike="noStrike" kern="1200" cap="none" normalizeH="0" baseline="0" dirty="0" smtClean="0">
                          <a:ln>
                            <a:noFill/>
                          </a:ln>
                          <a:solidFill>
                            <a:srgbClr val="0E0E0E"/>
                          </a:solidFill>
                          <a:effectLst/>
                          <a:latin typeface="Tahoma" pitchFamily="34" charset="0"/>
                          <a:ea typeface="Times New Roman" pitchFamily="18" charset="0"/>
                          <a:cs typeface="Tahoma" pitchFamily="34" charset="0"/>
                        </a:rPr>
                        <a:t>Оплата деятельности </a:t>
                      </a:r>
                      <a:r>
                        <a:rPr kumimoji="0" lang="ru-RU" sz="1900" b="0" i="0" u="none" strike="noStrike" kern="1200" cap="none" normalizeH="0" baseline="0" dirty="0" err="1" smtClean="0">
                          <a:ln>
                            <a:noFill/>
                          </a:ln>
                          <a:solidFill>
                            <a:srgbClr val="0E0E0E"/>
                          </a:solidFill>
                          <a:effectLst/>
                          <a:latin typeface="Tahoma" pitchFamily="34" charset="0"/>
                          <a:ea typeface="Times New Roman" pitchFamily="18" charset="0"/>
                          <a:cs typeface="Tahoma" pitchFamily="34" charset="0"/>
                        </a:rPr>
                        <a:t>фандрайзера</a:t>
                      </a:r>
                      <a:r>
                        <a:rPr kumimoji="0" lang="ru-RU" sz="1900" b="0" i="0" u="none" strike="noStrike" kern="1200" cap="none" normalizeH="0" baseline="0" dirty="0" smtClean="0">
                          <a:ln>
                            <a:noFill/>
                          </a:ln>
                          <a:solidFill>
                            <a:srgbClr val="0E0E0E"/>
                          </a:solidFill>
                          <a:effectLst/>
                          <a:latin typeface="Tahoma" pitchFamily="34" charset="0"/>
                          <a:ea typeface="Times New Roman" pitchFamily="18" charset="0"/>
                          <a:cs typeface="Tahoma" pitchFamily="34" charset="0"/>
                        </a:rPr>
                        <a:t> относится на статью "административные расходы". </a:t>
                      </a:r>
                    </a:p>
                    <a:p>
                      <a:pPr marL="0" marR="0" lvl="0" indent="0" algn="just" defTabSz="914400" rtl="0" eaLnBrk="1" fontAlgn="base" latinLnBrk="0" hangingPunct="1">
                        <a:lnSpc>
                          <a:spcPct val="100000"/>
                        </a:lnSpc>
                        <a:spcBef>
                          <a:spcPct val="0"/>
                        </a:spcBef>
                        <a:spcAft>
                          <a:spcPct val="0"/>
                        </a:spcAft>
                        <a:buClrTx/>
                        <a:buSzTx/>
                        <a:buFontTx/>
                        <a:buNone/>
                        <a:tabLst/>
                      </a:pPr>
                      <a:endParaRPr kumimoji="0" lang="ru-RU" sz="1900" b="0" i="0" u="none" strike="noStrike" kern="1200" cap="none" normalizeH="0" baseline="0" dirty="0" smtClean="0">
                        <a:ln>
                          <a:noFill/>
                        </a:ln>
                        <a:solidFill>
                          <a:srgbClr val="0E0E0E"/>
                        </a:solidFill>
                        <a:effectLst/>
                        <a:latin typeface="Tahoma" pitchFamily="34" charset="0"/>
                        <a:ea typeface="Times New Roman" pitchFamily="18" charset="0"/>
                        <a:cs typeface="Tahoma" pitchFamily="34" charset="0"/>
                      </a:endParaRPr>
                    </a:p>
                    <a:p>
                      <a:pPr marL="0" marR="0" lvl="0" indent="0" algn="just" defTabSz="914400" rtl="0" eaLnBrk="1" fontAlgn="base" latinLnBrk="0" hangingPunct="1">
                        <a:lnSpc>
                          <a:spcPct val="100000"/>
                        </a:lnSpc>
                        <a:spcBef>
                          <a:spcPct val="0"/>
                        </a:spcBef>
                        <a:spcAft>
                          <a:spcPct val="0"/>
                        </a:spcAft>
                        <a:buClrTx/>
                        <a:buSzTx/>
                        <a:buFontTx/>
                        <a:buNone/>
                        <a:tabLst/>
                      </a:pPr>
                      <a:r>
                        <a:rPr kumimoji="0" lang="ru-RU" sz="1900" b="0" i="0" u="none" strike="noStrike" kern="1200" cap="none" normalizeH="0" baseline="0" dirty="0" smtClean="0">
                          <a:ln>
                            <a:noFill/>
                          </a:ln>
                          <a:solidFill>
                            <a:srgbClr val="0E0E0E"/>
                          </a:solidFill>
                          <a:effectLst/>
                          <a:latin typeface="Tahoma" pitchFamily="34" charset="0"/>
                          <a:ea typeface="Times New Roman" pitchFamily="18" charset="0"/>
                          <a:cs typeface="Tahoma" pitchFamily="34" charset="0"/>
                        </a:rPr>
                        <a:t>Труд </a:t>
                      </a:r>
                      <a:r>
                        <a:rPr kumimoji="0" lang="ru-RU" sz="1900" b="0" i="0" u="none" strike="noStrike" kern="1200" cap="none" normalizeH="0" baseline="0" dirty="0" err="1" smtClean="0">
                          <a:ln>
                            <a:noFill/>
                          </a:ln>
                          <a:solidFill>
                            <a:srgbClr val="0E0E0E"/>
                          </a:solidFill>
                          <a:effectLst/>
                          <a:latin typeface="Tahoma" pitchFamily="34" charset="0"/>
                          <a:ea typeface="Times New Roman" pitchFamily="18" charset="0"/>
                          <a:cs typeface="Tahoma" pitchFamily="34" charset="0"/>
                        </a:rPr>
                        <a:t>фандрайзера</a:t>
                      </a:r>
                      <a:r>
                        <a:rPr kumimoji="0" lang="ru-RU" sz="1900" b="0" i="0" u="none" strike="noStrike" kern="1200" cap="none" normalizeH="0" baseline="0" dirty="0" smtClean="0">
                          <a:ln>
                            <a:noFill/>
                          </a:ln>
                          <a:solidFill>
                            <a:srgbClr val="0E0E0E"/>
                          </a:solidFill>
                          <a:effectLst/>
                          <a:latin typeface="Tahoma" pitchFamily="34" charset="0"/>
                          <a:ea typeface="Times New Roman" pitchFamily="18" charset="0"/>
                          <a:cs typeface="Tahoma" pitchFamily="34" charset="0"/>
                        </a:rPr>
                        <a:t> оплачивается </a:t>
                      </a:r>
                      <a:r>
                        <a:rPr kumimoji="0" lang="ru-RU" sz="1900" b="1" i="0" u="none" strike="noStrike" kern="1200" cap="none" normalizeH="0" baseline="0" dirty="0" smtClean="0">
                          <a:ln>
                            <a:noFill/>
                          </a:ln>
                          <a:solidFill>
                            <a:srgbClr val="98393A"/>
                          </a:solidFill>
                          <a:effectLst/>
                          <a:latin typeface="Tahoma" pitchFamily="34" charset="0"/>
                          <a:ea typeface="+mn-ea"/>
                          <a:cs typeface="Times New Roman" pitchFamily="18" charset="0"/>
                        </a:rPr>
                        <a:t>из средств, выделенных на эту статью расходов, но в размере</a:t>
                      </a:r>
                      <a:r>
                        <a:rPr kumimoji="0" lang="ru-RU" sz="1900" b="0" i="0" u="none" strike="noStrike" kern="1200" cap="none" normalizeH="0" baseline="0" dirty="0" smtClean="0">
                          <a:ln>
                            <a:noFill/>
                          </a:ln>
                          <a:solidFill>
                            <a:srgbClr val="0E0E0E"/>
                          </a:solidFill>
                          <a:effectLst/>
                          <a:latin typeface="Tahoma" pitchFamily="34" charset="0"/>
                          <a:ea typeface="Times New Roman" pitchFamily="18" charset="0"/>
                          <a:cs typeface="Tahoma" pitchFamily="34" charset="0"/>
                        </a:rPr>
                        <a:t>, не большем чем 20% от общей суммы привлеченных средств; либо оценивается в денежном эквиваленте и рассматривается как личный благотворительный вклад </a:t>
                      </a:r>
                      <a:r>
                        <a:rPr kumimoji="0" lang="ru-RU" sz="1900" b="0" i="0" u="none" strike="noStrike" kern="1200" cap="none" normalizeH="0" baseline="0" dirty="0" err="1" smtClean="0">
                          <a:ln>
                            <a:noFill/>
                          </a:ln>
                          <a:solidFill>
                            <a:srgbClr val="0E0E0E"/>
                          </a:solidFill>
                          <a:effectLst/>
                          <a:latin typeface="Tahoma" pitchFamily="34" charset="0"/>
                          <a:ea typeface="Times New Roman" pitchFamily="18" charset="0"/>
                          <a:cs typeface="Tahoma" pitchFamily="34" charset="0"/>
                        </a:rPr>
                        <a:t>фандрайзера</a:t>
                      </a:r>
                      <a:r>
                        <a:rPr kumimoji="0" lang="ru-RU" sz="1900" b="0" i="0" u="none" strike="noStrike" kern="1200" cap="none" normalizeH="0" baseline="0" dirty="0" smtClean="0">
                          <a:ln>
                            <a:noFill/>
                          </a:ln>
                          <a:solidFill>
                            <a:srgbClr val="0E0E0E"/>
                          </a:solidFill>
                          <a:effectLst/>
                          <a:latin typeface="Tahoma" pitchFamily="34" charset="0"/>
                          <a:ea typeface="Times New Roman" pitchFamily="18" charset="0"/>
                          <a:cs typeface="Tahoma" pitchFamily="34" charset="0"/>
                        </a:rPr>
                        <a:t>. </a:t>
                      </a:r>
                    </a:p>
                    <a:p>
                      <a:pPr marL="0" marR="0" lvl="0" indent="0" algn="just" defTabSz="914400" rtl="0" eaLnBrk="1" fontAlgn="base" latinLnBrk="0" hangingPunct="1">
                        <a:lnSpc>
                          <a:spcPct val="100000"/>
                        </a:lnSpc>
                        <a:spcBef>
                          <a:spcPct val="0"/>
                        </a:spcBef>
                        <a:spcAft>
                          <a:spcPct val="0"/>
                        </a:spcAft>
                        <a:buClrTx/>
                        <a:buSzTx/>
                        <a:buFontTx/>
                        <a:buNone/>
                        <a:tabLst/>
                      </a:pPr>
                      <a:endParaRPr kumimoji="0" lang="ru-RU" sz="1900" b="0" i="0" u="none" strike="noStrike" kern="1200" cap="none" normalizeH="0" baseline="0" dirty="0" smtClean="0">
                        <a:ln>
                          <a:noFill/>
                        </a:ln>
                        <a:solidFill>
                          <a:srgbClr val="0E0E0E"/>
                        </a:solidFill>
                        <a:effectLst/>
                        <a:latin typeface="Tahoma" pitchFamily="34" charset="0"/>
                        <a:ea typeface="Times New Roman" pitchFamily="18" charset="0"/>
                        <a:cs typeface="Tahoma" pitchFamily="34" charset="0"/>
                      </a:endParaRPr>
                    </a:p>
                    <a:p>
                      <a:pPr marL="0" marR="0" lvl="0" indent="0" algn="just" defTabSz="914400" rtl="0" eaLnBrk="1" fontAlgn="base" latinLnBrk="0" hangingPunct="1">
                        <a:lnSpc>
                          <a:spcPct val="100000"/>
                        </a:lnSpc>
                        <a:spcBef>
                          <a:spcPct val="0"/>
                        </a:spcBef>
                        <a:spcAft>
                          <a:spcPct val="0"/>
                        </a:spcAft>
                        <a:buClrTx/>
                        <a:buSzTx/>
                        <a:buFontTx/>
                        <a:buNone/>
                        <a:tabLst/>
                      </a:pPr>
                      <a:r>
                        <a:rPr kumimoji="0" lang="ru-RU" sz="1900" b="1" i="0" u="none" strike="noStrike" kern="1200" cap="none" normalizeH="0" baseline="0" dirty="0" smtClean="0">
                          <a:ln>
                            <a:noFill/>
                          </a:ln>
                          <a:solidFill>
                            <a:srgbClr val="98393A"/>
                          </a:solidFill>
                          <a:effectLst/>
                          <a:latin typeface="Tahoma" pitchFamily="34" charset="0"/>
                          <a:ea typeface="+mn-ea"/>
                          <a:cs typeface="Times New Roman" pitchFamily="18" charset="0"/>
                        </a:rPr>
                        <a:t>Желательно</a:t>
                      </a:r>
                      <a:r>
                        <a:rPr kumimoji="0" lang="ru-RU" sz="2300" b="1" i="0" u="none" strike="noStrike" kern="1200" cap="none" normalizeH="0" baseline="0" dirty="0" smtClean="0">
                          <a:ln>
                            <a:noFill/>
                          </a:ln>
                          <a:solidFill>
                            <a:srgbClr val="98393A"/>
                          </a:solidFill>
                          <a:effectLst/>
                          <a:latin typeface="Tahoma" pitchFamily="34" charset="0"/>
                          <a:ea typeface="+mn-ea"/>
                          <a:cs typeface="Times New Roman" pitchFamily="18" charset="0"/>
                        </a:rPr>
                        <a:t> </a:t>
                      </a:r>
                      <a:r>
                        <a:rPr kumimoji="0" lang="ru-RU" sz="1900" b="0" i="0" u="none" strike="noStrike" kern="1200" cap="none" normalizeH="0" baseline="0" dirty="0" smtClean="0">
                          <a:ln>
                            <a:noFill/>
                          </a:ln>
                          <a:solidFill>
                            <a:srgbClr val="0E0E0E"/>
                          </a:solidFill>
                          <a:effectLst/>
                          <a:latin typeface="Tahoma" pitchFamily="34" charset="0"/>
                          <a:ea typeface="Times New Roman" pitchFamily="18" charset="0"/>
                          <a:cs typeface="Tahoma" pitchFamily="34" charset="0"/>
                        </a:rPr>
                        <a:t>информировать донора о существовании данной статьи расходов.</a:t>
                      </a:r>
                    </a:p>
                    <a:p>
                      <a:pPr marL="0" marR="0" lvl="0" indent="0" algn="just" defTabSz="914400" rtl="0" eaLnBrk="1" fontAlgn="base" latinLnBrk="0" hangingPunct="1">
                        <a:lnSpc>
                          <a:spcPct val="100000"/>
                        </a:lnSpc>
                        <a:spcBef>
                          <a:spcPct val="0"/>
                        </a:spcBef>
                        <a:spcAft>
                          <a:spcPct val="0"/>
                        </a:spcAft>
                        <a:buClrTx/>
                        <a:buSzTx/>
                        <a:buFontTx/>
                        <a:buNone/>
                        <a:tabLst/>
                      </a:pPr>
                      <a:r>
                        <a:rPr kumimoji="0" lang="ru-RU" sz="1900" b="0" i="0" u="none" strike="noStrike" kern="1200" cap="none" normalizeH="0" baseline="0" dirty="0" smtClean="0">
                          <a:ln>
                            <a:noFill/>
                          </a:ln>
                          <a:solidFill>
                            <a:srgbClr val="0E0E0E"/>
                          </a:solidFill>
                          <a:effectLst/>
                          <a:latin typeface="Tahoma" pitchFamily="34" charset="0"/>
                          <a:ea typeface="Times New Roman" pitchFamily="18" charset="0"/>
                          <a:cs typeface="Tahoma" pitchFamily="34" charset="0"/>
                        </a:rPr>
                        <a:t/>
                      </a:r>
                      <a:br>
                        <a:rPr kumimoji="0" lang="ru-RU" sz="1900" b="0" i="0" u="none" strike="noStrike" kern="1200" cap="none" normalizeH="0" baseline="0" dirty="0" smtClean="0">
                          <a:ln>
                            <a:noFill/>
                          </a:ln>
                          <a:solidFill>
                            <a:srgbClr val="0E0E0E"/>
                          </a:solidFill>
                          <a:effectLst/>
                          <a:latin typeface="Tahoma" pitchFamily="34" charset="0"/>
                          <a:ea typeface="Times New Roman" pitchFamily="18" charset="0"/>
                          <a:cs typeface="Tahoma" pitchFamily="34" charset="0"/>
                        </a:rPr>
                      </a:br>
                      <a:r>
                        <a:rPr kumimoji="0" lang="ru-RU" sz="1900" b="0" i="0" u="none" strike="noStrike" kern="1200" cap="none" normalizeH="0" baseline="0" dirty="0" smtClean="0">
                          <a:ln>
                            <a:noFill/>
                          </a:ln>
                          <a:solidFill>
                            <a:srgbClr val="0E0E0E"/>
                          </a:solidFill>
                          <a:effectLst/>
                          <a:latin typeface="Tahoma" pitchFamily="34" charset="0"/>
                          <a:ea typeface="Times New Roman" pitchFamily="18" charset="0"/>
                          <a:cs typeface="Tahoma" pitchFamily="34" charset="0"/>
                        </a:rPr>
                        <a:t>Заработная плата </a:t>
                      </a:r>
                      <a:r>
                        <a:rPr kumimoji="0" lang="ru-RU" sz="1900" b="0" i="0" u="none" strike="noStrike" kern="1200" cap="none" normalizeH="0" baseline="0" dirty="0" err="1" smtClean="0">
                          <a:ln>
                            <a:noFill/>
                          </a:ln>
                          <a:solidFill>
                            <a:srgbClr val="0E0E0E"/>
                          </a:solidFill>
                          <a:effectLst/>
                          <a:latin typeface="Tahoma" pitchFamily="34" charset="0"/>
                          <a:ea typeface="Times New Roman" pitchFamily="18" charset="0"/>
                          <a:cs typeface="Tahoma" pitchFamily="34" charset="0"/>
                        </a:rPr>
                        <a:t>фандрайзера</a:t>
                      </a:r>
                      <a:r>
                        <a:rPr kumimoji="0" lang="ru-RU" sz="1900" b="0" i="0" u="none" strike="noStrike" kern="1200" cap="none" normalizeH="0" baseline="0" dirty="0" smtClean="0">
                          <a:ln>
                            <a:noFill/>
                          </a:ln>
                          <a:solidFill>
                            <a:srgbClr val="0E0E0E"/>
                          </a:solidFill>
                          <a:effectLst/>
                          <a:latin typeface="Tahoma" pitchFamily="34" charset="0"/>
                          <a:ea typeface="Times New Roman" pitchFamily="18" charset="0"/>
                          <a:cs typeface="Tahoma" pitchFamily="34" charset="0"/>
                        </a:rPr>
                        <a:t> может начисляться из средств организации-заказчика. </a:t>
                      </a:r>
                    </a:p>
                    <a:p>
                      <a:pPr marL="0" marR="0" lvl="0" indent="0" algn="l" defTabSz="914400" rtl="0" eaLnBrk="1" fontAlgn="base" latinLnBrk="0" hangingPunct="1">
                        <a:lnSpc>
                          <a:spcPct val="100000"/>
                        </a:lnSpc>
                        <a:spcBef>
                          <a:spcPct val="0"/>
                        </a:spcBef>
                        <a:spcAft>
                          <a:spcPct val="0"/>
                        </a:spcAft>
                        <a:buClrTx/>
                        <a:buSzTx/>
                        <a:buFontTx/>
                        <a:buNone/>
                        <a:tabLst/>
                      </a:pPr>
                      <a:endParaRPr kumimoji="0" lang="ru-RU" sz="1900" b="0" i="0" u="none" strike="noStrike" kern="1200" cap="none" normalizeH="0" baseline="0" dirty="0" smtClean="0">
                        <a:ln>
                          <a:noFill/>
                        </a:ln>
                        <a:solidFill>
                          <a:srgbClr val="0E0E0E"/>
                        </a:solidFill>
                        <a:effectLst/>
                        <a:latin typeface="Tahoma" pitchFamily="34" charset="0"/>
                        <a:ea typeface="Times New Roman" pitchFamily="18" charset="0"/>
                        <a:cs typeface="Tahoma" pitchFamily="34" charset="0"/>
                      </a:endParaRPr>
                    </a:p>
                    <a:p>
                      <a:pPr marL="0" marR="0" lvl="0" indent="0" algn="l" defTabSz="914400" rtl="0" eaLnBrk="1" fontAlgn="base" latinLnBrk="0" hangingPunct="1">
                        <a:lnSpc>
                          <a:spcPct val="100000"/>
                        </a:lnSpc>
                        <a:spcBef>
                          <a:spcPct val="0"/>
                        </a:spcBef>
                        <a:spcAft>
                          <a:spcPct val="0"/>
                        </a:spcAft>
                        <a:buClrTx/>
                        <a:buSzTx/>
                        <a:buFontTx/>
                        <a:buNone/>
                        <a:tabLst/>
                      </a:pPr>
                      <a:r>
                        <a:rPr kumimoji="0" lang="ru-RU" sz="1900" b="0" i="0" u="none" strike="noStrike" kern="1200" cap="none" normalizeH="0" baseline="0" dirty="0" smtClean="0">
                          <a:ln>
                            <a:noFill/>
                          </a:ln>
                          <a:solidFill>
                            <a:srgbClr val="0E0E0E"/>
                          </a:solidFill>
                          <a:effectLst/>
                          <a:latin typeface="Tahoma" pitchFamily="34" charset="0"/>
                          <a:ea typeface="Times New Roman" pitchFamily="18" charset="0"/>
                          <a:cs typeface="Tahoma" pitchFamily="34" charset="0"/>
                        </a:rPr>
                        <a:t>Оплата производится по согласованию с заказчиком.</a:t>
                      </a:r>
                      <a:br>
                        <a:rPr kumimoji="0" lang="ru-RU" sz="1900" b="0" i="0" u="none" strike="noStrike" kern="1200" cap="none" normalizeH="0" baseline="0" dirty="0" smtClean="0">
                          <a:ln>
                            <a:noFill/>
                          </a:ln>
                          <a:solidFill>
                            <a:srgbClr val="0E0E0E"/>
                          </a:solidFill>
                          <a:effectLst/>
                          <a:latin typeface="Tahoma" pitchFamily="34" charset="0"/>
                          <a:ea typeface="Times New Roman" pitchFamily="18" charset="0"/>
                          <a:cs typeface="Tahoma" pitchFamily="34" charset="0"/>
                        </a:rPr>
                      </a:br>
                      <a:endParaRPr kumimoji="0" lang="ru-RU" sz="1900" b="0" i="0" u="none" strike="noStrike" kern="1200" cap="none" normalizeH="0" baseline="0" dirty="0" smtClean="0">
                        <a:ln>
                          <a:noFill/>
                        </a:ln>
                        <a:solidFill>
                          <a:srgbClr val="0E0E0E"/>
                        </a:solidFill>
                        <a:effectLst/>
                        <a:latin typeface="Tahoma" pitchFamily="34" charset="0"/>
                        <a:ea typeface="Times New Roman" pitchFamily="18" charset="0"/>
                        <a:cs typeface="Tahoma" pitchFamily="34" charset="0"/>
                      </a:endParaRPr>
                    </a:p>
                  </a:txBody>
                  <a:tcPr anchor="ct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r>
            </a:tbl>
          </a:graphicData>
        </a:graphic>
      </p:graphicFrame>
    </p:spTree>
  </p:cSld>
  <p:clrMapOvr>
    <a:masterClrMapping/>
  </p:clrMapOvr>
  <p:transition>
    <p:fade/>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0198" name="Group 22"/>
          <p:cNvGraphicFramePr>
            <a:graphicFrameLocks noGrp="1"/>
          </p:cNvGraphicFramePr>
          <p:nvPr/>
        </p:nvGraphicFramePr>
        <p:xfrm>
          <a:off x="0" y="0"/>
          <a:ext cx="8964613" cy="7029400"/>
        </p:xfrm>
        <a:graphic>
          <a:graphicData uri="http://schemas.openxmlformats.org/drawingml/2006/table">
            <a:tbl>
              <a:tblPr/>
              <a:tblGrid>
                <a:gridCol w="3070687"/>
                <a:gridCol w="5893926"/>
              </a:tblGrid>
              <a:tr h="702940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ru-RU" sz="1900" b="0" i="0" u="none" strike="noStrike" cap="none" normalizeH="0" baseline="0" dirty="0" smtClean="0">
                          <a:ln>
                            <a:noFill/>
                          </a:ln>
                          <a:solidFill>
                            <a:srgbClr val="0E0E0E"/>
                          </a:solidFill>
                          <a:effectLst/>
                          <a:latin typeface="Tahoma" pitchFamily="34" charset="0"/>
                          <a:ea typeface="Times New Roman" pitchFamily="18" charset="0"/>
                          <a:cs typeface="Tahoma" pitchFamily="34" charset="0"/>
                        </a:rPr>
                        <a:t>Распространение </a:t>
                      </a:r>
                      <a:r>
                        <a:rPr kumimoji="0" lang="ru-RU" sz="1900" b="0" i="0" u="none" strike="noStrike" cap="none" normalizeH="0" baseline="0" dirty="0" err="1" smtClean="0">
                          <a:ln>
                            <a:noFill/>
                          </a:ln>
                          <a:solidFill>
                            <a:srgbClr val="0E0E0E"/>
                          </a:solidFill>
                          <a:effectLst/>
                          <a:latin typeface="Tahoma" pitchFamily="34" charset="0"/>
                          <a:ea typeface="Times New Roman" pitchFamily="18" charset="0"/>
                          <a:cs typeface="Tahoma" pitchFamily="34" charset="0"/>
                        </a:rPr>
                        <a:t>фандрайзером</a:t>
                      </a:r>
                      <a:r>
                        <a:rPr kumimoji="0" lang="ru-RU" sz="1900" b="0" i="0" u="none" strike="noStrike" cap="none" normalizeH="0" baseline="0" dirty="0" smtClean="0">
                          <a:ln>
                            <a:noFill/>
                          </a:ln>
                          <a:solidFill>
                            <a:srgbClr val="0E0E0E"/>
                          </a:solidFill>
                          <a:effectLst/>
                          <a:latin typeface="Tahoma" pitchFamily="34" charset="0"/>
                          <a:ea typeface="Times New Roman" pitchFamily="18" charset="0"/>
                          <a:cs typeface="Tahoma" pitchFamily="34" charset="0"/>
                        </a:rPr>
                        <a:t> информации о заказчике во время и после </a:t>
                      </a:r>
                      <a:r>
                        <a:rPr kumimoji="0" lang="ru-RU" sz="1900" b="0" i="0" u="none" strike="noStrike" cap="none" normalizeH="0" baseline="0" dirty="0" err="1" smtClean="0">
                          <a:ln>
                            <a:noFill/>
                          </a:ln>
                          <a:solidFill>
                            <a:srgbClr val="0E0E0E"/>
                          </a:solidFill>
                          <a:effectLst/>
                          <a:latin typeface="Tahoma" pitchFamily="34" charset="0"/>
                          <a:ea typeface="Times New Roman" pitchFamily="18" charset="0"/>
                          <a:cs typeface="Tahoma" pitchFamily="34" charset="0"/>
                        </a:rPr>
                        <a:t>фандрайзинговой</a:t>
                      </a:r>
                      <a:r>
                        <a:rPr kumimoji="0" lang="ru-RU" sz="1900" b="0" i="0" u="none" strike="noStrike" cap="none" normalizeH="0" baseline="0" dirty="0" smtClean="0">
                          <a:ln>
                            <a:noFill/>
                          </a:ln>
                          <a:solidFill>
                            <a:srgbClr val="0E0E0E"/>
                          </a:solidFill>
                          <a:effectLst/>
                          <a:latin typeface="Tahoma" pitchFamily="34" charset="0"/>
                          <a:ea typeface="Times New Roman" pitchFamily="18" charset="0"/>
                          <a:cs typeface="Tahoma" pitchFamily="34" charset="0"/>
                        </a:rPr>
                        <a:t> активности</a:t>
                      </a:r>
                      <a:endParaRPr kumimoji="0" lang="ru-RU" sz="1900" b="0" i="0" u="none" strike="noStrike" cap="none" normalizeH="0" baseline="0" dirty="0" smtClean="0">
                        <a:ln>
                          <a:noFill/>
                        </a:ln>
                        <a:solidFill>
                          <a:schemeClr val="tx1"/>
                        </a:solidFill>
                        <a:effectLst/>
                        <a:latin typeface="Arial" charset="0"/>
                        <a:ea typeface="Times New Roman" pitchFamily="18" charset="0"/>
                        <a:cs typeface="Arial" charset="0"/>
                      </a:endParaRPr>
                    </a:p>
                  </a:txBody>
                  <a:tcPr anchor="ct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ru-RU" sz="1900" b="0" i="0" u="none" strike="noStrike" cap="none" normalizeH="0" baseline="0" dirty="0" smtClean="0">
                          <a:ln>
                            <a:noFill/>
                          </a:ln>
                          <a:solidFill>
                            <a:srgbClr val="0E0E0E"/>
                          </a:solidFill>
                          <a:effectLst/>
                          <a:latin typeface="Tahoma" pitchFamily="34" charset="0"/>
                          <a:ea typeface="Times New Roman" pitchFamily="18" charset="0"/>
                          <a:cs typeface="Tahoma" pitchFamily="34" charset="0"/>
                        </a:rPr>
                        <a:t>Вся информация о клиенте, используемая </a:t>
                      </a:r>
                      <a:r>
                        <a:rPr kumimoji="0" lang="ru-RU" sz="1900" b="0" i="0" u="none" strike="noStrike" cap="none" normalizeH="0" baseline="0" dirty="0" err="1" smtClean="0">
                          <a:ln>
                            <a:noFill/>
                          </a:ln>
                          <a:solidFill>
                            <a:srgbClr val="0E0E0E"/>
                          </a:solidFill>
                          <a:effectLst/>
                          <a:latin typeface="Tahoma" pitchFamily="34" charset="0"/>
                          <a:ea typeface="Times New Roman" pitchFamily="18" charset="0"/>
                          <a:cs typeface="Tahoma" pitchFamily="34" charset="0"/>
                        </a:rPr>
                        <a:t>фандрайзером</a:t>
                      </a:r>
                      <a:r>
                        <a:rPr kumimoji="0" lang="ru-RU" sz="1900" b="0" i="0" u="none" strike="noStrike" cap="none" normalizeH="0" baseline="0" dirty="0" smtClean="0">
                          <a:ln>
                            <a:noFill/>
                          </a:ln>
                          <a:solidFill>
                            <a:srgbClr val="0E0E0E"/>
                          </a:solidFill>
                          <a:effectLst/>
                          <a:latin typeface="Tahoma" pitchFamily="34" charset="0"/>
                          <a:ea typeface="Times New Roman" pitchFamily="18" charset="0"/>
                          <a:cs typeface="Tahoma" pitchFamily="34" charset="0"/>
                        </a:rPr>
                        <a:t> </a:t>
                      </a:r>
                      <a:r>
                        <a:rPr kumimoji="0" lang="ru-RU" sz="1900" b="1" i="0" u="none" strike="noStrike" cap="none" normalizeH="0" baseline="0" dirty="0" smtClean="0">
                          <a:ln>
                            <a:noFill/>
                          </a:ln>
                          <a:solidFill>
                            <a:srgbClr val="98393A"/>
                          </a:solidFill>
                          <a:effectLst/>
                          <a:latin typeface="Tahoma" pitchFamily="34" charset="0"/>
                          <a:ea typeface="Times New Roman" pitchFamily="18" charset="0"/>
                          <a:cs typeface="Tahoma" pitchFamily="34" charset="0"/>
                        </a:rPr>
                        <a:t>должна быть</a:t>
                      </a:r>
                      <a:r>
                        <a:rPr kumimoji="0" lang="ru-RU" sz="1900" b="0" i="0" u="none" strike="noStrike" cap="none" normalizeH="0" baseline="0" dirty="0" smtClean="0">
                          <a:ln>
                            <a:noFill/>
                          </a:ln>
                          <a:solidFill>
                            <a:srgbClr val="0E0E0E"/>
                          </a:solidFill>
                          <a:effectLst/>
                          <a:latin typeface="Tahoma" pitchFamily="34" charset="0"/>
                          <a:ea typeface="Times New Roman" pitchFamily="18" charset="0"/>
                          <a:cs typeface="Tahoma" pitchFamily="34" charset="0"/>
                        </a:rPr>
                        <a:t> максимально открытой. </a:t>
                      </a:r>
                    </a:p>
                    <a:p>
                      <a:pPr marL="0" marR="0" lvl="0" indent="0" algn="just" defTabSz="914400" rtl="0" eaLnBrk="1" fontAlgn="base" latinLnBrk="0" hangingPunct="1">
                        <a:lnSpc>
                          <a:spcPct val="100000"/>
                        </a:lnSpc>
                        <a:spcBef>
                          <a:spcPct val="0"/>
                        </a:spcBef>
                        <a:spcAft>
                          <a:spcPct val="0"/>
                        </a:spcAft>
                        <a:buClrTx/>
                        <a:buSzTx/>
                        <a:buFontTx/>
                        <a:buNone/>
                        <a:tabLst/>
                      </a:pPr>
                      <a:endParaRPr kumimoji="0" lang="ru-RU" sz="1900" b="0" i="0" u="none" strike="noStrike" cap="none" normalizeH="0" baseline="0" dirty="0" smtClean="0">
                        <a:ln>
                          <a:noFill/>
                        </a:ln>
                        <a:solidFill>
                          <a:srgbClr val="0E0E0E"/>
                        </a:solidFill>
                        <a:effectLst/>
                        <a:latin typeface="Tahoma" pitchFamily="34" charset="0"/>
                        <a:ea typeface="Times New Roman" pitchFamily="18" charset="0"/>
                        <a:cs typeface="Tahoma" pitchFamily="34" charset="0"/>
                      </a:endParaRPr>
                    </a:p>
                    <a:p>
                      <a:pPr marL="0" marR="0" lvl="0" indent="0" algn="just" defTabSz="914400" rtl="0" eaLnBrk="1" fontAlgn="base" latinLnBrk="0" hangingPunct="1">
                        <a:lnSpc>
                          <a:spcPct val="100000"/>
                        </a:lnSpc>
                        <a:spcBef>
                          <a:spcPct val="0"/>
                        </a:spcBef>
                        <a:spcAft>
                          <a:spcPct val="0"/>
                        </a:spcAft>
                        <a:buClrTx/>
                        <a:buSzTx/>
                        <a:buFontTx/>
                        <a:buNone/>
                        <a:tabLst/>
                      </a:pPr>
                      <a:r>
                        <a:rPr kumimoji="0" lang="ru-RU" sz="1900" b="1" i="0" u="none" strike="noStrike" cap="none" normalizeH="0" baseline="0" dirty="0" smtClean="0">
                          <a:ln>
                            <a:noFill/>
                          </a:ln>
                          <a:solidFill>
                            <a:srgbClr val="98393A"/>
                          </a:solidFill>
                          <a:effectLst/>
                          <a:latin typeface="Tahoma" pitchFamily="34" charset="0"/>
                          <a:ea typeface="Times New Roman" pitchFamily="18" charset="0"/>
                          <a:cs typeface="Tahoma" pitchFamily="34" charset="0"/>
                        </a:rPr>
                        <a:t>Подлежит ограничению</a:t>
                      </a:r>
                      <a:r>
                        <a:rPr kumimoji="0" lang="ru-RU" sz="1900" b="0" i="0" u="none" strike="noStrike" cap="none" normalizeH="0" baseline="0" dirty="0" smtClean="0">
                          <a:ln>
                            <a:noFill/>
                          </a:ln>
                          <a:solidFill>
                            <a:srgbClr val="0E0E0E"/>
                          </a:solidFill>
                          <a:effectLst/>
                          <a:latin typeface="Tahoma" pitchFamily="34" charset="0"/>
                          <a:ea typeface="Times New Roman" pitchFamily="18" charset="0"/>
                          <a:cs typeface="Tahoma" pitchFamily="34" charset="0"/>
                        </a:rPr>
                        <a:t>:</a:t>
                      </a:r>
                      <a:endParaRPr kumimoji="0" lang="ru-RU" sz="1900" b="0" i="0" u="none" strike="noStrike" cap="none" normalizeH="0" baseline="0" dirty="0" smtClean="0">
                        <a:ln>
                          <a:noFill/>
                        </a:ln>
                        <a:solidFill>
                          <a:schemeClr val="tx1"/>
                        </a:solidFill>
                        <a:effectLst/>
                        <a:latin typeface="Times New Roman" pitchFamily="18" charset="0"/>
                        <a:ea typeface="Times New Roman" pitchFamily="18" charset="0"/>
                        <a:cs typeface="Tahoma" pitchFamily="34" charset="0"/>
                      </a:endParaRPr>
                    </a:p>
                    <a:p>
                      <a:pPr marL="0" marR="0" lvl="0" indent="0" algn="just" defTabSz="914400" rtl="0" eaLnBrk="0" fontAlgn="base" latinLnBrk="0" hangingPunct="0">
                        <a:lnSpc>
                          <a:spcPct val="100000"/>
                        </a:lnSpc>
                        <a:spcBef>
                          <a:spcPct val="0"/>
                        </a:spcBef>
                        <a:spcAft>
                          <a:spcPct val="0"/>
                        </a:spcAft>
                        <a:buClrTx/>
                        <a:buSzTx/>
                        <a:buFont typeface="Symbol" pitchFamily="18" charset="2"/>
                        <a:buChar char=""/>
                        <a:tabLst/>
                      </a:pPr>
                      <a:r>
                        <a:rPr kumimoji="0" lang="ru-RU" sz="1900" b="0" i="0" u="none" strike="noStrike" cap="none" normalizeH="0" baseline="0" dirty="0" smtClean="0">
                          <a:ln>
                            <a:noFill/>
                          </a:ln>
                          <a:solidFill>
                            <a:srgbClr val="0E0E0E"/>
                          </a:solidFill>
                          <a:effectLst/>
                          <a:latin typeface="Tahoma" pitchFamily="34" charset="0"/>
                          <a:ea typeface="Times New Roman" pitchFamily="18" charset="0"/>
                          <a:cs typeface="Tahoma" pitchFamily="34" charset="0"/>
                        </a:rPr>
                        <a:t>личная конфиденциальная информация</a:t>
                      </a:r>
                      <a:endParaRPr kumimoji="0" lang="ru-RU" sz="1900" b="0" i="0" u="none" strike="noStrike" cap="none" normalizeH="0" baseline="0" dirty="0" smtClean="0">
                        <a:ln>
                          <a:noFill/>
                        </a:ln>
                        <a:solidFill>
                          <a:srgbClr val="0E0E0E"/>
                        </a:solidFill>
                        <a:effectLst/>
                        <a:latin typeface="Times New Roman" pitchFamily="18" charset="0"/>
                        <a:cs typeface="Times New Roman" pitchFamily="18" charset="0"/>
                      </a:endParaRPr>
                    </a:p>
                    <a:p>
                      <a:pPr marL="0" marR="0" lvl="0" indent="0" algn="just" defTabSz="914400" rtl="0" eaLnBrk="0" fontAlgn="base" latinLnBrk="0" hangingPunct="0">
                        <a:lnSpc>
                          <a:spcPct val="100000"/>
                        </a:lnSpc>
                        <a:spcBef>
                          <a:spcPct val="0"/>
                        </a:spcBef>
                        <a:spcAft>
                          <a:spcPct val="0"/>
                        </a:spcAft>
                        <a:buClrTx/>
                        <a:buSzTx/>
                        <a:buFont typeface="Symbol" pitchFamily="18" charset="2"/>
                        <a:buChar char=""/>
                        <a:tabLst/>
                      </a:pPr>
                      <a:r>
                        <a:rPr kumimoji="0" lang="ru-RU" sz="1900" b="0" i="0" u="none" strike="noStrike" cap="none" normalizeH="0" baseline="0" dirty="0" smtClean="0">
                          <a:ln>
                            <a:noFill/>
                          </a:ln>
                          <a:solidFill>
                            <a:srgbClr val="0E0E0E"/>
                          </a:solidFill>
                          <a:effectLst/>
                          <a:latin typeface="Tahoma" pitchFamily="34" charset="0"/>
                          <a:cs typeface="Times New Roman" pitchFamily="18" charset="0"/>
                        </a:rPr>
                        <a:t>информация о партнерах организации-клиента</a:t>
                      </a:r>
                    </a:p>
                    <a:p>
                      <a:pPr marL="0" marR="0" lvl="0" indent="0" algn="just" defTabSz="914400" rtl="0" eaLnBrk="0" fontAlgn="base" latinLnBrk="0" hangingPunct="0">
                        <a:lnSpc>
                          <a:spcPct val="100000"/>
                        </a:lnSpc>
                        <a:spcBef>
                          <a:spcPct val="0"/>
                        </a:spcBef>
                        <a:spcAft>
                          <a:spcPct val="0"/>
                        </a:spcAft>
                        <a:buClrTx/>
                        <a:buSzTx/>
                        <a:buFont typeface="Symbol" pitchFamily="18" charset="2"/>
                        <a:buChar char=""/>
                        <a:tabLst/>
                      </a:pPr>
                      <a:endParaRPr kumimoji="0" lang="ru-RU" sz="1900" b="0" i="0" u="none" strike="noStrike" cap="none" normalizeH="0" baseline="0" dirty="0" smtClean="0">
                        <a:ln>
                          <a:noFill/>
                        </a:ln>
                        <a:solidFill>
                          <a:schemeClr val="tx1"/>
                        </a:solidFill>
                        <a:effectLst/>
                        <a:latin typeface="Times New Roman" pitchFamily="18" charset="0"/>
                        <a:cs typeface="Times New Roman" pitchFamily="18"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ru-RU" sz="1900" b="0" i="0" u="none" strike="noStrike" cap="none" normalizeH="0" baseline="0" dirty="0" smtClean="0">
                          <a:ln>
                            <a:noFill/>
                          </a:ln>
                          <a:solidFill>
                            <a:srgbClr val="0E0E0E"/>
                          </a:solidFill>
                          <a:effectLst/>
                          <a:latin typeface="Tahoma" pitchFamily="34" charset="0"/>
                          <a:cs typeface="Times New Roman" pitchFamily="18" charset="0"/>
                        </a:rPr>
                        <a:t>Любое распространение персональной информации </a:t>
                      </a:r>
                      <a:r>
                        <a:rPr kumimoji="0" lang="ru-RU" sz="1900" b="1" i="0" u="none" strike="noStrike" cap="none" normalizeH="0" baseline="0" dirty="0" smtClean="0">
                          <a:ln>
                            <a:noFill/>
                          </a:ln>
                          <a:solidFill>
                            <a:srgbClr val="98393A"/>
                          </a:solidFill>
                          <a:effectLst/>
                          <a:latin typeface="Tahoma" pitchFamily="34" charset="0"/>
                          <a:cs typeface="Times New Roman" pitchFamily="18" charset="0"/>
                        </a:rPr>
                        <a:t>недопустимо</a:t>
                      </a:r>
                      <a:r>
                        <a:rPr kumimoji="0" lang="ru-RU" sz="1900" b="0" i="0" u="none" strike="noStrike" cap="none" normalizeH="0" baseline="0" dirty="0" smtClean="0">
                          <a:ln>
                            <a:noFill/>
                          </a:ln>
                          <a:solidFill>
                            <a:srgbClr val="0E0E0E"/>
                          </a:solidFill>
                          <a:effectLst/>
                          <a:latin typeface="Tahoma" pitchFamily="34" charset="0"/>
                          <a:cs typeface="Times New Roman" pitchFamily="18" charset="0"/>
                        </a:rPr>
                        <a:t> без согласования.</a:t>
                      </a:r>
                    </a:p>
                    <a:p>
                      <a:pPr marL="0" marR="0" lvl="0" indent="0" algn="just" defTabSz="914400" rtl="0" eaLnBrk="0" fontAlgn="base" latinLnBrk="0" hangingPunct="0">
                        <a:lnSpc>
                          <a:spcPct val="100000"/>
                        </a:lnSpc>
                        <a:spcBef>
                          <a:spcPct val="0"/>
                        </a:spcBef>
                        <a:spcAft>
                          <a:spcPct val="0"/>
                        </a:spcAft>
                        <a:buClrTx/>
                        <a:buSzTx/>
                        <a:buFontTx/>
                        <a:buNone/>
                        <a:tabLst/>
                      </a:pPr>
                      <a:endParaRPr kumimoji="0" lang="ru-RU" sz="1900" b="0" i="0" u="none" strike="noStrike" cap="none" normalizeH="0" baseline="0" dirty="0" smtClean="0">
                        <a:ln>
                          <a:noFill/>
                        </a:ln>
                        <a:solidFill>
                          <a:srgbClr val="0E0E0E"/>
                        </a:solidFill>
                        <a:effectLst/>
                        <a:latin typeface="Tahoma" pitchFamily="34" charset="0"/>
                        <a:cs typeface="Times New Roman" pitchFamily="18"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ru-RU" sz="1900" b="0" i="0" u="none" strike="noStrike" cap="none" normalizeH="0" baseline="0" dirty="0" smtClean="0">
                          <a:ln>
                            <a:noFill/>
                          </a:ln>
                          <a:solidFill>
                            <a:srgbClr val="0E0E0E"/>
                          </a:solidFill>
                          <a:effectLst/>
                          <a:latin typeface="Tahoma" pitchFamily="34" charset="0"/>
                          <a:cs typeface="Times New Roman" pitchFamily="18" charset="0"/>
                        </a:rPr>
                        <a:t>Передача информации о </a:t>
                      </a:r>
                      <a:r>
                        <a:rPr kumimoji="0" lang="ru-RU" sz="1900" b="0" i="0" u="none" strike="noStrike" cap="none" normalizeH="0" baseline="0" dirty="0" err="1" smtClean="0">
                          <a:ln>
                            <a:noFill/>
                          </a:ln>
                          <a:solidFill>
                            <a:srgbClr val="0E0E0E"/>
                          </a:solidFill>
                          <a:effectLst/>
                          <a:latin typeface="Tahoma" pitchFamily="34" charset="0"/>
                          <a:cs typeface="Times New Roman" pitchFamily="18" charset="0"/>
                        </a:rPr>
                        <a:t>фандрайзинговой</a:t>
                      </a:r>
                      <a:r>
                        <a:rPr kumimoji="0" lang="ru-RU" sz="1900" b="0" i="0" u="none" strike="noStrike" cap="none" normalizeH="0" baseline="0" dirty="0" smtClean="0">
                          <a:ln>
                            <a:noFill/>
                          </a:ln>
                          <a:solidFill>
                            <a:srgbClr val="0E0E0E"/>
                          </a:solidFill>
                          <a:effectLst/>
                          <a:latin typeface="Tahoma" pitchFamily="34" charset="0"/>
                          <a:cs typeface="Times New Roman" pitchFamily="18" charset="0"/>
                        </a:rPr>
                        <a:t> кампании другим клиентам </a:t>
                      </a:r>
                      <a:r>
                        <a:rPr kumimoji="0" lang="ru-RU" sz="1900" b="1" i="0" u="none" strike="noStrike" cap="none" normalizeH="0" baseline="0" dirty="0" smtClean="0">
                          <a:ln>
                            <a:noFill/>
                          </a:ln>
                          <a:solidFill>
                            <a:srgbClr val="98393A"/>
                          </a:solidFill>
                          <a:effectLst/>
                          <a:latin typeface="Tahoma" pitchFamily="34" charset="0"/>
                          <a:cs typeface="Times New Roman" pitchFamily="18" charset="0"/>
                        </a:rPr>
                        <a:t>должна согласовываться</a:t>
                      </a:r>
                      <a:r>
                        <a:rPr kumimoji="0" lang="ru-RU" sz="1900" b="0" i="0" u="none" strike="noStrike" cap="none" normalizeH="0" baseline="0" dirty="0" smtClean="0">
                          <a:ln>
                            <a:noFill/>
                          </a:ln>
                          <a:solidFill>
                            <a:srgbClr val="0E0E0E"/>
                          </a:solidFill>
                          <a:effectLst/>
                          <a:latin typeface="Tahoma" pitchFamily="34" charset="0"/>
                          <a:cs typeface="Times New Roman" pitchFamily="18" charset="0"/>
                        </a:rPr>
                        <a:t> с заказчиком.</a:t>
                      </a:r>
                      <a:br>
                        <a:rPr kumimoji="0" lang="ru-RU" sz="1900" b="0" i="0" u="none" strike="noStrike" cap="none" normalizeH="0" baseline="0" dirty="0" smtClean="0">
                          <a:ln>
                            <a:noFill/>
                          </a:ln>
                          <a:solidFill>
                            <a:srgbClr val="0E0E0E"/>
                          </a:solidFill>
                          <a:effectLst/>
                          <a:latin typeface="Tahoma" pitchFamily="34" charset="0"/>
                          <a:cs typeface="Times New Roman" pitchFamily="18" charset="0"/>
                        </a:rPr>
                      </a:br>
                      <a:endParaRPr kumimoji="0" lang="ru-RU" sz="1900" b="0" i="0" u="none" strike="noStrike" cap="none" normalizeH="0" baseline="0" dirty="0" smtClean="0">
                        <a:ln>
                          <a:noFill/>
                        </a:ln>
                        <a:solidFill>
                          <a:srgbClr val="0E0E0E"/>
                        </a:solidFill>
                        <a:effectLst/>
                        <a:latin typeface="Tahoma" pitchFamily="34" charset="0"/>
                        <a:cs typeface="Times New Roman" pitchFamily="18"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ru-RU" sz="1900" b="0" i="0" u="none" strike="noStrike" cap="none" normalizeH="0" baseline="0" dirty="0" smtClean="0">
                          <a:ln>
                            <a:noFill/>
                          </a:ln>
                          <a:solidFill>
                            <a:srgbClr val="0E0E0E"/>
                          </a:solidFill>
                          <a:effectLst/>
                          <a:latin typeface="Tahoma" pitchFamily="34" charset="0"/>
                          <a:cs typeface="Times New Roman" pitchFamily="18" charset="0"/>
                        </a:rPr>
                        <a:t>Донор </a:t>
                      </a:r>
                      <a:r>
                        <a:rPr kumimoji="0" lang="ru-RU" sz="1900" b="1" i="0" u="none" strike="noStrike" cap="none" normalizeH="0" baseline="0" dirty="0" smtClean="0">
                          <a:ln>
                            <a:noFill/>
                          </a:ln>
                          <a:solidFill>
                            <a:srgbClr val="98393A"/>
                          </a:solidFill>
                          <a:effectLst/>
                          <a:latin typeface="Tahoma" pitchFamily="34" charset="0"/>
                          <a:cs typeface="Times New Roman" pitchFamily="18" charset="0"/>
                        </a:rPr>
                        <a:t>должен знать</a:t>
                      </a:r>
                      <a:r>
                        <a:rPr kumimoji="0" lang="ru-RU" sz="1900" b="0" i="0" u="none" strike="noStrike" cap="none" normalizeH="0" baseline="0" dirty="0" smtClean="0">
                          <a:ln>
                            <a:noFill/>
                          </a:ln>
                          <a:solidFill>
                            <a:srgbClr val="0E0E0E"/>
                          </a:solidFill>
                          <a:effectLst/>
                          <a:latin typeface="Tahoma" pitchFamily="34" charset="0"/>
                          <a:cs typeface="Times New Roman" pitchFamily="18" charset="0"/>
                        </a:rPr>
                        <a:t> о расходах на организацию и проведение </a:t>
                      </a:r>
                      <a:r>
                        <a:rPr kumimoji="0" lang="ru-RU" sz="1900" b="0" i="0" u="none" strike="noStrike" cap="none" normalizeH="0" baseline="0" dirty="0" err="1" smtClean="0">
                          <a:ln>
                            <a:noFill/>
                          </a:ln>
                          <a:solidFill>
                            <a:srgbClr val="0E0E0E"/>
                          </a:solidFill>
                          <a:effectLst/>
                          <a:latin typeface="Tahoma" pitchFamily="34" charset="0"/>
                          <a:cs typeface="Times New Roman" pitchFamily="18" charset="0"/>
                        </a:rPr>
                        <a:t>фандрайзинговой</a:t>
                      </a:r>
                      <a:r>
                        <a:rPr kumimoji="0" lang="ru-RU" sz="1900" b="0" i="0" u="none" strike="noStrike" cap="none" normalizeH="0" baseline="0" dirty="0" smtClean="0">
                          <a:ln>
                            <a:noFill/>
                          </a:ln>
                          <a:solidFill>
                            <a:srgbClr val="0E0E0E"/>
                          </a:solidFill>
                          <a:effectLst/>
                          <a:latin typeface="Tahoma" pitchFamily="34" charset="0"/>
                          <a:cs typeface="Times New Roman" pitchFamily="18" charset="0"/>
                        </a:rPr>
                        <a:t> кампании.</a:t>
                      </a:r>
                      <a:br>
                        <a:rPr kumimoji="0" lang="ru-RU" sz="1900" b="0" i="0" u="none" strike="noStrike" cap="none" normalizeH="0" baseline="0" dirty="0" smtClean="0">
                          <a:ln>
                            <a:noFill/>
                          </a:ln>
                          <a:solidFill>
                            <a:srgbClr val="0E0E0E"/>
                          </a:solidFill>
                          <a:effectLst/>
                          <a:latin typeface="Tahoma" pitchFamily="34" charset="0"/>
                          <a:cs typeface="Times New Roman" pitchFamily="18" charset="0"/>
                        </a:rPr>
                      </a:br>
                      <a:r>
                        <a:rPr kumimoji="0" lang="ru-RU" sz="1900" b="0" i="0" u="none" strike="noStrike" cap="none" normalizeH="0" baseline="0" dirty="0" smtClean="0">
                          <a:ln>
                            <a:noFill/>
                          </a:ln>
                          <a:solidFill>
                            <a:srgbClr val="0E0E0E"/>
                          </a:solidFill>
                          <a:effectLst/>
                          <a:latin typeface="Tahoma" pitchFamily="34" charset="0"/>
                          <a:cs typeface="Times New Roman" pitchFamily="18" charset="0"/>
                        </a:rPr>
                        <a:t>Донор </a:t>
                      </a:r>
                      <a:r>
                        <a:rPr kumimoji="0" lang="ru-RU" sz="1900" b="1" i="0" u="none" strike="noStrike" cap="none" normalizeH="0" baseline="0" dirty="0" smtClean="0">
                          <a:ln>
                            <a:noFill/>
                          </a:ln>
                          <a:solidFill>
                            <a:srgbClr val="98393A"/>
                          </a:solidFill>
                          <a:effectLst/>
                          <a:latin typeface="Tahoma" pitchFamily="34" charset="0"/>
                          <a:cs typeface="Times New Roman" pitchFamily="18" charset="0"/>
                        </a:rPr>
                        <a:t>имеет право</a:t>
                      </a:r>
                      <a:r>
                        <a:rPr kumimoji="0" lang="ru-RU" sz="1900" b="0" i="0" u="none" strike="noStrike" cap="none" normalizeH="0" baseline="0" dirty="0" smtClean="0">
                          <a:ln>
                            <a:noFill/>
                          </a:ln>
                          <a:solidFill>
                            <a:srgbClr val="0E0E0E"/>
                          </a:solidFill>
                          <a:effectLst/>
                          <a:latin typeface="Tahoma" pitchFamily="34" charset="0"/>
                          <a:cs typeface="Times New Roman" pitchFamily="18" charset="0"/>
                        </a:rPr>
                        <a:t> на анонимность.</a:t>
                      </a:r>
                      <a:endParaRPr kumimoji="0" lang="ru-RU" sz="1900" b="0" i="0" u="none" strike="noStrike" cap="none" normalizeH="0" baseline="0" dirty="0" smtClean="0">
                        <a:ln>
                          <a:noFill/>
                        </a:ln>
                        <a:solidFill>
                          <a:schemeClr val="tx1"/>
                        </a:solidFill>
                        <a:effectLst/>
                        <a:latin typeface="Arial" charset="0"/>
                        <a:cs typeface="Arial" charset="0"/>
                      </a:endParaRPr>
                    </a:p>
                  </a:txBody>
                  <a:tcPr anchor="ct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r>
            </a:tbl>
          </a:graphicData>
        </a:graphic>
      </p:graphicFrame>
    </p:spTree>
  </p:cSld>
  <p:clrMapOvr>
    <a:masterClrMapping/>
  </p:clrMapOvr>
  <p:transition>
    <p:fade/>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1231" name="Group 31"/>
          <p:cNvGraphicFramePr>
            <a:graphicFrameLocks noGrp="1"/>
          </p:cNvGraphicFramePr>
          <p:nvPr/>
        </p:nvGraphicFramePr>
        <p:xfrm>
          <a:off x="0" y="0"/>
          <a:ext cx="9144000" cy="6858000"/>
        </p:xfrm>
        <a:graphic>
          <a:graphicData uri="http://schemas.openxmlformats.org/drawingml/2006/table">
            <a:tbl>
              <a:tblPr/>
              <a:tblGrid>
                <a:gridCol w="3132139"/>
                <a:gridCol w="6011861"/>
              </a:tblGrid>
              <a:tr h="6858000">
                <a:tc>
                  <a:txBody>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ru-RU" sz="1900" b="0" i="0" u="none" strike="noStrike" cap="none" normalizeH="0" baseline="0" dirty="0" smtClean="0">
                          <a:ln>
                            <a:noFill/>
                          </a:ln>
                          <a:solidFill>
                            <a:srgbClr val="0E0E0E"/>
                          </a:solidFill>
                          <a:effectLst/>
                          <a:latin typeface="Tahoma" pitchFamily="34" charset="0"/>
                          <a:ea typeface="Times New Roman" pitchFamily="18" charset="0"/>
                          <a:cs typeface="Tahoma" pitchFamily="34" charset="0"/>
                        </a:rPr>
                        <a:t>Ограничение </a:t>
                      </a:r>
                      <a:r>
                        <a:rPr kumimoji="0" lang="ru-RU" sz="1900" b="0" i="0" u="none" strike="noStrike" cap="none" normalizeH="0" baseline="0" dirty="0" err="1" smtClean="0">
                          <a:ln>
                            <a:noFill/>
                          </a:ln>
                          <a:solidFill>
                            <a:srgbClr val="0E0E0E"/>
                          </a:solidFill>
                          <a:effectLst/>
                          <a:latin typeface="Tahoma" pitchFamily="34" charset="0"/>
                          <a:ea typeface="Times New Roman" pitchFamily="18" charset="0"/>
                          <a:cs typeface="Tahoma" pitchFamily="34" charset="0"/>
                        </a:rPr>
                        <a:t>фандрайзером</a:t>
                      </a:r>
                      <a:r>
                        <a:rPr kumimoji="0" lang="ru-RU" sz="1900" b="0" i="0" u="none" strike="noStrike" cap="none" normalizeH="0" baseline="0" dirty="0" smtClean="0">
                          <a:ln>
                            <a:noFill/>
                          </a:ln>
                          <a:solidFill>
                            <a:srgbClr val="0E0E0E"/>
                          </a:solidFill>
                          <a:effectLst/>
                          <a:latin typeface="Tahoma" pitchFamily="34" charset="0"/>
                          <a:ea typeface="Times New Roman" pitchFamily="18" charset="0"/>
                          <a:cs typeface="Tahoma" pitchFamily="34" charset="0"/>
                        </a:rPr>
                        <a:t> информации о целях сбора средств и последующем расходовании средств (в частности, о целевом или не целевом использовании)</a:t>
                      </a:r>
                      <a:endParaRPr kumimoji="0" lang="ru-RU" sz="1900" b="0" i="0" u="none" strike="noStrike" cap="none" normalizeH="0" baseline="0" dirty="0" smtClean="0">
                        <a:ln>
                          <a:noFill/>
                        </a:ln>
                        <a:solidFill>
                          <a:schemeClr val="tx1"/>
                        </a:solidFill>
                        <a:effectLst/>
                        <a:latin typeface="Arial" charset="0"/>
                        <a:ea typeface="Times New Roman" pitchFamily="18" charset="0"/>
                        <a:cs typeface="Arial" charset="0"/>
                      </a:endParaRPr>
                    </a:p>
                  </a:txBody>
                  <a:tcPr anchor="ct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ru-RU" sz="1900" b="0" i="0" u="none" strike="noStrike" cap="none" normalizeH="0" baseline="0" dirty="0" smtClean="0">
                          <a:ln>
                            <a:noFill/>
                          </a:ln>
                          <a:solidFill>
                            <a:srgbClr val="0E0E0E"/>
                          </a:solidFill>
                          <a:effectLst/>
                          <a:latin typeface="Tahoma" pitchFamily="34" charset="0"/>
                          <a:ea typeface="Times New Roman" pitchFamily="18" charset="0"/>
                          <a:cs typeface="Tahoma" pitchFamily="34" charset="0"/>
                        </a:rPr>
                        <a:t>Информация о целях сбора и о расходовании средств является открытой.</a:t>
                      </a:r>
                    </a:p>
                    <a:p>
                      <a:pPr marL="0" marR="0" lvl="0" indent="0" algn="just" defTabSz="914400" rtl="0" eaLnBrk="1" fontAlgn="base" latinLnBrk="0" hangingPunct="1">
                        <a:lnSpc>
                          <a:spcPct val="100000"/>
                        </a:lnSpc>
                        <a:spcBef>
                          <a:spcPct val="0"/>
                        </a:spcBef>
                        <a:spcAft>
                          <a:spcPct val="0"/>
                        </a:spcAft>
                        <a:buClrTx/>
                        <a:buSzTx/>
                        <a:buFontTx/>
                        <a:buNone/>
                        <a:tabLst/>
                      </a:pPr>
                      <a:r>
                        <a:rPr kumimoji="0" lang="ru-RU" sz="1900" b="0" i="0" u="none" strike="noStrike" cap="none" normalizeH="0" baseline="0" dirty="0" smtClean="0">
                          <a:ln>
                            <a:noFill/>
                          </a:ln>
                          <a:solidFill>
                            <a:srgbClr val="0E0E0E"/>
                          </a:solidFill>
                          <a:effectLst/>
                          <a:latin typeface="Tahoma" pitchFamily="34" charset="0"/>
                          <a:ea typeface="Times New Roman" pitchFamily="18" charset="0"/>
                          <a:cs typeface="Tahoma" pitchFamily="34" charset="0"/>
                        </a:rPr>
                        <a:t/>
                      </a:r>
                      <a:br>
                        <a:rPr kumimoji="0" lang="ru-RU" sz="1900" b="0" i="0" u="none" strike="noStrike" cap="none" normalizeH="0" baseline="0" dirty="0" smtClean="0">
                          <a:ln>
                            <a:noFill/>
                          </a:ln>
                          <a:solidFill>
                            <a:srgbClr val="0E0E0E"/>
                          </a:solidFill>
                          <a:effectLst/>
                          <a:latin typeface="Tahoma" pitchFamily="34" charset="0"/>
                          <a:ea typeface="Times New Roman" pitchFamily="18" charset="0"/>
                          <a:cs typeface="Tahoma" pitchFamily="34" charset="0"/>
                        </a:rPr>
                      </a:br>
                      <a:r>
                        <a:rPr kumimoji="0" lang="ru-RU" sz="1900" b="1" i="0" u="none" strike="noStrike" cap="none" normalizeH="0" baseline="0" dirty="0" smtClean="0">
                          <a:ln>
                            <a:noFill/>
                          </a:ln>
                          <a:solidFill>
                            <a:srgbClr val="98393A"/>
                          </a:solidFill>
                          <a:effectLst/>
                          <a:latin typeface="Tahoma" pitchFamily="34" charset="0"/>
                          <a:ea typeface="Times New Roman" pitchFamily="18" charset="0"/>
                          <a:cs typeface="Tahoma" pitchFamily="34" charset="0"/>
                        </a:rPr>
                        <a:t>Следует предупредить</a:t>
                      </a:r>
                      <a:r>
                        <a:rPr kumimoji="0" lang="ru-RU" sz="1900" b="0" i="0" u="none" strike="noStrike" cap="none" normalizeH="0" baseline="0" dirty="0" smtClean="0">
                          <a:ln>
                            <a:noFill/>
                          </a:ln>
                          <a:solidFill>
                            <a:srgbClr val="0E0E0E"/>
                          </a:solidFill>
                          <a:effectLst/>
                          <a:latin typeface="Tahoma" pitchFamily="34" charset="0"/>
                          <a:ea typeface="Times New Roman" pitchFamily="18" charset="0"/>
                          <a:cs typeface="Tahoma" pitchFamily="34" charset="0"/>
                        </a:rPr>
                        <a:t> клиентов о публичности информации об использовании ими привлеченных средств.</a:t>
                      </a:r>
                    </a:p>
                    <a:p>
                      <a:pPr marL="0" marR="0" lvl="0" indent="0" algn="just" defTabSz="914400" rtl="0" eaLnBrk="1" fontAlgn="base" latinLnBrk="0" hangingPunct="1">
                        <a:lnSpc>
                          <a:spcPct val="100000"/>
                        </a:lnSpc>
                        <a:spcBef>
                          <a:spcPct val="0"/>
                        </a:spcBef>
                        <a:spcAft>
                          <a:spcPct val="0"/>
                        </a:spcAft>
                        <a:buClrTx/>
                        <a:buSzTx/>
                        <a:buFontTx/>
                        <a:buNone/>
                        <a:tabLst/>
                      </a:pPr>
                      <a:endParaRPr kumimoji="0" lang="ru-RU" sz="1900" b="0" i="0" u="none" strike="noStrike" cap="none" normalizeH="0" baseline="0" dirty="0" smtClean="0">
                        <a:ln>
                          <a:noFill/>
                        </a:ln>
                        <a:solidFill>
                          <a:srgbClr val="0E0E0E"/>
                        </a:solidFill>
                        <a:effectLst/>
                        <a:latin typeface="Tahoma" pitchFamily="34" charset="0"/>
                        <a:ea typeface="Times New Roman" pitchFamily="18" charset="0"/>
                        <a:cs typeface="Tahoma" pitchFamily="34" charset="0"/>
                      </a:endParaRPr>
                    </a:p>
                    <a:p>
                      <a:pPr marL="0" marR="0" lvl="0" indent="0" algn="just" defTabSz="914400" rtl="0" eaLnBrk="1" fontAlgn="base" latinLnBrk="0" hangingPunct="1">
                        <a:lnSpc>
                          <a:spcPct val="100000"/>
                        </a:lnSpc>
                        <a:spcBef>
                          <a:spcPct val="0"/>
                        </a:spcBef>
                        <a:spcAft>
                          <a:spcPct val="0"/>
                        </a:spcAft>
                        <a:buClrTx/>
                        <a:buSzTx/>
                        <a:buFontTx/>
                        <a:buNone/>
                        <a:tabLst/>
                      </a:pPr>
                      <a:r>
                        <a:rPr kumimoji="0" lang="ru-RU" sz="1900" b="1" i="0" u="none" strike="noStrike" cap="none" normalizeH="0" baseline="0" dirty="0" smtClean="0">
                          <a:ln>
                            <a:noFill/>
                          </a:ln>
                          <a:solidFill>
                            <a:srgbClr val="98393A"/>
                          </a:solidFill>
                          <a:effectLst/>
                          <a:latin typeface="Tahoma" pitchFamily="34" charset="0"/>
                          <a:ea typeface="Times New Roman" pitchFamily="18" charset="0"/>
                          <a:cs typeface="Tahoma" pitchFamily="34" charset="0"/>
                        </a:rPr>
                        <a:t>Рекомендуется</a:t>
                      </a:r>
                      <a:r>
                        <a:rPr kumimoji="0" lang="ru-RU" sz="1900" b="0" i="0" u="none" strike="noStrike" cap="none" normalizeH="0" baseline="0" dirty="0" smtClean="0">
                          <a:ln>
                            <a:noFill/>
                          </a:ln>
                          <a:solidFill>
                            <a:srgbClr val="0E0E0E"/>
                          </a:solidFill>
                          <a:effectLst/>
                          <a:latin typeface="Tahoma" pitchFamily="34" charset="0"/>
                          <a:ea typeface="Times New Roman" pitchFamily="18" charset="0"/>
                          <a:cs typeface="Tahoma" pitchFamily="34" charset="0"/>
                        </a:rPr>
                        <a:t> </a:t>
                      </a:r>
                      <a:r>
                        <a:rPr kumimoji="0" lang="ru-RU" sz="1900" b="0" i="0" u="none" strike="noStrike" kern="1200" cap="none" normalizeH="0" baseline="0" dirty="0" smtClean="0">
                          <a:ln>
                            <a:noFill/>
                          </a:ln>
                          <a:solidFill>
                            <a:srgbClr val="0E0E0E"/>
                          </a:solidFill>
                          <a:effectLst/>
                          <a:latin typeface="Tahoma" pitchFamily="34" charset="0"/>
                          <a:ea typeface="Times New Roman" pitchFamily="18" charset="0"/>
                          <a:cs typeface="Tahoma" pitchFamily="34" charset="0"/>
                        </a:rPr>
                        <a:t>иметь устойчивый, постоянно работающий механизм обнародования такой информации.</a:t>
                      </a:r>
                      <a:r>
                        <a:rPr kumimoji="0" lang="ru-RU" sz="1900" b="0" i="0" u="none" strike="noStrike" cap="none" normalizeH="0" baseline="0" dirty="0" smtClean="0">
                          <a:ln>
                            <a:noFill/>
                          </a:ln>
                          <a:solidFill>
                            <a:srgbClr val="0E0E0E"/>
                          </a:solidFill>
                          <a:effectLst/>
                          <a:latin typeface="Tahoma" pitchFamily="34" charset="0"/>
                          <a:ea typeface="Times New Roman" pitchFamily="18" charset="0"/>
                          <a:cs typeface="Tahoma" pitchFamily="34" charset="0"/>
                        </a:rPr>
                        <a:t/>
                      </a:r>
                      <a:br>
                        <a:rPr kumimoji="0" lang="ru-RU" sz="1900" b="0" i="0" u="none" strike="noStrike" cap="none" normalizeH="0" baseline="0" dirty="0" smtClean="0">
                          <a:ln>
                            <a:noFill/>
                          </a:ln>
                          <a:solidFill>
                            <a:srgbClr val="0E0E0E"/>
                          </a:solidFill>
                          <a:effectLst/>
                          <a:latin typeface="Tahoma" pitchFamily="34" charset="0"/>
                          <a:ea typeface="Times New Roman" pitchFamily="18" charset="0"/>
                          <a:cs typeface="Tahoma" pitchFamily="34" charset="0"/>
                        </a:rPr>
                      </a:br>
                      <a:endParaRPr kumimoji="0" lang="ru-RU" sz="1900" b="0" i="0" u="none" strike="noStrike" cap="none" normalizeH="0" baseline="0" dirty="0" smtClean="0">
                        <a:ln>
                          <a:noFill/>
                        </a:ln>
                        <a:solidFill>
                          <a:srgbClr val="0E0E0E"/>
                        </a:solidFill>
                        <a:effectLst/>
                        <a:latin typeface="Tahoma" pitchFamily="34" charset="0"/>
                        <a:ea typeface="Times New Roman" pitchFamily="18" charset="0"/>
                        <a:cs typeface="Tahoma" pitchFamily="34" charset="0"/>
                      </a:endParaRPr>
                    </a:p>
                    <a:p>
                      <a:pPr marL="0" marR="0" lvl="0" indent="0" algn="just" defTabSz="914400" rtl="0" eaLnBrk="1" fontAlgn="base" latinLnBrk="0" hangingPunct="1">
                        <a:lnSpc>
                          <a:spcPct val="100000"/>
                        </a:lnSpc>
                        <a:spcBef>
                          <a:spcPct val="0"/>
                        </a:spcBef>
                        <a:spcAft>
                          <a:spcPct val="0"/>
                        </a:spcAft>
                        <a:buClrTx/>
                        <a:buSzTx/>
                        <a:buFontTx/>
                        <a:buNone/>
                        <a:tabLst/>
                      </a:pPr>
                      <a:r>
                        <a:rPr kumimoji="0" lang="ru-RU" sz="1900" b="0" i="0" u="none" strike="noStrike" cap="none" normalizeH="0" baseline="0" dirty="0" smtClean="0">
                          <a:ln>
                            <a:noFill/>
                          </a:ln>
                          <a:solidFill>
                            <a:srgbClr val="0E0E0E"/>
                          </a:solidFill>
                          <a:effectLst/>
                          <a:latin typeface="Tahoma" pitchFamily="34" charset="0"/>
                          <a:ea typeface="Times New Roman" pitchFamily="18" charset="0"/>
                          <a:cs typeface="Tahoma" pitchFamily="34" charset="0"/>
                        </a:rPr>
                        <a:t>Прежде, чем обнародовать информацию о нецелевом использовании средств, следует предложить клиенту вариант действий в этой ситуации.</a:t>
                      </a:r>
                      <a:endParaRPr kumimoji="0" lang="ru-RU" sz="1900" b="0" i="0" u="none" strike="noStrike" cap="none" normalizeH="0" baseline="0" dirty="0" smtClean="0">
                        <a:ln>
                          <a:noFill/>
                        </a:ln>
                        <a:solidFill>
                          <a:schemeClr val="tx1"/>
                        </a:solidFill>
                        <a:effectLst/>
                        <a:latin typeface="Arial" charset="0"/>
                        <a:ea typeface="Times New Roman" pitchFamily="18" charset="0"/>
                        <a:cs typeface="Arial" charset="0"/>
                      </a:endParaRPr>
                    </a:p>
                  </a:txBody>
                  <a:tcPr anchor="ctr" anchorCtr="1"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r>
            </a:tbl>
          </a:graphicData>
        </a:graphic>
      </p:graphicFrame>
    </p:spTree>
  </p:cSld>
  <p:clrMapOvr>
    <a:masterClrMapping/>
  </p:clrMapOvr>
  <p:transition>
    <p:fade/>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2256" name="Group 32"/>
          <p:cNvGraphicFramePr>
            <a:graphicFrameLocks noGrp="1"/>
          </p:cNvGraphicFramePr>
          <p:nvPr/>
        </p:nvGraphicFramePr>
        <p:xfrm>
          <a:off x="0" y="0"/>
          <a:ext cx="9144000" cy="6957392"/>
        </p:xfrm>
        <a:graphic>
          <a:graphicData uri="http://schemas.openxmlformats.org/drawingml/2006/table">
            <a:tbl>
              <a:tblPr/>
              <a:tblGrid>
                <a:gridCol w="3132133"/>
                <a:gridCol w="6011867"/>
              </a:tblGrid>
              <a:tr h="6957392">
                <a:tc>
                  <a:txBody>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ru-RU" sz="1900" b="0" i="0" u="none" strike="noStrike" cap="none" normalizeH="0" baseline="0" dirty="0" smtClean="0">
                          <a:ln>
                            <a:noFill/>
                          </a:ln>
                          <a:solidFill>
                            <a:srgbClr val="0E0E0E"/>
                          </a:solidFill>
                          <a:effectLst/>
                          <a:latin typeface="Tahoma" pitchFamily="34" charset="0"/>
                          <a:ea typeface="Times New Roman" pitchFamily="18" charset="0"/>
                          <a:cs typeface="Tahoma" pitchFamily="34" charset="0"/>
                        </a:rPr>
                        <a:t>Использование в </a:t>
                      </a:r>
                      <a:r>
                        <a:rPr kumimoji="0" lang="ru-RU" sz="1900" b="0" i="0" u="none" strike="noStrike" cap="none" normalizeH="0" baseline="0" dirty="0" err="1" smtClean="0">
                          <a:ln>
                            <a:noFill/>
                          </a:ln>
                          <a:solidFill>
                            <a:srgbClr val="0E0E0E"/>
                          </a:solidFill>
                          <a:effectLst/>
                          <a:latin typeface="Tahoma" pitchFamily="34" charset="0"/>
                          <a:ea typeface="Times New Roman" pitchFamily="18" charset="0"/>
                          <a:cs typeface="Tahoma" pitchFamily="34" charset="0"/>
                        </a:rPr>
                        <a:t>фандрайзинговой</a:t>
                      </a:r>
                      <a:r>
                        <a:rPr kumimoji="0" lang="ru-RU" sz="1900" b="0" i="0" u="none" strike="noStrike" cap="none" normalizeH="0" baseline="0" dirty="0" smtClean="0">
                          <a:ln>
                            <a:noFill/>
                          </a:ln>
                          <a:solidFill>
                            <a:srgbClr val="0E0E0E"/>
                          </a:solidFill>
                          <a:effectLst/>
                          <a:latin typeface="Tahoma" pitchFamily="34" charset="0"/>
                          <a:ea typeface="Times New Roman" pitchFamily="18" charset="0"/>
                          <a:cs typeface="Tahoma" pitchFamily="34" charset="0"/>
                        </a:rPr>
                        <a:t> активности "чувствительных" точек целевой группы</a:t>
                      </a:r>
                      <a:endParaRPr kumimoji="0" lang="ru-RU" sz="1900" b="0" i="0" u="none" strike="noStrike" cap="none" normalizeH="0" baseline="0" dirty="0" smtClean="0">
                        <a:ln>
                          <a:noFill/>
                        </a:ln>
                        <a:solidFill>
                          <a:schemeClr val="tx1"/>
                        </a:solidFill>
                        <a:effectLst/>
                        <a:latin typeface="Arial" charset="0"/>
                        <a:ea typeface="Times New Roman" pitchFamily="18" charset="0"/>
                        <a:cs typeface="Arial" charset="0"/>
                      </a:endParaRPr>
                    </a:p>
                  </a:txBody>
                  <a:tcPr anchor="ct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ru-RU" sz="1900" b="0" i="0" u="none" strike="noStrike" cap="none" normalizeH="0" baseline="0" dirty="0" smtClean="0">
                          <a:ln>
                            <a:noFill/>
                          </a:ln>
                          <a:solidFill>
                            <a:srgbClr val="0E0E0E"/>
                          </a:solidFill>
                          <a:effectLst/>
                          <a:latin typeface="Tahoma" pitchFamily="34" charset="0"/>
                          <a:ea typeface="Times New Roman" pitchFamily="18" charset="0"/>
                          <a:cs typeface="Tahoma" pitchFamily="34" charset="0"/>
                        </a:rPr>
                        <a:t>Использование "чувствительных" точек целевой группы </a:t>
                      </a:r>
                      <a:r>
                        <a:rPr kumimoji="0" lang="ru-RU" sz="1900" b="1" i="0" u="none" strike="noStrike" cap="none" normalizeH="0" baseline="0" dirty="0" smtClean="0">
                          <a:ln>
                            <a:noFill/>
                          </a:ln>
                          <a:solidFill>
                            <a:srgbClr val="98393A"/>
                          </a:solidFill>
                          <a:effectLst/>
                          <a:latin typeface="Tahoma" pitchFamily="34" charset="0"/>
                          <a:ea typeface="Times New Roman" pitchFamily="18" charset="0"/>
                          <a:cs typeface="Tahoma" pitchFamily="34" charset="0"/>
                        </a:rPr>
                        <a:t>допустимо, за исключением</a:t>
                      </a:r>
                      <a:r>
                        <a:rPr kumimoji="0" lang="ru-RU" sz="1900" b="0" i="0" u="none" strike="noStrike" cap="none" normalizeH="0" baseline="0" dirty="0" smtClean="0">
                          <a:ln>
                            <a:noFill/>
                          </a:ln>
                          <a:solidFill>
                            <a:srgbClr val="0E0E0E"/>
                          </a:solidFill>
                          <a:effectLst/>
                          <a:latin typeface="Tahoma" pitchFamily="34" charset="0"/>
                          <a:ea typeface="Times New Roman" pitchFamily="18" charset="0"/>
                          <a:cs typeface="Tahoma" pitchFamily="34" charset="0"/>
                        </a:rPr>
                        <a:t>:</a:t>
                      </a:r>
                    </a:p>
                    <a:p>
                      <a:pPr marL="0" marR="0" lvl="0" indent="0" algn="just" defTabSz="914400" rtl="0" eaLnBrk="1" fontAlgn="base" latinLnBrk="0" hangingPunct="1">
                        <a:lnSpc>
                          <a:spcPct val="100000"/>
                        </a:lnSpc>
                        <a:spcBef>
                          <a:spcPct val="0"/>
                        </a:spcBef>
                        <a:spcAft>
                          <a:spcPct val="0"/>
                        </a:spcAft>
                        <a:buClrTx/>
                        <a:buSzTx/>
                        <a:buFontTx/>
                        <a:buNone/>
                        <a:tabLst/>
                      </a:pPr>
                      <a:endParaRPr kumimoji="0" lang="ru-RU" sz="1900" b="0" i="0" u="none" strike="noStrike" cap="none" normalizeH="0" baseline="0" dirty="0" smtClean="0">
                        <a:ln>
                          <a:noFill/>
                        </a:ln>
                        <a:solidFill>
                          <a:schemeClr val="tx1"/>
                        </a:solidFill>
                        <a:effectLst/>
                        <a:latin typeface="Times New Roman" pitchFamily="18" charset="0"/>
                        <a:ea typeface="Times New Roman" pitchFamily="18" charset="0"/>
                        <a:cs typeface="Tahoma" pitchFamily="34" charset="0"/>
                      </a:endParaRPr>
                    </a:p>
                    <a:p>
                      <a:pPr marL="0" marR="0" lvl="0" indent="0" algn="just" defTabSz="914400" rtl="0" eaLnBrk="0" fontAlgn="base" latinLnBrk="0" hangingPunct="0">
                        <a:lnSpc>
                          <a:spcPct val="100000"/>
                        </a:lnSpc>
                        <a:spcBef>
                          <a:spcPct val="0"/>
                        </a:spcBef>
                        <a:spcAft>
                          <a:spcPct val="0"/>
                        </a:spcAft>
                        <a:buClrTx/>
                        <a:buSzTx/>
                        <a:buFont typeface="Symbol" pitchFamily="18" charset="2"/>
                        <a:buChar char=""/>
                        <a:tabLst/>
                      </a:pPr>
                      <a:r>
                        <a:rPr kumimoji="0" lang="ru-RU" sz="1900" b="0" i="0" u="none" strike="noStrike" cap="none" normalizeH="0" baseline="0" dirty="0" smtClean="0">
                          <a:ln>
                            <a:noFill/>
                          </a:ln>
                          <a:solidFill>
                            <a:srgbClr val="0E0E0E"/>
                          </a:solidFill>
                          <a:effectLst/>
                          <a:latin typeface="Tahoma" pitchFamily="34" charset="0"/>
                          <a:ea typeface="Times New Roman" pitchFamily="18" charset="0"/>
                          <a:cs typeface="Tahoma" pitchFamily="34" charset="0"/>
                        </a:rPr>
                        <a:t>такого использования, которое ущемляет права и достоинства этих или других социальных групп</a:t>
                      </a:r>
                    </a:p>
                    <a:p>
                      <a:pPr marL="0" marR="0" lvl="0" indent="0" algn="just" defTabSz="914400" rtl="0" eaLnBrk="0" fontAlgn="base" latinLnBrk="0" hangingPunct="0">
                        <a:lnSpc>
                          <a:spcPct val="100000"/>
                        </a:lnSpc>
                        <a:spcBef>
                          <a:spcPct val="0"/>
                        </a:spcBef>
                        <a:spcAft>
                          <a:spcPct val="0"/>
                        </a:spcAft>
                        <a:buClrTx/>
                        <a:buSzTx/>
                        <a:buFont typeface="Symbol" pitchFamily="18" charset="2"/>
                        <a:buNone/>
                        <a:tabLst/>
                      </a:pPr>
                      <a:endParaRPr kumimoji="0" lang="ru-RU" sz="1900" b="0" i="0" u="none" strike="noStrike" cap="none" normalizeH="0" baseline="0" dirty="0" smtClean="0">
                        <a:ln>
                          <a:noFill/>
                        </a:ln>
                        <a:solidFill>
                          <a:srgbClr val="0E0E0E"/>
                        </a:solidFill>
                        <a:effectLst/>
                        <a:latin typeface="Times New Roman" pitchFamily="18" charset="0"/>
                        <a:cs typeface="Times New Roman" pitchFamily="18" charset="0"/>
                      </a:endParaRPr>
                    </a:p>
                    <a:p>
                      <a:pPr marL="0" marR="0" lvl="0" indent="0" algn="just" defTabSz="914400" rtl="0" eaLnBrk="0" fontAlgn="base" latinLnBrk="0" hangingPunct="0">
                        <a:lnSpc>
                          <a:spcPct val="100000"/>
                        </a:lnSpc>
                        <a:spcBef>
                          <a:spcPct val="0"/>
                        </a:spcBef>
                        <a:spcAft>
                          <a:spcPct val="0"/>
                        </a:spcAft>
                        <a:buClrTx/>
                        <a:buSzTx/>
                        <a:buFont typeface="Symbol" pitchFamily="18" charset="2"/>
                        <a:buChar char=""/>
                        <a:tabLst/>
                      </a:pPr>
                      <a:r>
                        <a:rPr kumimoji="0" lang="ru-RU" sz="1900" b="0" i="0" u="none" strike="noStrike" cap="none" normalizeH="0" baseline="0" dirty="0" smtClean="0">
                          <a:ln>
                            <a:noFill/>
                          </a:ln>
                          <a:solidFill>
                            <a:srgbClr val="0E0E0E"/>
                          </a:solidFill>
                          <a:effectLst/>
                          <a:latin typeface="Tahoma" pitchFamily="34" charset="0"/>
                          <a:cs typeface="Times New Roman" pitchFamily="18" charset="0"/>
                        </a:rPr>
                        <a:t>такого использования, которое обостряет социальную обстановку (настраивает общественное мнение против группы людей, нагнетает страх перед угрозой опасности).</a:t>
                      </a:r>
                      <a:endParaRPr kumimoji="0" lang="ru-RU" sz="1900" b="0" i="0" u="none" strike="noStrike" cap="none" normalizeH="0" baseline="0" dirty="0" smtClean="0">
                        <a:ln>
                          <a:noFill/>
                        </a:ln>
                        <a:solidFill>
                          <a:schemeClr val="tx1"/>
                        </a:solidFill>
                        <a:effectLst/>
                        <a:latin typeface="Arial" charset="0"/>
                        <a:cs typeface="Arial" charset="0"/>
                      </a:endParaRPr>
                    </a:p>
                  </a:txBody>
                  <a:tcPr anchor="ct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r>
            </a:tbl>
          </a:graphicData>
        </a:graphic>
      </p:graphicFrame>
    </p:spTree>
  </p:cSld>
  <p:clrMapOvr>
    <a:masterClrMapping/>
  </p:clrMapOvr>
  <p:transition>
    <p:fade/>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5331" name="Group 35"/>
          <p:cNvGraphicFramePr>
            <a:graphicFrameLocks noGrp="1"/>
          </p:cNvGraphicFramePr>
          <p:nvPr/>
        </p:nvGraphicFramePr>
        <p:xfrm>
          <a:off x="0" y="0"/>
          <a:ext cx="9144000" cy="6858000"/>
        </p:xfrm>
        <a:graphic>
          <a:graphicData uri="http://schemas.openxmlformats.org/drawingml/2006/table">
            <a:tbl>
              <a:tblPr/>
              <a:tblGrid>
                <a:gridCol w="3180653"/>
                <a:gridCol w="5963347"/>
              </a:tblGrid>
              <a:tr h="685800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ru-RU" sz="1900" b="0" i="0" u="none" strike="noStrike" cap="none" normalizeH="0" baseline="0" dirty="0" smtClean="0">
                          <a:ln>
                            <a:noFill/>
                          </a:ln>
                          <a:solidFill>
                            <a:srgbClr val="0E0E0E"/>
                          </a:solidFill>
                          <a:effectLst/>
                          <a:latin typeface="Tahoma" pitchFamily="34" charset="0"/>
                          <a:ea typeface="Times New Roman" pitchFamily="18" charset="0"/>
                          <a:cs typeface="Tahoma" pitchFamily="34" charset="0"/>
                        </a:rPr>
                        <a:t>Использование церковного благословения и религиозных убеждений</a:t>
                      </a:r>
                      <a:endParaRPr kumimoji="0" lang="ru-RU" sz="1900" b="0" i="0" u="none" strike="noStrike" cap="none" normalizeH="0" baseline="0" dirty="0" smtClean="0">
                        <a:ln>
                          <a:noFill/>
                        </a:ln>
                        <a:solidFill>
                          <a:schemeClr val="tx1"/>
                        </a:solidFill>
                        <a:effectLst/>
                        <a:latin typeface="Arial" charset="0"/>
                        <a:ea typeface="Times New Roman" pitchFamily="18" charset="0"/>
                        <a:cs typeface="Arial" charset="0"/>
                      </a:endParaRPr>
                    </a:p>
                  </a:txBody>
                  <a:tcPr anchor="ct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ru-RU" sz="1900" b="0" i="0" u="none" strike="noStrike" cap="none" normalizeH="0" baseline="0" dirty="0" smtClean="0">
                          <a:ln>
                            <a:noFill/>
                          </a:ln>
                          <a:solidFill>
                            <a:srgbClr val="0E0E0E"/>
                          </a:solidFill>
                          <a:effectLst/>
                          <a:latin typeface="Tahoma" pitchFamily="34" charset="0"/>
                          <a:ea typeface="Times New Roman" pitchFamily="18" charset="0"/>
                          <a:cs typeface="Tahoma" pitchFamily="34" charset="0"/>
                        </a:rPr>
                        <a:t>При использовании благословения церкви какой-либо </a:t>
                      </a:r>
                      <a:r>
                        <a:rPr kumimoji="0" lang="ru-RU" sz="1900" b="0" i="0" u="none" strike="noStrike" cap="none" normalizeH="0" baseline="0" dirty="0" err="1" smtClean="0">
                          <a:ln>
                            <a:noFill/>
                          </a:ln>
                          <a:solidFill>
                            <a:srgbClr val="0E0E0E"/>
                          </a:solidFill>
                          <a:effectLst/>
                          <a:latin typeface="Tahoma" pitchFamily="34" charset="0"/>
                          <a:ea typeface="Times New Roman" pitchFamily="18" charset="0"/>
                          <a:cs typeface="Tahoma" pitchFamily="34" charset="0"/>
                        </a:rPr>
                        <a:t>конфессии</a:t>
                      </a:r>
                      <a:r>
                        <a:rPr kumimoji="0" lang="ru-RU" sz="1900" b="0" i="0" u="none" strike="noStrike" cap="none" normalizeH="0" baseline="0" dirty="0" smtClean="0">
                          <a:ln>
                            <a:noFill/>
                          </a:ln>
                          <a:solidFill>
                            <a:srgbClr val="0E0E0E"/>
                          </a:solidFill>
                          <a:effectLst/>
                          <a:latin typeface="Tahoma" pitchFamily="34" charset="0"/>
                          <a:ea typeface="Times New Roman" pitchFamily="18" charset="0"/>
                          <a:cs typeface="Tahoma" pitchFamily="34" charset="0"/>
                        </a:rPr>
                        <a:t> </a:t>
                      </a:r>
                      <a:r>
                        <a:rPr kumimoji="0" lang="ru-RU" sz="1900" b="1" i="0" u="none" strike="noStrike" cap="none" normalizeH="0" baseline="0" dirty="0" smtClean="0">
                          <a:ln>
                            <a:noFill/>
                          </a:ln>
                          <a:solidFill>
                            <a:srgbClr val="98393A"/>
                          </a:solidFill>
                          <a:effectLst/>
                          <a:latin typeface="Tahoma" pitchFamily="34" charset="0"/>
                          <a:ea typeface="Times New Roman" pitchFamily="18" charset="0"/>
                          <a:cs typeface="Tahoma" pitchFamily="34" charset="0"/>
                        </a:rPr>
                        <a:t>необходимо</a:t>
                      </a:r>
                      <a:r>
                        <a:rPr kumimoji="0" lang="ru-RU" sz="1900" b="0" i="0" u="none" strike="noStrike" cap="none" normalizeH="0" baseline="0" dirty="0" smtClean="0">
                          <a:ln>
                            <a:noFill/>
                          </a:ln>
                          <a:solidFill>
                            <a:srgbClr val="0E0E0E"/>
                          </a:solidFill>
                          <a:effectLst/>
                          <a:latin typeface="Tahoma" pitchFamily="34" charset="0"/>
                          <a:ea typeface="Times New Roman" pitchFamily="18" charset="0"/>
                          <a:cs typeface="Tahoma" pitchFamily="34" charset="0"/>
                        </a:rPr>
                        <a:t> основываться на общечеловеческих ценностях, а не на конфессиональных и религиозных убеждениях. </a:t>
                      </a:r>
                    </a:p>
                    <a:p>
                      <a:pPr marL="0" marR="0" lvl="0" indent="0" algn="just" defTabSz="914400" rtl="0" eaLnBrk="1" fontAlgn="base" latinLnBrk="0" hangingPunct="1">
                        <a:lnSpc>
                          <a:spcPct val="100000"/>
                        </a:lnSpc>
                        <a:spcBef>
                          <a:spcPct val="0"/>
                        </a:spcBef>
                        <a:spcAft>
                          <a:spcPct val="0"/>
                        </a:spcAft>
                        <a:buClrTx/>
                        <a:buSzTx/>
                        <a:buFontTx/>
                        <a:buNone/>
                        <a:tabLst/>
                      </a:pPr>
                      <a:endParaRPr kumimoji="0" lang="ru-RU" sz="1900" b="0" i="0" u="none" strike="noStrike" cap="none" normalizeH="0" baseline="0" dirty="0" smtClean="0">
                        <a:ln>
                          <a:noFill/>
                        </a:ln>
                        <a:solidFill>
                          <a:srgbClr val="0E0E0E"/>
                        </a:solidFill>
                        <a:effectLst/>
                        <a:latin typeface="Tahoma" pitchFamily="34" charset="0"/>
                        <a:ea typeface="Times New Roman" pitchFamily="18" charset="0"/>
                        <a:cs typeface="Tahoma" pitchFamily="34" charset="0"/>
                      </a:endParaRPr>
                    </a:p>
                    <a:p>
                      <a:pPr marL="0" marR="0" lvl="0" indent="0" algn="just" defTabSz="914400" rtl="0" eaLnBrk="1" fontAlgn="base" latinLnBrk="0" hangingPunct="1">
                        <a:lnSpc>
                          <a:spcPct val="100000"/>
                        </a:lnSpc>
                        <a:spcBef>
                          <a:spcPct val="0"/>
                        </a:spcBef>
                        <a:spcAft>
                          <a:spcPct val="0"/>
                        </a:spcAft>
                        <a:buClrTx/>
                        <a:buSzTx/>
                        <a:buFontTx/>
                        <a:buNone/>
                        <a:tabLst/>
                      </a:pPr>
                      <a:r>
                        <a:rPr kumimoji="0" lang="ru-RU" sz="1900" b="1" i="0" u="none" strike="noStrike" cap="none" normalizeH="0" baseline="0" dirty="0" smtClean="0">
                          <a:ln>
                            <a:noFill/>
                          </a:ln>
                          <a:solidFill>
                            <a:srgbClr val="98393A"/>
                          </a:solidFill>
                          <a:effectLst/>
                          <a:latin typeface="Tahoma" pitchFamily="34" charset="0"/>
                          <a:ea typeface="Times New Roman" pitchFamily="18" charset="0"/>
                          <a:cs typeface="Tahoma" pitchFamily="34" charset="0"/>
                        </a:rPr>
                        <a:t>Недопустимо</a:t>
                      </a:r>
                      <a:r>
                        <a:rPr kumimoji="0" lang="ru-RU" sz="1900" b="0" i="0" u="none" strike="noStrike" cap="none" normalizeH="0" baseline="0" dirty="0" smtClean="0">
                          <a:ln>
                            <a:noFill/>
                          </a:ln>
                          <a:solidFill>
                            <a:srgbClr val="0E0E0E"/>
                          </a:solidFill>
                          <a:effectLst/>
                          <a:latin typeface="Tahoma" pitchFamily="34" charset="0"/>
                          <a:ea typeface="Times New Roman" pitchFamily="18" charset="0"/>
                          <a:cs typeface="Tahoma" pitchFamily="34" charset="0"/>
                        </a:rPr>
                        <a:t> создавать у кого-то ощущение "неправедного" верующего, переносить </a:t>
                      </a:r>
                      <a:r>
                        <a:rPr kumimoji="0" lang="ru-RU" sz="1900" b="0" i="0" u="none" strike="noStrike" cap="none" normalizeH="0" baseline="0" dirty="0" err="1" smtClean="0">
                          <a:ln>
                            <a:noFill/>
                          </a:ln>
                          <a:solidFill>
                            <a:srgbClr val="0E0E0E"/>
                          </a:solidFill>
                          <a:effectLst/>
                          <a:latin typeface="Tahoma" pitchFamily="34" charset="0"/>
                          <a:ea typeface="Times New Roman" pitchFamily="18" charset="0"/>
                          <a:cs typeface="Tahoma" pitchFamily="34" charset="0"/>
                        </a:rPr>
                        <a:t>фандрайзинговую</a:t>
                      </a:r>
                      <a:r>
                        <a:rPr kumimoji="0" lang="ru-RU" sz="1900" b="0" i="0" u="none" strike="noStrike" cap="none" normalizeH="0" baseline="0" dirty="0" smtClean="0">
                          <a:ln>
                            <a:noFill/>
                          </a:ln>
                          <a:solidFill>
                            <a:srgbClr val="0E0E0E"/>
                          </a:solidFill>
                          <a:effectLst/>
                          <a:latin typeface="Tahoma" pitchFamily="34" charset="0"/>
                          <a:ea typeface="Times New Roman" pitchFamily="18" charset="0"/>
                          <a:cs typeface="Tahoma" pitchFamily="34" charset="0"/>
                        </a:rPr>
                        <a:t> идею с проблемы на исполнение религиозной нормы. </a:t>
                      </a:r>
                    </a:p>
                    <a:p>
                      <a:pPr marL="0" marR="0" lvl="0" indent="0" algn="just" defTabSz="914400" rtl="0" eaLnBrk="1" fontAlgn="base" latinLnBrk="0" hangingPunct="1">
                        <a:lnSpc>
                          <a:spcPct val="100000"/>
                        </a:lnSpc>
                        <a:spcBef>
                          <a:spcPct val="0"/>
                        </a:spcBef>
                        <a:spcAft>
                          <a:spcPct val="0"/>
                        </a:spcAft>
                        <a:buClrTx/>
                        <a:buSzTx/>
                        <a:buFontTx/>
                        <a:buNone/>
                        <a:tabLst/>
                      </a:pPr>
                      <a:endParaRPr kumimoji="0" lang="ru-RU" sz="1900" b="1" i="0" u="none" strike="noStrike" cap="none" normalizeH="0" baseline="0" dirty="0" smtClean="0">
                        <a:ln>
                          <a:noFill/>
                        </a:ln>
                        <a:solidFill>
                          <a:srgbClr val="98393A"/>
                        </a:solidFill>
                        <a:effectLst/>
                        <a:latin typeface="Tahoma" pitchFamily="34" charset="0"/>
                        <a:ea typeface="Times New Roman" pitchFamily="18" charset="0"/>
                        <a:cs typeface="Tahoma" pitchFamily="34" charset="0"/>
                      </a:endParaRPr>
                    </a:p>
                    <a:p>
                      <a:pPr marL="0" marR="0" lvl="0" indent="0" algn="just" defTabSz="914400" rtl="0" eaLnBrk="1" fontAlgn="base" latinLnBrk="0" hangingPunct="1">
                        <a:lnSpc>
                          <a:spcPct val="100000"/>
                        </a:lnSpc>
                        <a:spcBef>
                          <a:spcPct val="0"/>
                        </a:spcBef>
                        <a:spcAft>
                          <a:spcPct val="0"/>
                        </a:spcAft>
                        <a:buClrTx/>
                        <a:buSzTx/>
                        <a:buFontTx/>
                        <a:buNone/>
                        <a:tabLst/>
                      </a:pPr>
                      <a:endParaRPr kumimoji="0" lang="ru-RU" sz="1900" b="1" i="0" u="none" strike="noStrike" cap="none" normalizeH="0" baseline="0" dirty="0" smtClean="0">
                        <a:ln>
                          <a:noFill/>
                        </a:ln>
                        <a:solidFill>
                          <a:srgbClr val="98393A"/>
                        </a:solidFill>
                        <a:effectLst/>
                        <a:latin typeface="Tahoma" pitchFamily="34" charset="0"/>
                        <a:ea typeface="Times New Roman" pitchFamily="18" charset="0"/>
                        <a:cs typeface="Tahoma" pitchFamily="34" charset="0"/>
                      </a:endParaRPr>
                    </a:p>
                    <a:p>
                      <a:pPr marL="0" marR="0" lvl="0" indent="0" algn="just" defTabSz="914400" rtl="0" eaLnBrk="1" fontAlgn="base" latinLnBrk="0" hangingPunct="1">
                        <a:lnSpc>
                          <a:spcPct val="100000"/>
                        </a:lnSpc>
                        <a:spcBef>
                          <a:spcPct val="0"/>
                        </a:spcBef>
                        <a:spcAft>
                          <a:spcPct val="0"/>
                        </a:spcAft>
                        <a:buClrTx/>
                        <a:buSzTx/>
                        <a:buFontTx/>
                        <a:buNone/>
                        <a:tabLst/>
                      </a:pPr>
                      <a:r>
                        <a:rPr kumimoji="0" lang="ru-RU" sz="1900" b="1" i="0" u="none" strike="noStrike" cap="none" normalizeH="0" baseline="0" dirty="0" smtClean="0">
                          <a:ln>
                            <a:noFill/>
                          </a:ln>
                          <a:solidFill>
                            <a:srgbClr val="98393A"/>
                          </a:solidFill>
                          <a:effectLst/>
                          <a:latin typeface="Tahoma" pitchFamily="34" charset="0"/>
                          <a:ea typeface="Times New Roman" pitchFamily="18" charset="0"/>
                          <a:cs typeface="Tahoma" pitchFamily="34" charset="0"/>
                        </a:rPr>
                        <a:t>Недопустимо</a:t>
                      </a:r>
                      <a:r>
                        <a:rPr kumimoji="0" lang="ru-RU" sz="1900" b="0" i="0" u="none" strike="noStrike" cap="none" normalizeH="0" baseline="0" dirty="0" smtClean="0">
                          <a:ln>
                            <a:noFill/>
                          </a:ln>
                          <a:solidFill>
                            <a:srgbClr val="0E0E0E"/>
                          </a:solidFill>
                          <a:effectLst/>
                          <a:latin typeface="Tahoma" pitchFamily="34" charset="0"/>
                          <a:ea typeface="Times New Roman" pitchFamily="18" charset="0"/>
                          <a:cs typeface="Tahoma" pitchFamily="34" charset="0"/>
                        </a:rPr>
                        <a:t> создавать иллюзию, что деятельность, на которую собираются средства, направлена исключительно на реализацию какой-то религиозной ценности.</a:t>
                      </a:r>
                      <a:br>
                        <a:rPr kumimoji="0" lang="ru-RU" sz="1900" b="0" i="0" u="none" strike="noStrike" cap="none" normalizeH="0" baseline="0" dirty="0" smtClean="0">
                          <a:ln>
                            <a:noFill/>
                          </a:ln>
                          <a:solidFill>
                            <a:srgbClr val="0E0E0E"/>
                          </a:solidFill>
                          <a:effectLst/>
                          <a:latin typeface="Tahoma" pitchFamily="34" charset="0"/>
                          <a:ea typeface="Times New Roman" pitchFamily="18" charset="0"/>
                          <a:cs typeface="Tahoma" pitchFamily="34" charset="0"/>
                        </a:rPr>
                      </a:br>
                      <a:endParaRPr kumimoji="0" lang="ru-RU" sz="1900" b="0" i="0" u="none" strike="noStrike" cap="none" normalizeH="0" baseline="0" dirty="0" smtClean="0">
                        <a:ln>
                          <a:noFill/>
                        </a:ln>
                        <a:solidFill>
                          <a:schemeClr val="tx1"/>
                        </a:solidFill>
                        <a:effectLst/>
                        <a:latin typeface="Arial" charset="0"/>
                        <a:ea typeface="Times New Roman" pitchFamily="18" charset="0"/>
                        <a:cs typeface="Arial" charset="0"/>
                      </a:endParaRPr>
                    </a:p>
                  </a:txBody>
                  <a:tcPr anchor="ct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r>
            </a:tbl>
          </a:graphicData>
        </a:graphic>
      </p:graphicFrame>
    </p:spTree>
  </p:cSld>
  <p:clrMapOvr>
    <a:masterClrMapping/>
  </p:clrMapOvr>
  <p:transition>
    <p:fade/>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512" y="0"/>
            <a:ext cx="8784976" cy="1772816"/>
          </a:xfrm>
          <a:ln>
            <a:noFill/>
          </a:ln>
        </p:spPr>
        <p:txBody>
          <a:bodyPr>
            <a:noAutofit/>
            <a:scene3d>
              <a:camera prst="orthographicFront"/>
              <a:lightRig rig="flat" dir="tl">
                <a:rot lat="0" lon="0" rev="6600000"/>
              </a:lightRig>
            </a:scene3d>
            <a:sp3d extrusionH="25400" contourW="8890">
              <a:bevelT w="38100" h="31750"/>
              <a:contourClr>
                <a:schemeClr val="accent2">
                  <a:shade val="75000"/>
                </a:schemeClr>
              </a:contourClr>
            </a:sp3d>
          </a:bodyPr>
          <a:lstStyle/>
          <a:p>
            <a:r>
              <a:rPr lang="ru-RU" sz="3800" b="1" dirty="0" smtClean="0">
                <a:ln w="11430"/>
                <a:solidFill>
                  <a:schemeClr val="accent2">
                    <a:lumMod val="50000"/>
                  </a:schemeClr>
                </a:solidFill>
                <a:effectLst>
                  <a:outerShdw blurRad="50800" dist="39000" dir="5460000" algn="tl">
                    <a:srgbClr val="000000">
                      <a:alpha val="38000"/>
                    </a:srgbClr>
                  </a:outerShdw>
                </a:effectLst>
              </a:rPr>
              <a:t>Декларация о добросовестности в сфере благотворительности при сборе средств через ящики копилки (2017)</a:t>
            </a:r>
          </a:p>
        </p:txBody>
      </p:sp>
      <p:cxnSp>
        <p:nvCxnSpPr>
          <p:cNvPr id="5" name="Прямая соединительная линия 4"/>
          <p:cNvCxnSpPr/>
          <p:nvPr/>
        </p:nvCxnSpPr>
        <p:spPr>
          <a:xfrm>
            <a:off x="0" y="6525344"/>
            <a:ext cx="7884368" cy="0"/>
          </a:xfrm>
          <a:prstGeom prst="line">
            <a:avLst/>
          </a:prstGeom>
          <a:ln w="57150">
            <a:solidFill>
              <a:schemeClr val="accent2">
                <a:lumMod val="50000"/>
              </a:schemeClr>
            </a:solidFill>
            <a:prstDash val="solid"/>
          </a:ln>
        </p:spPr>
        <p:style>
          <a:lnRef idx="2">
            <a:schemeClr val="accent2"/>
          </a:lnRef>
          <a:fillRef idx="0">
            <a:schemeClr val="accent2"/>
          </a:fillRef>
          <a:effectRef idx="1">
            <a:schemeClr val="accent2"/>
          </a:effectRef>
          <a:fontRef idx="minor">
            <a:schemeClr val="tx1"/>
          </a:fontRef>
        </p:style>
      </p:cxnSp>
      <p:pic>
        <p:nvPicPr>
          <p:cNvPr id="1026" name="Picture 2" descr="C:\Users\adm\AppData\Local\Temp\7zO48CBCD62\pstgu_red.jpg"/>
          <p:cNvPicPr>
            <a:picLocks noChangeAspect="1" noChangeArrowheads="1"/>
          </p:cNvPicPr>
          <p:nvPr/>
        </p:nvPicPr>
        <p:blipFill>
          <a:blip r:embed="rId3" cstate="print"/>
          <a:srcRect/>
          <a:stretch>
            <a:fillRect/>
          </a:stretch>
        </p:blipFill>
        <p:spPr bwMode="auto">
          <a:xfrm>
            <a:off x="8028384" y="5805264"/>
            <a:ext cx="915703" cy="936104"/>
          </a:xfrm>
          <a:prstGeom prst="rect">
            <a:avLst/>
          </a:prstGeom>
          <a:ln w="38100" cap="sq" cmpd="thickThin">
            <a:noFill/>
            <a:prstDash val="solid"/>
            <a:miter lim="800000"/>
          </a:ln>
          <a:effectLst>
            <a:innerShdw blurRad="76200">
              <a:srgbClr val="000000"/>
            </a:innerShdw>
          </a:effectLst>
        </p:spPr>
      </p:pic>
      <p:sp>
        <p:nvSpPr>
          <p:cNvPr id="10" name="Блок-схема: процесс 9"/>
          <p:cNvSpPr/>
          <p:nvPr/>
        </p:nvSpPr>
        <p:spPr>
          <a:xfrm>
            <a:off x="0" y="6669360"/>
            <a:ext cx="7884368" cy="188640"/>
          </a:xfrm>
          <a:prstGeom prst="flowChartProcess">
            <a:avLst/>
          </a:prstGeom>
          <a:solidFill>
            <a:schemeClr val="accent2">
              <a:lumMod val="50000"/>
            </a:schemeClr>
          </a:solidFill>
          <a:ln>
            <a:solidFill>
              <a:schemeClr val="accent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solidFill>
                <a:srgbClr val="C00000"/>
              </a:solidFill>
            </a:endParaRPr>
          </a:p>
        </p:txBody>
      </p:sp>
      <p:cxnSp>
        <p:nvCxnSpPr>
          <p:cNvPr id="12" name="Прямая соединительная линия 11"/>
          <p:cNvCxnSpPr/>
          <p:nvPr/>
        </p:nvCxnSpPr>
        <p:spPr>
          <a:xfrm>
            <a:off x="0" y="6381328"/>
            <a:ext cx="7884368" cy="0"/>
          </a:xfrm>
          <a:prstGeom prst="line">
            <a:avLst/>
          </a:prstGeom>
          <a:ln w="28575">
            <a:solidFill>
              <a:schemeClr val="accent2">
                <a:lumMod val="50000"/>
              </a:schemeClr>
            </a:solidFill>
          </a:ln>
        </p:spPr>
        <p:style>
          <a:lnRef idx="1">
            <a:schemeClr val="accent1"/>
          </a:lnRef>
          <a:fillRef idx="0">
            <a:schemeClr val="accent1"/>
          </a:fillRef>
          <a:effectRef idx="0">
            <a:schemeClr val="accent1"/>
          </a:effectRef>
          <a:fontRef idx="minor">
            <a:schemeClr val="tx1"/>
          </a:fontRef>
        </p:style>
      </p:cxnSp>
      <p:pic>
        <p:nvPicPr>
          <p:cNvPr id="2052" name="Picture 4" descr="&amp;Fcy;&amp;ocy;&amp;tcy;&amp;ocy; &amp;Tcy;&amp;acy;&amp;tcy;&amp;softcy;&amp;yacy;&amp;ncy;&amp;ycy; &amp;Zcy;&amp;acy;&amp;lcy;&amp;softcy;&amp;tscy;&amp;mcy;&amp;acy;&amp;ncy;."/>
          <p:cNvPicPr>
            <a:picLocks noChangeAspect="1" noChangeArrowheads="1"/>
          </p:cNvPicPr>
          <p:nvPr/>
        </p:nvPicPr>
        <p:blipFill>
          <a:blip r:embed="rId4" cstate="print"/>
          <a:srcRect/>
          <a:stretch>
            <a:fillRect/>
          </a:stretch>
        </p:blipFill>
        <p:spPr bwMode="auto">
          <a:xfrm>
            <a:off x="323528" y="1772816"/>
            <a:ext cx="2976331" cy="2232248"/>
          </a:xfrm>
          <a:prstGeom prst="rect">
            <a:avLst/>
          </a:prstGeom>
          <a:noFill/>
        </p:spPr>
      </p:pic>
      <p:sp>
        <p:nvSpPr>
          <p:cNvPr id="14" name="Прямоугольник 13"/>
          <p:cNvSpPr/>
          <p:nvPr/>
        </p:nvSpPr>
        <p:spPr>
          <a:xfrm>
            <a:off x="3347864" y="1700808"/>
            <a:ext cx="5472608" cy="4708981"/>
          </a:xfrm>
          <a:prstGeom prst="rect">
            <a:avLst/>
          </a:prstGeom>
        </p:spPr>
        <p:txBody>
          <a:bodyPr wrap="square">
            <a:spAutoFit/>
          </a:bodyPr>
          <a:lstStyle/>
          <a:p>
            <a:pPr algn="just"/>
            <a:r>
              <a:rPr lang="ru-RU" sz="2000" dirty="0" smtClean="0">
                <a:solidFill>
                  <a:schemeClr val="accent2">
                    <a:lumMod val="50000"/>
                  </a:schemeClr>
                </a:solidFill>
                <a:latin typeface="Times New Roman" pitchFamily="18" charset="0"/>
              </a:rPr>
              <a:t>«Мы давно говорим </a:t>
            </a:r>
            <a:r>
              <a:rPr lang="ru-RU" sz="2000" b="1" dirty="0" smtClean="0">
                <a:solidFill>
                  <a:schemeClr val="accent2">
                    <a:lumMod val="50000"/>
                  </a:schemeClr>
                </a:solidFill>
                <a:latin typeface="Times New Roman" pitchFamily="18" charset="0"/>
              </a:rPr>
              <a:t>о профессиональной этике </a:t>
            </a:r>
            <a:r>
              <a:rPr lang="ru-RU" sz="2000" dirty="0" smtClean="0">
                <a:solidFill>
                  <a:schemeClr val="accent2">
                    <a:lumMod val="50000"/>
                  </a:schemeClr>
                </a:solidFill>
                <a:latin typeface="Times New Roman" pitchFamily="18" charset="0"/>
              </a:rPr>
              <a:t>и необходимости саморегулирования, но реальных инициатив в этой сфере, объединяющих значительное число организаций, по пальцам пересчитать. И в этом смысле мне кажется крайне важными подобные декларации. Они продвигают нас в профессиональном плане. Если подойти грамотно к информационной кампании вокруг этого события, я уверена, это может стать действенным инструментом для предотвращения мошенничества и </a:t>
            </a:r>
            <a:r>
              <a:rPr lang="ru-RU" sz="2000" b="1" dirty="0" smtClean="0">
                <a:solidFill>
                  <a:schemeClr val="accent2">
                    <a:lumMod val="50000"/>
                  </a:schemeClr>
                </a:solidFill>
                <a:latin typeface="Times New Roman" pitchFamily="18" charset="0"/>
              </a:rPr>
              <a:t>потери доверия</a:t>
            </a:r>
            <a:r>
              <a:rPr lang="ru-RU" sz="2000" dirty="0" smtClean="0">
                <a:solidFill>
                  <a:schemeClr val="accent2">
                    <a:lumMod val="50000"/>
                  </a:schemeClr>
                </a:solidFill>
                <a:latin typeface="Times New Roman" pitchFamily="18" charset="0"/>
              </a:rPr>
              <a:t>», — считает директор по коммуникациям и стратегическому развитию центра «</a:t>
            </a:r>
            <a:r>
              <a:rPr lang="ru-RU" sz="2000" dirty="0" err="1" smtClean="0">
                <a:solidFill>
                  <a:schemeClr val="accent2">
                    <a:lumMod val="50000"/>
                  </a:schemeClr>
                </a:solidFill>
                <a:latin typeface="Times New Roman" pitchFamily="18" charset="0"/>
              </a:rPr>
              <a:t>Благосфера</a:t>
            </a:r>
            <a:r>
              <a:rPr lang="ru-RU" sz="2000" dirty="0" smtClean="0">
                <a:solidFill>
                  <a:schemeClr val="accent2">
                    <a:lumMod val="50000"/>
                  </a:schemeClr>
                </a:solidFill>
                <a:latin typeface="Times New Roman" pitchFamily="18" charset="0"/>
              </a:rPr>
              <a:t>» Елена </a:t>
            </a:r>
            <a:r>
              <a:rPr lang="ru-RU" sz="2000" dirty="0" err="1" smtClean="0">
                <a:solidFill>
                  <a:schemeClr val="accent2">
                    <a:lumMod val="50000"/>
                  </a:schemeClr>
                </a:solidFill>
                <a:latin typeface="Times New Roman" pitchFamily="18" charset="0"/>
              </a:rPr>
              <a:t>Темичева</a:t>
            </a:r>
            <a:r>
              <a:rPr lang="ru-RU" sz="2000" dirty="0" smtClean="0">
                <a:solidFill>
                  <a:schemeClr val="accent2">
                    <a:lumMod val="50000"/>
                  </a:schemeClr>
                </a:solidFill>
                <a:latin typeface="Times New Roman" pitchFamily="18" charset="0"/>
              </a:rPr>
              <a:t>.</a:t>
            </a:r>
          </a:p>
        </p:txBody>
      </p:sp>
      <p:pic>
        <p:nvPicPr>
          <p:cNvPr id="2054" name="Picture 6" descr="http://www.wse-wmeste.ru/i/news/811/394_276/Y3GqIQwd.jpg"/>
          <p:cNvPicPr>
            <a:picLocks noChangeAspect="1" noChangeArrowheads="1"/>
          </p:cNvPicPr>
          <p:nvPr/>
        </p:nvPicPr>
        <p:blipFill>
          <a:blip r:embed="rId5" cstate="print"/>
          <a:srcRect/>
          <a:stretch>
            <a:fillRect/>
          </a:stretch>
        </p:blipFill>
        <p:spPr bwMode="auto">
          <a:xfrm>
            <a:off x="755576" y="4149080"/>
            <a:ext cx="1966773" cy="2061618"/>
          </a:xfrm>
          <a:prstGeom prst="rect">
            <a:avLst/>
          </a:prstGeom>
          <a:noFill/>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51520" y="116632"/>
            <a:ext cx="8712968" cy="936104"/>
          </a:xfrm>
          <a:ln>
            <a:noFill/>
          </a:ln>
        </p:spPr>
        <p:txBody>
          <a:bodyPr>
            <a:noAutofit/>
            <a:scene3d>
              <a:camera prst="orthographicFront"/>
              <a:lightRig rig="flat" dir="tl">
                <a:rot lat="0" lon="0" rev="6600000"/>
              </a:lightRig>
            </a:scene3d>
            <a:sp3d extrusionH="25400" contourW="8890">
              <a:bevelT w="38100" h="31750"/>
              <a:contourClr>
                <a:schemeClr val="accent2">
                  <a:shade val="75000"/>
                </a:schemeClr>
              </a:contourClr>
            </a:sp3d>
          </a:bodyPr>
          <a:lstStyle/>
          <a:p>
            <a:r>
              <a:rPr lang="ru-RU" sz="3700" b="1" dirty="0" smtClean="0">
                <a:ln w="11430"/>
                <a:solidFill>
                  <a:schemeClr val="accent2">
                    <a:lumMod val="50000"/>
                  </a:schemeClr>
                </a:solidFill>
                <a:effectLst>
                  <a:outerShdw blurRad="50800" dist="39000" dir="5460000" algn="tl">
                    <a:srgbClr val="000000">
                      <a:alpha val="38000"/>
                    </a:srgbClr>
                  </a:outerShdw>
                </a:effectLst>
              </a:rPr>
              <a:t/>
            </a:r>
            <a:br>
              <a:rPr lang="ru-RU" sz="3700" b="1" dirty="0" smtClean="0">
                <a:ln w="11430"/>
                <a:solidFill>
                  <a:schemeClr val="accent2">
                    <a:lumMod val="50000"/>
                  </a:schemeClr>
                </a:solidFill>
                <a:effectLst>
                  <a:outerShdw blurRad="50800" dist="39000" dir="5460000" algn="tl">
                    <a:srgbClr val="000000">
                      <a:alpha val="38000"/>
                    </a:srgbClr>
                  </a:outerShdw>
                </a:effectLst>
              </a:rPr>
            </a:br>
            <a:r>
              <a:rPr lang="ru-RU" sz="3700" b="1" dirty="0" smtClean="0">
                <a:ln w="11430"/>
                <a:solidFill>
                  <a:schemeClr val="accent2">
                    <a:lumMod val="50000"/>
                  </a:schemeClr>
                </a:solidFill>
                <a:effectLst>
                  <a:outerShdw blurRad="50800" dist="39000" dir="5460000" algn="tl">
                    <a:srgbClr val="000000">
                      <a:alpha val="38000"/>
                    </a:srgbClr>
                  </a:outerShdw>
                </a:effectLst>
              </a:rPr>
              <a:t>Этические нормы</a:t>
            </a:r>
            <a:br>
              <a:rPr lang="ru-RU" sz="3700" b="1" dirty="0" smtClean="0">
                <a:ln w="11430"/>
                <a:solidFill>
                  <a:schemeClr val="accent2">
                    <a:lumMod val="50000"/>
                  </a:schemeClr>
                </a:solidFill>
                <a:effectLst>
                  <a:outerShdw blurRad="50800" dist="39000" dir="5460000" algn="tl">
                    <a:srgbClr val="000000">
                      <a:alpha val="38000"/>
                    </a:srgbClr>
                  </a:outerShdw>
                </a:effectLst>
              </a:rPr>
            </a:br>
            <a:endParaRPr lang="ru-RU" sz="3700" b="1" dirty="0" smtClean="0">
              <a:ln w="11430"/>
              <a:solidFill>
                <a:schemeClr val="accent2">
                  <a:lumMod val="50000"/>
                </a:schemeClr>
              </a:solidFill>
              <a:effectLst>
                <a:outerShdw blurRad="50800" dist="39000" dir="5460000" algn="tl">
                  <a:srgbClr val="000000">
                    <a:alpha val="38000"/>
                  </a:srgbClr>
                </a:outerShdw>
              </a:effectLst>
            </a:endParaRPr>
          </a:p>
        </p:txBody>
      </p:sp>
      <p:cxnSp>
        <p:nvCxnSpPr>
          <p:cNvPr id="5" name="Прямая соединительная линия 4"/>
          <p:cNvCxnSpPr/>
          <p:nvPr/>
        </p:nvCxnSpPr>
        <p:spPr>
          <a:xfrm>
            <a:off x="0" y="6525344"/>
            <a:ext cx="7884368" cy="0"/>
          </a:xfrm>
          <a:prstGeom prst="line">
            <a:avLst/>
          </a:prstGeom>
          <a:ln w="57150">
            <a:solidFill>
              <a:schemeClr val="accent2">
                <a:lumMod val="50000"/>
              </a:schemeClr>
            </a:solidFill>
            <a:prstDash val="solid"/>
          </a:ln>
        </p:spPr>
        <p:style>
          <a:lnRef idx="2">
            <a:schemeClr val="accent2"/>
          </a:lnRef>
          <a:fillRef idx="0">
            <a:schemeClr val="accent2"/>
          </a:fillRef>
          <a:effectRef idx="1">
            <a:schemeClr val="accent2"/>
          </a:effectRef>
          <a:fontRef idx="minor">
            <a:schemeClr val="tx1"/>
          </a:fontRef>
        </p:style>
      </p:cxnSp>
      <p:pic>
        <p:nvPicPr>
          <p:cNvPr id="1026" name="Picture 2" descr="C:\Users\adm\AppData\Local\Temp\7zO48CBCD62\pstgu_red.jpg"/>
          <p:cNvPicPr>
            <a:picLocks noChangeAspect="1" noChangeArrowheads="1"/>
          </p:cNvPicPr>
          <p:nvPr/>
        </p:nvPicPr>
        <p:blipFill>
          <a:blip r:embed="rId2" cstate="print"/>
          <a:srcRect/>
          <a:stretch>
            <a:fillRect/>
          </a:stretch>
        </p:blipFill>
        <p:spPr bwMode="auto">
          <a:xfrm>
            <a:off x="8028384" y="5805264"/>
            <a:ext cx="915703" cy="936104"/>
          </a:xfrm>
          <a:prstGeom prst="rect">
            <a:avLst/>
          </a:prstGeom>
          <a:ln w="38100" cap="sq" cmpd="thickThin">
            <a:noFill/>
            <a:prstDash val="solid"/>
            <a:miter lim="800000"/>
          </a:ln>
          <a:effectLst>
            <a:innerShdw blurRad="76200">
              <a:srgbClr val="000000"/>
            </a:innerShdw>
          </a:effectLst>
        </p:spPr>
      </p:pic>
      <p:sp>
        <p:nvSpPr>
          <p:cNvPr id="10" name="Блок-схема: процесс 9"/>
          <p:cNvSpPr/>
          <p:nvPr/>
        </p:nvSpPr>
        <p:spPr>
          <a:xfrm>
            <a:off x="0" y="6669360"/>
            <a:ext cx="7884368" cy="188640"/>
          </a:xfrm>
          <a:prstGeom prst="flowChartProcess">
            <a:avLst/>
          </a:prstGeom>
          <a:solidFill>
            <a:schemeClr val="accent2">
              <a:lumMod val="50000"/>
            </a:schemeClr>
          </a:solidFill>
          <a:ln>
            <a:solidFill>
              <a:schemeClr val="accent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solidFill>
                <a:srgbClr val="C00000"/>
              </a:solidFill>
            </a:endParaRPr>
          </a:p>
        </p:txBody>
      </p:sp>
      <p:cxnSp>
        <p:nvCxnSpPr>
          <p:cNvPr id="12" name="Прямая соединительная линия 11"/>
          <p:cNvCxnSpPr/>
          <p:nvPr/>
        </p:nvCxnSpPr>
        <p:spPr>
          <a:xfrm>
            <a:off x="0" y="6381328"/>
            <a:ext cx="7884368" cy="0"/>
          </a:xfrm>
          <a:prstGeom prst="line">
            <a:avLst/>
          </a:prstGeom>
          <a:ln w="28575">
            <a:solidFill>
              <a:schemeClr val="accent2">
                <a:lumMod val="50000"/>
              </a:schemeClr>
            </a:solidFill>
          </a:ln>
        </p:spPr>
        <p:style>
          <a:lnRef idx="1">
            <a:schemeClr val="accent1"/>
          </a:lnRef>
          <a:fillRef idx="0">
            <a:schemeClr val="accent1"/>
          </a:fillRef>
          <a:effectRef idx="0">
            <a:schemeClr val="accent1"/>
          </a:effectRef>
          <a:fontRef idx="minor">
            <a:schemeClr val="tx1"/>
          </a:fontRef>
        </p:style>
      </p:cxnSp>
      <p:sp>
        <p:nvSpPr>
          <p:cNvPr id="9" name="Прямоугольник 8"/>
          <p:cNvSpPr/>
          <p:nvPr/>
        </p:nvSpPr>
        <p:spPr>
          <a:xfrm>
            <a:off x="251520" y="1268760"/>
            <a:ext cx="8712968" cy="923330"/>
          </a:xfrm>
          <a:prstGeom prst="rect">
            <a:avLst/>
          </a:prstGeom>
        </p:spPr>
        <p:txBody>
          <a:bodyPr wrap="square">
            <a:spAutoFit/>
          </a:bodyPr>
          <a:lstStyle/>
          <a:p>
            <a:pPr algn="just">
              <a:lnSpc>
                <a:spcPct val="80000"/>
              </a:lnSpc>
            </a:pPr>
            <a:endParaRPr lang="ru-RU" sz="3000" dirty="0" smtClean="0">
              <a:solidFill>
                <a:schemeClr val="accent2">
                  <a:lumMod val="50000"/>
                </a:schemeClr>
              </a:solidFill>
              <a:latin typeface="Times New Roman" pitchFamily="18" charset="0"/>
            </a:endParaRPr>
          </a:p>
          <a:p>
            <a:pPr algn="just"/>
            <a:endParaRPr lang="ru-RU" sz="3000" dirty="0" smtClean="0">
              <a:solidFill>
                <a:schemeClr val="accent2">
                  <a:lumMod val="50000"/>
                </a:schemeClr>
              </a:solidFill>
              <a:latin typeface="Times New Roman" pitchFamily="18" charset="0"/>
            </a:endParaRPr>
          </a:p>
        </p:txBody>
      </p:sp>
      <p:sp>
        <p:nvSpPr>
          <p:cNvPr id="11" name="Прямоугольник 10"/>
          <p:cNvSpPr/>
          <p:nvPr/>
        </p:nvSpPr>
        <p:spPr>
          <a:xfrm>
            <a:off x="251520" y="1196752"/>
            <a:ext cx="8712968" cy="4708981"/>
          </a:xfrm>
          <a:prstGeom prst="rect">
            <a:avLst/>
          </a:prstGeom>
        </p:spPr>
        <p:txBody>
          <a:bodyPr wrap="square">
            <a:spAutoFit/>
          </a:bodyPr>
          <a:lstStyle/>
          <a:p>
            <a:pPr algn="just"/>
            <a:r>
              <a:rPr lang="ru-RU" sz="3000" dirty="0" smtClean="0">
                <a:solidFill>
                  <a:schemeClr val="accent2">
                    <a:lumMod val="50000"/>
                  </a:schemeClr>
                </a:solidFill>
                <a:latin typeface="Times New Roman" pitchFamily="18" charset="0"/>
              </a:rPr>
              <a:t>Этические нормы не </a:t>
            </a:r>
            <a:r>
              <a:rPr lang="ru-RU" sz="3000" dirty="0" err="1" smtClean="0">
                <a:solidFill>
                  <a:schemeClr val="accent2">
                    <a:lumMod val="50000"/>
                  </a:schemeClr>
                </a:solidFill>
                <a:latin typeface="Times New Roman" pitchFamily="18" charset="0"/>
              </a:rPr>
              <a:t>институционализированы</a:t>
            </a:r>
            <a:r>
              <a:rPr lang="ru-RU" sz="3000" dirty="0" smtClean="0">
                <a:solidFill>
                  <a:schemeClr val="accent2">
                    <a:lumMod val="50000"/>
                  </a:schemeClr>
                </a:solidFill>
                <a:latin typeface="Times New Roman" pitchFamily="18" charset="0"/>
              </a:rPr>
              <a:t>, но всегда присутствуют в общении. </a:t>
            </a:r>
          </a:p>
          <a:p>
            <a:pPr algn="just">
              <a:buFont typeface="Arial" pitchFamily="34" charset="0"/>
              <a:buChar char="•"/>
            </a:pPr>
            <a:r>
              <a:rPr lang="ru-RU" sz="3000" dirty="0" smtClean="0">
                <a:solidFill>
                  <a:schemeClr val="accent2">
                    <a:lumMod val="50000"/>
                  </a:schemeClr>
                </a:solidFill>
                <a:latin typeface="Times New Roman" pitchFamily="18" charset="0"/>
              </a:rPr>
              <a:t> эмоционально положительные: доставить радость, удовлетворить потребность собеседника в понимании, уважении и любви, заинтересовать.</a:t>
            </a:r>
          </a:p>
          <a:p>
            <a:pPr algn="just">
              <a:buFont typeface="Arial" pitchFamily="34" charset="0"/>
              <a:buChar char="•"/>
            </a:pPr>
            <a:r>
              <a:rPr lang="ru-RU" sz="3000" dirty="0" smtClean="0">
                <a:solidFill>
                  <a:schemeClr val="accent2">
                    <a:lumMod val="50000"/>
                  </a:schemeClr>
                </a:solidFill>
                <a:latin typeface="Times New Roman" pitchFamily="18" charset="0"/>
              </a:rPr>
              <a:t>  эмоционально нейтральные: передать информацию.</a:t>
            </a:r>
          </a:p>
          <a:p>
            <a:pPr algn="just">
              <a:buFont typeface="Arial" pitchFamily="34" charset="0"/>
              <a:buChar char="•"/>
            </a:pPr>
            <a:r>
              <a:rPr lang="ru-RU" sz="3000" dirty="0" smtClean="0">
                <a:solidFill>
                  <a:schemeClr val="accent2">
                    <a:lumMod val="50000"/>
                  </a:schemeClr>
                </a:solidFill>
                <a:latin typeface="Times New Roman" pitchFamily="18" charset="0"/>
              </a:rPr>
              <a:t> эмоционально отрицательные: возмутиться в ответ на плохой поступок, выразить гнев на несправедливость. </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23528" y="188640"/>
            <a:ext cx="8373616" cy="850106"/>
          </a:xfrm>
          <a:ln>
            <a:noFill/>
          </a:ln>
        </p:spPr>
        <p:txBody>
          <a:bodyPr>
            <a:normAutofit/>
            <a:scene3d>
              <a:camera prst="orthographicFront"/>
              <a:lightRig rig="flat" dir="tl">
                <a:rot lat="0" lon="0" rev="6600000"/>
              </a:lightRig>
            </a:scene3d>
            <a:sp3d extrusionH="25400" contourW="8890">
              <a:bevelT w="38100" h="31750"/>
              <a:contourClr>
                <a:schemeClr val="accent2">
                  <a:shade val="75000"/>
                </a:schemeClr>
              </a:contourClr>
            </a:sp3d>
          </a:bodyPr>
          <a:lstStyle/>
          <a:p>
            <a:r>
              <a:rPr lang="ru-RU" b="1" dirty="0" smtClean="0">
                <a:ln w="11430"/>
                <a:solidFill>
                  <a:schemeClr val="accent2">
                    <a:lumMod val="50000"/>
                  </a:schemeClr>
                </a:solidFill>
                <a:effectLst>
                  <a:outerShdw blurRad="50800" dist="39000" dir="5460000" algn="tl">
                    <a:srgbClr val="000000">
                      <a:alpha val="38000"/>
                    </a:srgbClr>
                  </a:outerShdw>
                </a:effectLst>
              </a:rPr>
              <a:t>Деловой этикет</a:t>
            </a:r>
          </a:p>
        </p:txBody>
      </p:sp>
      <p:cxnSp>
        <p:nvCxnSpPr>
          <p:cNvPr id="5" name="Прямая соединительная линия 4"/>
          <p:cNvCxnSpPr/>
          <p:nvPr/>
        </p:nvCxnSpPr>
        <p:spPr>
          <a:xfrm>
            <a:off x="0" y="6525344"/>
            <a:ext cx="7884368" cy="0"/>
          </a:xfrm>
          <a:prstGeom prst="line">
            <a:avLst/>
          </a:prstGeom>
          <a:ln w="57150">
            <a:solidFill>
              <a:schemeClr val="accent2">
                <a:lumMod val="50000"/>
              </a:schemeClr>
            </a:solidFill>
            <a:prstDash val="solid"/>
          </a:ln>
        </p:spPr>
        <p:style>
          <a:lnRef idx="2">
            <a:schemeClr val="accent2"/>
          </a:lnRef>
          <a:fillRef idx="0">
            <a:schemeClr val="accent2"/>
          </a:fillRef>
          <a:effectRef idx="1">
            <a:schemeClr val="accent2"/>
          </a:effectRef>
          <a:fontRef idx="minor">
            <a:schemeClr val="tx1"/>
          </a:fontRef>
        </p:style>
      </p:cxnSp>
      <p:pic>
        <p:nvPicPr>
          <p:cNvPr id="1026" name="Picture 2" descr="C:\Users\adm\AppData\Local\Temp\7zO48CBCD62\pstgu_red.jpg"/>
          <p:cNvPicPr>
            <a:picLocks noChangeAspect="1" noChangeArrowheads="1"/>
          </p:cNvPicPr>
          <p:nvPr/>
        </p:nvPicPr>
        <p:blipFill>
          <a:blip r:embed="rId2" cstate="print"/>
          <a:srcRect/>
          <a:stretch>
            <a:fillRect/>
          </a:stretch>
        </p:blipFill>
        <p:spPr bwMode="auto">
          <a:xfrm>
            <a:off x="8028384" y="5805264"/>
            <a:ext cx="915703" cy="936104"/>
          </a:xfrm>
          <a:prstGeom prst="rect">
            <a:avLst/>
          </a:prstGeom>
          <a:ln w="38100" cap="sq" cmpd="thickThin">
            <a:noFill/>
            <a:prstDash val="solid"/>
            <a:miter lim="800000"/>
          </a:ln>
          <a:effectLst>
            <a:innerShdw blurRad="76200">
              <a:srgbClr val="000000"/>
            </a:innerShdw>
          </a:effectLst>
        </p:spPr>
      </p:pic>
      <p:sp>
        <p:nvSpPr>
          <p:cNvPr id="10" name="Блок-схема: процесс 9"/>
          <p:cNvSpPr/>
          <p:nvPr/>
        </p:nvSpPr>
        <p:spPr>
          <a:xfrm>
            <a:off x="0" y="6669360"/>
            <a:ext cx="7884368" cy="188640"/>
          </a:xfrm>
          <a:prstGeom prst="flowChartProcess">
            <a:avLst/>
          </a:prstGeom>
          <a:solidFill>
            <a:schemeClr val="accent2">
              <a:lumMod val="50000"/>
            </a:schemeClr>
          </a:solidFill>
          <a:ln>
            <a:solidFill>
              <a:schemeClr val="accent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solidFill>
                <a:srgbClr val="C00000"/>
              </a:solidFill>
            </a:endParaRPr>
          </a:p>
        </p:txBody>
      </p:sp>
      <p:cxnSp>
        <p:nvCxnSpPr>
          <p:cNvPr id="12" name="Прямая соединительная линия 11"/>
          <p:cNvCxnSpPr/>
          <p:nvPr/>
        </p:nvCxnSpPr>
        <p:spPr>
          <a:xfrm>
            <a:off x="0" y="6381328"/>
            <a:ext cx="7884368" cy="0"/>
          </a:xfrm>
          <a:prstGeom prst="line">
            <a:avLst/>
          </a:prstGeom>
          <a:ln w="28575">
            <a:solidFill>
              <a:schemeClr val="accent2">
                <a:lumMod val="50000"/>
              </a:schemeClr>
            </a:solidFill>
          </a:ln>
        </p:spPr>
        <p:style>
          <a:lnRef idx="1">
            <a:schemeClr val="accent1"/>
          </a:lnRef>
          <a:fillRef idx="0">
            <a:schemeClr val="accent1"/>
          </a:fillRef>
          <a:effectRef idx="0">
            <a:schemeClr val="accent1"/>
          </a:effectRef>
          <a:fontRef idx="minor">
            <a:schemeClr val="tx1"/>
          </a:fontRef>
        </p:style>
      </p:cxnSp>
      <p:sp>
        <p:nvSpPr>
          <p:cNvPr id="8" name="Прямоугольник 7"/>
          <p:cNvSpPr/>
          <p:nvPr/>
        </p:nvSpPr>
        <p:spPr>
          <a:xfrm>
            <a:off x="323528" y="1196753"/>
            <a:ext cx="8352928" cy="1477328"/>
          </a:xfrm>
          <a:prstGeom prst="rect">
            <a:avLst/>
          </a:prstGeom>
        </p:spPr>
        <p:txBody>
          <a:bodyPr wrap="square">
            <a:spAutoFit/>
          </a:bodyPr>
          <a:lstStyle/>
          <a:p>
            <a:pPr algn="ctr"/>
            <a:r>
              <a:rPr lang="ru-RU" sz="3000" dirty="0" smtClean="0">
                <a:solidFill>
                  <a:schemeClr val="accent2">
                    <a:lumMod val="50000"/>
                  </a:schemeClr>
                </a:solidFill>
                <a:latin typeface="Times New Roman" pitchFamily="18" charset="0"/>
              </a:rPr>
              <a:t>это проявление культуры профессионала.</a:t>
            </a:r>
          </a:p>
          <a:p>
            <a:pPr algn="ctr"/>
            <a:endParaRPr lang="ru-RU" sz="3000" dirty="0" smtClean="0">
              <a:solidFill>
                <a:schemeClr val="accent2">
                  <a:lumMod val="50000"/>
                </a:schemeClr>
              </a:solidFill>
              <a:latin typeface="Times New Roman" pitchFamily="18" charset="0"/>
            </a:endParaRPr>
          </a:p>
          <a:p>
            <a:pPr algn="ctr"/>
            <a:r>
              <a:rPr lang="ru-RU" sz="3000" dirty="0" smtClean="0">
                <a:solidFill>
                  <a:schemeClr val="accent2">
                    <a:lumMod val="50000"/>
                  </a:schemeClr>
                </a:solidFill>
                <a:latin typeface="Times New Roman" pitchFamily="18" charset="0"/>
              </a:rPr>
              <a:t>  </a:t>
            </a:r>
          </a:p>
        </p:txBody>
      </p:sp>
      <p:pic>
        <p:nvPicPr>
          <p:cNvPr id="2050" name="Picture 2" descr="https://im3-tub-ru.yandex.net/i?id=1a6d57ad4072e8f36991fcf4c25ed4db-l&amp;n=13"/>
          <p:cNvPicPr>
            <a:picLocks noChangeAspect="1" noChangeArrowheads="1"/>
          </p:cNvPicPr>
          <p:nvPr/>
        </p:nvPicPr>
        <p:blipFill>
          <a:blip r:embed="rId3" cstate="print"/>
          <a:srcRect/>
          <a:stretch>
            <a:fillRect/>
          </a:stretch>
        </p:blipFill>
        <p:spPr bwMode="auto">
          <a:xfrm>
            <a:off x="1619672" y="2060848"/>
            <a:ext cx="5715000" cy="3781425"/>
          </a:xfrm>
          <a:prstGeom prst="rect">
            <a:avLst/>
          </a:prstGeom>
          <a:noFill/>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23528" y="188640"/>
            <a:ext cx="8373616" cy="850106"/>
          </a:xfrm>
          <a:ln>
            <a:noFill/>
          </a:ln>
        </p:spPr>
        <p:txBody>
          <a:bodyPr>
            <a:normAutofit/>
            <a:scene3d>
              <a:camera prst="orthographicFront"/>
              <a:lightRig rig="flat" dir="tl">
                <a:rot lat="0" lon="0" rev="6600000"/>
              </a:lightRig>
            </a:scene3d>
            <a:sp3d extrusionH="25400" contourW="8890">
              <a:bevelT w="38100" h="31750"/>
              <a:contourClr>
                <a:schemeClr val="accent2">
                  <a:shade val="75000"/>
                </a:schemeClr>
              </a:contourClr>
            </a:sp3d>
          </a:bodyPr>
          <a:lstStyle/>
          <a:p>
            <a:r>
              <a:rPr lang="ru-RU" b="1" dirty="0" smtClean="0">
                <a:ln w="11430"/>
                <a:solidFill>
                  <a:schemeClr val="accent2">
                    <a:lumMod val="50000"/>
                  </a:schemeClr>
                </a:solidFill>
                <a:effectLst>
                  <a:outerShdw blurRad="50800" dist="39000" dir="5460000" algn="tl">
                    <a:srgbClr val="000000">
                      <a:alpha val="38000"/>
                    </a:srgbClr>
                  </a:outerShdw>
                </a:effectLst>
              </a:rPr>
              <a:t>Профессиональное общение</a:t>
            </a:r>
          </a:p>
        </p:txBody>
      </p:sp>
      <p:cxnSp>
        <p:nvCxnSpPr>
          <p:cNvPr id="5" name="Прямая соединительная линия 4"/>
          <p:cNvCxnSpPr/>
          <p:nvPr/>
        </p:nvCxnSpPr>
        <p:spPr>
          <a:xfrm>
            <a:off x="0" y="6525344"/>
            <a:ext cx="7884368" cy="0"/>
          </a:xfrm>
          <a:prstGeom prst="line">
            <a:avLst/>
          </a:prstGeom>
          <a:ln w="57150">
            <a:solidFill>
              <a:schemeClr val="accent2">
                <a:lumMod val="50000"/>
              </a:schemeClr>
            </a:solidFill>
            <a:prstDash val="solid"/>
          </a:ln>
        </p:spPr>
        <p:style>
          <a:lnRef idx="2">
            <a:schemeClr val="accent2"/>
          </a:lnRef>
          <a:fillRef idx="0">
            <a:schemeClr val="accent2"/>
          </a:fillRef>
          <a:effectRef idx="1">
            <a:schemeClr val="accent2"/>
          </a:effectRef>
          <a:fontRef idx="minor">
            <a:schemeClr val="tx1"/>
          </a:fontRef>
        </p:style>
      </p:cxnSp>
      <p:pic>
        <p:nvPicPr>
          <p:cNvPr id="1026" name="Picture 2" descr="C:\Users\adm\AppData\Local\Temp\7zO48CBCD62\pstgu_red.jpg"/>
          <p:cNvPicPr>
            <a:picLocks noChangeAspect="1" noChangeArrowheads="1"/>
          </p:cNvPicPr>
          <p:nvPr/>
        </p:nvPicPr>
        <p:blipFill>
          <a:blip r:embed="rId2" cstate="print"/>
          <a:srcRect/>
          <a:stretch>
            <a:fillRect/>
          </a:stretch>
        </p:blipFill>
        <p:spPr bwMode="auto">
          <a:xfrm>
            <a:off x="8028384" y="5805264"/>
            <a:ext cx="915703" cy="936104"/>
          </a:xfrm>
          <a:prstGeom prst="rect">
            <a:avLst/>
          </a:prstGeom>
          <a:ln w="38100" cap="sq" cmpd="thickThin">
            <a:noFill/>
            <a:prstDash val="solid"/>
            <a:miter lim="800000"/>
          </a:ln>
          <a:effectLst>
            <a:innerShdw blurRad="76200">
              <a:srgbClr val="000000"/>
            </a:innerShdw>
          </a:effectLst>
        </p:spPr>
      </p:pic>
      <p:sp>
        <p:nvSpPr>
          <p:cNvPr id="10" name="Блок-схема: процесс 9"/>
          <p:cNvSpPr/>
          <p:nvPr/>
        </p:nvSpPr>
        <p:spPr>
          <a:xfrm>
            <a:off x="0" y="6669360"/>
            <a:ext cx="7884368" cy="188640"/>
          </a:xfrm>
          <a:prstGeom prst="flowChartProcess">
            <a:avLst/>
          </a:prstGeom>
          <a:solidFill>
            <a:schemeClr val="accent2">
              <a:lumMod val="50000"/>
            </a:schemeClr>
          </a:solidFill>
          <a:ln>
            <a:solidFill>
              <a:schemeClr val="accent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solidFill>
                <a:srgbClr val="C00000"/>
              </a:solidFill>
            </a:endParaRPr>
          </a:p>
        </p:txBody>
      </p:sp>
      <p:cxnSp>
        <p:nvCxnSpPr>
          <p:cNvPr id="12" name="Прямая соединительная линия 11"/>
          <p:cNvCxnSpPr/>
          <p:nvPr/>
        </p:nvCxnSpPr>
        <p:spPr>
          <a:xfrm>
            <a:off x="0" y="6381328"/>
            <a:ext cx="7884368" cy="0"/>
          </a:xfrm>
          <a:prstGeom prst="line">
            <a:avLst/>
          </a:prstGeom>
          <a:ln w="28575">
            <a:solidFill>
              <a:schemeClr val="accent2">
                <a:lumMod val="50000"/>
              </a:schemeClr>
            </a:solidFill>
          </a:ln>
        </p:spPr>
        <p:style>
          <a:lnRef idx="1">
            <a:schemeClr val="accent1"/>
          </a:lnRef>
          <a:fillRef idx="0">
            <a:schemeClr val="accent1"/>
          </a:fillRef>
          <a:effectRef idx="0">
            <a:schemeClr val="accent1"/>
          </a:effectRef>
          <a:fontRef idx="minor">
            <a:schemeClr val="tx1"/>
          </a:fontRef>
        </p:style>
      </p:cxnSp>
      <p:sp>
        <p:nvSpPr>
          <p:cNvPr id="8" name="Прямоугольник 7"/>
          <p:cNvSpPr/>
          <p:nvPr/>
        </p:nvSpPr>
        <p:spPr>
          <a:xfrm>
            <a:off x="323528" y="1196753"/>
            <a:ext cx="8352928" cy="2862322"/>
          </a:xfrm>
          <a:prstGeom prst="rect">
            <a:avLst/>
          </a:prstGeom>
        </p:spPr>
        <p:txBody>
          <a:bodyPr wrap="square">
            <a:spAutoFit/>
          </a:bodyPr>
          <a:lstStyle/>
          <a:p>
            <a:pPr>
              <a:buFont typeface="Arial" pitchFamily="34" charset="0"/>
              <a:buChar char="•"/>
            </a:pPr>
            <a:r>
              <a:rPr lang="ru-RU" sz="3000" dirty="0" smtClean="0">
                <a:solidFill>
                  <a:schemeClr val="accent2">
                    <a:lumMod val="50000"/>
                  </a:schemeClr>
                </a:solidFill>
                <a:latin typeface="Times New Roman" pitchFamily="18" charset="0"/>
              </a:rPr>
              <a:t>Уважение </a:t>
            </a:r>
          </a:p>
          <a:p>
            <a:pPr>
              <a:buFont typeface="Arial" pitchFamily="34" charset="0"/>
              <a:buChar char="•"/>
            </a:pPr>
            <a:r>
              <a:rPr lang="ru-RU" sz="3000" dirty="0" smtClean="0">
                <a:solidFill>
                  <a:schemeClr val="accent2">
                    <a:lumMod val="50000"/>
                  </a:schemeClr>
                </a:solidFill>
                <a:latin typeface="Times New Roman" pitchFamily="18" charset="0"/>
              </a:rPr>
              <a:t>Партнерские отношения</a:t>
            </a:r>
          </a:p>
          <a:p>
            <a:pPr>
              <a:buFont typeface="Arial" pitchFamily="34" charset="0"/>
              <a:buChar char="•"/>
            </a:pPr>
            <a:r>
              <a:rPr lang="ru-RU" sz="3000" dirty="0" smtClean="0">
                <a:solidFill>
                  <a:schemeClr val="accent2">
                    <a:lumMod val="50000"/>
                  </a:schemeClr>
                </a:solidFill>
                <a:latin typeface="Times New Roman" pitchFamily="18" charset="0"/>
              </a:rPr>
              <a:t>Этикет и субординация</a:t>
            </a:r>
          </a:p>
          <a:p>
            <a:pPr>
              <a:buFont typeface="Arial" pitchFamily="34" charset="0"/>
              <a:buChar char="•"/>
            </a:pPr>
            <a:r>
              <a:rPr lang="ru-RU" sz="3000" dirty="0" smtClean="0">
                <a:solidFill>
                  <a:schemeClr val="accent2">
                    <a:lumMod val="50000"/>
                  </a:schemeClr>
                </a:solidFill>
                <a:latin typeface="Times New Roman" pitchFamily="18" charset="0"/>
              </a:rPr>
              <a:t>Культура профессиональной речи</a:t>
            </a:r>
          </a:p>
          <a:p>
            <a:pPr algn="ctr"/>
            <a:endParaRPr lang="ru-RU" sz="3000" dirty="0" smtClean="0">
              <a:solidFill>
                <a:schemeClr val="accent2">
                  <a:lumMod val="50000"/>
                </a:schemeClr>
              </a:solidFill>
              <a:latin typeface="Times New Roman" pitchFamily="18" charset="0"/>
            </a:endParaRPr>
          </a:p>
          <a:p>
            <a:pPr algn="ctr"/>
            <a:r>
              <a:rPr lang="ru-RU" sz="3000" dirty="0" smtClean="0">
                <a:solidFill>
                  <a:schemeClr val="accent2">
                    <a:lumMod val="50000"/>
                  </a:schemeClr>
                </a:solidFill>
                <a:latin typeface="Times New Roman" pitchFamily="18" charset="0"/>
              </a:rPr>
              <a:t>  </a:t>
            </a:r>
          </a:p>
        </p:txBody>
      </p:sp>
      <p:pic>
        <p:nvPicPr>
          <p:cNvPr id="9" name="Picture 7" descr="65823_23"/>
          <p:cNvPicPr>
            <a:picLocks noGrp="1" noChangeAspect="1" noChangeArrowheads="1"/>
          </p:cNvPicPr>
          <p:nvPr>
            <p:ph sz="quarter" idx="1"/>
          </p:nvPr>
        </p:nvPicPr>
        <p:blipFill>
          <a:blip r:embed="rId3" cstate="print"/>
          <a:stretch>
            <a:fillRect/>
          </a:stretch>
        </p:blipFill>
        <p:spPr>
          <a:xfrm>
            <a:off x="611560" y="3861048"/>
            <a:ext cx="3749675" cy="2111949"/>
          </a:xfrm>
          <a:noFill/>
          <a:ln/>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51520" y="116632"/>
            <a:ext cx="8712968" cy="936104"/>
          </a:xfrm>
          <a:ln>
            <a:noFill/>
          </a:ln>
        </p:spPr>
        <p:txBody>
          <a:bodyPr>
            <a:noAutofit/>
            <a:scene3d>
              <a:camera prst="orthographicFront"/>
              <a:lightRig rig="flat" dir="tl">
                <a:rot lat="0" lon="0" rev="6600000"/>
              </a:lightRig>
            </a:scene3d>
            <a:sp3d extrusionH="25400" contourW="8890">
              <a:bevelT w="38100" h="31750"/>
              <a:contourClr>
                <a:schemeClr val="accent2">
                  <a:shade val="75000"/>
                </a:schemeClr>
              </a:contourClr>
            </a:sp3d>
          </a:bodyPr>
          <a:lstStyle/>
          <a:p>
            <a:r>
              <a:rPr lang="ru-RU" sz="3700" b="1" dirty="0" smtClean="0">
                <a:ln w="11430"/>
                <a:solidFill>
                  <a:schemeClr val="accent2">
                    <a:lumMod val="50000"/>
                  </a:schemeClr>
                </a:solidFill>
                <a:effectLst>
                  <a:outerShdw blurRad="50800" dist="39000" dir="5460000" algn="tl">
                    <a:srgbClr val="000000">
                      <a:alpha val="38000"/>
                    </a:srgbClr>
                  </a:outerShdw>
                </a:effectLst>
              </a:rPr>
              <a:t>Факторы, провоцирующие неэтичное поведение на работе</a:t>
            </a:r>
          </a:p>
        </p:txBody>
      </p:sp>
      <p:cxnSp>
        <p:nvCxnSpPr>
          <p:cNvPr id="5" name="Прямая соединительная линия 4"/>
          <p:cNvCxnSpPr/>
          <p:nvPr/>
        </p:nvCxnSpPr>
        <p:spPr>
          <a:xfrm>
            <a:off x="0" y="6525344"/>
            <a:ext cx="7884368" cy="0"/>
          </a:xfrm>
          <a:prstGeom prst="line">
            <a:avLst/>
          </a:prstGeom>
          <a:ln w="57150">
            <a:solidFill>
              <a:schemeClr val="accent2">
                <a:lumMod val="50000"/>
              </a:schemeClr>
            </a:solidFill>
            <a:prstDash val="solid"/>
          </a:ln>
        </p:spPr>
        <p:style>
          <a:lnRef idx="2">
            <a:schemeClr val="accent2"/>
          </a:lnRef>
          <a:fillRef idx="0">
            <a:schemeClr val="accent2"/>
          </a:fillRef>
          <a:effectRef idx="1">
            <a:schemeClr val="accent2"/>
          </a:effectRef>
          <a:fontRef idx="minor">
            <a:schemeClr val="tx1"/>
          </a:fontRef>
        </p:style>
      </p:cxnSp>
      <p:pic>
        <p:nvPicPr>
          <p:cNvPr id="1026" name="Picture 2" descr="C:\Users\adm\AppData\Local\Temp\7zO48CBCD62\pstgu_red.jpg"/>
          <p:cNvPicPr>
            <a:picLocks noChangeAspect="1" noChangeArrowheads="1"/>
          </p:cNvPicPr>
          <p:nvPr/>
        </p:nvPicPr>
        <p:blipFill>
          <a:blip r:embed="rId2" cstate="print"/>
          <a:srcRect/>
          <a:stretch>
            <a:fillRect/>
          </a:stretch>
        </p:blipFill>
        <p:spPr bwMode="auto">
          <a:xfrm>
            <a:off x="8028384" y="5805264"/>
            <a:ext cx="915703" cy="936104"/>
          </a:xfrm>
          <a:prstGeom prst="rect">
            <a:avLst/>
          </a:prstGeom>
          <a:ln w="38100" cap="sq" cmpd="thickThin">
            <a:noFill/>
            <a:prstDash val="solid"/>
            <a:miter lim="800000"/>
          </a:ln>
          <a:effectLst>
            <a:innerShdw blurRad="76200">
              <a:srgbClr val="000000"/>
            </a:innerShdw>
          </a:effectLst>
        </p:spPr>
      </p:pic>
      <p:sp>
        <p:nvSpPr>
          <p:cNvPr id="10" name="Блок-схема: процесс 9"/>
          <p:cNvSpPr/>
          <p:nvPr/>
        </p:nvSpPr>
        <p:spPr>
          <a:xfrm>
            <a:off x="0" y="6669360"/>
            <a:ext cx="7884368" cy="188640"/>
          </a:xfrm>
          <a:prstGeom prst="flowChartProcess">
            <a:avLst/>
          </a:prstGeom>
          <a:solidFill>
            <a:schemeClr val="accent2">
              <a:lumMod val="50000"/>
            </a:schemeClr>
          </a:solidFill>
          <a:ln>
            <a:solidFill>
              <a:schemeClr val="accent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solidFill>
                <a:srgbClr val="C00000"/>
              </a:solidFill>
            </a:endParaRPr>
          </a:p>
        </p:txBody>
      </p:sp>
      <p:cxnSp>
        <p:nvCxnSpPr>
          <p:cNvPr id="12" name="Прямая соединительная линия 11"/>
          <p:cNvCxnSpPr/>
          <p:nvPr/>
        </p:nvCxnSpPr>
        <p:spPr>
          <a:xfrm>
            <a:off x="0" y="6381328"/>
            <a:ext cx="7884368" cy="0"/>
          </a:xfrm>
          <a:prstGeom prst="line">
            <a:avLst/>
          </a:prstGeom>
          <a:ln w="28575">
            <a:solidFill>
              <a:schemeClr val="accent2">
                <a:lumMod val="50000"/>
              </a:schemeClr>
            </a:solidFill>
          </a:ln>
        </p:spPr>
        <p:style>
          <a:lnRef idx="1">
            <a:schemeClr val="accent1"/>
          </a:lnRef>
          <a:fillRef idx="0">
            <a:schemeClr val="accent1"/>
          </a:fillRef>
          <a:effectRef idx="0">
            <a:schemeClr val="accent1"/>
          </a:effectRef>
          <a:fontRef idx="minor">
            <a:schemeClr val="tx1"/>
          </a:fontRef>
        </p:style>
      </p:cxnSp>
      <p:sp>
        <p:nvSpPr>
          <p:cNvPr id="9" name="Прямоугольник 8"/>
          <p:cNvSpPr/>
          <p:nvPr/>
        </p:nvSpPr>
        <p:spPr>
          <a:xfrm>
            <a:off x="251520" y="1268760"/>
            <a:ext cx="8712968" cy="923330"/>
          </a:xfrm>
          <a:prstGeom prst="rect">
            <a:avLst/>
          </a:prstGeom>
        </p:spPr>
        <p:txBody>
          <a:bodyPr wrap="square">
            <a:spAutoFit/>
          </a:bodyPr>
          <a:lstStyle/>
          <a:p>
            <a:pPr algn="just">
              <a:lnSpc>
                <a:spcPct val="80000"/>
              </a:lnSpc>
            </a:pPr>
            <a:endParaRPr lang="ru-RU" sz="3000" dirty="0" smtClean="0">
              <a:solidFill>
                <a:schemeClr val="accent2">
                  <a:lumMod val="50000"/>
                </a:schemeClr>
              </a:solidFill>
              <a:latin typeface="Times New Roman" pitchFamily="18" charset="0"/>
            </a:endParaRPr>
          </a:p>
          <a:p>
            <a:pPr algn="just"/>
            <a:endParaRPr lang="ru-RU" sz="3000" dirty="0" smtClean="0">
              <a:solidFill>
                <a:schemeClr val="accent2">
                  <a:lumMod val="50000"/>
                </a:schemeClr>
              </a:solidFill>
              <a:latin typeface="Times New Roman" pitchFamily="18" charset="0"/>
            </a:endParaRPr>
          </a:p>
        </p:txBody>
      </p:sp>
      <p:sp>
        <p:nvSpPr>
          <p:cNvPr id="11" name="Прямоугольник 10"/>
          <p:cNvSpPr/>
          <p:nvPr/>
        </p:nvSpPr>
        <p:spPr>
          <a:xfrm>
            <a:off x="251520" y="1556792"/>
            <a:ext cx="8712968" cy="3323987"/>
          </a:xfrm>
          <a:prstGeom prst="rect">
            <a:avLst/>
          </a:prstGeom>
        </p:spPr>
        <p:txBody>
          <a:bodyPr wrap="square">
            <a:spAutoFit/>
          </a:bodyPr>
          <a:lstStyle/>
          <a:p>
            <a:pPr marL="514350" indent="-514350" algn="just">
              <a:buFont typeface="+mj-lt"/>
              <a:buAutoNum type="arabicPeriod"/>
            </a:pPr>
            <a:r>
              <a:rPr lang="ru-RU" sz="3000" dirty="0" smtClean="0">
                <a:solidFill>
                  <a:schemeClr val="accent2">
                    <a:lumMod val="50000"/>
                  </a:schemeClr>
                </a:solidFill>
                <a:latin typeface="Times New Roman" pitchFamily="18" charset="0"/>
              </a:rPr>
              <a:t>Конкуренция (или противостояние действующей жесткой иерархической системе)</a:t>
            </a:r>
          </a:p>
          <a:p>
            <a:pPr marL="514350" indent="-514350" algn="just">
              <a:buFont typeface="+mj-lt"/>
              <a:buAutoNum type="arabicPeriod"/>
            </a:pPr>
            <a:r>
              <a:rPr lang="ru-RU" sz="3000" dirty="0" smtClean="0">
                <a:solidFill>
                  <a:schemeClr val="accent2">
                    <a:lumMod val="50000"/>
                  </a:schemeClr>
                </a:solidFill>
                <a:latin typeface="Times New Roman" pitchFamily="18" charset="0"/>
              </a:rPr>
              <a:t>Недостатки системы контроля;</a:t>
            </a:r>
          </a:p>
          <a:p>
            <a:pPr marL="514350" indent="-514350" algn="just">
              <a:buFont typeface="+mj-lt"/>
              <a:buAutoNum type="arabicPeriod"/>
            </a:pPr>
            <a:r>
              <a:rPr lang="ru-RU" sz="3000" dirty="0" smtClean="0">
                <a:solidFill>
                  <a:schemeClr val="accent2">
                    <a:lumMod val="50000"/>
                  </a:schemeClr>
                </a:solidFill>
                <a:latin typeface="Times New Roman" pitchFamily="18" charset="0"/>
              </a:rPr>
              <a:t>Ориентированность руководства исключительно на результат;</a:t>
            </a:r>
          </a:p>
          <a:p>
            <a:pPr marL="514350" indent="-514350" algn="just">
              <a:buFont typeface="+mj-lt"/>
              <a:buAutoNum type="arabicPeriod"/>
            </a:pPr>
            <a:r>
              <a:rPr lang="ru-RU" sz="3000" dirty="0" smtClean="0">
                <a:solidFill>
                  <a:schemeClr val="accent2">
                    <a:lumMod val="50000"/>
                  </a:schemeClr>
                </a:solidFill>
                <a:latin typeface="Times New Roman" pitchFamily="18" charset="0"/>
              </a:rPr>
              <a:t>Отсутствие поддерживающих этичное поведение норм.</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51520" y="0"/>
            <a:ext cx="8712968" cy="2492896"/>
          </a:xfrm>
          <a:ln>
            <a:noFill/>
          </a:ln>
        </p:spPr>
        <p:txBody>
          <a:bodyPr>
            <a:noAutofit/>
            <a:scene3d>
              <a:camera prst="orthographicFront"/>
              <a:lightRig rig="flat" dir="tl">
                <a:rot lat="0" lon="0" rev="6600000"/>
              </a:lightRig>
            </a:scene3d>
            <a:sp3d extrusionH="25400" contourW="8890">
              <a:bevelT w="38100" h="31750"/>
              <a:contourClr>
                <a:schemeClr val="accent2">
                  <a:shade val="75000"/>
                </a:schemeClr>
              </a:contourClr>
            </a:sp3d>
          </a:bodyPr>
          <a:lstStyle/>
          <a:p>
            <a:r>
              <a:rPr lang="ru-RU" sz="3700" b="1" dirty="0" smtClean="0">
                <a:ln w="11430"/>
                <a:solidFill>
                  <a:schemeClr val="accent2">
                    <a:lumMod val="50000"/>
                  </a:schemeClr>
                </a:solidFill>
                <a:effectLst>
                  <a:outerShdw blurRad="50800" dist="39000" dir="5460000" algn="tl">
                    <a:srgbClr val="000000">
                      <a:alpha val="38000"/>
                    </a:srgbClr>
                  </a:outerShdw>
                </a:effectLst>
              </a:rPr>
              <a:t>Отношения между руководителями и подчиненными влияют на весь характер делового общения, определяя его нравственно-психологический климат.</a:t>
            </a:r>
          </a:p>
        </p:txBody>
      </p:sp>
      <p:cxnSp>
        <p:nvCxnSpPr>
          <p:cNvPr id="5" name="Прямая соединительная линия 4"/>
          <p:cNvCxnSpPr/>
          <p:nvPr/>
        </p:nvCxnSpPr>
        <p:spPr>
          <a:xfrm>
            <a:off x="0" y="6525344"/>
            <a:ext cx="7884368" cy="0"/>
          </a:xfrm>
          <a:prstGeom prst="line">
            <a:avLst/>
          </a:prstGeom>
          <a:ln w="57150">
            <a:solidFill>
              <a:schemeClr val="accent2">
                <a:lumMod val="50000"/>
              </a:schemeClr>
            </a:solidFill>
            <a:prstDash val="solid"/>
          </a:ln>
        </p:spPr>
        <p:style>
          <a:lnRef idx="2">
            <a:schemeClr val="accent2"/>
          </a:lnRef>
          <a:fillRef idx="0">
            <a:schemeClr val="accent2"/>
          </a:fillRef>
          <a:effectRef idx="1">
            <a:schemeClr val="accent2"/>
          </a:effectRef>
          <a:fontRef idx="minor">
            <a:schemeClr val="tx1"/>
          </a:fontRef>
        </p:style>
      </p:cxnSp>
      <p:pic>
        <p:nvPicPr>
          <p:cNvPr id="1026" name="Picture 2" descr="C:\Users\adm\AppData\Local\Temp\7zO48CBCD62\pstgu_red.jpg"/>
          <p:cNvPicPr>
            <a:picLocks noChangeAspect="1" noChangeArrowheads="1"/>
          </p:cNvPicPr>
          <p:nvPr/>
        </p:nvPicPr>
        <p:blipFill>
          <a:blip r:embed="rId2" cstate="print"/>
          <a:srcRect/>
          <a:stretch>
            <a:fillRect/>
          </a:stretch>
        </p:blipFill>
        <p:spPr bwMode="auto">
          <a:xfrm>
            <a:off x="8028384" y="5805264"/>
            <a:ext cx="915703" cy="936104"/>
          </a:xfrm>
          <a:prstGeom prst="rect">
            <a:avLst/>
          </a:prstGeom>
          <a:ln w="38100" cap="sq" cmpd="thickThin">
            <a:noFill/>
            <a:prstDash val="solid"/>
            <a:miter lim="800000"/>
          </a:ln>
          <a:effectLst>
            <a:innerShdw blurRad="76200">
              <a:srgbClr val="000000"/>
            </a:innerShdw>
          </a:effectLst>
        </p:spPr>
      </p:pic>
      <p:sp>
        <p:nvSpPr>
          <p:cNvPr id="10" name="Блок-схема: процесс 9"/>
          <p:cNvSpPr/>
          <p:nvPr/>
        </p:nvSpPr>
        <p:spPr>
          <a:xfrm>
            <a:off x="0" y="6669360"/>
            <a:ext cx="7884368" cy="188640"/>
          </a:xfrm>
          <a:prstGeom prst="flowChartProcess">
            <a:avLst/>
          </a:prstGeom>
          <a:solidFill>
            <a:schemeClr val="accent2">
              <a:lumMod val="50000"/>
            </a:schemeClr>
          </a:solidFill>
          <a:ln>
            <a:solidFill>
              <a:schemeClr val="accent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solidFill>
                <a:srgbClr val="C00000"/>
              </a:solidFill>
            </a:endParaRPr>
          </a:p>
        </p:txBody>
      </p:sp>
      <p:cxnSp>
        <p:nvCxnSpPr>
          <p:cNvPr id="12" name="Прямая соединительная линия 11"/>
          <p:cNvCxnSpPr/>
          <p:nvPr/>
        </p:nvCxnSpPr>
        <p:spPr>
          <a:xfrm>
            <a:off x="0" y="6381328"/>
            <a:ext cx="7884368" cy="0"/>
          </a:xfrm>
          <a:prstGeom prst="line">
            <a:avLst/>
          </a:prstGeom>
          <a:ln w="28575">
            <a:solidFill>
              <a:schemeClr val="accent2">
                <a:lumMod val="50000"/>
              </a:schemeClr>
            </a:solidFill>
          </a:ln>
        </p:spPr>
        <p:style>
          <a:lnRef idx="1">
            <a:schemeClr val="accent1"/>
          </a:lnRef>
          <a:fillRef idx="0">
            <a:schemeClr val="accent1"/>
          </a:fillRef>
          <a:effectRef idx="0">
            <a:schemeClr val="accent1"/>
          </a:effectRef>
          <a:fontRef idx="minor">
            <a:schemeClr val="tx1"/>
          </a:fontRef>
        </p:style>
      </p:cxnSp>
      <p:sp>
        <p:nvSpPr>
          <p:cNvPr id="9" name="Прямоугольник 8"/>
          <p:cNvSpPr/>
          <p:nvPr/>
        </p:nvSpPr>
        <p:spPr>
          <a:xfrm>
            <a:off x="251520" y="1268760"/>
            <a:ext cx="8712968" cy="923330"/>
          </a:xfrm>
          <a:prstGeom prst="rect">
            <a:avLst/>
          </a:prstGeom>
        </p:spPr>
        <p:txBody>
          <a:bodyPr wrap="square">
            <a:spAutoFit/>
          </a:bodyPr>
          <a:lstStyle/>
          <a:p>
            <a:pPr algn="just">
              <a:lnSpc>
                <a:spcPct val="80000"/>
              </a:lnSpc>
            </a:pPr>
            <a:endParaRPr lang="ru-RU" sz="3000" dirty="0" smtClean="0">
              <a:solidFill>
                <a:schemeClr val="accent2">
                  <a:lumMod val="50000"/>
                </a:schemeClr>
              </a:solidFill>
              <a:latin typeface="Times New Roman" pitchFamily="18" charset="0"/>
            </a:endParaRPr>
          </a:p>
          <a:p>
            <a:pPr algn="just"/>
            <a:endParaRPr lang="ru-RU" sz="3000" dirty="0" smtClean="0">
              <a:solidFill>
                <a:schemeClr val="accent2">
                  <a:lumMod val="50000"/>
                </a:schemeClr>
              </a:solidFill>
              <a:latin typeface="Times New Roman" pitchFamily="18" charset="0"/>
            </a:endParaRPr>
          </a:p>
        </p:txBody>
      </p:sp>
      <p:sp>
        <p:nvSpPr>
          <p:cNvPr id="11" name="Прямоугольник 10"/>
          <p:cNvSpPr/>
          <p:nvPr/>
        </p:nvSpPr>
        <p:spPr>
          <a:xfrm>
            <a:off x="251520" y="2420888"/>
            <a:ext cx="8712968" cy="3785652"/>
          </a:xfrm>
          <a:prstGeom prst="rect">
            <a:avLst/>
          </a:prstGeom>
        </p:spPr>
        <p:txBody>
          <a:bodyPr wrap="square">
            <a:spAutoFit/>
          </a:bodyPr>
          <a:lstStyle/>
          <a:p>
            <a:pPr marL="742950" indent="-742950" algn="just" fontAlgn="base">
              <a:buFont typeface="+mj-lt"/>
              <a:buAutoNum type="arabicPeriod"/>
            </a:pPr>
            <a:r>
              <a:rPr lang="ru-RU" sz="3000" dirty="0" smtClean="0">
                <a:solidFill>
                  <a:schemeClr val="accent2">
                    <a:lumMod val="50000"/>
                  </a:schemeClr>
                </a:solidFill>
                <a:latin typeface="Times New Roman" pitchFamily="18" charset="0"/>
              </a:rPr>
              <a:t>как и на основе чего отдаются распоряжения в процессе управления, </a:t>
            </a:r>
          </a:p>
          <a:p>
            <a:pPr marL="742950" indent="-742950" algn="just" fontAlgn="base">
              <a:buFont typeface="+mj-lt"/>
              <a:buAutoNum type="arabicPeriod"/>
            </a:pPr>
            <a:r>
              <a:rPr lang="ru-RU" sz="3000" dirty="0" smtClean="0">
                <a:solidFill>
                  <a:schemeClr val="accent2">
                    <a:lumMod val="50000"/>
                  </a:schemeClr>
                </a:solidFill>
                <a:latin typeface="Times New Roman" pitchFamily="18" charset="0"/>
              </a:rPr>
              <a:t>в чем выражается служебная дисциплина,</a:t>
            </a:r>
          </a:p>
          <a:p>
            <a:pPr marL="742950" indent="-742950" algn="just" fontAlgn="base">
              <a:buFont typeface="+mj-lt"/>
              <a:buAutoNum type="arabicPeriod"/>
            </a:pPr>
            <a:r>
              <a:rPr lang="ru-RU" sz="3000" dirty="0" smtClean="0">
                <a:solidFill>
                  <a:schemeClr val="accent2">
                    <a:lumMod val="50000"/>
                  </a:schemeClr>
                </a:solidFill>
                <a:latin typeface="Times New Roman" pitchFamily="18" charset="0"/>
              </a:rPr>
              <a:t>участвуют ли подчиненные в принятии решений,</a:t>
            </a:r>
          </a:p>
          <a:p>
            <a:pPr marL="742950" indent="-742950" algn="just" fontAlgn="base">
              <a:buFont typeface="+mj-lt"/>
              <a:buAutoNum type="arabicPeriod"/>
            </a:pPr>
            <a:r>
              <a:rPr lang="ru-RU" sz="3000" dirty="0" smtClean="0">
                <a:solidFill>
                  <a:schemeClr val="accent2">
                    <a:lumMod val="50000"/>
                  </a:schemeClr>
                </a:solidFill>
                <a:latin typeface="Times New Roman" pitchFamily="18" charset="0"/>
              </a:rPr>
              <a:t>какими методами подчиненные поощряются к более активным действиям, в какой мере учитывается их индивидуальность.</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51520" y="116632"/>
            <a:ext cx="8712968" cy="864096"/>
          </a:xfrm>
          <a:ln>
            <a:noFill/>
          </a:ln>
        </p:spPr>
        <p:txBody>
          <a:bodyPr>
            <a:noAutofit/>
            <a:scene3d>
              <a:camera prst="orthographicFront"/>
              <a:lightRig rig="flat" dir="tl">
                <a:rot lat="0" lon="0" rev="6600000"/>
              </a:lightRig>
            </a:scene3d>
            <a:sp3d extrusionH="25400" contourW="8890">
              <a:bevelT w="38100" h="31750"/>
              <a:contourClr>
                <a:schemeClr val="accent2">
                  <a:shade val="75000"/>
                </a:schemeClr>
              </a:contourClr>
            </a:sp3d>
          </a:bodyPr>
          <a:lstStyle/>
          <a:p>
            <a:r>
              <a:rPr lang="ru-RU" sz="3700" b="1" dirty="0" smtClean="0">
                <a:ln w="11430"/>
                <a:solidFill>
                  <a:schemeClr val="accent2">
                    <a:lumMod val="50000"/>
                  </a:schemeClr>
                </a:solidFill>
                <a:effectLst>
                  <a:outerShdw blurRad="50800" dist="39000" dir="5460000" algn="tl">
                    <a:srgbClr val="000000">
                      <a:alpha val="38000"/>
                    </a:srgbClr>
                  </a:outerShdw>
                </a:effectLst>
              </a:rPr>
              <a:t>Этические проблемы, возникающие в деловых отношениях</a:t>
            </a:r>
          </a:p>
        </p:txBody>
      </p:sp>
      <p:cxnSp>
        <p:nvCxnSpPr>
          <p:cNvPr id="5" name="Прямая соединительная линия 4"/>
          <p:cNvCxnSpPr/>
          <p:nvPr/>
        </p:nvCxnSpPr>
        <p:spPr>
          <a:xfrm>
            <a:off x="0" y="6525344"/>
            <a:ext cx="7884368" cy="0"/>
          </a:xfrm>
          <a:prstGeom prst="line">
            <a:avLst/>
          </a:prstGeom>
          <a:ln w="57150">
            <a:solidFill>
              <a:schemeClr val="accent2">
                <a:lumMod val="50000"/>
              </a:schemeClr>
            </a:solidFill>
            <a:prstDash val="solid"/>
          </a:ln>
        </p:spPr>
        <p:style>
          <a:lnRef idx="2">
            <a:schemeClr val="accent2"/>
          </a:lnRef>
          <a:fillRef idx="0">
            <a:schemeClr val="accent2"/>
          </a:fillRef>
          <a:effectRef idx="1">
            <a:schemeClr val="accent2"/>
          </a:effectRef>
          <a:fontRef idx="minor">
            <a:schemeClr val="tx1"/>
          </a:fontRef>
        </p:style>
      </p:cxnSp>
      <p:pic>
        <p:nvPicPr>
          <p:cNvPr id="1026" name="Picture 2" descr="C:\Users\adm\AppData\Local\Temp\7zO48CBCD62\pstgu_red.jpg"/>
          <p:cNvPicPr>
            <a:picLocks noChangeAspect="1" noChangeArrowheads="1"/>
          </p:cNvPicPr>
          <p:nvPr/>
        </p:nvPicPr>
        <p:blipFill>
          <a:blip r:embed="rId2" cstate="print"/>
          <a:srcRect/>
          <a:stretch>
            <a:fillRect/>
          </a:stretch>
        </p:blipFill>
        <p:spPr bwMode="auto">
          <a:xfrm>
            <a:off x="8028384" y="5805264"/>
            <a:ext cx="915703" cy="936104"/>
          </a:xfrm>
          <a:prstGeom prst="rect">
            <a:avLst/>
          </a:prstGeom>
          <a:ln w="38100" cap="sq" cmpd="thickThin">
            <a:noFill/>
            <a:prstDash val="solid"/>
            <a:miter lim="800000"/>
          </a:ln>
          <a:effectLst>
            <a:innerShdw blurRad="76200">
              <a:srgbClr val="000000"/>
            </a:innerShdw>
          </a:effectLst>
        </p:spPr>
      </p:pic>
      <p:sp>
        <p:nvSpPr>
          <p:cNvPr id="10" name="Блок-схема: процесс 9"/>
          <p:cNvSpPr/>
          <p:nvPr/>
        </p:nvSpPr>
        <p:spPr>
          <a:xfrm>
            <a:off x="0" y="6669360"/>
            <a:ext cx="7884368" cy="188640"/>
          </a:xfrm>
          <a:prstGeom prst="flowChartProcess">
            <a:avLst/>
          </a:prstGeom>
          <a:solidFill>
            <a:schemeClr val="accent2">
              <a:lumMod val="50000"/>
            </a:schemeClr>
          </a:solidFill>
          <a:ln>
            <a:solidFill>
              <a:schemeClr val="accent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solidFill>
                <a:srgbClr val="C00000"/>
              </a:solidFill>
            </a:endParaRPr>
          </a:p>
        </p:txBody>
      </p:sp>
      <p:cxnSp>
        <p:nvCxnSpPr>
          <p:cNvPr id="12" name="Прямая соединительная линия 11"/>
          <p:cNvCxnSpPr/>
          <p:nvPr/>
        </p:nvCxnSpPr>
        <p:spPr>
          <a:xfrm>
            <a:off x="0" y="6381328"/>
            <a:ext cx="7884368" cy="0"/>
          </a:xfrm>
          <a:prstGeom prst="line">
            <a:avLst/>
          </a:prstGeom>
          <a:ln w="28575">
            <a:solidFill>
              <a:schemeClr val="accent2">
                <a:lumMod val="50000"/>
              </a:schemeClr>
            </a:solidFill>
          </a:ln>
        </p:spPr>
        <p:style>
          <a:lnRef idx="1">
            <a:schemeClr val="accent1"/>
          </a:lnRef>
          <a:fillRef idx="0">
            <a:schemeClr val="accent1"/>
          </a:fillRef>
          <a:effectRef idx="0">
            <a:schemeClr val="accent1"/>
          </a:effectRef>
          <a:fontRef idx="minor">
            <a:schemeClr val="tx1"/>
          </a:fontRef>
        </p:style>
      </p:cxnSp>
      <p:sp>
        <p:nvSpPr>
          <p:cNvPr id="9" name="Прямоугольник 8"/>
          <p:cNvSpPr/>
          <p:nvPr/>
        </p:nvSpPr>
        <p:spPr>
          <a:xfrm>
            <a:off x="251520" y="1268760"/>
            <a:ext cx="8712968" cy="923330"/>
          </a:xfrm>
          <a:prstGeom prst="rect">
            <a:avLst/>
          </a:prstGeom>
        </p:spPr>
        <p:txBody>
          <a:bodyPr wrap="square">
            <a:spAutoFit/>
          </a:bodyPr>
          <a:lstStyle/>
          <a:p>
            <a:pPr algn="just">
              <a:lnSpc>
                <a:spcPct val="80000"/>
              </a:lnSpc>
            </a:pPr>
            <a:endParaRPr lang="ru-RU" sz="3000" dirty="0" smtClean="0">
              <a:solidFill>
                <a:schemeClr val="accent2">
                  <a:lumMod val="50000"/>
                </a:schemeClr>
              </a:solidFill>
              <a:latin typeface="Times New Roman" pitchFamily="18" charset="0"/>
            </a:endParaRPr>
          </a:p>
          <a:p>
            <a:pPr algn="just"/>
            <a:endParaRPr lang="ru-RU" sz="3000" dirty="0" smtClean="0">
              <a:solidFill>
                <a:schemeClr val="accent2">
                  <a:lumMod val="50000"/>
                </a:schemeClr>
              </a:solidFill>
              <a:latin typeface="Times New Roman" pitchFamily="18" charset="0"/>
            </a:endParaRPr>
          </a:p>
        </p:txBody>
      </p:sp>
      <p:sp>
        <p:nvSpPr>
          <p:cNvPr id="11" name="Прямоугольник 10"/>
          <p:cNvSpPr/>
          <p:nvPr/>
        </p:nvSpPr>
        <p:spPr>
          <a:xfrm>
            <a:off x="107504" y="1124744"/>
            <a:ext cx="8856984" cy="5468551"/>
          </a:xfrm>
          <a:prstGeom prst="rect">
            <a:avLst/>
          </a:prstGeom>
        </p:spPr>
        <p:txBody>
          <a:bodyPr wrap="square">
            <a:spAutoFit/>
          </a:bodyPr>
          <a:lstStyle/>
          <a:p>
            <a:pPr algn="just" fontAlgn="base">
              <a:buFont typeface="Arial" pitchFamily="34" charset="0"/>
              <a:buChar char="•"/>
            </a:pPr>
            <a:r>
              <a:rPr lang="ru-RU" sz="2000" dirty="0" smtClean="0">
                <a:solidFill>
                  <a:schemeClr val="accent2">
                    <a:lumMod val="50000"/>
                  </a:schemeClr>
                </a:solidFill>
                <a:latin typeface="Times New Roman" pitchFamily="18" charset="0"/>
              </a:rPr>
              <a:t>сокрытие фактов и неверная информация в отчетах при проведении проверок;</a:t>
            </a:r>
          </a:p>
          <a:p>
            <a:pPr algn="just" fontAlgn="base"/>
            <a:r>
              <a:rPr lang="ru-RU" sz="2000" dirty="0" smtClean="0">
                <a:solidFill>
                  <a:schemeClr val="accent2">
                    <a:lumMod val="50000"/>
                  </a:schemeClr>
                </a:solidFill>
                <a:latin typeface="Times New Roman" pitchFamily="18" charset="0"/>
              </a:rPr>
              <a:t>• выпуск некачественной продукции или предоставление некачественных услуг;</a:t>
            </a:r>
          </a:p>
          <a:p>
            <a:pPr algn="just" fontAlgn="base"/>
            <a:r>
              <a:rPr lang="ru-RU" sz="2000" dirty="0" smtClean="0">
                <a:solidFill>
                  <a:schemeClr val="accent2">
                    <a:lumMod val="50000"/>
                  </a:schemeClr>
                </a:solidFill>
                <a:latin typeface="Times New Roman" pitchFamily="18" charset="0"/>
              </a:rPr>
              <a:t>• завышение цен;</a:t>
            </a:r>
          </a:p>
          <a:p>
            <a:pPr algn="just" fontAlgn="base"/>
            <a:r>
              <a:rPr lang="ru-RU" sz="2000" dirty="0" smtClean="0">
                <a:solidFill>
                  <a:schemeClr val="accent2">
                    <a:lumMod val="50000"/>
                  </a:schemeClr>
                </a:solidFill>
                <a:latin typeface="Times New Roman" pitchFamily="18" charset="0"/>
              </a:rPr>
              <a:t>• безоговорочное подчинение руководству, каким бы неэтичным и несправедливым оно ни оказалось;</a:t>
            </a:r>
          </a:p>
          <a:p>
            <a:pPr algn="just" fontAlgn="base"/>
            <a:r>
              <a:rPr lang="ru-RU" sz="2000" dirty="0" smtClean="0">
                <a:solidFill>
                  <a:schemeClr val="accent2">
                    <a:lumMod val="50000"/>
                  </a:schemeClr>
                </a:solidFill>
                <a:latin typeface="Times New Roman" pitchFamily="18" charset="0"/>
              </a:rPr>
              <a:t>• наличие фаворитов;</a:t>
            </a:r>
          </a:p>
          <a:p>
            <a:pPr algn="just" fontAlgn="base"/>
            <a:r>
              <a:rPr lang="ru-RU" sz="2000" dirty="0" smtClean="0">
                <a:solidFill>
                  <a:schemeClr val="accent2">
                    <a:lumMod val="50000"/>
                  </a:schemeClr>
                </a:solidFill>
                <a:latin typeface="Times New Roman" pitchFamily="18" charset="0"/>
              </a:rPr>
              <a:t>• невозможность высказать свое возмущение и несогласие в атмосфере неэтичных поступков;</a:t>
            </a:r>
          </a:p>
          <a:p>
            <a:pPr algn="just" fontAlgn="base"/>
            <a:r>
              <a:rPr lang="ru-RU" sz="2000" dirty="0" smtClean="0">
                <a:solidFill>
                  <a:schemeClr val="accent2">
                    <a:lumMod val="50000"/>
                  </a:schemeClr>
                </a:solidFill>
                <a:latin typeface="Times New Roman" pitchFamily="18" charset="0"/>
              </a:rPr>
              <a:t>• невозможность уделять должное внимание семье или личным делам из-за обилия работы;</a:t>
            </a:r>
          </a:p>
          <a:p>
            <a:pPr algn="just" fontAlgn="base"/>
            <a:r>
              <a:rPr lang="ru-RU" sz="2000" dirty="0" smtClean="0">
                <a:solidFill>
                  <a:schemeClr val="accent2">
                    <a:lumMod val="50000"/>
                  </a:schemeClr>
                </a:solidFill>
                <a:latin typeface="Times New Roman" pitchFamily="18" charset="0"/>
              </a:rPr>
              <a:t>• невозвращение каких-либо вещей или ценностей, взятых на рабочем месте, у сослуживцев или из фондов компании;</a:t>
            </a:r>
          </a:p>
          <a:p>
            <a:pPr algn="just" fontAlgn="base"/>
            <a:r>
              <a:rPr lang="ru-RU" sz="2000" dirty="0" smtClean="0">
                <a:solidFill>
                  <a:schemeClr val="accent2">
                    <a:lumMod val="50000"/>
                  </a:schemeClr>
                </a:solidFill>
                <a:latin typeface="Times New Roman" pitchFamily="18" charset="0"/>
              </a:rPr>
              <a:t>• создание союзов с сомнительными партнерами в надежде на счастливую случайность;</a:t>
            </a:r>
          </a:p>
          <a:p>
            <a:pPr algn="just" fontAlgn="base"/>
            <a:r>
              <a:rPr lang="ru-RU" sz="2000" dirty="0" smtClean="0">
                <a:solidFill>
                  <a:schemeClr val="accent2">
                    <a:lumMod val="50000"/>
                  </a:schemeClr>
                </a:solidFill>
                <a:latin typeface="Times New Roman" pitchFamily="18" charset="0"/>
              </a:rPr>
              <a:t>• затяжки и промедления с выполнением своих обязанностей, что приводит к растрате.</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83568" y="2636912"/>
            <a:ext cx="8003232" cy="1296144"/>
          </a:xfrm>
        </p:spPr>
        <p:txBody>
          <a:bodyPr>
            <a:noAutofit/>
          </a:bodyPr>
          <a:lstStyle/>
          <a:p>
            <a:pPr algn="ctr"/>
            <a:r>
              <a:rPr lang="ru-RU" b="1" dirty="0" smtClean="0">
                <a:ln w="11430"/>
                <a:solidFill>
                  <a:schemeClr val="accent2">
                    <a:lumMod val="50000"/>
                  </a:schemeClr>
                </a:solidFill>
                <a:effectLst>
                  <a:outerShdw blurRad="50800" dist="39000" dir="5460000" algn="tl">
                    <a:srgbClr val="000000">
                      <a:alpha val="38000"/>
                    </a:srgbClr>
                  </a:outerShdw>
                </a:effectLst>
              </a:rPr>
              <a:t>Слова и термины в социальной работе как этическая проблема</a:t>
            </a:r>
            <a:endParaRPr lang="ru-RU" b="1" dirty="0">
              <a:ln w="11430"/>
              <a:solidFill>
                <a:schemeClr val="accent2">
                  <a:lumMod val="50000"/>
                </a:schemeClr>
              </a:solidFill>
              <a:effectLst>
                <a:outerShdw blurRad="50800" dist="39000" dir="5460000" algn="tl">
                  <a:srgbClr val="000000">
                    <a:alpha val="38000"/>
                  </a:srgbClr>
                </a:outerShdw>
              </a:effectLst>
            </a:endParaRPr>
          </a:p>
        </p:txBody>
      </p:sp>
    </p:spTree>
  </p:cSld>
  <p:clrMapOvr>
    <a:masterClrMapping/>
  </p:clrMapOvr>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23528" y="188640"/>
            <a:ext cx="8373616" cy="850106"/>
          </a:xfrm>
          <a:ln>
            <a:noFill/>
          </a:ln>
        </p:spPr>
        <p:txBody>
          <a:bodyPr>
            <a:normAutofit/>
            <a:scene3d>
              <a:camera prst="orthographicFront"/>
              <a:lightRig rig="flat" dir="tl">
                <a:rot lat="0" lon="0" rev="6600000"/>
              </a:lightRig>
            </a:scene3d>
            <a:sp3d extrusionH="25400" contourW="8890">
              <a:bevelT w="38100" h="31750"/>
              <a:contourClr>
                <a:schemeClr val="accent2">
                  <a:shade val="75000"/>
                </a:schemeClr>
              </a:contourClr>
            </a:sp3d>
          </a:bodyPr>
          <a:lstStyle/>
          <a:p>
            <a:r>
              <a:rPr lang="ru-RU" b="1" dirty="0" smtClean="0">
                <a:ln w="11430"/>
                <a:solidFill>
                  <a:schemeClr val="accent2">
                    <a:lumMod val="50000"/>
                  </a:schemeClr>
                </a:solidFill>
                <a:effectLst>
                  <a:outerShdw blurRad="50800" dist="39000" dir="5460000" algn="tl">
                    <a:srgbClr val="000000">
                      <a:alpha val="38000"/>
                    </a:srgbClr>
                  </a:outerShdw>
                </a:effectLst>
              </a:rPr>
              <a:t>Этика в жизни христианина</a:t>
            </a:r>
          </a:p>
        </p:txBody>
      </p:sp>
      <p:cxnSp>
        <p:nvCxnSpPr>
          <p:cNvPr id="5" name="Прямая соединительная линия 4"/>
          <p:cNvCxnSpPr/>
          <p:nvPr/>
        </p:nvCxnSpPr>
        <p:spPr>
          <a:xfrm>
            <a:off x="0" y="6525344"/>
            <a:ext cx="7884368" cy="0"/>
          </a:xfrm>
          <a:prstGeom prst="line">
            <a:avLst/>
          </a:prstGeom>
          <a:ln w="57150">
            <a:solidFill>
              <a:schemeClr val="accent2">
                <a:lumMod val="50000"/>
              </a:schemeClr>
            </a:solidFill>
            <a:prstDash val="solid"/>
          </a:ln>
        </p:spPr>
        <p:style>
          <a:lnRef idx="2">
            <a:schemeClr val="accent2"/>
          </a:lnRef>
          <a:fillRef idx="0">
            <a:schemeClr val="accent2"/>
          </a:fillRef>
          <a:effectRef idx="1">
            <a:schemeClr val="accent2"/>
          </a:effectRef>
          <a:fontRef idx="minor">
            <a:schemeClr val="tx1"/>
          </a:fontRef>
        </p:style>
      </p:cxnSp>
      <p:pic>
        <p:nvPicPr>
          <p:cNvPr id="1026" name="Picture 2" descr="C:\Users\adm\AppData\Local\Temp\7zO48CBCD62\pstgu_red.jpg"/>
          <p:cNvPicPr>
            <a:picLocks noChangeAspect="1" noChangeArrowheads="1"/>
          </p:cNvPicPr>
          <p:nvPr/>
        </p:nvPicPr>
        <p:blipFill>
          <a:blip r:embed="rId2" cstate="print"/>
          <a:srcRect/>
          <a:stretch>
            <a:fillRect/>
          </a:stretch>
        </p:blipFill>
        <p:spPr bwMode="auto">
          <a:xfrm>
            <a:off x="8028384" y="5805264"/>
            <a:ext cx="915703" cy="936104"/>
          </a:xfrm>
          <a:prstGeom prst="rect">
            <a:avLst/>
          </a:prstGeom>
          <a:ln w="38100" cap="sq" cmpd="thickThin">
            <a:noFill/>
            <a:prstDash val="solid"/>
            <a:miter lim="800000"/>
          </a:ln>
          <a:effectLst>
            <a:innerShdw blurRad="76200">
              <a:srgbClr val="000000"/>
            </a:innerShdw>
          </a:effectLst>
        </p:spPr>
      </p:pic>
      <p:sp>
        <p:nvSpPr>
          <p:cNvPr id="10" name="Блок-схема: процесс 9"/>
          <p:cNvSpPr/>
          <p:nvPr/>
        </p:nvSpPr>
        <p:spPr>
          <a:xfrm>
            <a:off x="0" y="6669360"/>
            <a:ext cx="7884368" cy="188640"/>
          </a:xfrm>
          <a:prstGeom prst="flowChartProcess">
            <a:avLst/>
          </a:prstGeom>
          <a:solidFill>
            <a:schemeClr val="accent2">
              <a:lumMod val="50000"/>
            </a:schemeClr>
          </a:solidFill>
          <a:ln>
            <a:solidFill>
              <a:schemeClr val="accent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solidFill>
                <a:srgbClr val="C00000"/>
              </a:solidFill>
            </a:endParaRPr>
          </a:p>
        </p:txBody>
      </p:sp>
      <p:cxnSp>
        <p:nvCxnSpPr>
          <p:cNvPr id="12" name="Прямая соединительная линия 11"/>
          <p:cNvCxnSpPr/>
          <p:nvPr/>
        </p:nvCxnSpPr>
        <p:spPr>
          <a:xfrm>
            <a:off x="0" y="6381328"/>
            <a:ext cx="7884368" cy="0"/>
          </a:xfrm>
          <a:prstGeom prst="line">
            <a:avLst/>
          </a:prstGeom>
          <a:ln w="28575">
            <a:solidFill>
              <a:schemeClr val="accent2">
                <a:lumMod val="50000"/>
              </a:schemeClr>
            </a:solidFill>
          </a:ln>
        </p:spPr>
        <p:style>
          <a:lnRef idx="1">
            <a:schemeClr val="accent1"/>
          </a:lnRef>
          <a:fillRef idx="0">
            <a:schemeClr val="accent1"/>
          </a:fillRef>
          <a:effectRef idx="0">
            <a:schemeClr val="accent1"/>
          </a:effectRef>
          <a:fontRef idx="minor">
            <a:schemeClr val="tx1"/>
          </a:fontRef>
        </p:style>
      </p:cxnSp>
      <p:sp>
        <p:nvSpPr>
          <p:cNvPr id="8" name="Прямоугольник 7"/>
          <p:cNvSpPr/>
          <p:nvPr/>
        </p:nvSpPr>
        <p:spPr>
          <a:xfrm>
            <a:off x="323528" y="1196753"/>
            <a:ext cx="8352928" cy="3785652"/>
          </a:xfrm>
          <a:prstGeom prst="rect">
            <a:avLst/>
          </a:prstGeom>
        </p:spPr>
        <p:txBody>
          <a:bodyPr wrap="square">
            <a:spAutoFit/>
          </a:bodyPr>
          <a:lstStyle/>
          <a:p>
            <a:pPr algn="just">
              <a:lnSpc>
                <a:spcPct val="120000"/>
              </a:lnSpc>
            </a:pPr>
            <a:r>
              <a:rPr lang="ru-RU" sz="3000" dirty="0" smtClean="0">
                <a:solidFill>
                  <a:schemeClr val="accent2">
                    <a:lumMod val="50000"/>
                  </a:schemeClr>
                </a:solidFill>
                <a:latin typeface="Times New Roman" pitchFamily="18" charset="0"/>
              </a:rPr>
              <a:t>Христиане очень высоко оценивают </a:t>
            </a:r>
            <a:r>
              <a:rPr lang="ru-RU" sz="3000" b="1" dirty="0" smtClean="0">
                <a:solidFill>
                  <a:schemeClr val="accent2">
                    <a:lumMod val="50000"/>
                  </a:schemeClr>
                </a:solidFill>
                <a:latin typeface="Times New Roman" pitchFamily="18" charset="0"/>
              </a:rPr>
              <a:t>достоинство</a:t>
            </a:r>
            <a:r>
              <a:rPr lang="ru-RU" sz="3000" dirty="0" smtClean="0">
                <a:solidFill>
                  <a:schemeClr val="accent2">
                    <a:lumMod val="50000"/>
                  </a:schemeClr>
                </a:solidFill>
                <a:latin typeface="Times New Roman" pitchFamily="18" charset="0"/>
              </a:rPr>
              <a:t> любой человеческой личности, потому что необыкновенно высоко достоинство совершенной Личности Иисуса Христа, которая становится нравственным идеалом для тех, кто принимает Новый Завет во всей его полноте. </a:t>
            </a:r>
          </a:p>
          <a:p>
            <a:pPr algn="just">
              <a:lnSpc>
                <a:spcPct val="80000"/>
              </a:lnSpc>
            </a:pPr>
            <a:r>
              <a:rPr lang="ru-RU" sz="3000" dirty="0" smtClean="0">
                <a:solidFill>
                  <a:schemeClr val="accent2">
                    <a:lumMod val="50000"/>
                  </a:schemeClr>
                </a:solidFill>
                <a:latin typeface="Times New Roman" pitchFamily="18" charset="0"/>
              </a:rPr>
              <a:t> </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5" name="Прямая соединительная линия 4"/>
          <p:cNvCxnSpPr/>
          <p:nvPr/>
        </p:nvCxnSpPr>
        <p:spPr>
          <a:xfrm>
            <a:off x="0" y="6525344"/>
            <a:ext cx="7884368" cy="0"/>
          </a:xfrm>
          <a:prstGeom prst="line">
            <a:avLst/>
          </a:prstGeom>
          <a:ln w="57150">
            <a:solidFill>
              <a:schemeClr val="accent2">
                <a:lumMod val="50000"/>
              </a:schemeClr>
            </a:solidFill>
            <a:prstDash val="solid"/>
          </a:ln>
        </p:spPr>
        <p:style>
          <a:lnRef idx="2">
            <a:schemeClr val="accent2"/>
          </a:lnRef>
          <a:fillRef idx="0">
            <a:schemeClr val="accent2"/>
          </a:fillRef>
          <a:effectRef idx="1">
            <a:schemeClr val="accent2"/>
          </a:effectRef>
          <a:fontRef idx="minor">
            <a:schemeClr val="tx1"/>
          </a:fontRef>
        </p:style>
      </p:cxnSp>
      <p:pic>
        <p:nvPicPr>
          <p:cNvPr id="1026" name="Picture 2" descr="C:\Users\adm\AppData\Local\Temp\7zO48CBCD62\pstgu_red.jpg"/>
          <p:cNvPicPr>
            <a:picLocks noChangeAspect="1" noChangeArrowheads="1"/>
          </p:cNvPicPr>
          <p:nvPr/>
        </p:nvPicPr>
        <p:blipFill>
          <a:blip r:embed="rId2" cstate="print"/>
          <a:srcRect/>
          <a:stretch>
            <a:fillRect/>
          </a:stretch>
        </p:blipFill>
        <p:spPr bwMode="auto">
          <a:xfrm>
            <a:off x="8028384" y="5805264"/>
            <a:ext cx="915703" cy="936104"/>
          </a:xfrm>
          <a:prstGeom prst="rect">
            <a:avLst/>
          </a:prstGeom>
          <a:ln w="38100" cap="sq" cmpd="thickThin">
            <a:noFill/>
            <a:prstDash val="solid"/>
            <a:miter lim="800000"/>
          </a:ln>
          <a:effectLst>
            <a:innerShdw blurRad="76200">
              <a:srgbClr val="000000"/>
            </a:innerShdw>
          </a:effectLst>
        </p:spPr>
      </p:pic>
      <p:sp>
        <p:nvSpPr>
          <p:cNvPr id="10" name="Блок-схема: процесс 9"/>
          <p:cNvSpPr/>
          <p:nvPr/>
        </p:nvSpPr>
        <p:spPr>
          <a:xfrm>
            <a:off x="0" y="6669360"/>
            <a:ext cx="7884368" cy="188640"/>
          </a:xfrm>
          <a:prstGeom prst="flowChartProcess">
            <a:avLst/>
          </a:prstGeom>
          <a:solidFill>
            <a:schemeClr val="accent2">
              <a:lumMod val="50000"/>
            </a:schemeClr>
          </a:solidFill>
          <a:ln>
            <a:solidFill>
              <a:schemeClr val="accent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solidFill>
                <a:srgbClr val="C00000"/>
              </a:solidFill>
            </a:endParaRPr>
          </a:p>
        </p:txBody>
      </p:sp>
      <p:cxnSp>
        <p:nvCxnSpPr>
          <p:cNvPr id="12" name="Прямая соединительная линия 11"/>
          <p:cNvCxnSpPr/>
          <p:nvPr/>
        </p:nvCxnSpPr>
        <p:spPr>
          <a:xfrm>
            <a:off x="0" y="6381328"/>
            <a:ext cx="7884368" cy="0"/>
          </a:xfrm>
          <a:prstGeom prst="line">
            <a:avLst/>
          </a:prstGeom>
          <a:ln w="28575">
            <a:solidFill>
              <a:schemeClr val="accent2">
                <a:lumMod val="50000"/>
              </a:schemeClr>
            </a:solidFill>
          </a:ln>
        </p:spPr>
        <p:style>
          <a:lnRef idx="1">
            <a:schemeClr val="accent1"/>
          </a:lnRef>
          <a:fillRef idx="0">
            <a:schemeClr val="accent1"/>
          </a:fillRef>
          <a:effectRef idx="0">
            <a:schemeClr val="accent1"/>
          </a:effectRef>
          <a:fontRef idx="minor">
            <a:schemeClr val="tx1"/>
          </a:fontRef>
        </p:style>
      </p:cxnSp>
      <p:sp>
        <p:nvSpPr>
          <p:cNvPr id="8" name="Прямоугольник 7"/>
          <p:cNvSpPr/>
          <p:nvPr/>
        </p:nvSpPr>
        <p:spPr>
          <a:xfrm>
            <a:off x="3851920" y="620688"/>
            <a:ext cx="4752528" cy="5001369"/>
          </a:xfrm>
          <a:prstGeom prst="rect">
            <a:avLst/>
          </a:prstGeom>
        </p:spPr>
        <p:txBody>
          <a:bodyPr wrap="square">
            <a:spAutoFit/>
          </a:bodyPr>
          <a:lstStyle/>
          <a:p>
            <a:pPr algn="just"/>
            <a:r>
              <a:rPr lang="ru-RU" sz="2900" dirty="0" smtClean="0">
                <a:solidFill>
                  <a:schemeClr val="accent2">
                    <a:lumMod val="50000"/>
                  </a:schemeClr>
                </a:solidFill>
                <a:latin typeface="Times New Roman" pitchFamily="18" charset="0"/>
              </a:rPr>
              <a:t>«Будь </a:t>
            </a:r>
            <a:r>
              <a:rPr lang="ru-RU" sz="2900" dirty="0">
                <a:solidFill>
                  <a:schemeClr val="accent2">
                    <a:lumMod val="50000"/>
                  </a:schemeClr>
                </a:solidFill>
                <a:latin typeface="Times New Roman" pitchFamily="18" charset="0"/>
              </a:rPr>
              <a:t>добрее, чем принято, ибо у каждого своя война, бои и потери. </a:t>
            </a:r>
            <a:endParaRPr lang="ru-RU" sz="2900" dirty="0" smtClean="0">
              <a:solidFill>
                <a:schemeClr val="accent2">
                  <a:lumMod val="50000"/>
                </a:schemeClr>
              </a:solidFill>
              <a:latin typeface="Times New Roman" pitchFamily="18" charset="0"/>
            </a:endParaRPr>
          </a:p>
          <a:p>
            <a:pPr algn="just"/>
            <a:r>
              <a:rPr lang="ru-RU" sz="2900" dirty="0" smtClean="0">
                <a:solidFill>
                  <a:schemeClr val="accent2">
                    <a:lumMod val="50000"/>
                  </a:schemeClr>
                </a:solidFill>
                <a:latin typeface="Times New Roman" pitchFamily="18" charset="0"/>
              </a:rPr>
              <a:t>Живи </a:t>
            </a:r>
            <a:r>
              <a:rPr lang="ru-RU" sz="2900" dirty="0">
                <a:solidFill>
                  <a:schemeClr val="accent2">
                    <a:lumMod val="50000"/>
                  </a:schemeClr>
                </a:solidFill>
                <a:latin typeface="Times New Roman" pitchFamily="18" charset="0"/>
              </a:rPr>
              <a:t>просто, люби щедро, вникай в нужды другого пристально, говори мягко... А остальное - предоставь </a:t>
            </a:r>
            <a:r>
              <a:rPr lang="ru-RU" sz="2900" dirty="0" smtClean="0">
                <a:solidFill>
                  <a:schemeClr val="accent2">
                    <a:lumMod val="50000"/>
                  </a:schemeClr>
                </a:solidFill>
                <a:latin typeface="Times New Roman" pitchFamily="18" charset="0"/>
              </a:rPr>
              <a:t>Господу… </a:t>
            </a:r>
          </a:p>
          <a:p>
            <a:pPr algn="just"/>
            <a:r>
              <a:rPr lang="ru-RU" sz="2900" dirty="0" smtClean="0">
                <a:solidFill>
                  <a:schemeClr val="accent2">
                    <a:lumMod val="50000"/>
                  </a:schemeClr>
                </a:solidFill>
                <a:latin typeface="Times New Roman" pitchFamily="18" charset="0"/>
              </a:rPr>
              <a:t>Все </a:t>
            </a:r>
            <a:r>
              <a:rPr lang="ru-RU" sz="2900" dirty="0">
                <a:solidFill>
                  <a:schemeClr val="accent2">
                    <a:lumMod val="50000"/>
                  </a:schemeClr>
                </a:solidFill>
                <a:latin typeface="Times New Roman" pitchFamily="18" charset="0"/>
              </a:rPr>
              <a:t>теряет силу, если не будет основного — любви к </a:t>
            </a:r>
            <a:r>
              <a:rPr lang="ru-RU" sz="2900" dirty="0" smtClean="0">
                <a:solidFill>
                  <a:schemeClr val="accent2">
                    <a:lumMod val="50000"/>
                  </a:schemeClr>
                </a:solidFill>
                <a:latin typeface="Times New Roman" pitchFamily="18" charset="0"/>
              </a:rPr>
              <a:t>человеку»</a:t>
            </a:r>
            <a:endParaRPr lang="ru-RU" sz="2900" dirty="0" smtClean="0">
              <a:solidFill>
                <a:schemeClr val="accent2">
                  <a:lumMod val="50000"/>
                </a:schemeClr>
              </a:solidFill>
              <a:latin typeface="Times New Roman" pitchFamily="18" charset="0"/>
            </a:endParaRPr>
          </a:p>
        </p:txBody>
      </p:sp>
      <p:pic>
        <p:nvPicPr>
          <p:cNvPr id="3" name="Picture 2" descr="Картинки по запросу святитель лука будь добрее"/>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47268" y="620688"/>
            <a:ext cx="3110894" cy="5029280"/>
          </a:xfrm>
          <a:prstGeom prst="rect">
            <a:avLst/>
          </a:prstGeom>
          <a:noFill/>
          <a:extLst>
            <a:ext uri="{909E8E84-426E-40DD-AFC4-6F175D3DCCD1}">
              <a14:hiddenFill xmlns:a14="http://schemas.microsoft.com/office/drawing/2010/main">
                <a:solidFill>
                  <a:srgbClr val="FFFFFF"/>
                </a:solidFill>
              </a14:hiddenFill>
            </a:ext>
          </a:extLst>
        </p:spPr>
      </p:pic>
      <p:sp>
        <p:nvSpPr>
          <p:cNvPr id="4" name="Прямоугольник 3"/>
          <p:cNvSpPr/>
          <p:nvPr/>
        </p:nvSpPr>
        <p:spPr>
          <a:xfrm>
            <a:off x="274523" y="5846733"/>
            <a:ext cx="3456384" cy="400110"/>
          </a:xfrm>
          <a:prstGeom prst="rect">
            <a:avLst/>
          </a:prstGeom>
        </p:spPr>
        <p:txBody>
          <a:bodyPr wrap="square">
            <a:spAutoFit/>
          </a:bodyPr>
          <a:lstStyle/>
          <a:p>
            <a:pPr lvl="0" algn="just">
              <a:spcBef>
                <a:spcPct val="0"/>
              </a:spcBef>
            </a:pPr>
            <a:r>
              <a:rPr lang="ru-RU" sz="2000" b="1" dirty="0" err="1" smtClean="0">
                <a:ln w="11430"/>
                <a:solidFill>
                  <a:srgbClr val="C0504D">
                    <a:lumMod val="50000"/>
                  </a:srgbClr>
                </a:solidFill>
                <a:effectLst>
                  <a:outerShdw blurRad="50800" dist="39000" dir="5460000" algn="tl">
                    <a:srgbClr val="000000">
                      <a:alpha val="38000"/>
                    </a:srgbClr>
                  </a:outerShdw>
                </a:effectLst>
                <a:ea typeface="+mj-ea"/>
                <a:cs typeface="+mj-cs"/>
              </a:rPr>
              <a:t>свт</a:t>
            </a:r>
            <a:r>
              <a:rPr lang="ru-RU" sz="2000" b="1" dirty="0">
                <a:ln w="11430"/>
                <a:solidFill>
                  <a:srgbClr val="C0504D">
                    <a:lumMod val="50000"/>
                  </a:srgbClr>
                </a:solidFill>
                <a:effectLst>
                  <a:outerShdw blurRad="50800" dist="39000" dir="5460000" algn="tl">
                    <a:srgbClr val="000000">
                      <a:alpha val="38000"/>
                    </a:srgbClr>
                  </a:outerShdw>
                </a:effectLst>
                <a:ea typeface="+mj-ea"/>
                <a:cs typeface="+mj-cs"/>
              </a:rPr>
              <a:t>. Лука </a:t>
            </a:r>
            <a:r>
              <a:rPr lang="ru-RU" sz="2000" b="1" dirty="0" err="1">
                <a:ln w="11430"/>
                <a:solidFill>
                  <a:srgbClr val="C0504D">
                    <a:lumMod val="50000"/>
                  </a:srgbClr>
                </a:solidFill>
                <a:effectLst>
                  <a:outerShdw blurRad="50800" dist="39000" dir="5460000" algn="tl">
                    <a:srgbClr val="000000">
                      <a:alpha val="38000"/>
                    </a:srgbClr>
                  </a:outerShdw>
                </a:effectLst>
                <a:ea typeface="+mj-ea"/>
                <a:cs typeface="+mj-cs"/>
              </a:rPr>
              <a:t>Войно-Ясенецкий</a:t>
            </a:r>
            <a:endParaRPr lang="ru-RU" sz="2000" b="1" dirty="0">
              <a:ln w="11430"/>
              <a:solidFill>
                <a:srgbClr val="C0504D">
                  <a:lumMod val="50000"/>
                </a:srgbClr>
              </a:solidFill>
              <a:effectLst>
                <a:outerShdw blurRad="50800" dist="39000" dir="5460000" algn="tl">
                  <a:srgbClr val="000000">
                    <a:alpha val="38000"/>
                  </a:srgbClr>
                </a:outerShdw>
              </a:effectLst>
              <a:ea typeface="+mj-ea"/>
              <a:cs typeface="+mj-cs"/>
            </a:endParaRPr>
          </a:p>
        </p:txBody>
      </p:sp>
    </p:spTree>
    <p:extLst>
      <p:ext uri="{BB962C8B-B14F-4D97-AF65-F5344CB8AC3E}">
        <p14:creationId xmlns:p14="http://schemas.microsoft.com/office/powerpoint/2010/main" val="409582342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51520" y="116632"/>
            <a:ext cx="8712968" cy="648072"/>
          </a:xfrm>
          <a:ln>
            <a:noFill/>
          </a:ln>
        </p:spPr>
        <p:txBody>
          <a:bodyPr>
            <a:noAutofit/>
            <a:scene3d>
              <a:camera prst="orthographicFront"/>
              <a:lightRig rig="flat" dir="tl">
                <a:rot lat="0" lon="0" rev="6600000"/>
              </a:lightRig>
            </a:scene3d>
            <a:sp3d extrusionH="25400" contourW="8890">
              <a:bevelT w="38100" h="31750"/>
              <a:contourClr>
                <a:schemeClr val="accent2">
                  <a:shade val="75000"/>
                </a:schemeClr>
              </a:contourClr>
            </a:sp3d>
          </a:bodyPr>
          <a:lstStyle/>
          <a:p>
            <a:r>
              <a:rPr lang="ru-RU" sz="3700" b="1" dirty="0" smtClean="0">
                <a:ln w="11430"/>
                <a:solidFill>
                  <a:schemeClr val="accent2">
                    <a:lumMod val="50000"/>
                  </a:schemeClr>
                </a:solidFill>
                <a:effectLst>
                  <a:outerShdw blurRad="50800" dist="39000" dir="5460000" algn="tl">
                    <a:srgbClr val="000000">
                      <a:alpha val="38000"/>
                    </a:srgbClr>
                  </a:outerShdw>
                </a:effectLst>
              </a:rPr>
              <a:t>Главная задача христианина</a:t>
            </a:r>
          </a:p>
        </p:txBody>
      </p:sp>
      <p:cxnSp>
        <p:nvCxnSpPr>
          <p:cNvPr id="5" name="Прямая соединительная линия 4"/>
          <p:cNvCxnSpPr/>
          <p:nvPr/>
        </p:nvCxnSpPr>
        <p:spPr>
          <a:xfrm>
            <a:off x="0" y="6525344"/>
            <a:ext cx="7884368" cy="0"/>
          </a:xfrm>
          <a:prstGeom prst="line">
            <a:avLst/>
          </a:prstGeom>
          <a:ln w="57150">
            <a:solidFill>
              <a:schemeClr val="accent2">
                <a:lumMod val="50000"/>
              </a:schemeClr>
            </a:solidFill>
            <a:prstDash val="solid"/>
          </a:ln>
        </p:spPr>
        <p:style>
          <a:lnRef idx="2">
            <a:schemeClr val="accent2"/>
          </a:lnRef>
          <a:fillRef idx="0">
            <a:schemeClr val="accent2"/>
          </a:fillRef>
          <a:effectRef idx="1">
            <a:schemeClr val="accent2"/>
          </a:effectRef>
          <a:fontRef idx="minor">
            <a:schemeClr val="tx1"/>
          </a:fontRef>
        </p:style>
      </p:cxnSp>
      <p:pic>
        <p:nvPicPr>
          <p:cNvPr id="1026" name="Picture 2" descr="C:\Users\adm\AppData\Local\Temp\7zO48CBCD62\pstgu_red.jpg"/>
          <p:cNvPicPr>
            <a:picLocks noChangeAspect="1" noChangeArrowheads="1"/>
          </p:cNvPicPr>
          <p:nvPr/>
        </p:nvPicPr>
        <p:blipFill>
          <a:blip r:embed="rId2" cstate="print"/>
          <a:srcRect/>
          <a:stretch>
            <a:fillRect/>
          </a:stretch>
        </p:blipFill>
        <p:spPr bwMode="auto">
          <a:xfrm>
            <a:off x="8028384" y="5805264"/>
            <a:ext cx="915703" cy="936104"/>
          </a:xfrm>
          <a:prstGeom prst="rect">
            <a:avLst/>
          </a:prstGeom>
          <a:ln w="38100" cap="sq" cmpd="thickThin">
            <a:noFill/>
            <a:prstDash val="solid"/>
            <a:miter lim="800000"/>
          </a:ln>
          <a:effectLst>
            <a:innerShdw blurRad="76200">
              <a:srgbClr val="000000"/>
            </a:innerShdw>
          </a:effectLst>
        </p:spPr>
      </p:pic>
      <p:sp>
        <p:nvSpPr>
          <p:cNvPr id="10" name="Блок-схема: процесс 9"/>
          <p:cNvSpPr/>
          <p:nvPr/>
        </p:nvSpPr>
        <p:spPr>
          <a:xfrm>
            <a:off x="0" y="6669360"/>
            <a:ext cx="7884368" cy="188640"/>
          </a:xfrm>
          <a:prstGeom prst="flowChartProcess">
            <a:avLst/>
          </a:prstGeom>
          <a:solidFill>
            <a:schemeClr val="accent2">
              <a:lumMod val="50000"/>
            </a:schemeClr>
          </a:solidFill>
          <a:ln>
            <a:solidFill>
              <a:schemeClr val="accent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solidFill>
                <a:srgbClr val="C00000"/>
              </a:solidFill>
            </a:endParaRPr>
          </a:p>
        </p:txBody>
      </p:sp>
      <p:cxnSp>
        <p:nvCxnSpPr>
          <p:cNvPr id="12" name="Прямая соединительная линия 11"/>
          <p:cNvCxnSpPr/>
          <p:nvPr/>
        </p:nvCxnSpPr>
        <p:spPr>
          <a:xfrm>
            <a:off x="0" y="6381328"/>
            <a:ext cx="7884368" cy="0"/>
          </a:xfrm>
          <a:prstGeom prst="line">
            <a:avLst/>
          </a:prstGeom>
          <a:ln w="28575">
            <a:solidFill>
              <a:schemeClr val="accent2">
                <a:lumMod val="50000"/>
              </a:schemeClr>
            </a:solidFill>
          </a:ln>
        </p:spPr>
        <p:style>
          <a:lnRef idx="1">
            <a:schemeClr val="accent1"/>
          </a:lnRef>
          <a:fillRef idx="0">
            <a:schemeClr val="accent1"/>
          </a:fillRef>
          <a:effectRef idx="0">
            <a:schemeClr val="accent1"/>
          </a:effectRef>
          <a:fontRef idx="minor">
            <a:schemeClr val="tx1"/>
          </a:fontRef>
        </p:style>
      </p:cxnSp>
      <p:sp>
        <p:nvSpPr>
          <p:cNvPr id="9" name="Прямоугольник 8"/>
          <p:cNvSpPr/>
          <p:nvPr/>
        </p:nvSpPr>
        <p:spPr>
          <a:xfrm>
            <a:off x="251520" y="1268760"/>
            <a:ext cx="8712968" cy="923330"/>
          </a:xfrm>
          <a:prstGeom prst="rect">
            <a:avLst/>
          </a:prstGeom>
        </p:spPr>
        <p:txBody>
          <a:bodyPr wrap="square">
            <a:spAutoFit/>
          </a:bodyPr>
          <a:lstStyle/>
          <a:p>
            <a:pPr algn="just">
              <a:lnSpc>
                <a:spcPct val="80000"/>
              </a:lnSpc>
            </a:pPr>
            <a:endParaRPr lang="ru-RU" sz="3000" dirty="0" smtClean="0">
              <a:solidFill>
                <a:schemeClr val="accent2">
                  <a:lumMod val="50000"/>
                </a:schemeClr>
              </a:solidFill>
              <a:latin typeface="Times New Roman" pitchFamily="18" charset="0"/>
            </a:endParaRPr>
          </a:p>
          <a:p>
            <a:pPr algn="just"/>
            <a:endParaRPr lang="ru-RU" sz="3000" dirty="0" smtClean="0">
              <a:solidFill>
                <a:schemeClr val="accent2">
                  <a:lumMod val="50000"/>
                </a:schemeClr>
              </a:solidFill>
              <a:latin typeface="Times New Roman" pitchFamily="18" charset="0"/>
            </a:endParaRPr>
          </a:p>
        </p:txBody>
      </p:sp>
      <p:pic>
        <p:nvPicPr>
          <p:cNvPr id="13" name="Picture 5" descr="https://ci6.googleusercontent.com/proxy/ictOYOaImlOvc0ZJ4F5f0vr5DjLJwQYfUfuhrfPAmC36kn8AJeEu8nFFL2oj8P_56F9AnERYIg2WG2qfMh-68LDnLQ7Ze7K6OSJvXGEvr-qcK9i_Ea-Ow6t8_6t3H5_9ImaZgvCcAg7YAa8QfEecD83fvMiEQdus7tzVyDbNsKBi8LKSimjQaoSEMDItf0kEuZSQt3qzCDYsV4z6ZE-2iEbTk6t4MPeKDXVE8VZyhjZuzX0eOWX1xaY0d_QiF7Pya3jSCMLofIzUvTutnBJPJgCxRr3GcoaYylerBLLn4OAdYHGfMuMS7nF5YqWe=s0-d-e1-ft"/>
          <p:cNvPicPr>
            <a:picLocks noChangeAspect="1" noChangeArrowheads="1"/>
          </p:cNvPicPr>
          <p:nvPr/>
        </p:nvPicPr>
        <p:blipFill>
          <a:blip r:embed="rId3" cstate="print"/>
          <a:srcRect/>
          <a:stretch>
            <a:fillRect/>
          </a:stretch>
        </p:blipFill>
        <p:spPr bwMode="auto">
          <a:xfrm>
            <a:off x="4716016" y="1124744"/>
            <a:ext cx="3798396" cy="4522897"/>
          </a:xfrm>
          <a:prstGeom prst="rect">
            <a:avLst/>
          </a:prstGeom>
          <a:noFill/>
          <a:ln w="9525">
            <a:noFill/>
            <a:miter lim="800000"/>
            <a:headEnd/>
            <a:tailEnd/>
          </a:ln>
        </p:spPr>
      </p:pic>
      <p:sp>
        <p:nvSpPr>
          <p:cNvPr id="14" name="Прямоугольник 13"/>
          <p:cNvSpPr/>
          <p:nvPr/>
        </p:nvSpPr>
        <p:spPr>
          <a:xfrm>
            <a:off x="323529" y="2636912"/>
            <a:ext cx="4104456" cy="2062103"/>
          </a:xfrm>
          <a:prstGeom prst="rect">
            <a:avLst/>
          </a:prstGeom>
        </p:spPr>
        <p:txBody>
          <a:bodyPr wrap="square">
            <a:spAutoFit/>
          </a:bodyPr>
          <a:lstStyle/>
          <a:p>
            <a:pPr algn="just"/>
            <a:r>
              <a:rPr lang="ru-RU" sz="3200" b="1" dirty="0" smtClean="0">
                <a:solidFill>
                  <a:schemeClr val="accent6">
                    <a:lumMod val="50000"/>
                  </a:schemeClr>
                </a:solidFill>
              </a:rPr>
              <a:t>«</a:t>
            </a:r>
            <a:r>
              <a:rPr lang="ru-RU" sz="3200" b="1" dirty="0" smtClean="0">
                <a:solidFill>
                  <a:schemeClr val="accent6">
                    <a:lumMod val="50000"/>
                  </a:schemeClr>
                </a:solidFill>
                <a:hlinkClick r:id="rId4"/>
              </a:rPr>
              <a:t>Христианин — это человек, которому Бог поручил заботу о мире</a:t>
            </a:r>
            <a:r>
              <a:rPr lang="ru-RU" sz="3200" b="1" dirty="0" smtClean="0">
                <a:solidFill>
                  <a:schemeClr val="accent6">
                    <a:lumMod val="50000"/>
                  </a:schemeClr>
                </a:solidFill>
              </a:rPr>
              <a:t>»</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5" name="Прямая соединительная линия 4"/>
          <p:cNvCxnSpPr/>
          <p:nvPr/>
        </p:nvCxnSpPr>
        <p:spPr>
          <a:xfrm>
            <a:off x="0" y="6525344"/>
            <a:ext cx="7884368" cy="0"/>
          </a:xfrm>
          <a:prstGeom prst="line">
            <a:avLst/>
          </a:prstGeom>
          <a:ln w="57150">
            <a:solidFill>
              <a:schemeClr val="accent2">
                <a:lumMod val="50000"/>
              </a:schemeClr>
            </a:solidFill>
            <a:prstDash val="solid"/>
          </a:ln>
        </p:spPr>
        <p:style>
          <a:lnRef idx="2">
            <a:schemeClr val="accent2"/>
          </a:lnRef>
          <a:fillRef idx="0">
            <a:schemeClr val="accent2"/>
          </a:fillRef>
          <a:effectRef idx="1">
            <a:schemeClr val="accent2"/>
          </a:effectRef>
          <a:fontRef idx="minor">
            <a:schemeClr val="tx1"/>
          </a:fontRef>
        </p:style>
      </p:cxnSp>
      <p:pic>
        <p:nvPicPr>
          <p:cNvPr id="1026" name="Picture 2" descr="C:\Users\adm\AppData\Local\Temp\7zO48CBCD62\pstgu_red.jpg"/>
          <p:cNvPicPr>
            <a:picLocks noChangeAspect="1" noChangeArrowheads="1"/>
          </p:cNvPicPr>
          <p:nvPr/>
        </p:nvPicPr>
        <p:blipFill>
          <a:blip r:embed="rId2" cstate="print"/>
          <a:srcRect/>
          <a:stretch>
            <a:fillRect/>
          </a:stretch>
        </p:blipFill>
        <p:spPr bwMode="auto">
          <a:xfrm>
            <a:off x="8028384" y="5805264"/>
            <a:ext cx="915703" cy="936104"/>
          </a:xfrm>
          <a:prstGeom prst="rect">
            <a:avLst/>
          </a:prstGeom>
          <a:ln w="38100" cap="sq" cmpd="thickThin">
            <a:noFill/>
            <a:prstDash val="solid"/>
            <a:miter lim="800000"/>
          </a:ln>
          <a:effectLst>
            <a:innerShdw blurRad="76200">
              <a:srgbClr val="000000"/>
            </a:innerShdw>
          </a:effectLst>
        </p:spPr>
      </p:pic>
      <p:sp>
        <p:nvSpPr>
          <p:cNvPr id="10" name="Блок-схема: процесс 9"/>
          <p:cNvSpPr/>
          <p:nvPr/>
        </p:nvSpPr>
        <p:spPr>
          <a:xfrm>
            <a:off x="0" y="6669360"/>
            <a:ext cx="7884368" cy="188640"/>
          </a:xfrm>
          <a:prstGeom prst="flowChartProcess">
            <a:avLst/>
          </a:prstGeom>
          <a:solidFill>
            <a:schemeClr val="accent2">
              <a:lumMod val="50000"/>
            </a:schemeClr>
          </a:solidFill>
          <a:ln>
            <a:solidFill>
              <a:schemeClr val="accent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solidFill>
                <a:srgbClr val="C00000"/>
              </a:solidFill>
            </a:endParaRPr>
          </a:p>
        </p:txBody>
      </p:sp>
      <p:cxnSp>
        <p:nvCxnSpPr>
          <p:cNvPr id="12" name="Прямая соединительная линия 11"/>
          <p:cNvCxnSpPr/>
          <p:nvPr/>
        </p:nvCxnSpPr>
        <p:spPr>
          <a:xfrm>
            <a:off x="0" y="6381328"/>
            <a:ext cx="7884368" cy="0"/>
          </a:xfrm>
          <a:prstGeom prst="line">
            <a:avLst/>
          </a:prstGeom>
          <a:ln w="28575">
            <a:solidFill>
              <a:schemeClr val="accent2">
                <a:lumMod val="50000"/>
              </a:schemeClr>
            </a:solidFill>
          </a:ln>
        </p:spPr>
        <p:style>
          <a:lnRef idx="1">
            <a:schemeClr val="accent1"/>
          </a:lnRef>
          <a:fillRef idx="0">
            <a:schemeClr val="accent1"/>
          </a:fillRef>
          <a:effectRef idx="0">
            <a:schemeClr val="accent1"/>
          </a:effectRef>
          <a:fontRef idx="minor">
            <a:schemeClr val="tx1"/>
          </a:fontRef>
        </p:style>
      </p:cxnSp>
      <p:sp>
        <p:nvSpPr>
          <p:cNvPr id="9" name="Прямоугольник 8"/>
          <p:cNvSpPr/>
          <p:nvPr/>
        </p:nvSpPr>
        <p:spPr>
          <a:xfrm>
            <a:off x="251520" y="1268760"/>
            <a:ext cx="8712968" cy="923330"/>
          </a:xfrm>
          <a:prstGeom prst="rect">
            <a:avLst/>
          </a:prstGeom>
        </p:spPr>
        <p:txBody>
          <a:bodyPr wrap="square">
            <a:spAutoFit/>
          </a:bodyPr>
          <a:lstStyle/>
          <a:p>
            <a:pPr algn="just">
              <a:lnSpc>
                <a:spcPct val="80000"/>
              </a:lnSpc>
            </a:pPr>
            <a:endParaRPr lang="ru-RU" sz="3000" dirty="0" smtClean="0">
              <a:solidFill>
                <a:schemeClr val="accent2">
                  <a:lumMod val="50000"/>
                </a:schemeClr>
              </a:solidFill>
              <a:latin typeface="Times New Roman" pitchFamily="18" charset="0"/>
            </a:endParaRPr>
          </a:p>
          <a:p>
            <a:pPr algn="just"/>
            <a:endParaRPr lang="ru-RU" sz="3000" dirty="0" smtClean="0">
              <a:solidFill>
                <a:schemeClr val="accent2">
                  <a:lumMod val="50000"/>
                </a:schemeClr>
              </a:solidFill>
              <a:latin typeface="Times New Roman" pitchFamily="18" charset="0"/>
            </a:endParaRPr>
          </a:p>
        </p:txBody>
      </p:sp>
      <p:sp>
        <p:nvSpPr>
          <p:cNvPr id="16" name="Содержимое 15"/>
          <p:cNvSpPr>
            <a:spLocks noGrp="1"/>
          </p:cNvSpPr>
          <p:nvPr>
            <p:ph idx="1"/>
          </p:nvPr>
        </p:nvSpPr>
        <p:spPr>
          <a:xfrm>
            <a:off x="395536" y="1772816"/>
            <a:ext cx="8229600" cy="2404864"/>
          </a:xfrm>
        </p:spPr>
        <p:txBody>
          <a:bodyPr/>
          <a:lstStyle/>
          <a:p>
            <a:pPr marL="0" indent="0" algn="just">
              <a:buNone/>
            </a:pPr>
            <a:r>
              <a:rPr lang="ru-RU" sz="3000" dirty="0" smtClean="0">
                <a:solidFill>
                  <a:schemeClr val="accent2">
                    <a:lumMod val="50000"/>
                  </a:schemeClr>
                </a:solidFill>
                <a:latin typeface="Times New Roman" pitchFamily="18" charset="0"/>
              </a:rPr>
              <a:t>Каждый социальный работник, как и каждый врач «знает и чувствует, что его призвание — во-первых, оберегать жизнь, делать ее возможной и выносимой, во-вторых, спасать человека от страдания — поскольку это возможно». </a:t>
            </a:r>
          </a:p>
          <a:p>
            <a:endParaRPr lang="ru-RU" dirty="0"/>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5" name="Прямая соединительная линия 4"/>
          <p:cNvCxnSpPr/>
          <p:nvPr/>
        </p:nvCxnSpPr>
        <p:spPr>
          <a:xfrm>
            <a:off x="0" y="6525344"/>
            <a:ext cx="7884368" cy="0"/>
          </a:xfrm>
          <a:prstGeom prst="line">
            <a:avLst/>
          </a:prstGeom>
          <a:ln w="57150">
            <a:solidFill>
              <a:schemeClr val="accent2">
                <a:lumMod val="50000"/>
              </a:schemeClr>
            </a:solidFill>
            <a:prstDash val="solid"/>
          </a:ln>
        </p:spPr>
        <p:style>
          <a:lnRef idx="2">
            <a:schemeClr val="accent2"/>
          </a:lnRef>
          <a:fillRef idx="0">
            <a:schemeClr val="accent2"/>
          </a:fillRef>
          <a:effectRef idx="1">
            <a:schemeClr val="accent2"/>
          </a:effectRef>
          <a:fontRef idx="minor">
            <a:schemeClr val="tx1"/>
          </a:fontRef>
        </p:style>
      </p:cxnSp>
      <p:pic>
        <p:nvPicPr>
          <p:cNvPr id="1026" name="Picture 2" descr="C:\Users\adm\AppData\Local\Temp\7zO48CBCD62\pstgu_red.jpg"/>
          <p:cNvPicPr>
            <a:picLocks noChangeAspect="1" noChangeArrowheads="1"/>
          </p:cNvPicPr>
          <p:nvPr/>
        </p:nvPicPr>
        <p:blipFill>
          <a:blip r:embed="rId2" cstate="print"/>
          <a:srcRect/>
          <a:stretch>
            <a:fillRect/>
          </a:stretch>
        </p:blipFill>
        <p:spPr bwMode="auto">
          <a:xfrm>
            <a:off x="8028384" y="5805264"/>
            <a:ext cx="915703" cy="936104"/>
          </a:xfrm>
          <a:prstGeom prst="rect">
            <a:avLst/>
          </a:prstGeom>
          <a:ln w="38100" cap="sq" cmpd="thickThin">
            <a:noFill/>
            <a:prstDash val="solid"/>
            <a:miter lim="800000"/>
          </a:ln>
          <a:effectLst>
            <a:innerShdw blurRad="76200">
              <a:srgbClr val="000000"/>
            </a:innerShdw>
          </a:effectLst>
        </p:spPr>
      </p:pic>
      <p:sp>
        <p:nvSpPr>
          <p:cNvPr id="10" name="Блок-схема: процесс 9"/>
          <p:cNvSpPr/>
          <p:nvPr/>
        </p:nvSpPr>
        <p:spPr>
          <a:xfrm>
            <a:off x="0" y="6669360"/>
            <a:ext cx="7884368" cy="188640"/>
          </a:xfrm>
          <a:prstGeom prst="flowChartProcess">
            <a:avLst/>
          </a:prstGeom>
          <a:solidFill>
            <a:schemeClr val="accent2">
              <a:lumMod val="50000"/>
            </a:schemeClr>
          </a:solidFill>
          <a:ln>
            <a:solidFill>
              <a:schemeClr val="accent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solidFill>
                <a:srgbClr val="C00000"/>
              </a:solidFill>
            </a:endParaRPr>
          </a:p>
        </p:txBody>
      </p:sp>
      <p:cxnSp>
        <p:nvCxnSpPr>
          <p:cNvPr id="12" name="Прямая соединительная линия 11"/>
          <p:cNvCxnSpPr/>
          <p:nvPr/>
        </p:nvCxnSpPr>
        <p:spPr>
          <a:xfrm>
            <a:off x="0" y="6381328"/>
            <a:ext cx="7884368" cy="0"/>
          </a:xfrm>
          <a:prstGeom prst="line">
            <a:avLst/>
          </a:prstGeom>
          <a:ln w="28575">
            <a:solidFill>
              <a:schemeClr val="accent2">
                <a:lumMod val="50000"/>
              </a:schemeClr>
            </a:solidFill>
          </a:ln>
        </p:spPr>
        <p:style>
          <a:lnRef idx="1">
            <a:schemeClr val="accent1"/>
          </a:lnRef>
          <a:fillRef idx="0">
            <a:schemeClr val="accent1"/>
          </a:fillRef>
          <a:effectRef idx="0">
            <a:schemeClr val="accent1"/>
          </a:effectRef>
          <a:fontRef idx="minor">
            <a:schemeClr val="tx1"/>
          </a:fontRef>
        </p:style>
      </p:cxnSp>
      <p:sp>
        <p:nvSpPr>
          <p:cNvPr id="9" name="Прямоугольник 8"/>
          <p:cNvSpPr/>
          <p:nvPr/>
        </p:nvSpPr>
        <p:spPr>
          <a:xfrm>
            <a:off x="251520" y="1268760"/>
            <a:ext cx="8712968" cy="923330"/>
          </a:xfrm>
          <a:prstGeom prst="rect">
            <a:avLst/>
          </a:prstGeom>
        </p:spPr>
        <p:txBody>
          <a:bodyPr wrap="square">
            <a:spAutoFit/>
          </a:bodyPr>
          <a:lstStyle/>
          <a:p>
            <a:pPr algn="just">
              <a:lnSpc>
                <a:spcPct val="80000"/>
              </a:lnSpc>
            </a:pPr>
            <a:endParaRPr lang="ru-RU" sz="3000" dirty="0" smtClean="0">
              <a:solidFill>
                <a:schemeClr val="accent2">
                  <a:lumMod val="50000"/>
                </a:schemeClr>
              </a:solidFill>
              <a:latin typeface="Times New Roman" pitchFamily="18" charset="0"/>
            </a:endParaRPr>
          </a:p>
          <a:p>
            <a:pPr algn="just"/>
            <a:endParaRPr lang="ru-RU" sz="3000" dirty="0" smtClean="0">
              <a:solidFill>
                <a:schemeClr val="accent2">
                  <a:lumMod val="50000"/>
                </a:schemeClr>
              </a:solidFill>
              <a:latin typeface="Times New Roman" pitchFamily="18" charset="0"/>
            </a:endParaRPr>
          </a:p>
        </p:txBody>
      </p:sp>
      <p:sp>
        <p:nvSpPr>
          <p:cNvPr id="11" name="Прямоугольник 10"/>
          <p:cNvSpPr/>
          <p:nvPr/>
        </p:nvSpPr>
        <p:spPr>
          <a:xfrm>
            <a:off x="107504" y="188640"/>
            <a:ext cx="8856984" cy="6093976"/>
          </a:xfrm>
          <a:prstGeom prst="rect">
            <a:avLst/>
          </a:prstGeom>
        </p:spPr>
        <p:txBody>
          <a:bodyPr wrap="square">
            <a:spAutoFit/>
          </a:bodyPr>
          <a:lstStyle/>
          <a:p>
            <a:pPr indent="452438" algn="just" fontAlgn="base"/>
            <a:r>
              <a:rPr lang="ru-RU" sz="3000" dirty="0" smtClean="0">
                <a:solidFill>
                  <a:schemeClr val="accent2">
                    <a:lumMod val="50000"/>
                  </a:schemeClr>
                </a:solidFill>
                <a:latin typeface="Times New Roman" pitchFamily="18" charset="0"/>
              </a:rPr>
              <a:t>В церковной совместности есть очень ценный для меня момент — это принятие другого не тогда, когда все хорошо, а когда все плохо. Апостол Павел это определял: </a:t>
            </a:r>
            <a:r>
              <a:rPr lang="ru-RU" sz="3000" i="1" dirty="0" smtClean="0">
                <a:solidFill>
                  <a:schemeClr val="accent2">
                    <a:lumMod val="50000"/>
                  </a:schemeClr>
                </a:solidFill>
                <a:latin typeface="Times New Roman" pitchFamily="18" charset="0"/>
              </a:rPr>
              <a:t>«Друг друга тяготы носите» </a:t>
            </a:r>
            <a:r>
              <a:rPr lang="ru-RU" sz="3000" dirty="0" smtClean="0">
                <a:solidFill>
                  <a:schemeClr val="accent2">
                    <a:lumMod val="50000"/>
                  </a:schemeClr>
                </a:solidFill>
                <a:latin typeface="Times New Roman" pitchFamily="18" charset="0"/>
              </a:rPr>
              <a:t>и прибавлял: </a:t>
            </a:r>
            <a:r>
              <a:rPr lang="ru-RU" sz="3000" i="1" dirty="0" smtClean="0">
                <a:solidFill>
                  <a:schemeClr val="accent2">
                    <a:lumMod val="50000"/>
                  </a:schemeClr>
                </a:solidFill>
                <a:latin typeface="Times New Roman" pitchFamily="18" charset="0"/>
              </a:rPr>
              <a:t>«И так вы исполните закон Христов» </a:t>
            </a:r>
            <a:r>
              <a:rPr lang="ru-RU" sz="3000" dirty="0" smtClean="0">
                <a:solidFill>
                  <a:schemeClr val="accent2">
                    <a:lumMod val="50000"/>
                  </a:schemeClr>
                </a:solidFill>
                <a:latin typeface="Times New Roman" pitchFamily="18" charset="0"/>
              </a:rPr>
              <a:t>(</a:t>
            </a:r>
            <a:r>
              <a:rPr lang="ru-RU" sz="3000" dirty="0" err="1" smtClean="0">
                <a:solidFill>
                  <a:schemeClr val="accent2">
                    <a:lumMod val="50000"/>
                  </a:schemeClr>
                </a:solidFill>
                <a:latin typeface="Times New Roman" pitchFamily="18" charset="0"/>
              </a:rPr>
              <a:t>Гал</a:t>
            </a:r>
            <a:r>
              <a:rPr lang="ru-RU" sz="3000" dirty="0" smtClean="0">
                <a:solidFill>
                  <a:schemeClr val="accent2">
                    <a:lumMod val="50000"/>
                  </a:schemeClr>
                </a:solidFill>
                <a:latin typeface="Times New Roman" pitchFamily="18" charset="0"/>
              </a:rPr>
              <a:t> 6:2). </a:t>
            </a:r>
          </a:p>
          <a:p>
            <a:pPr indent="452438" algn="just" fontAlgn="base"/>
            <a:r>
              <a:rPr lang="ru-RU" sz="3000" dirty="0" smtClean="0">
                <a:solidFill>
                  <a:schemeClr val="accent2">
                    <a:lumMod val="50000"/>
                  </a:schemeClr>
                </a:solidFill>
                <a:latin typeface="Times New Roman" pitchFamily="18" charset="0"/>
              </a:rPr>
              <a:t>Вот эта готовность не только дорогого, любимого, знаемого, но всякого, кто вдруг тут окажется, воспринять, принять как своего брата, готовность понести всю тяжесть его личности, всю неустойчивость его, всю трагедию его становления, все его житейские и духовные трудности, мне кажется, представляет сердцевину церковной жизни.</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5" name="Прямая соединительная линия 4"/>
          <p:cNvCxnSpPr/>
          <p:nvPr/>
        </p:nvCxnSpPr>
        <p:spPr>
          <a:xfrm>
            <a:off x="0" y="6525344"/>
            <a:ext cx="7884368" cy="0"/>
          </a:xfrm>
          <a:prstGeom prst="line">
            <a:avLst/>
          </a:prstGeom>
          <a:ln w="57150">
            <a:solidFill>
              <a:schemeClr val="accent2">
                <a:lumMod val="50000"/>
              </a:schemeClr>
            </a:solidFill>
            <a:prstDash val="solid"/>
          </a:ln>
        </p:spPr>
        <p:style>
          <a:lnRef idx="2">
            <a:schemeClr val="accent2"/>
          </a:lnRef>
          <a:fillRef idx="0">
            <a:schemeClr val="accent2"/>
          </a:fillRef>
          <a:effectRef idx="1">
            <a:schemeClr val="accent2"/>
          </a:effectRef>
          <a:fontRef idx="minor">
            <a:schemeClr val="tx1"/>
          </a:fontRef>
        </p:style>
      </p:cxnSp>
      <p:pic>
        <p:nvPicPr>
          <p:cNvPr id="1026" name="Picture 2" descr="C:\Users\adm\AppData\Local\Temp\7zO48CBCD62\pstgu_red.jpg"/>
          <p:cNvPicPr>
            <a:picLocks noChangeAspect="1" noChangeArrowheads="1"/>
          </p:cNvPicPr>
          <p:nvPr/>
        </p:nvPicPr>
        <p:blipFill>
          <a:blip r:embed="rId2" cstate="print"/>
          <a:srcRect/>
          <a:stretch>
            <a:fillRect/>
          </a:stretch>
        </p:blipFill>
        <p:spPr bwMode="auto">
          <a:xfrm>
            <a:off x="8028384" y="5805264"/>
            <a:ext cx="915703" cy="936104"/>
          </a:xfrm>
          <a:prstGeom prst="rect">
            <a:avLst/>
          </a:prstGeom>
          <a:ln w="38100" cap="sq" cmpd="thickThin">
            <a:noFill/>
            <a:prstDash val="solid"/>
            <a:miter lim="800000"/>
          </a:ln>
          <a:effectLst>
            <a:innerShdw blurRad="76200">
              <a:srgbClr val="000000"/>
            </a:innerShdw>
          </a:effectLst>
        </p:spPr>
      </p:pic>
      <p:sp>
        <p:nvSpPr>
          <p:cNvPr id="10" name="Блок-схема: процесс 9"/>
          <p:cNvSpPr/>
          <p:nvPr/>
        </p:nvSpPr>
        <p:spPr>
          <a:xfrm>
            <a:off x="0" y="6669360"/>
            <a:ext cx="7884368" cy="188640"/>
          </a:xfrm>
          <a:prstGeom prst="flowChartProcess">
            <a:avLst/>
          </a:prstGeom>
          <a:solidFill>
            <a:schemeClr val="accent2">
              <a:lumMod val="50000"/>
            </a:schemeClr>
          </a:solidFill>
          <a:ln>
            <a:solidFill>
              <a:schemeClr val="accent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solidFill>
                <a:srgbClr val="C00000"/>
              </a:solidFill>
            </a:endParaRPr>
          </a:p>
        </p:txBody>
      </p:sp>
      <p:cxnSp>
        <p:nvCxnSpPr>
          <p:cNvPr id="12" name="Прямая соединительная линия 11"/>
          <p:cNvCxnSpPr/>
          <p:nvPr/>
        </p:nvCxnSpPr>
        <p:spPr>
          <a:xfrm>
            <a:off x="0" y="6381328"/>
            <a:ext cx="7884368" cy="0"/>
          </a:xfrm>
          <a:prstGeom prst="line">
            <a:avLst/>
          </a:prstGeom>
          <a:ln w="28575">
            <a:solidFill>
              <a:schemeClr val="accent2">
                <a:lumMod val="50000"/>
              </a:schemeClr>
            </a:solidFill>
          </a:ln>
        </p:spPr>
        <p:style>
          <a:lnRef idx="1">
            <a:schemeClr val="accent1"/>
          </a:lnRef>
          <a:fillRef idx="0">
            <a:schemeClr val="accent1"/>
          </a:fillRef>
          <a:effectRef idx="0">
            <a:schemeClr val="accent1"/>
          </a:effectRef>
          <a:fontRef idx="minor">
            <a:schemeClr val="tx1"/>
          </a:fontRef>
        </p:style>
      </p:cxnSp>
      <p:sp>
        <p:nvSpPr>
          <p:cNvPr id="9" name="Прямоугольник 8"/>
          <p:cNvSpPr/>
          <p:nvPr/>
        </p:nvSpPr>
        <p:spPr>
          <a:xfrm>
            <a:off x="251520" y="1268760"/>
            <a:ext cx="8712968" cy="923330"/>
          </a:xfrm>
          <a:prstGeom prst="rect">
            <a:avLst/>
          </a:prstGeom>
        </p:spPr>
        <p:txBody>
          <a:bodyPr wrap="square">
            <a:spAutoFit/>
          </a:bodyPr>
          <a:lstStyle/>
          <a:p>
            <a:pPr algn="just">
              <a:lnSpc>
                <a:spcPct val="80000"/>
              </a:lnSpc>
            </a:pPr>
            <a:endParaRPr lang="ru-RU" sz="3000" dirty="0" smtClean="0">
              <a:solidFill>
                <a:schemeClr val="accent2">
                  <a:lumMod val="50000"/>
                </a:schemeClr>
              </a:solidFill>
              <a:latin typeface="Times New Roman" pitchFamily="18" charset="0"/>
            </a:endParaRPr>
          </a:p>
          <a:p>
            <a:pPr algn="just"/>
            <a:endParaRPr lang="ru-RU" sz="3000" dirty="0" smtClean="0">
              <a:solidFill>
                <a:schemeClr val="accent2">
                  <a:lumMod val="50000"/>
                </a:schemeClr>
              </a:solidFill>
              <a:latin typeface="Times New Roman" pitchFamily="18" charset="0"/>
            </a:endParaRPr>
          </a:p>
        </p:txBody>
      </p:sp>
      <p:sp>
        <p:nvSpPr>
          <p:cNvPr id="11" name="Прямоугольник 10"/>
          <p:cNvSpPr/>
          <p:nvPr/>
        </p:nvSpPr>
        <p:spPr>
          <a:xfrm>
            <a:off x="107504" y="188640"/>
            <a:ext cx="8856984" cy="5262979"/>
          </a:xfrm>
          <a:prstGeom prst="rect">
            <a:avLst/>
          </a:prstGeom>
        </p:spPr>
        <p:txBody>
          <a:bodyPr wrap="square">
            <a:spAutoFit/>
          </a:bodyPr>
          <a:lstStyle/>
          <a:p>
            <a:pPr indent="452438" algn="just" fontAlgn="base"/>
            <a:r>
              <a:rPr lang="ru-RU" sz="2800" dirty="0" smtClean="0">
                <a:solidFill>
                  <a:schemeClr val="accent2">
                    <a:lumMod val="50000"/>
                  </a:schemeClr>
                </a:solidFill>
                <a:latin typeface="Times New Roman" pitchFamily="18" charset="0"/>
              </a:rPr>
              <a:t>«Церковь должна нас учить такой з</a:t>
            </a:r>
            <a:r>
              <a:rPr lang="ru-RU" sz="2800" b="1" dirty="0" smtClean="0">
                <a:solidFill>
                  <a:schemeClr val="accent2">
                    <a:lumMod val="50000"/>
                  </a:schemeClr>
                </a:solidFill>
                <a:latin typeface="Times New Roman" pitchFamily="18" charset="0"/>
              </a:rPr>
              <a:t>аботливости о другом, такому сознанию </a:t>
            </a:r>
            <a:r>
              <a:rPr lang="ru-RU" sz="2800" b="1" dirty="0" smtClean="0">
                <a:solidFill>
                  <a:schemeClr val="accent2">
                    <a:lumMod val="50000"/>
                  </a:schemeClr>
                </a:solidFill>
                <a:latin typeface="Times New Roman" pitchFamily="18" charset="0"/>
              </a:rPr>
              <a:t>своей </a:t>
            </a:r>
            <a:r>
              <a:rPr lang="ru-RU" sz="2800" b="1" dirty="0" smtClean="0">
                <a:solidFill>
                  <a:schemeClr val="accent2">
                    <a:lumMod val="50000"/>
                  </a:schemeClr>
                </a:solidFill>
                <a:latin typeface="Times New Roman" pitchFamily="18" charset="0"/>
              </a:rPr>
              <a:t>ответственности</a:t>
            </a:r>
            <a:r>
              <a:rPr lang="ru-RU" sz="2800" dirty="0" smtClean="0">
                <a:solidFill>
                  <a:schemeClr val="accent2">
                    <a:lumMod val="50000"/>
                  </a:schemeClr>
                </a:solidFill>
                <a:latin typeface="Times New Roman" pitchFamily="18" charset="0"/>
              </a:rPr>
              <a:t>, которое выражалось бы в самозабвенном, самоотверженном служении. </a:t>
            </a:r>
          </a:p>
          <a:p>
            <a:pPr indent="452438" algn="just" fontAlgn="base"/>
            <a:r>
              <a:rPr lang="ru-RU" sz="2800" dirty="0" smtClean="0">
                <a:solidFill>
                  <a:schemeClr val="accent2">
                    <a:lumMod val="50000"/>
                  </a:schemeClr>
                </a:solidFill>
                <a:latin typeface="Times New Roman" pitchFamily="18" charset="0"/>
              </a:rPr>
              <a:t>…это значит, что у человека есть какая-то шкала ценностей, </a:t>
            </a:r>
            <a:r>
              <a:rPr lang="ru-RU" sz="2800" dirty="0" smtClean="0">
                <a:solidFill>
                  <a:schemeClr val="accent2">
                    <a:lumMod val="50000"/>
                  </a:schemeClr>
                </a:solidFill>
                <a:latin typeface="Times New Roman" pitchFamily="18" charset="0"/>
              </a:rPr>
              <a:t>есть </a:t>
            </a:r>
            <a:r>
              <a:rPr lang="ru-RU" sz="2800" dirty="0" smtClean="0">
                <a:solidFill>
                  <a:schemeClr val="accent2">
                    <a:lumMod val="50000"/>
                  </a:schemeClr>
                </a:solidFill>
                <a:latin typeface="Times New Roman" pitchFamily="18" charset="0"/>
              </a:rPr>
              <a:t>ценности, которые для него </a:t>
            </a:r>
            <a:r>
              <a:rPr lang="ru-RU" sz="2800" dirty="0" smtClean="0">
                <a:solidFill>
                  <a:schemeClr val="accent2">
                    <a:lumMod val="50000"/>
                  </a:schemeClr>
                </a:solidFill>
                <a:latin typeface="Times New Roman" pitchFamily="18" charset="0"/>
              </a:rPr>
              <a:t>…</a:t>
            </a:r>
            <a:r>
              <a:rPr lang="ru-RU" sz="2800" dirty="0" smtClean="0">
                <a:solidFill>
                  <a:schemeClr val="accent2">
                    <a:lumMod val="50000"/>
                  </a:schemeClr>
                </a:solidFill>
                <a:latin typeface="Times New Roman" pitchFamily="18" charset="0"/>
              </a:rPr>
              <a:t>дороже всего. </a:t>
            </a:r>
            <a:r>
              <a:rPr lang="ru-RU" sz="2800" dirty="0" smtClean="0">
                <a:solidFill>
                  <a:schemeClr val="accent2">
                    <a:lumMod val="50000"/>
                  </a:schemeClr>
                </a:solidFill>
                <a:latin typeface="Times New Roman" pitchFamily="18" charset="0"/>
              </a:rPr>
              <a:t>…Потому </a:t>
            </a:r>
            <a:r>
              <a:rPr lang="ru-RU" sz="2800" dirty="0" smtClean="0">
                <a:solidFill>
                  <a:schemeClr val="accent2">
                    <a:lumMod val="50000"/>
                  </a:schemeClr>
                </a:solidFill>
                <a:latin typeface="Times New Roman" pitchFamily="18" charset="0"/>
              </a:rPr>
              <a:t>что другой в глазах Бога и, следовательно, в его собственных глазах имеет абсолютную ценность, …</a:t>
            </a:r>
            <a:r>
              <a:rPr lang="en-US" sz="2800" dirty="0" smtClean="0">
                <a:solidFill>
                  <a:schemeClr val="accent2">
                    <a:lumMod val="50000"/>
                  </a:schemeClr>
                </a:solidFill>
                <a:latin typeface="Times New Roman" pitchFamily="18" charset="0"/>
              </a:rPr>
              <a:t>[</a:t>
            </a:r>
            <a:r>
              <a:rPr lang="ru-RU" sz="2800" dirty="0" smtClean="0">
                <a:solidFill>
                  <a:schemeClr val="accent2">
                    <a:lumMod val="50000"/>
                  </a:schemeClr>
                </a:solidFill>
                <a:latin typeface="Times New Roman" pitchFamily="18" charset="0"/>
              </a:rPr>
              <a:t>И поэтому</a:t>
            </a:r>
            <a:r>
              <a:rPr lang="en-US" sz="2800" dirty="0" smtClean="0">
                <a:solidFill>
                  <a:schemeClr val="accent2">
                    <a:lumMod val="50000"/>
                  </a:schemeClr>
                </a:solidFill>
                <a:latin typeface="Times New Roman" pitchFamily="18" charset="0"/>
              </a:rPr>
              <a:t>]</a:t>
            </a:r>
            <a:r>
              <a:rPr lang="ru-RU" sz="2800" dirty="0" smtClean="0">
                <a:solidFill>
                  <a:schemeClr val="accent2">
                    <a:lumMod val="50000"/>
                  </a:schemeClr>
                </a:solidFill>
                <a:latin typeface="Times New Roman" pitchFamily="18" charset="0"/>
              </a:rPr>
              <a:t> </a:t>
            </a:r>
            <a:r>
              <a:rPr lang="ru-RU" sz="2800" dirty="0" smtClean="0">
                <a:solidFill>
                  <a:schemeClr val="accent2">
                    <a:lumMod val="50000"/>
                  </a:schemeClr>
                </a:solidFill>
                <a:latin typeface="Times New Roman" pitchFamily="18" charset="0"/>
              </a:rPr>
              <a:t>способен так полюбить, так уважать другого, такое значение придавать его временной и вечной судьбе, что он оказывается готовым жизнь свою положить за него». </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5" name="Прямая соединительная линия 4"/>
          <p:cNvCxnSpPr/>
          <p:nvPr/>
        </p:nvCxnSpPr>
        <p:spPr>
          <a:xfrm>
            <a:off x="0" y="6525344"/>
            <a:ext cx="7884368" cy="0"/>
          </a:xfrm>
          <a:prstGeom prst="line">
            <a:avLst/>
          </a:prstGeom>
          <a:ln w="57150">
            <a:solidFill>
              <a:schemeClr val="accent2">
                <a:lumMod val="50000"/>
              </a:schemeClr>
            </a:solidFill>
            <a:prstDash val="solid"/>
          </a:ln>
        </p:spPr>
        <p:style>
          <a:lnRef idx="2">
            <a:schemeClr val="accent2"/>
          </a:lnRef>
          <a:fillRef idx="0">
            <a:schemeClr val="accent2"/>
          </a:fillRef>
          <a:effectRef idx="1">
            <a:schemeClr val="accent2"/>
          </a:effectRef>
          <a:fontRef idx="minor">
            <a:schemeClr val="tx1"/>
          </a:fontRef>
        </p:style>
      </p:cxnSp>
      <p:pic>
        <p:nvPicPr>
          <p:cNvPr id="1026" name="Picture 2" descr="C:\Users\adm\AppData\Local\Temp\7zO48CBCD62\pstgu_red.jpg"/>
          <p:cNvPicPr>
            <a:picLocks noChangeAspect="1" noChangeArrowheads="1"/>
          </p:cNvPicPr>
          <p:nvPr/>
        </p:nvPicPr>
        <p:blipFill>
          <a:blip r:embed="rId2" cstate="print"/>
          <a:srcRect/>
          <a:stretch>
            <a:fillRect/>
          </a:stretch>
        </p:blipFill>
        <p:spPr bwMode="auto">
          <a:xfrm>
            <a:off x="8028384" y="5805264"/>
            <a:ext cx="915703" cy="936104"/>
          </a:xfrm>
          <a:prstGeom prst="rect">
            <a:avLst/>
          </a:prstGeom>
          <a:ln w="38100" cap="sq" cmpd="thickThin">
            <a:noFill/>
            <a:prstDash val="solid"/>
            <a:miter lim="800000"/>
          </a:ln>
          <a:effectLst>
            <a:innerShdw blurRad="76200">
              <a:srgbClr val="000000"/>
            </a:innerShdw>
          </a:effectLst>
        </p:spPr>
      </p:pic>
      <p:sp>
        <p:nvSpPr>
          <p:cNvPr id="10" name="Блок-схема: процесс 9"/>
          <p:cNvSpPr/>
          <p:nvPr/>
        </p:nvSpPr>
        <p:spPr>
          <a:xfrm>
            <a:off x="0" y="6669360"/>
            <a:ext cx="7884368" cy="188640"/>
          </a:xfrm>
          <a:prstGeom prst="flowChartProcess">
            <a:avLst/>
          </a:prstGeom>
          <a:solidFill>
            <a:schemeClr val="accent2">
              <a:lumMod val="50000"/>
            </a:schemeClr>
          </a:solidFill>
          <a:ln>
            <a:solidFill>
              <a:schemeClr val="accent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solidFill>
                <a:srgbClr val="C00000"/>
              </a:solidFill>
            </a:endParaRPr>
          </a:p>
        </p:txBody>
      </p:sp>
      <p:cxnSp>
        <p:nvCxnSpPr>
          <p:cNvPr id="12" name="Прямая соединительная линия 11"/>
          <p:cNvCxnSpPr/>
          <p:nvPr/>
        </p:nvCxnSpPr>
        <p:spPr>
          <a:xfrm>
            <a:off x="0" y="6381328"/>
            <a:ext cx="7884368" cy="0"/>
          </a:xfrm>
          <a:prstGeom prst="line">
            <a:avLst/>
          </a:prstGeom>
          <a:ln w="28575">
            <a:solidFill>
              <a:schemeClr val="accent2">
                <a:lumMod val="50000"/>
              </a:schemeClr>
            </a:solidFill>
          </a:ln>
        </p:spPr>
        <p:style>
          <a:lnRef idx="1">
            <a:schemeClr val="accent1"/>
          </a:lnRef>
          <a:fillRef idx="0">
            <a:schemeClr val="accent1"/>
          </a:fillRef>
          <a:effectRef idx="0">
            <a:schemeClr val="accent1"/>
          </a:effectRef>
          <a:fontRef idx="minor">
            <a:schemeClr val="tx1"/>
          </a:fontRef>
        </p:style>
      </p:cxnSp>
      <p:sp>
        <p:nvSpPr>
          <p:cNvPr id="9" name="Прямоугольник 8"/>
          <p:cNvSpPr/>
          <p:nvPr/>
        </p:nvSpPr>
        <p:spPr>
          <a:xfrm>
            <a:off x="251520" y="1268760"/>
            <a:ext cx="8712968" cy="923330"/>
          </a:xfrm>
          <a:prstGeom prst="rect">
            <a:avLst/>
          </a:prstGeom>
        </p:spPr>
        <p:txBody>
          <a:bodyPr wrap="square">
            <a:spAutoFit/>
          </a:bodyPr>
          <a:lstStyle/>
          <a:p>
            <a:pPr algn="just">
              <a:lnSpc>
                <a:spcPct val="80000"/>
              </a:lnSpc>
            </a:pPr>
            <a:endParaRPr lang="ru-RU" sz="3000" dirty="0" smtClean="0">
              <a:solidFill>
                <a:schemeClr val="accent2">
                  <a:lumMod val="50000"/>
                </a:schemeClr>
              </a:solidFill>
              <a:latin typeface="Times New Roman" pitchFamily="18" charset="0"/>
            </a:endParaRPr>
          </a:p>
          <a:p>
            <a:pPr algn="just"/>
            <a:endParaRPr lang="ru-RU" sz="3000" dirty="0" smtClean="0">
              <a:solidFill>
                <a:schemeClr val="accent2">
                  <a:lumMod val="50000"/>
                </a:schemeClr>
              </a:solidFill>
              <a:latin typeface="Times New Roman" pitchFamily="18" charset="0"/>
            </a:endParaRPr>
          </a:p>
        </p:txBody>
      </p:sp>
      <p:sp>
        <p:nvSpPr>
          <p:cNvPr id="11" name="Прямоугольник 10"/>
          <p:cNvSpPr/>
          <p:nvPr/>
        </p:nvSpPr>
        <p:spPr>
          <a:xfrm>
            <a:off x="4211960" y="332656"/>
            <a:ext cx="4752528" cy="5632311"/>
          </a:xfrm>
          <a:prstGeom prst="rect">
            <a:avLst/>
          </a:prstGeom>
        </p:spPr>
        <p:txBody>
          <a:bodyPr wrap="square">
            <a:spAutoFit/>
          </a:bodyPr>
          <a:lstStyle/>
          <a:p>
            <a:pPr algn="ctr"/>
            <a:r>
              <a:rPr lang="ru-RU" sz="3000" dirty="0" smtClean="0">
                <a:solidFill>
                  <a:schemeClr val="accent2">
                    <a:lumMod val="50000"/>
                  </a:schemeClr>
                </a:solidFill>
                <a:latin typeface="Times New Roman" pitchFamily="18" charset="0"/>
              </a:rPr>
              <a:t>Директор по развитию благотворительного фонда «</a:t>
            </a:r>
            <a:r>
              <a:rPr lang="ru-RU" sz="3000" dirty="0" err="1" smtClean="0">
                <a:solidFill>
                  <a:schemeClr val="accent2">
                    <a:lumMod val="50000"/>
                  </a:schemeClr>
                </a:solidFill>
                <a:latin typeface="Times New Roman" pitchFamily="18" charset="0"/>
              </a:rPr>
              <a:t>Даунсайд</a:t>
            </a:r>
            <a:r>
              <a:rPr lang="ru-RU" sz="3000" dirty="0" smtClean="0">
                <a:solidFill>
                  <a:schemeClr val="accent2">
                    <a:lumMod val="50000"/>
                  </a:schemeClr>
                </a:solidFill>
                <a:latin typeface="Times New Roman" pitchFamily="18" charset="0"/>
              </a:rPr>
              <a:t> </a:t>
            </a:r>
            <a:r>
              <a:rPr lang="ru-RU" sz="3000" dirty="0" err="1" smtClean="0">
                <a:solidFill>
                  <a:schemeClr val="accent2">
                    <a:lumMod val="50000"/>
                  </a:schemeClr>
                </a:solidFill>
                <a:latin typeface="Times New Roman" pitchFamily="18" charset="0"/>
              </a:rPr>
              <a:t>Ап</a:t>
            </a:r>
            <a:r>
              <a:rPr lang="ru-RU" sz="3000" dirty="0" smtClean="0">
                <a:solidFill>
                  <a:schemeClr val="accent2">
                    <a:lumMod val="50000"/>
                  </a:schemeClr>
                </a:solidFill>
                <a:latin typeface="Times New Roman" pitchFamily="18" charset="0"/>
              </a:rPr>
              <a:t>» Ирина </a:t>
            </a:r>
            <a:r>
              <a:rPr lang="ru-RU" sz="3000" dirty="0" err="1" smtClean="0">
                <a:solidFill>
                  <a:schemeClr val="accent2">
                    <a:lumMod val="50000"/>
                  </a:schemeClr>
                </a:solidFill>
                <a:latin typeface="Times New Roman" pitchFamily="18" charset="0"/>
              </a:rPr>
              <a:t>Меньшенина</a:t>
            </a:r>
            <a:r>
              <a:rPr lang="ru-RU" sz="3000" dirty="0" smtClean="0">
                <a:solidFill>
                  <a:schemeClr val="accent2">
                    <a:lumMod val="50000"/>
                  </a:schemeClr>
                </a:solidFill>
                <a:latin typeface="Times New Roman" pitchFamily="18" charset="0"/>
              </a:rPr>
              <a:t> направила официальное письмо фонда организаторам шествия, на котором некорректно было использован термин «Даун». </a:t>
            </a:r>
          </a:p>
          <a:p>
            <a:pPr algn="ctr"/>
            <a:r>
              <a:rPr lang="ru-RU" sz="3000" dirty="0" smtClean="0">
                <a:solidFill>
                  <a:schemeClr val="accent2">
                    <a:lumMod val="50000"/>
                  </a:schemeClr>
                </a:solidFill>
                <a:latin typeface="Times New Roman" pitchFamily="18" charset="0"/>
              </a:rPr>
              <a:t>Использование диагнозов в качестве оскорблений совершено недопустимо. </a:t>
            </a:r>
          </a:p>
        </p:txBody>
      </p:sp>
      <p:pic>
        <p:nvPicPr>
          <p:cNvPr id="14" name="Picture 3"/>
          <p:cNvPicPr>
            <a:picLocks noChangeAspect="1" noChangeArrowheads="1"/>
          </p:cNvPicPr>
          <p:nvPr/>
        </p:nvPicPr>
        <p:blipFill>
          <a:blip r:embed="rId3" cstate="print"/>
          <a:srcRect/>
          <a:stretch>
            <a:fillRect/>
          </a:stretch>
        </p:blipFill>
        <p:spPr bwMode="auto">
          <a:xfrm>
            <a:off x="0" y="332656"/>
            <a:ext cx="3993282" cy="1119225"/>
          </a:xfrm>
          <a:prstGeom prst="rect">
            <a:avLst/>
          </a:prstGeom>
          <a:noFill/>
          <a:ln w="9525">
            <a:noFill/>
            <a:miter lim="800000"/>
            <a:headEnd/>
            <a:tailEnd/>
          </a:ln>
        </p:spPr>
      </p:pic>
      <p:pic>
        <p:nvPicPr>
          <p:cNvPr id="15" name="Picture 2"/>
          <p:cNvPicPr>
            <a:picLocks noChangeAspect="1" noChangeArrowheads="1"/>
          </p:cNvPicPr>
          <p:nvPr/>
        </p:nvPicPr>
        <p:blipFill>
          <a:blip r:embed="rId4" cstate="print"/>
          <a:srcRect/>
          <a:stretch>
            <a:fillRect/>
          </a:stretch>
        </p:blipFill>
        <p:spPr bwMode="auto">
          <a:xfrm>
            <a:off x="395536" y="1988840"/>
            <a:ext cx="3600400" cy="4109711"/>
          </a:xfrm>
          <a:prstGeom prst="rect">
            <a:avLst/>
          </a:prstGeom>
          <a:noFill/>
          <a:ln w="9525">
            <a:noFill/>
            <a:miter lim="800000"/>
            <a:headEnd/>
            <a:tailEnd/>
          </a:ln>
        </p:spPr>
      </p:pic>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5" name="Прямая соединительная линия 4"/>
          <p:cNvCxnSpPr/>
          <p:nvPr/>
        </p:nvCxnSpPr>
        <p:spPr>
          <a:xfrm>
            <a:off x="0" y="6525344"/>
            <a:ext cx="7884368" cy="0"/>
          </a:xfrm>
          <a:prstGeom prst="line">
            <a:avLst/>
          </a:prstGeom>
          <a:ln w="57150">
            <a:solidFill>
              <a:schemeClr val="accent2">
                <a:lumMod val="50000"/>
              </a:schemeClr>
            </a:solidFill>
            <a:prstDash val="solid"/>
          </a:ln>
        </p:spPr>
        <p:style>
          <a:lnRef idx="2">
            <a:schemeClr val="accent2"/>
          </a:lnRef>
          <a:fillRef idx="0">
            <a:schemeClr val="accent2"/>
          </a:fillRef>
          <a:effectRef idx="1">
            <a:schemeClr val="accent2"/>
          </a:effectRef>
          <a:fontRef idx="minor">
            <a:schemeClr val="tx1"/>
          </a:fontRef>
        </p:style>
      </p:cxnSp>
      <p:pic>
        <p:nvPicPr>
          <p:cNvPr id="1026" name="Picture 2" descr="C:\Users\adm\AppData\Local\Temp\7zO48CBCD62\pstgu_red.jpg"/>
          <p:cNvPicPr>
            <a:picLocks noChangeAspect="1" noChangeArrowheads="1"/>
          </p:cNvPicPr>
          <p:nvPr/>
        </p:nvPicPr>
        <p:blipFill>
          <a:blip r:embed="rId2" cstate="print"/>
          <a:srcRect/>
          <a:stretch>
            <a:fillRect/>
          </a:stretch>
        </p:blipFill>
        <p:spPr bwMode="auto">
          <a:xfrm>
            <a:off x="8028384" y="5805264"/>
            <a:ext cx="915703" cy="936104"/>
          </a:xfrm>
          <a:prstGeom prst="rect">
            <a:avLst/>
          </a:prstGeom>
          <a:ln w="38100" cap="sq" cmpd="thickThin">
            <a:noFill/>
            <a:prstDash val="solid"/>
            <a:miter lim="800000"/>
          </a:ln>
          <a:effectLst>
            <a:innerShdw blurRad="76200">
              <a:srgbClr val="000000"/>
            </a:innerShdw>
          </a:effectLst>
        </p:spPr>
      </p:pic>
      <p:sp>
        <p:nvSpPr>
          <p:cNvPr id="10" name="Блок-схема: процесс 9"/>
          <p:cNvSpPr/>
          <p:nvPr/>
        </p:nvSpPr>
        <p:spPr>
          <a:xfrm>
            <a:off x="0" y="6669360"/>
            <a:ext cx="7884368" cy="188640"/>
          </a:xfrm>
          <a:prstGeom prst="flowChartProcess">
            <a:avLst/>
          </a:prstGeom>
          <a:solidFill>
            <a:schemeClr val="accent2">
              <a:lumMod val="50000"/>
            </a:schemeClr>
          </a:solidFill>
          <a:ln>
            <a:solidFill>
              <a:schemeClr val="accent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solidFill>
                <a:srgbClr val="C00000"/>
              </a:solidFill>
            </a:endParaRPr>
          </a:p>
        </p:txBody>
      </p:sp>
      <p:cxnSp>
        <p:nvCxnSpPr>
          <p:cNvPr id="12" name="Прямая соединительная линия 11"/>
          <p:cNvCxnSpPr/>
          <p:nvPr/>
        </p:nvCxnSpPr>
        <p:spPr>
          <a:xfrm>
            <a:off x="0" y="6381328"/>
            <a:ext cx="7884368" cy="0"/>
          </a:xfrm>
          <a:prstGeom prst="line">
            <a:avLst/>
          </a:prstGeom>
          <a:ln w="28575">
            <a:solidFill>
              <a:schemeClr val="accent2">
                <a:lumMod val="50000"/>
              </a:schemeClr>
            </a:solidFill>
          </a:ln>
        </p:spPr>
        <p:style>
          <a:lnRef idx="1">
            <a:schemeClr val="accent1"/>
          </a:lnRef>
          <a:fillRef idx="0">
            <a:schemeClr val="accent1"/>
          </a:fillRef>
          <a:effectRef idx="0">
            <a:schemeClr val="accent1"/>
          </a:effectRef>
          <a:fontRef idx="minor">
            <a:schemeClr val="tx1"/>
          </a:fontRef>
        </p:style>
      </p:cxnSp>
      <p:sp>
        <p:nvSpPr>
          <p:cNvPr id="9" name="Прямоугольник 8"/>
          <p:cNvSpPr/>
          <p:nvPr/>
        </p:nvSpPr>
        <p:spPr>
          <a:xfrm>
            <a:off x="251520" y="1268760"/>
            <a:ext cx="8712968" cy="923330"/>
          </a:xfrm>
          <a:prstGeom prst="rect">
            <a:avLst/>
          </a:prstGeom>
        </p:spPr>
        <p:txBody>
          <a:bodyPr wrap="square">
            <a:spAutoFit/>
          </a:bodyPr>
          <a:lstStyle/>
          <a:p>
            <a:pPr algn="just">
              <a:lnSpc>
                <a:spcPct val="80000"/>
              </a:lnSpc>
            </a:pPr>
            <a:endParaRPr lang="ru-RU" sz="3000" dirty="0" smtClean="0">
              <a:solidFill>
                <a:schemeClr val="accent2">
                  <a:lumMod val="50000"/>
                </a:schemeClr>
              </a:solidFill>
              <a:latin typeface="Times New Roman" pitchFamily="18" charset="0"/>
            </a:endParaRPr>
          </a:p>
          <a:p>
            <a:pPr algn="just"/>
            <a:endParaRPr lang="ru-RU" sz="3000" dirty="0" smtClean="0">
              <a:solidFill>
                <a:schemeClr val="accent2">
                  <a:lumMod val="50000"/>
                </a:schemeClr>
              </a:solidFill>
              <a:latin typeface="Times New Roman" pitchFamily="18" charset="0"/>
            </a:endParaRPr>
          </a:p>
        </p:txBody>
      </p:sp>
      <p:sp>
        <p:nvSpPr>
          <p:cNvPr id="11" name="Прямоугольник 10"/>
          <p:cNvSpPr/>
          <p:nvPr/>
        </p:nvSpPr>
        <p:spPr>
          <a:xfrm>
            <a:off x="395536" y="260649"/>
            <a:ext cx="8496944" cy="2862322"/>
          </a:xfrm>
          <a:prstGeom prst="rect">
            <a:avLst/>
          </a:prstGeom>
        </p:spPr>
        <p:txBody>
          <a:bodyPr wrap="square">
            <a:spAutoFit/>
          </a:bodyPr>
          <a:lstStyle/>
          <a:p>
            <a:pPr algn="just"/>
            <a:r>
              <a:rPr lang="ru-RU" sz="3000" dirty="0" smtClean="0">
                <a:solidFill>
                  <a:schemeClr val="accent2">
                    <a:lumMod val="50000"/>
                  </a:schemeClr>
                </a:solidFill>
                <a:latin typeface="Times New Roman" pitchFamily="18" charset="0"/>
              </a:rPr>
              <a:t>В Японии не потребляются слова «плохой» или «нехороший» по отношению к детям. Для примера, даже на велосипедных стоянках возле школы таблички гласят: </a:t>
            </a:r>
          </a:p>
          <a:p>
            <a:pPr algn="just"/>
            <a:r>
              <a:rPr lang="ru-RU" sz="3000" b="1" dirty="0" smtClean="0">
                <a:solidFill>
                  <a:schemeClr val="accent2">
                    <a:lumMod val="50000"/>
                  </a:schemeClr>
                </a:solidFill>
                <a:latin typeface="Times New Roman" pitchFamily="18" charset="0"/>
              </a:rPr>
              <a:t>«Так ставят велосипеды хорошие дети»</a:t>
            </a:r>
            <a:r>
              <a:rPr lang="ru-RU" sz="3000" dirty="0" smtClean="0">
                <a:solidFill>
                  <a:schemeClr val="accent2">
                    <a:lumMod val="50000"/>
                  </a:schemeClr>
                </a:solidFill>
                <a:latin typeface="Times New Roman" pitchFamily="18" charset="0"/>
              </a:rPr>
              <a:t> </a:t>
            </a:r>
          </a:p>
          <a:p>
            <a:pPr algn="just"/>
            <a:r>
              <a:rPr lang="ru-RU" sz="3000" b="1" dirty="0" smtClean="0">
                <a:solidFill>
                  <a:schemeClr val="accent2">
                    <a:lumMod val="50000"/>
                  </a:schemeClr>
                </a:solidFill>
                <a:latin typeface="Times New Roman" pitchFamily="18" charset="0"/>
              </a:rPr>
              <a:t>«Так хорошие дети велосипеды не ставят».</a:t>
            </a:r>
          </a:p>
        </p:txBody>
      </p:sp>
      <p:pic>
        <p:nvPicPr>
          <p:cNvPr id="13" name="Picture 2"/>
          <p:cNvPicPr>
            <a:picLocks noChangeAspect="1" noChangeArrowheads="1"/>
          </p:cNvPicPr>
          <p:nvPr/>
        </p:nvPicPr>
        <p:blipFill>
          <a:blip r:embed="rId3" cstate="print"/>
          <a:srcRect/>
          <a:stretch>
            <a:fillRect/>
          </a:stretch>
        </p:blipFill>
        <p:spPr bwMode="auto">
          <a:xfrm>
            <a:off x="2987824" y="3140968"/>
            <a:ext cx="4381369" cy="3096168"/>
          </a:xfrm>
          <a:prstGeom prst="rect">
            <a:avLst/>
          </a:prstGeom>
          <a:noFill/>
          <a:ln w="9525">
            <a:noFill/>
            <a:miter lim="800000"/>
            <a:headEnd/>
            <a:tailEnd/>
          </a:ln>
        </p:spPr>
      </p:pic>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51520" y="116632"/>
            <a:ext cx="8712968" cy="648072"/>
          </a:xfrm>
          <a:ln>
            <a:noFill/>
          </a:ln>
        </p:spPr>
        <p:txBody>
          <a:bodyPr>
            <a:noAutofit/>
            <a:scene3d>
              <a:camera prst="orthographicFront"/>
              <a:lightRig rig="flat" dir="tl">
                <a:rot lat="0" lon="0" rev="6600000"/>
              </a:lightRig>
            </a:scene3d>
            <a:sp3d extrusionH="25400" contourW="8890">
              <a:bevelT w="38100" h="31750"/>
              <a:contourClr>
                <a:schemeClr val="accent2">
                  <a:shade val="75000"/>
                </a:schemeClr>
              </a:contourClr>
            </a:sp3d>
          </a:bodyPr>
          <a:lstStyle/>
          <a:p>
            <a:r>
              <a:rPr lang="ru-RU" sz="3700" b="1" dirty="0" smtClean="0">
                <a:ln w="11430"/>
                <a:solidFill>
                  <a:schemeClr val="accent2">
                    <a:lumMod val="50000"/>
                  </a:schemeClr>
                </a:solidFill>
                <a:effectLst>
                  <a:outerShdw blurRad="50800" dist="39000" dir="5460000" algn="tl">
                    <a:srgbClr val="000000">
                      <a:alpha val="38000"/>
                    </a:srgbClr>
                  </a:outerShdw>
                </a:effectLst>
              </a:rPr>
              <a:t>Общение с клиентом</a:t>
            </a:r>
          </a:p>
        </p:txBody>
      </p:sp>
      <p:cxnSp>
        <p:nvCxnSpPr>
          <p:cNvPr id="5" name="Прямая соединительная линия 4"/>
          <p:cNvCxnSpPr/>
          <p:nvPr/>
        </p:nvCxnSpPr>
        <p:spPr>
          <a:xfrm>
            <a:off x="0" y="6525344"/>
            <a:ext cx="7884368" cy="0"/>
          </a:xfrm>
          <a:prstGeom prst="line">
            <a:avLst/>
          </a:prstGeom>
          <a:ln w="57150">
            <a:solidFill>
              <a:schemeClr val="accent2">
                <a:lumMod val="50000"/>
              </a:schemeClr>
            </a:solidFill>
            <a:prstDash val="solid"/>
          </a:ln>
        </p:spPr>
        <p:style>
          <a:lnRef idx="2">
            <a:schemeClr val="accent2"/>
          </a:lnRef>
          <a:fillRef idx="0">
            <a:schemeClr val="accent2"/>
          </a:fillRef>
          <a:effectRef idx="1">
            <a:schemeClr val="accent2"/>
          </a:effectRef>
          <a:fontRef idx="minor">
            <a:schemeClr val="tx1"/>
          </a:fontRef>
        </p:style>
      </p:cxnSp>
      <p:pic>
        <p:nvPicPr>
          <p:cNvPr id="1026" name="Picture 2" descr="C:\Users\adm\AppData\Local\Temp\7zO48CBCD62\pstgu_red.jpg"/>
          <p:cNvPicPr>
            <a:picLocks noChangeAspect="1" noChangeArrowheads="1"/>
          </p:cNvPicPr>
          <p:nvPr/>
        </p:nvPicPr>
        <p:blipFill>
          <a:blip r:embed="rId2" cstate="print"/>
          <a:srcRect/>
          <a:stretch>
            <a:fillRect/>
          </a:stretch>
        </p:blipFill>
        <p:spPr bwMode="auto">
          <a:xfrm>
            <a:off x="8028384" y="5805264"/>
            <a:ext cx="915703" cy="936104"/>
          </a:xfrm>
          <a:prstGeom prst="rect">
            <a:avLst/>
          </a:prstGeom>
          <a:ln w="38100" cap="sq" cmpd="thickThin">
            <a:noFill/>
            <a:prstDash val="solid"/>
            <a:miter lim="800000"/>
          </a:ln>
          <a:effectLst>
            <a:innerShdw blurRad="76200">
              <a:srgbClr val="000000"/>
            </a:innerShdw>
          </a:effectLst>
        </p:spPr>
      </p:pic>
      <p:sp>
        <p:nvSpPr>
          <p:cNvPr id="10" name="Блок-схема: процесс 9"/>
          <p:cNvSpPr/>
          <p:nvPr/>
        </p:nvSpPr>
        <p:spPr>
          <a:xfrm>
            <a:off x="0" y="6669360"/>
            <a:ext cx="7884368" cy="188640"/>
          </a:xfrm>
          <a:prstGeom prst="flowChartProcess">
            <a:avLst/>
          </a:prstGeom>
          <a:solidFill>
            <a:schemeClr val="accent2">
              <a:lumMod val="50000"/>
            </a:schemeClr>
          </a:solidFill>
          <a:ln>
            <a:solidFill>
              <a:schemeClr val="accent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solidFill>
                <a:srgbClr val="C00000"/>
              </a:solidFill>
            </a:endParaRPr>
          </a:p>
        </p:txBody>
      </p:sp>
      <p:cxnSp>
        <p:nvCxnSpPr>
          <p:cNvPr id="12" name="Прямая соединительная линия 11"/>
          <p:cNvCxnSpPr/>
          <p:nvPr/>
        </p:nvCxnSpPr>
        <p:spPr>
          <a:xfrm>
            <a:off x="0" y="6381328"/>
            <a:ext cx="7884368" cy="0"/>
          </a:xfrm>
          <a:prstGeom prst="line">
            <a:avLst/>
          </a:prstGeom>
          <a:ln w="28575">
            <a:solidFill>
              <a:schemeClr val="accent2">
                <a:lumMod val="50000"/>
              </a:schemeClr>
            </a:solidFill>
          </a:ln>
        </p:spPr>
        <p:style>
          <a:lnRef idx="1">
            <a:schemeClr val="accent1"/>
          </a:lnRef>
          <a:fillRef idx="0">
            <a:schemeClr val="accent1"/>
          </a:fillRef>
          <a:effectRef idx="0">
            <a:schemeClr val="accent1"/>
          </a:effectRef>
          <a:fontRef idx="minor">
            <a:schemeClr val="tx1"/>
          </a:fontRef>
        </p:style>
      </p:cxnSp>
      <p:sp>
        <p:nvSpPr>
          <p:cNvPr id="9" name="Прямоугольник 8"/>
          <p:cNvSpPr/>
          <p:nvPr/>
        </p:nvSpPr>
        <p:spPr>
          <a:xfrm>
            <a:off x="251520" y="1268760"/>
            <a:ext cx="8712968" cy="923330"/>
          </a:xfrm>
          <a:prstGeom prst="rect">
            <a:avLst/>
          </a:prstGeom>
        </p:spPr>
        <p:txBody>
          <a:bodyPr wrap="square">
            <a:spAutoFit/>
          </a:bodyPr>
          <a:lstStyle/>
          <a:p>
            <a:pPr algn="just">
              <a:lnSpc>
                <a:spcPct val="80000"/>
              </a:lnSpc>
            </a:pPr>
            <a:endParaRPr lang="ru-RU" sz="3000" dirty="0" smtClean="0">
              <a:solidFill>
                <a:schemeClr val="accent2">
                  <a:lumMod val="50000"/>
                </a:schemeClr>
              </a:solidFill>
              <a:latin typeface="Times New Roman" pitchFamily="18" charset="0"/>
            </a:endParaRPr>
          </a:p>
          <a:p>
            <a:pPr algn="just"/>
            <a:endParaRPr lang="ru-RU" sz="3000" dirty="0" smtClean="0">
              <a:solidFill>
                <a:schemeClr val="accent2">
                  <a:lumMod val="50000"/>
                </a:schemeClr>
              </a:solidFill>
              <a:latin typeface="Times New Roman" pitchFamily="18" charset="0"/>
            </a:endParaRPr>
          </a:p>
        </p:txBody>
      </p:sp>
      <p:pic>
        <p:nvPicPr>
          <p:cNvPr id="11" name="Picture 12" descr="socrabotnik"/>
          <p:cNvPicPr>
            <a:picLocks noGrp="1" noChangeAspect="1" noChangeArrowheads="1"/>
          </p:cNvPicPr>
          <p:nvPr>
            <p:ph sz="quarter" idx="1"/>
          </p:nvPr>
        </p:nvPicPr>
        <p:blipFill>
          <a:blip r:embed="rId3" cstate="print"/>
          <a:stretch>
            <a:fillRect/>
          </a:stretch>
        </p:blipFill>
        <p:spPr>
          <a:xfrm>
            <a:off x="251521" y="2204864"/>
            <a:ext cx="3360374" cy="2520280"/>
          </a:xfrm>
          <a:noFill/>
          <a:ln/>
        </p:spPr>
      </p:pic>
      <p:sp>
        <p:nvSpPr>
          <p:cNvPr id="15" name="Прямоугольник 14"/>
          <p:cNvSpPr/>
          <p:nvPr/>
        </p:nvSpPr>
        <p:spPr>
          <a:xfrm>
            <a:off x="3779912" y="836712"/>
            <a:ext cx="5184576" cy="5328592"/>
          </a:xfrm>
          <a:prstGeom prst="rect">
            <a:avLst/>
          </a:prstGeom>
        </p:spPr>
        <p:txBody>
          <a:bodyPr wrap="square">
            <a:spAutoFit/>
          </a:bodyPr>
          <a:lstStyle/>
          <a:p>
            <a:pPr algn="just">
              <a:buFont typeface="Arial" pitchFamily="34" charset="0"/>
              <a:buChar char="•"/>
            </a:pPr>
            <a:r>
              <a:rPr lang="ru-RU" sz="3000" dirty="0" smtClean="0">
                <a:solidFill>
                  <a:schemeClr val="accent2">
                    <a:lumMod val="50000"/>
                  </a:schemeClr>
                </a:solidFill>
                <a:latin typeface="Times New Roman" pitchFamily="18" charset="0"/>
              </a:rPr>
              <a:t>Принятие человека таким, каков он есть. </a:t>
            </a:r>
          </a:p>
          <a:p>
            <a:pPr algn="just">
              <a:buFont typeface="Arial" pitchFamily="34" charset="0"/>
              <a:buChar char="•"/>
            </a:pPr>
            <a:r>
              <a:rPr lang="ru-RU" sz="3000" dirty="0" smtClean="0">
                <a:solidFill>
                  <a:schemeClr val="accent2">
                    <a:lumMod val="50000"/>
                  </a:schemeClr>
                </a:solidFill>
                <a:latin typeface="Times New Roman" pitchFamily="18" charset="0"/>
              </a:rPr>
              <a:t>Уважение права человека на принятие самостоятельного решения на любом этапе совместных действий; </a:t>
            </a:r>
          </a:p>
          <a:p>
            <a:pPr algn="just">
              <a:buFont typeface="Arial" pitchFamily="34" charset="0"/>
              <a:buChar char="•"/>
            </a:pPr>
            <a:r>
              <a:rPr lang="ru-RU" sz="3000" dirty="0" smtClean="0">
                <a:solidFill>
                  <a:schemeClr val="accent2">
                    <a:lumMod val="50000"/>
                  </a:schemeClr>
                </a:solidFill>
                <a:latin typeface="Times New Roman" pitchFamily="18" charset="0"/>
              </a:rPr>
              <a:t>Тактичность;</a:t>
            </a:r>
          </a:p>
          <a:p>
            <a:pPr algn="just">
              <a:buFont typeface="Arial" pitchFamily="34" charset="0"/>
              <a:buChar char="•"/>
            </a:pPr>
            <a:r>
              <a:rPr lang="ru-RU" sz="3000" dirty="0" smtClean="0">
                <a:solidFill>
                  <a:schemeClr val="accent2">
                    <a:lumMod val="50000"/>
                  </a:schemeClr>
                </a:solidFill>
                <a:latin typeface="Times New Roman" pitchFamily="18" charset="0"/>
              </a:rPr>
              <a:t>Порядочность;</a:t>
            </a:r>
          </a:p>
          <a:p>
            <a:pPr algn="just">
              <a:buFont typeface="Arial" pitchFamily="34" charset="0"/>
              <a:buChar char="•"/>
            </a:pPr>
            <a:r>
              <a:rPr lang="ru-RU" sz="3000" dirty="0" smtClean="0">
                <a:solidFill>
                  <a:schemeClr val="accent2">
                    <a:lumMod val="50000"/>
                  </a:schemeClr>
                </a:solidFill>
                <a:latin typeface="Times New Roman" pitchFamily="18" charset="0"/>
              </a:rPr>
              <a:t>Комфортность общения и функциональность помещений</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51520" y="116632"/>
            <a:ext cx="8712968" cy="1008112"/>
          </a:xfrm>
          <a:ln>
            <a:noFill/>
          </a:ln>
        </p:spPr>
        <p:txBody>
          <a:bodyPr>
            <a:noAutofit/>
            <a:scene3d>
              <a:camera prst="orthographicFront"/>
              <a:lightRig rig="flat" dir="tl">
                <a:rot lat="0" lon="0" rev="6600000"/>
              </a:lightRig>
            </a:scene3d>
            <a:sp3d extrusionH="25400" contourW="8890">
              <a:bevelT w="38100" h="31750"/>
              <a:contourClr>
                <a:schemeClr val="accent2">
                  <a:shade val="75000"/>
                </a:schemeClr>
              </a:contourClr>
            </a:sp3d>
          </a:bodyPr>
          <a:lstStyle/>
          <a:p>
            <a:r>
              <a:rPr lang="ru-RU" sz="3700" b="1" dirty="0" smtClean="0">
                <a:ln w="11430"/>
                <a:solidFill>
                  <a:schemeClr val="accent2">
                    <a:lumMod val="50000"/>
                  </a:schemeClr>
                </a:solidFill>
                <a:effectLst>
                  <a:outerShdw blurRad="50800" dist="39000" dir="5460000" algn="tl">
                    <a:srgbClr val="000000">
                      <a:alpha val="38000"/>
                    </a:srgbClr>
                  </a:outerShdw>
                </a:effectLst>
              </a:rPr>
              <a:t>Правила общения с людьми с особенностями в развитии</a:t>
            </a:r>
          </a:p>
        </p:txBody>
      </p:sp>
      <p:cxnSp>
        <p:nvCxnSpPr>
          <p:cNvPr id="5" name="Прямая соединительная линия 4"/>
          <p:cNvCxnSpPr/>
          <p:nvPr/>
        </p:nvCxnSpPr>
        <p:spPr>
          <a:xfrm>
            <a:off x="0" y="6525344"/>
            <a:ext cx="7884368" cy="0"/>
          </a:xfrm>
          <a:prstGeom prst="line">
            <a:avLst/>
          </a:prstGeom>
          <a:ln w="57150">
            <a:solidFill>
              <a:schemeClr val="accent2">
                <a:lumMod val="50000"/>
              </a:schemeClr>
            </a:solidFill>
            <a:prstDash val="solid"/>
          </a:ln>
        </p:spPr>
        <p:style>
          <a:lnRef idx="2">
            <a:schemeClr val="accent2"/>
          </a:lnRef>
          <a:fillRef idx="0">
            <a:schemeClr val="accent2"/>
          </a:fillRef>
          <a:effectRef idx="1">
            <a:schemeClr val="accent2"/>
          </a:effectRef>
          <a:fontRef idx="minor">
            <a:schemeClr val="tx1"/>
          </a:fontRef>
        </p:style>
      </p:cxnSp>
      <p:pic>
        <p:nvPicPr>
          <p:cNvPr id="1026" name="Picture 2" descr="C:\Users\adm\AppData\Local\Temp\7zO48CBCD62\pstgu_red.jpg"/>
          <p:cNvPicPr>
            <a:picLocks noChangeAspect="1" noChangeArrowheads="1"/>
          </p:cNvPicPr>
          <p:nvPr/>
        </p:nvPicPr>
        <p:blipFill>
          <a:blip r:embed="rId2" cstate="print"/>
          <a:srcRect/>
          <a:stretch>
            <a:fillRect/>
          </a:stretch>
        </p:blipFill>
        <p:spPr bwMode="auto">
          <a:xfrm>
            <a:off x="8028384" y="5805264"/>
            <a:ext cx="915703" cy="936104"/>
          </a:xfrm>
          <a:prstGeom prst="rect">
            <a:avLst/>
          </a:prstGeom>
          <a:ln w="38100" cap="sq" cmpd="thickThin">
            <a:noFill/>
            <a:prstDash val="solid"/>
            <a:miter lim="800000"/>
          </a:ln>
          <a:effectLst>
            <a:innerShdw blurRad="76200">
              <a:srgbClr val="000000"/>
            </a:innerShdw>
          </a:effectLst>
        </p:spPr>
      </p:pic>
      <p:sp>
        <p:nvSpPr>
          <p:cNvPr id="10" name="Блок-схема: процесс 9"/>
          <p:cNvSpPr/>
          <p:nvPr/>
        </p:nvSpPr>
        <p:spPr>
          <a:xfrm>
            <a:off x="0" y="6669360"/>
            <a:ext cx="7884368" cy="188640"/>
          </a:xfrm>
          <a:prstGeom prst="flowChartProcess">
            <a:avLst/>
          </a:prstGeom>
          <a:solidFill>
            <a:schemeClr val="accent2">
              <a:lumMod val="50000"/>
            </a:schemeClr>
          </a:solidFill>
          <a:ln>
            <a:solidFill>
              <a:schemeClr val="accent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solidFill>
                <a:srgbClr val="C00000"/>
              </a:solidFill>
            </a:endParaRPr>
          </a:p>
        </p:txBody>
      </p:sp>
      <p:cxnSp>
        <p:nvCxnSpPr>
          <p:cNvPr id="12" name="Прямая соединительная линия 11"/>
          <p:cNvCxnSpPr/>
          <p:nvPr/>
        </p:nvCxnSpPr>
        <p:spPr>
          <a:xfrm>
            <a:off x="0" y="6381328"/>
            <a:ext cx="7884368" cy="0"/>
          </a:xfrm>
          <a:prstGeom prst="line">
            <a:avLst/>
          </a:prstGeom>
          <a:ln w="28575">
            <a:solidFill>
              <a:schemeClr val="accent2">
                <a:lumMod val="50000"/>
              </a:schemeClr>
            </a:solidFill>
          </a:ln>
        </p:spPr>
        <p:style>
          <a:lnRef idx="1">
            <a:schemeClr val="accent1"/>
          </a:lnRef>
          <a:fillRef idx="0">
            <a:schemeClr val="accent1"/>
          </a:fillRef>
          <a:effectRef idx="0">
            <a:schemeClr val="accent1"/>
          </a:effectRef>
          <a:fontRef idx="minor">
            <a:schemeClr val="tx1"/>
          </a:fontRef>
        </p:style>
      </p:cxnSp>
      <p:sp>
        <p:nvSpPr>
          <p:cNvPr id="9" name="Прямоугольник 8"/>
          <p:cNvSpPr/>
          <p:nvPr/>
        </p:nvSpPr>
        <p:spPr>
          <a:xfrm>
            <a:off x="251520" y="1268760"/>
            <a:ext cx="8712968" cy="923330"/>
          </a:xfrm>
          <a:prstGeom prst="rect">
            <a:avLst/>
          </a:prstGeom>
        </p:spPr>
        <p:txBody>
          <a:bodyPr wrap="square">
            <a:spAutoFit/>
          </a:bodyPr>
          <a:lstStyle/>
          <a:p>
            <a:pPr algn="just">
              <a:lnSpc>
                <a:spcPct val="80000"/>
              </a:lnSpc>
            </a:pPr>
            <a:endParaRPr lang="ru-RU" sz="3000" dirty="0" smtClean="0">
              <a:solidFill>
                <a:schemeClr val="accent2">
                  <a:lumMod val="50000"/>
                </a:schemeClr>
              </a:solidFill>
              <a:latin typeface="Times New Roman" pitchFamily="18" charset="0"/>
            </a:endParaRPr>
          </a:p>
          <a:p>
            <a:pPr algn="just"/>
            <a:endParaRPr lang="ru-RU" sz="3000" dirty="0" smtClean="0">
              <a:solidFill>
                <a:schemeClr val="accent2">
                  <a:lumMod val="50000"/>
                </a:schemeClr>
              </a:solidFill>
              <a:latin typeface="Times New Roman" pitchFamily="18" charset="0"/>
            </a:endParaRPr>
          </a:p>
        </p:txBody>
      </p:sp>
      <p:pic>
        <p:nvPicPr>
          <p:cNvPr id="14" name="Picture 4"/>
          <p:cNvPicPr>
            <a:picLocks noGrp="1" noChangeAspect="1" noChangeArrowheads="1"/>
          </p:cNvPicPr>
          <p:nvPr>
            <p:ph idx="1"/>
          </p:nvPr>
        </p:nvPicPr>
        <p:blipFill>
          <a:blip r:embed="rId3" cstate="print"/>
          <a:srcRect/>
          <a:stretch>
            <a:fillRect/>
          </a:stretch>
        </p:blipFill>
        <p:spPr bwMode="auto">
          <a:xfrm>
            <a:off x="1171935" y="1600200"/>
            <a:ext cx="6800129" cy="4525963"/>
          </a:xfrm>
          <a:prstGeom prst="rect">
            <a:avLst/>
          </a:prstGeom>
          <a:noFill/>
          <a:ln w="9525">
            <a:noFill/>
            <a:miter lim="800000"/>
            <a:headEnd/>
            <a:tailEnd/>
          </a:ln>
        </p:spPr>
      </p:pic>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51520" y="260648"/>
            <a:ext cx="8461448" cy="792088"/>
          </a:xfrm>
          <a:ln>
            <a:noFill/>
          </a:ln>
        </p:spPr>
        <p:txBody>
          <a:bodyPr>
            <a:noAutofit/>
            <a:scene3d>
              <a:camera prst="orthographicFront"/>
              <a:lightRig rig="flat" dir="tl">
                <a:rot lat="0" lon="0" rev="6600000"/>
              </a:lightRig>
            </a:scene3d>
            <a:sp3d extrusionH="25400" contourW="8890">
              <a:bevelT w="38100" h="31750"/>
              <a:contourClr>
                <a:schemeClr val="accent2">
                  <a:shade val="75000"/>
                </a:schemeClr>
              </a:contourClr>
            </a:sp3d>
          </a:bodyPr>
          <a:lstStyle/>
          <a:p>
            <a:r>
              <a:rPr lang="ru-RU" sz="3700" b="1" dirty="0" smtClean="0">
                <a:ln w="11430"/>
                <a:solidFill>
                  <a:schemeClr val="accent2">
                    <a:lumMod val="50000"/>
                  </a:schemeClr>
                </a:solidFill>
                <a:effectLst>
                  <a:outerShdw blurRad="50800" dist="39000" dir="5460000" algn="tl">
                    <a:srgbClr val="000000">
                      <a:alpha val="38000"/>
                    </a:srgbClr>
                  </a:outerShdw>
                </a:effectLst>
              </a:rPr>
              <a:t>Концепция «независимой жизни»</a:t>
            </a:r>
          </a:p>
        </p:txBody>
      </p:sp>
      <p:cxnSp>
        <p:nvCxnSpPr>
          <p:cNvPr id="5" name="Прямая соединительная линия 4"/>
          <p:cNvCxnSpPr/>
          <p:nvPr/>
        </p:nvCxnSpPr>
        <p:spPr>
          <a:xfrm>
            <a:off x="0" y="6525344"/>
            <a:ext cx="7884368" cy="0"/>
          </a:xfrm>
          <a:prstGeom prst="line">
            <a:avLst/>
          </a:prstGeom>
          <a:ln w="57150">
            <a:solidFill>
              <a:schemeClr val="accent2">
                <a:lumMod val="50000"/>
              </a:schemeClr>
            </a:solidFill>
            <a:prstDash val="solid"/>
          </a:ln>
        </p:spPr>
        <p:style>
          <a:lnRef idx="2">
            <a:schemeClr val="accent2"/>
          </a:lnRef>
          <a:fillRef idx="0">
            <a:schemeClr val="accent2"/>
          </a:fillRef>
          <a:effectRef idx="1">
            <a:schemeClr val="accent2"/>
          </a:effectRef>
          <a:fontRef idx="minor">
            <a:schemeClr val="tx1"/>
          </a:fontRef>
        </p:style>
      </p:cxnSp>
      <p:pic>
        <p:nvPicPr>
          <p:cNvPr id="1026" name="Picture 2" descr="C:\Users\adm\AppData\Local\Temp\7zO48CBCD62\pstgu_red.jpg"/>
          <p:cNvPicPr>
            <a:picLocks noChangeAspect="1" noChangeArrowheads="1"/>
          </p:cNvPicPr>
          <p:nvPr/>
        </p:nvPicPr>
        <p:blipFill>
          <a:blip r:embed="rId2" cstate="print"/>
          <a:srcRect/>
          <a:stretch>
            <a:fillRect/>
          </a:stretch>
        </p:blipFill>
        <p:spPr bwMode="auto">
          <a:xfrm>
            <a:off x="8028384" y="5805264"/>
            <a:ext cx="915703" cy="936104"/>
          </a:xfrm>
          <a:prstGeom prst="rect">
            <a:avLst/>
          </a:prstGeom>
          <a:ln w="38100" cap="sq" cmpd="thickThin">
            <a:noFill/>
            <a:prstDash val="solid"/>
            <a:miter lim="800000"/>
          </a:ln>
          <a:effectLst>
            <a:innerShdw blurRad="76200">
              <a:srgbClr val="000000"/>
            </a:innerShdw>
          </a:effectLst>
        </p:spPr>
      </p:pic>
      <p:sp>
        <p:nvSpPr>
          <p:cNvPr id="10" name="Блок-схема: процесс 9"/>
          <p:cNvSpPr/>
          <p:nvPr/>
        </p:nvSpPr>
        <p:spPr>
          <a:xfrm>
            <a:off x="0" y="6669360"/>
            <a:ext cx="7884368" cy="188640"/>
          </a:xfrm>
          <a:prstGeom prst="flowChartProcess">
            <a:avLst/>
          </a:prstGeom>
          <a:solidFill>
            <a:schemeClr val="accent2">
              <a:lumMod val="50000"/>
            </a:schemeClr>
          </a:solidFill>
          <a:ln>
            <a:solidFill>
              <a:schemeClr val="accent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solidFill>
                <a:srgbClr val="C00000"/>
              </a:solidFill>
            </a:endParaRPr>
          </a:p>
        </p:txBody>
      </p:sp>
      <p:cxnSp>
        <p:nvCxnSpPr>
          <p:cNvPr id="12" name="Прямая соединительная линия 11"/>
          <p:cNvCxnSpPr/>
          <p:nvPr/>
        </p:nvCxnSpPr>
        <p:spPr>
          <a:xfrm>
            <a:off x="0" y="6381328"/>
            <a:ext cx="7884368" cy="0"/>
          </a:xfrm>
          <a:prstGeom prst="line">
            <a:avLst/>
          </a:prstGeom>
          <a:ln w="28575">
            <a:solidFill>
              <a:schemeClr val="accent2">
                <a:lumMod val="50000"/>
              </a:schemeClr>
            </a:solidFill>
          </a:ln>
        </p:spPr>
        <p:style>
          <a:lnRef idx="1">
            <a:schemeClr val="accent1"/>
          </a:lnRef>
          <a:fillRef idx="0">
            <a:schemeClr val="accent1"/>
          </a:fillRef>
          <a:effectRef idx="0">
            <a:schemeClr val="accent1"/>
          </a:effectRef>
          <a:fontRef idx="minor">
            <a:schemeClr val="tx1"/>
          </a:fontRef>
        </p:style>
      </p:cxnSp>
      <p:sp>
        <p:nvSpPr>
          <p:cNvPr id="9" name="Прямоугольник 8"/>
          <p:cNvSpPr/>
          <p:nvPr/>
        </p:nvSpPr>
        <p:spPr>
          <a:xfrm>
            <a:off x="251520" y="1268760"/>
            <a:ext cx="8712968" cy="923330"/>
          </a:xfrm>
          <a:prstGeom prst="rect">
            <a:avLst/>
          </a:prstGeom>
        </p:spPr>
        <p:txBody>
          <a:bodyPr wrap="square">
            <a:spAutoFit/>
          </a:bodyPr>
          <a:lstStyle/>
          <a:p>
            <a:pPr algn="just">
              <a:lnSpc>
                <a:spcPct val="80000"/>
              </a:lnSpc>
            </a:pPr>
            <a:endParaRPr lang="ru-RU" sz="3000" dirty="0" smtClean="0">
              <a:solidFill>
                <a:schemeClr val="accent2">
                  <a:lumMod val="50000"/>
                </a:schemeClr>
              </a:solidFill>
              <a:latin typeface="Times New Roman" pitchFamily="18" charset="0"/>
            </a:endParaRPr>
          </a:p>
          <a:p>
            <a:pPr algn="just"/>
            <a:endParaRPr lang="ru-RU" sz="3000" dirty="0" smtClean="0">
              <a:solidFill>
                <a:schemeClr val="accent2">
                  <a:lumMod val="50000"/>
                </a:schemeClr>
              </a:solidFill>
              <a:latin typeface="Times New Roman" pitchFamily="18" charset="0"/>
            </a:endParaRPr>
          </a:p>
        </p:txBody>
      </p:sp>
      <p:sp>
        <p:nvSpPr>
          <p:cNvPr id="13" name="Содержимое 5"/>
          <p:cNvSpPr>
            <a:spLocks noGrp="1"/>
          </p:cNvSpPr>
          <p:nvPr>
            <p:ph idx="1"/>
          </p:nvPr>
        </p:nvSpPr>
        <p:spPr>
          <a:xfrm>
            <a:off x="395536" y="1124744"/>
            <a:ext cx="8496944" cy="2736304"/>
          </a:xfrm>
        </p:spPr>
        <p:txBody>
          <a:bodyPr>
            <a:noAutofit/>
          </a:bodyPr>
          <a:lstStyle/>
          <a:p>
            <a:pPr marL="0" indent="0" algn="just">
              <a:buNone/>
            </a:pPr>
            <a:r>
              <a:rPr lang="ru-RU" sz="2400" dirty="0" smtClean="0">
                <a:solidFill>
                  <a:schemeClr val="accent2">
                    <a:lumMod val="50000"/>
                  </a:schemeClr>
                </a:solidFill>
                <a:latin typeface="Times New Roman" pitchFamily="18" charset="0"/>
              </a:rPr>
              <a:t>это право человека быть неотъемлемой частью жизни общества и принимать активное участие в социальных, политических и экономических процессах, иметь свободу выбора и свободу доступа к жилым и общественным зданиям, транспорту, средствам коммуникации, страхованию, труду и образованию, возможность самому определять и выбирать, принимать решения и управлять жизненными ситуациями.</a:t>
            </a:r>
            <a:endParaRPr lang="ru-RU" sz="2400" dirty="0">
              <a:solidFill>
                <a:schemeClr val="accent2">
                  <a:lumMod val="50000"/>
                </a:schemeClr>
              </a:solidFill>
              <a:latin typeface="Times New Roman" pitchFamily="18" charset="0"/>
            </a:endParaRPr>
          </a:p>
        </p:txBody>
      </p:sp>
      <p:pic>
        <p:nvPicPr>
          <p:cNvPr id="86018" name="Picture 2" descr="http://www.crtkk.ru/images/2016/12/12/pandus-inva-sevastopol.jpg"/>
          <p:cNvPicPr>
            <a:picLocks noChangeAspect="1" noChangeArrowheads="1"/>
          </p:cNvPicPr>
          <p:nvPr/>
        </p:nvPicPr>
        <p:blipFill>
          <a:blip r:embed="rId3" cstate="print"/>
          <a:srcRect/>
          <a:stretch>
            <a:fillRect/>
          </a:stretch>
        </p:blipFill>
        <p:spPr bwMode="auto">
          <a:xfrm>
            <a:off x="2771800" y="3789040"/>
            <a:ext cx="4175245" cy="2609528"/>
          </a:xfrm>
          <a:prstGeom prst="rect">
            <a:avLst/>
          </a:prstGeom>
          <a:noFill/>
        </p:spPr>
      </p:pic>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51520" y="260648"/>
            <a:ext cx="8461448" cy="792088"/>
          </a:xfrm>
          <a:ln>
            <a:noFill/>
          </a:ln>
        </p:spPr>
        <p:txBody>
          <a:bodyPr>
            <a:noAutofit/>
            <a:scene3d>
              <a:camera prst="orthographicFront"/>
              <a:lightRig rig="flat" dir="tl">
                <a:rot lat="0" lon="0" rev="6600000"/>
              </a:lightRig>
            </a:scene3d>
            <a:sp3d extrusionH="25400" contourW="8890">
              <a:bevelT w="38100" h="31750"/>
              <a:contourClr>
                <a:schemeClr val="accent2">
                  <a:shade val="75000"/>
                </a:schemeClr>
              </a:contourClr>
            </a:sp3d>
          </a:bodyPr>
          <a:lstStyle/>
          <a:p>
            <a:r>
              <a:rPr lang="ru-RU" sz="3700" b="1" dirty="0" smtClean="0">
                <a:ln w="11430"/>
                <a:solidFill>
                  <a:schemeClr val="accent2">
                    <a:lumMod val="50000"/>
                  </a:schemeClr>
                </a:solidFill>
                <a:effectLst>
                  <a:outerShdw blurRad="50800" dist="39000" dir="5460000" algn="tl">
                    <a:srgbClr val="000000">
                      <a:alpha val="38000"/>
                    </a:srgbClr>
                  </a:outerShdw>
                </a:effectLst>
              </a:rPr>
              <a:t>Этическая дилемма</a:t>
            </a:r>
          </a:p>
        </p:txBody>
      </p:sp>
      <p:cxnSp>
        <p:nvCxnSpPr>
          <p:cNvPr id="5" name="Прямая соединительная линия 4"/>
          <p:cNvCxnSpPr/>
          <p:nvPr/>
        </p:nvCxnSpPr>
        <p:spPr>
          <a:xfrm>
            <a:off x="0" y="6525344"/>
            <a:ext cx="7884368" cy="0"/>
          </a:xfrm>
          <a:prstGeom prst="line">
            <a:avLst/>
          </a:prstGeom>
          <a:ln w="57150">
            <a:solidFill>
              <a:schemeClr val="accent2">
                <a:lumMod val="50000"/>
              </a:schemeClr>
            </a:solidFill>
            <a:prstDash val="solid"/>
          </a:ln>
        </p:spPr>
        <p:style>
          <a:lnRef idx="2">
            <a:schemeClr val="accent2"/>
          </a:lnRef>
          <a:fillRef idx="0">
            <a:schemeClr val="accent2"/>
          </a:fillRef>
          <a:effectRef idx="1">
            <a:schemeClr val="accent2"/>
          </a:effectRef>
          <a:fontRef idx="minor">
            <a:schemeClr val="tx1"/>
          </a:fontRef>
        </p:style>
      </p:cxnSp>
      <p:pic>
        <p:nvPicPr>
          <p:cNvPr id="1026" name="Picture 2" descr="C:\Users\adm\AppData\Local\Temp\7zO48CBCD62\pstgu_red.jpg"/>
          <p:cNvPicPr>
            <a:picLocks noChangeAspect="1" noChangeArrowheads="1"/>
          </p:cNvPicPr>
          <p:nvPr/>
        </p:nvPicPr>
        <p:blipFill>
          <a:blip r:embed="rId2" cstate="print"/>
          <a:srcRect/>
          <a:stretch>
            <a:fillRect/>
          </a:stretch>
        </p:blipFill>
        <p:spPr bwMode="auto">
          <a:xfrm>
            <a:off x="8028384" y="5805264"/>
            <a:ext cx="915703" cy="936104"/>
          </a:xfrm>
          <a:prstGeom prst="rect">
            <a:avLst/>
          </a:prstGeom>
          <a:ln w="38100" cap="sq" cmpd="thickThin">
            <a:noFill/>
            <a:prstDash val="solid"/>
            <a:miter lim="800000"/>
          </a:ln>
          <a:effectLst>
            <a:innerShdw blurRad="76200">
              <a:srgbClr val="000000"/>
            </a:innerShdw>
          </a:effectLst>
        </p:spPr>
      </p:pic>
      <p:sp>
        <p:nvSpPr>
          <p:cNvPr id="10" name="Блок-схема: процесс 9"/>
          <p:cNvSpPr/>
          <p:nvPr/>
        </p:nvSpPr>
        <p:spPr>
          <a:xfrm>
            <a:off x="0" y="6669360"/>
            <a:ext cx="7884368" cy="188640"/>
          </a:xfrm>
          <a:prstGeom prst="flowChartProcess">
            <a:avLst/>
          </a:prstGeom>
          <a:solidFill>
            <a:schemeClr val="accent2">
              <a:lumMod val="50000"/>
            </a:schemeClr>
          </a:solidFill>
          <a:ln>
            <a:solidFill>
              <a:schemeClr val="accent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solidFill>
                <a:srgbClr val="C00000"/>
              </a:solidFill>
            </a:endParaRPr>
          </a:p>
        </p:txBody>
      </p:sp>
      <p:cxnSp>
        <p:nvCxnSpPr>
          <p:cNvPr id="12" name="Прямая соединительная линия 11"/>
          <p:cNvCxnSpPr/>
          <p:nvPr/>
        </p:nvCxnSpPr>
        <p:spPr>
          <a:xfrm>
            <a:off x="0" y="6381328"/>
            <a:ext cx="7884368" cy="0"/>
          </a:xfrm>
          <a:prstGeom prst="line">
            <a:avLst/>
          </a:prstGeom>
          <a:ln w="28575">
            <a:solidFill>
              <a:schemeClr val="accent2">
                <a:lumMod val="50000"/>
              </a:schemeClr>
            </a:solidFill>
          </a:ln>
        </p:spPr>
        <p:style>
          <a:lnRef idx="1">
            <a:schemeClr val="accent1"/>
          </a:lnRef>
          <a:fillRef idx="0">
            <a:schemeClr val="accent1"/>
          </a:fillRef>
          <a:effectRef idx="0">
            <a:schemeClr val="accent1"/>
          </a:effectRef>
          <a:fontRef idx="minor">
            <a:schemeClr val="tx1"/>
          </a:fontRef>
        </p:style>
      </p:cxnSp>
      <p:sp>
        <p:nvSpPr>
          <p:cNvPr id="9" name="Прямоугольник 8"/>
          <p:cNvSpPr/>
          <p:nvPr/>
        </p:nvSpPr>
        <p:spPr>
          <a:xfrm>
            <a:off x="251520" y="1268760"/>
            <a:ext cx="8712968" cy="923330"/>
          </a:xfrm>
          <a:prstGeom prst="rect">
            <a:avLst/>
          </a:prstGeom>
        </p:spPr>
        <p:txBody>
          <a:bodyPr wrap="square">
            <a:spAutoFit/>
          </a:bodyPr>
          <a:lstStyle/>
          <a:p>
            <a:pPr algn="just">
              <a:lnSpc>
                <a:spcPct val="80000"/>
              </a:lnSpc>
            </a:pPr>
            <a:endParaRPr lang="ru-RU" sz="3000" dirty="0" smtClean="0">
              <a:solidFill>
                <a:schemeClr val="accent2">
                  <a:lumMod val="50000"/>
                </a:schemeClr>
              </a:solidFill>
              <a:latin typeface="Times New Roman" pitchFamily="18" charset="0"/>
            </a:endParaRPr>
          </a:p>
          <a:p>
            <a:pPr algn="just"/>
            <a:endParaRPr lang="ru-RU" sz="3000" dirty="0" smtClean="0">
              <a:solidFill>
                <a:schemeClr val="accent2">
                  <a:lumMod val="50000"/>
                </a:schemeClr>
              </a:solidFill>
              <a:latin typeface="Times New Roman" pitchFamily="18" charset="0"/>
            </a:endParaRPr>
          </a:p>
        </p:txBody>
      </p:sp>
      <p:sp>
        <p:nvSpPr>
          <p:cNvPr id="13" name="Содержимое 5"/>
          <p:cNvSpPr>
            <a:spLocks noGrp="1"/>
          </p:cNvSpPr>
          <p:nvPr>
            <p:ph idx="1"/>
          </p:nvPr>
        </p:nvSpPr>
        <p:spPr>
          <a:xfrm>
            <a:off x="323528" y="1052736"/>
            <a:ext cx="8568952" cy="3888432"/>
          </a:xfrm>
        </p:spPr>
        <p:txBody>
          <a:bodyPr>
            <a:noAutofit/>
          </a:bodyPr>
          <a:lstStyle/>
          <a:p>
            <a:pPr marL="0" indent="0" algn="just">
              <a:lnSpc>
                <a:spcPct val="90000"/>
              </a:lnSpc>
              <a:buFont typeface="Wingdings" pitchFamily="2" charset="2"/>
              <a:buNone/>
            </a:pPr>
            <a:r>
              <a:rPr lang="ru-RU" sz="2400" b="1" dirty="0" smtClean="0">
                <a:solidFill>
                  <a:schemeClr val="accent2">
                    <a:lumMod val="50000"/>
                  </a:schemeClr>
                </a:solidFill>
                <a:latin typeface="Times New Roman" pitchFamily="18" charset="0"/>
              </a:rPr>
              <a:t>Дилемма – это положение, при котором выбор одного из двух противоположных решений одинаково затруднительных </a:t>
            </a:r>
            <a:r>
              <a:rPr lang="ru-RU" sz="2400" dirty="0" smtClean="0">
                <a:solidFill>
                  <a:schemeClr val="accent2">
                    <a:lumMod val="50000"/>
                  </a:schemeClr>
                </a:solidFill>
                <a:latin typeface="Times New Roman" pitchFamily="18" charset="0"/>
              </a:rPr>
              <a:t>(Толковый словарь Ожегов С.И., Шведова Н.Ю.). </a:t>
            </a:r>
          </a:p>
          <a:p>
            <a:pPr marL="0" indent="0" algn="just">
              <a:lnSpc>
                <a:spcPct val="90000"/>
              </a:lnSpc>
              <a:buNone/>
            </a:pPr>
            <a:r>
              <a:rPr lang="ru-RU" sz="2400" dirty="0" smtClean="0">
                <a:solidFill>
                  <a:schemeClr val="accent2">
                    <a:lumMod val="50000"/>
                  </a:schemeClr>
                </a:solidFill>
                <a:latin typeface="Times New Roman" pitchFamily="18" charset="0"/>
              </a:rPr>
              <a:t>Этическая дилемма представляет собой ситуацию </a:t>
            </a:r>
            <a:r>
              <a:rPr lang="ru-RU" sz="2400" b="1" dirty="0" smtClean="0">
                <a:solidFill>
                  <a:schemeClr val="accent2">
                    <a:lumMod val="50000"/>
                  </a:schemeClr>
                </a:solidFill>
                <a:latin typeface="Times New Roman" pitchFamily="18" charset="0"/>
              </a:rPr>
              <a:t>морального выбора</a:t>
            </a:r>
            <a:r>
              <a:rPr lang="ru-RU" sz="2400" dirty="0" smtClean="0">
                <a:solidFill>
                  <a:schemeClr val="accent2">
                    <a:lumMod val="50000"/>
                  </a:schemeClr>
                </a:solidFill>
                <a:latin typeface="Times New Roman" pitchFamily="18" charset="0"/>
              </a:rPr>
              <a:t>, когда при реализации одной нравственной ценности разрушается другая, не менее важная. </a:t>
            </a:r>
          </a:p>
          <a:p>
            <a:pPr marL="0" indent="0" algn="just">
              <a:lnSpc>
                <a:spcPct val="90000"/>
              </a:lnSpc>
              <a:buFont typeface="Wingdings" pitchFamily="2" charset="2"/>
              <a:buNone/>
            </a:pPr>
            <a:r>
              <a:rPr lang="ru-RU" sz="2400" dirty="0" smtClean="0">
                <a:solidFill>
                  <a:schemeClr val="accent2">
                    <a:lumMod val="50000"/>
                  </a:schemeClr>
                </a:solidFill>
                <a:latin typeface="Times New Roman" pitchFamily="18" charset="0"/>
              </a:rPr>
              <a:t>Можно выделить группу этических дилемм, которые рано или поздно возникают в практической социальной работе в любом обществе и к преодолению которых в силу предупреждающей ответственности следует быть подготовленными. </a:t>
            </a:r>
            <a:endParaRPr lang="ru-RU" sz="2400" dirty="0">
              <a:solidFill>
                <a:schemeClr val="accent2">
                  <a:lumMod val="50000"/>
                </a:schemeClr>
              </a:solidFill>
              <a:latin typeface="Times New Roman" pitchFamily="18" charset="0"/>
            </a:endParaRP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51520" y="260648"/>
            <a:ext cx="8461448" cy="936104"/>
          </a:xfrm>
          <a:ln>
            <a:noFill/>
          </a:ln>
        </p:spPr>
        <p:txBody>
          <a:bodyPr>
            <a:noAutofit/>
            <a:scene3d>
              <a:camera prst="orthographicFront"/>
              <a:lightRig rig="flat" dir="tl">
                <a:rot lat="0" lon="0" rev="6600000"/>
              </a:lightRig>
            </a:scene3d>
            <a:sp3d extrusionH="25400" contourW="8890">
              <a:bevelT w="38100" h="31750"/>
              <a:contourClr>
                <a:schemeClr val="accent2">
                  <a:shade val="75000"/>
                </a:schemeClr>
              </a:contourClr>
            </a:sp3d>
          </a:bodyPr>
          <a:lstStyle/>
          <a:p>
            <a:r>
              <a:rPr lang="ru-RU" sz="3700" b="1" dirty="0" smtClean="0">
                <a:ln w="11430"/>
                <a:solidFill>
                  <a:schemeClr val="accent2">
                    <a:lumMod val="50000"/>
                  </a:schemeClr>
                </a:solidFill>
                <a:effectLst>
                  <a:outerShdw blurRad="50800" dist="39000" dir="5460000" algn="tl">
                    <a:srgbClr val="000000">
                      <a:alpha val="38000"/>
                    </a:srgbClr>
                  </a:outerShdw>
                </a:effectLst>
              </a:rPr>
              <a:t>Виды и характеристика этических дилемм</a:t>
            </a:r>
          </a:p>
        </p:txBody>
      </p:sp>
      <p:cxnSp>
        <p:nvCxnSpPr>
          <p:cNvPr id="5" name="Прямая соединительная линия 4"/>
          <p:cNvCxnSpPr/>
          <p:nvPr/>
        </p:nvCxnSpPr>
        <p:spPr>
          <a:xfrm>
            <a:off x="0" y="6525344"/>
            <a:ext cx="7884368" cy="0"/>
          </a:xfrm>
          <a:prstGeom prst="line">
            <a:avLst/>
          </a:prstGeom>
          <a:ln w="57150">
            <a:solidFill>
              <a:schemeClr val="accent2">
                <a:lumMod val="50000"/>
              </a:schemeClr>
            </a:solidFill>
            <a:prstDash val="solid"/>
          </a:ln>
        </p:spPr>
        <p:style>
          <a:lnRef idx="2">
            <a:schemeClr val="accent2"/>
          </a:lnRef>
          <a:fillRef idx="0">
            <a:schemeClr val="accent2"/>
          </a:fillRef>
          <a:effectRef idx="1">
            <a:schemeClr val="accent2"/>
          </a:effectRef>
          <a:fontRef idx="minor">
            <a:schemeClr val="tx1"/>
          </a:fontRef>
        </p:style>
      </p:cxnSp>
      <p:pic>
        <p:nvPicPr>
          <p:cNvPr id="1026" name="Picture 2" descr="C:\Users\adm\AppData\Local\Temp\7zO48CBCD62\pstgu_red.jpg"/>
          <p:cNvPicPr>
            <a:picLocks noChangeAspect="1" noChangeArrowheads="1"/>
          </p:cNvPicPr>
          <p:nvPr/>
        </p:nvPicPr>
        <p:blipFill>
          <a:blip r:embed="rId2" cstate="print"/>
          <a:srcRect/>
          <a:stretch>
            <a:fillRect/>
          </a:stretch>
        </p:blipFill>
        <p:spPr bwMode="auto">
          <a:xfrm>
            <a:off x="8028384" y="5805264"/>
            <a:ext cx="915703" cy="936104"/>
          </a:xfrm>
          <a:prstGeom prst="rect">
            <a:avLst/>
          </a:prstGeom>
          <a:ln w="38100" cap="sq" cmpd="thickThin">
            <a:noFill/>
            <a:prstDash val="solid"/>
            <a:miter lim="800000"/>
          </a:ln>
          <a:effectLst>
            <a:innerShdw blurRad="76200">
              <a:srgbClr val="000000"/>
            </a:innerShdw>
          </a:effectLst>
        </p:spPr>
      </p:pic>
      <p:sp>
        <p:nvSpPr>
          <p:cNvPr id="10" name="Блок-схема: процесс 9"/>
          <p:cNvSpPr/>
          <p:nvPr/>
        </p:nvSpPr>
        <p:spPr>
          <a:xfrm>
            <a:off x="0" y="6669360"/>
            <a:ext cx="7884368" cy="188640"/>
          </a:xfrm>
          <a:prstGeom prst="flowChartProcess">
            <a:avLst/>
          </a:prstGeom>
          <a:solidFill>
            <a:schemeClr val="accent2">
              <a:lumMod val="50000"/>
            </a:schemeClr>
          </a:solidFill>
          <a:ln>
            <a:solidFill>
              <a:schemeClr val="accent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solidFill>
                <a:srgbClr val="C00000"/>
              </a:solidFill>
            </a:endParaRPr>
          </a:p>
        </p:txBody>
      </p:sp>
      <p:cxnSp>
        <p:nvCxnSpPr>
          <p:cNvPr id="12" name="Прямая соединительная линия 11"/>
          <p:cNvCxnSpPr/>
          <p:nvPr/>
        </p:nvCxnSpPr>
        <p:spPr>
          <a:xfrm>
            <a:off x="0" y="6381328"/>
            <a:ext cx="7884368" cy="0"/>
          </a:xfrm>
          <a:prstGeom prst="line">
            <a:avLst/>
          </a:prstGeom>
          <a:ln w="28575">
            <a:solidFill>
              <a:schemeClr val="accent2">
                <a:lumMod val="50000"/>
              </a:schemeClr>
            </a:solidFill>
          </a:ln>
        </p:spPr>
        <p:style>
          <a:lnRef idx="1">
            <a:schemeClr val="accent1"/>
          </a:lnRef>
          <a:fillRef idx="0">
            <a:schemeClr val="accent1"/>
          </a:fillRef>
          <a:effectRef idx="0">
            <a:schemeClr val="accent1"/>
          </a:effectRef>
          <a:fontRef idx="minor">
            <a:schemeClr val="tx1"/>
          </a:fontRef>
        </p:style>
      </p:cxnSp>
      <p:sp>
        <p:nvSpPr>
          <p:cNvPr id="9" name="Прямоугольник 8"/>
          <p:cNvSpPr/>
          <p:nvPr/>
        </p:nvSpPr>
        <p:spPr>
          <a:xfrm>
            <a:off x="251520" y="1268760"/>
            <a:ext cx="8712968" cy="923330"/>
          </a:xfrm>
          <a:prstGeom prst="rect">
            <a:avLst/>
          </a:prstGeom>
        </p:spPr>
        <p:txBody>
          <a:bodyPr wrap="square">
            <a:spAutoFit/>
          </a:bodyPr>
          <a:lstStyle/>
          <a:p>
            <a:pPr algn="just">
              <a:lnSpc>
                <a:spcPct val="80000"/>
              </a:lnSpc>
            </a:pPr>
            <a:endParaRPr lang="ru-RU" sz="3000" dirty="0" smtClean="0">
              <a:solidFill>
                <a:schemeClr val="accent2">
                  <a:lumMod val="50000"/>
                </a:schemeClr>
              </a:solidFill>
              <a:latin typeface="Times New Roman" pitchFamily="18" charset="0"/>
            </a:endParaRPr>
          </a:p>
          <a:p>
            <a:pPr algn="just"/>
            <a:endParaRPr lang="ru-RU" sz="3000" dirty="0" smtClean="0">
              <a:solidFill>
                <a:schemeClr val="accent2">
                  <a:lumMod val="50000"/>
                </a:schemeClr>
              </a:solidFill>
              <a:latin typeface="Times New Roman" pitchFamily="18" charset="0"/>
            </a:endParaRPr>
          </a:p>
        </p:txBody>
      </p:sp>
      <p:sp>
        <p:nvSpPr>
          <p:cNvPr id="13" name="Содержимое 5"/>
          <p:cNvSpPr>
            <a:spLocks noGrp="1"/>
          </p:cNvSpPr>
          <p:nvPr>
            <p:ph idx="1"/>
          </p:nvPr>
        </p:nvSpPr>
        <p:spPr>
          <a:xfrm>
            <a:off x="107504" y="1124744"/>
            <a:ext cx="8784976" cy="5400600"/>
          </a:xfrm>
        </p:spPr>
        <p:txBody>
          <a:bodyPr>
            <a:noAutofit/>
          </a:bodyPr>
          <a:lstStyle/>
          <a:p>
            <a:pPr marL="0" indent="0">
              <a:lnSpc>
                <a:spcPct val="80000"/>
              </a:lnSpc>
            </a:pPr>
            <a:r>
              <a:rPr lang="ru-RU" sz="2400" b="1" dirty="0" smtClean="0">
                <a:solidFill>
                  <a:schemeClr val="accent2">
                    <a:lumMod val="50000"/>
                  </a:schemeClr>
                </a:solidFill>
                <a:latin typeface="Times New Roman" pitchFamily="18" charset="0"/>
              </a:rPr>
              <a:t>к клиентам, </a:t>
            </a:r>
          </a:p>
          <a:p>
            <a:pPr marL="0" indent="0">
              <a:lnSpc>
                <a:spcPct val="80000"/>
              </a:lnSpc>
            </a:pPr>
            <a:r>
              <a:rPr lang="ru-RU" sz="2400" b="1" dirty="0" smtClean="0">
                <a:solidFill>
                  <a:schemeClr val="accent2">
                    <a:lumMod val="50000"/>
                  </a:schemeClr>
                </a:solidFill>
                <a:latin typeface="Times New Roman" pitchFamily="18" charset="0"/>
              </a:rPr>
              <a:t>коллегам, </a:t>
            </a:r>
          </a:p>
          <a:p>
            <a:pPr marL="0" indent="0">
              <a:lnSpc>
                <a:spcPct val="80000"/>
              </a:lnSpc>
            </a:pPr>
            <a:r>
              <a:rPr lang="ru-RU" sz="2400" b="1" dirty="0" smtClean="0">
                <a:solidFill>
                  <a:schemeClr val="accent2">
                    <a:lumMod val="50000"/>
                  </a:schemeClr>
                </a:solidFill>
                <a:latin typeface="Times New Roman" pitchFamily="18" charset="0"/>
              </a:rPr>
              <a:t>собственной профессии, </a:t>
            </a:r>
          </a:p>
          <a:p>
            <a:pPr marL="0" indent="0">
              <a:lnSpc>
                <a:spcPct val="80000"/>
              </a:lnSpc>
            </a:pPr>
            <a:r>
              <a:rPr lang="ru-RU" sz="2400" b="1" dirty="0" smtClean="0">
                <a:solidFill>
                  <a:schemeClr val="accent2">
                    <a:lumMod val="50000"/>
                  </a:schemeClr>
                </a:solidFill>
                <a:latin typeface="Times New Roman" pitchFamily="18" charset="0"/>
              </a:rPr>
              <a:t>обществу в целом.</a:t>
            </a:r>
          </a:p>
          <a:p>
            <a:pPr marL="0" indent="0" algn="just">
              <a:lnSpc>
                <a:spcPct val="80000"/>
              </a:lnSpc>
              <a:buFont typeface="Wingdings" pitchFamily="2" charset="2"/>
              <a:buNone/>
            </a:pPr>
            <a:endParaRPr lang="ru-RU" sz="2400" dirty="0" smtClean="0">
              <a:solidFill>
                <a:schemeClr val="accent2">
                  <a:lumMod val="50000"/>
                </a:schemeClr>
              </a:solidFill>
              <a:latin typeface="Times New Roman" pitchFamily="18" charset="0"/>
            </a:endParaRPr>
          </a:p>
          <a:p>
            <a:pPr marL="0" indent="0" algn="just">
              <a:lnSpc>
                <a:spcPct val="80000"/>
              </a:lnSpc>
              <a:buFont typeface="Wingdings" pitchFamily="2" charset="2"/>
              <a:buNone/>
            </a:pPr>
            <a:r>
              <a:rPr lang="ru-RU" sz="2400" dirty="0" smtClean="0">
                <a:solidFill>
                  <a:schemeClr val="accent2">
                    <a:lumMod val="50000"/>
                  </a:schemeClr>
                </a:solidFill>
                <a:latin typeface="Times New Roman" pitchFamily="18" charset="0"/>
              </a:rPr>
              <a:t>Дилеммы нередко расплывчаты, неопределенны и порождают неуверенность, стремление не замечать и уклоняться от них. </a:t>
            </a:r>
          </a:p>
          <a:p>
            <a:pPr marL="0" indent="0" algn="just">
              <a:lnSpc>
                <a:spcPct val="80000"/>
              </a:lnSpc>
              <a:buFont typeface="Wingdings" pitchFamily="2" charset="2"/>
              <a:buNone/>
            </a:pPr>
            <a:r>
              <a:rPr lang="ru-RU" sz="2400" dirty="0" smtClean="0">
                <a:solidFill>
                  <a:schemeClr val="accent2">
                    <a:lumMod val="50000"/>
                  </a:schemeClr>
                </a:solidFill>
                <a:latin typeface="Times New Roman" pitchFamily="18" charset="0"/>
              </a:rPr>
              <a:t>Большинство затруднений для социального работника обусловлено необходимостью выбора в постоянно меняющемся мире и развивающимися технологиями.</a:t>
            </a:r>
          </a:p>
          <a:p>
            <a:pPr marL="0" indent="0" algn="just">
              <a:lnSpc>
                <a:spcPct val="80000"/>
              </a:lnSpc>
              <a:buFont typeface="Wingdings" pitchFamily="2" charset="2"/>
              <a:buNone/>
            </a:pPr>
            <a:r>
              <a:rPr lang="ru-RU" sz="2400" dirty="0" smtClean="0">
                <a:solidFill>
                  <a:schemeClr val="accent2">
                    <a:lumMod val="50000"/>
                  </a:schemeClr>
                </a:solidFill>
                <a:latin typeface="Times New Roman" pitchFamily="18" charset="0"/>
              </a:rPr>
              <a:t>Проблемные области и этические дилеммы не являются общими для разных стран из-за различий в культуре и государственном управлении. </a:t>
            </a:r>
          </a:p>
          <a:p>
            <a:pPr marL="0" indent="0" algn="just">
              <a:lnSpc>
                <a:spcPct val="80000"/>
              </a:lnSpc>
              <a:buFont typeface="Wingdings" pitchFamily="2" charset="2"/>
              <a:buNone/>
            </a:pPr>
            <a:r>
              <a:rPr lang="ru-RU" sz="2400" dirty="0" smtClean="0">
                <a:solidFill>
                  <a:schemeClr val="accent2">
                    <a:lumMod val="50000"/>
                  </a:schemeClr>
                </a:solidFill>
                <a:latin typeface="Times New Roman" pitchFamily="18" charset="0"/>
              </a:rPr>
              <a:t>Необходимы </a:t>
            </a:r>
            <a:r>
              <a:rPr lang="ru-RU" sz="2400" b="1" dirty="0" smtClean="0">
                <a:solidFill>
                  <a:schemeClr val="accent2">
                    <a:lumMod val="50000"/>
                  </a:schemeClr>
                </a:solidFill>
                <a:latin typeface="Times New Roman" pitchFamily="18" charset="0"/>
              </a:rPr>
              <a:t>дискуссии</a:t>
            </a:r>
            <a:r>
              <a:rPr lang="ru-RU" sz="2400" dirty="0" smtClean="0">
                <a:solidFill>
                  <a:schemeClr val="accent2">
                    <a:lumMod val="50000"/>
                  </a:schemeClr>
                </a:solidFill>
                <a:latin typeface="Times New Roman" pitchFamily="18" charset="0"/>
              </a:rPr>
              <a:t> с целью выяснения важнейших и актуальных вопросов и проблем, характерных для страны или сообщества. </a:t>
            </a:r>
          </a:p>
          <a:p>
            <a:pPr marL="0" indent="0">
              <a:lnSpc>
                <a:spcPct val="80000"/>
              </a:lnSpc>
              <a:buNone/>
            </a:pPr>
            <a:endParaRPr lang="ru-RU" sz="2400" b="1" dirty="0" smtClean="0">
              <a:solidFill>
                <a:schemeClr val="accent2">
                  <a:lumMod val="50000"/>
                </a:schemeClr>
              </a:solidFill>
              <a:latin typeface="Times New Roman" pitchFamily="18" charset="0"/>
            </a:endParaRPr>
          </a:p>
          <a:p>
            <a:pPr marL="0" indent="0">
              <a:lnSpc>
                <a:spcPct val="80000"/>
              </a:lnSpc>
            </a:pPr>
            <a:endParaRPr lang="ru-RU" sz="2400" b="1" dirty="0" smtClean="0">
              <a:solidFill>
                <a:schemeClr val="accent2">
                  <a:lumMod val="50000"/>
                </a:schemeClr>
              </a:solidFill>
              <a:latin typeface="Times New Roman" pitchFamily="18" charset="0"/>
            </a:endParaRP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Rectangle 2"/>
          <p:cNvSpPr>
            <a:spLocks noGrp="1" noChangeArrowheads="1"/>
          </p:cNvSpPr>
          <p:nvPr>
            <p:ph type="title"/>
          </p:nvPr>
        </p:nvSpPr>
        <p:spPr>
          <a:xfrm>
            <a:off x="539552" y="188641"/>
            <a:ext cx="8229600" cy="792088"/>
          </a:xfrm>
        </p:spPr>
        <p:txBody>
          <a:bodyPr>
            <a:normAutofit/>
          </a:bodyPr>
          <a:lstStyle/>
          <a:p>
            <a:r>
              <a:rPr lang="ru-RU" sz="3700" b="1" dirty="0">
                <a:ln w="11430"/>
                <a:solidFill>
                  <a:schemeClr val="accent2">
                    <a:lumMod val="50000"/>
                  </a:schemeClr>
                </a:solidFill>
                <a:effectLst>
                  <a:outerShdw blurRad="50800" dist="39000" dir="5460000" algn="tl">
                    <a:srgbClr val="000000">
                      <a:alpha val="38000"/>
                    </a:srgbClr>
                  </a:outerShdw>
                </a:effectLst>
              </a:rPr>
              <a:t>Независимость </a:t>
            </a:r>
            <a:r>
              <a:rPr lang="ru-RU" sz="3700" b="1" dirty="0" smtClean="0">
                <a:ln w="11430"/>
                <a:solidFill>
                  <a:schemeClr val="accent2">
                    <a:lumMod val="50000"/>
                  </a:schemeClr>
                </a:solidFill>
                <a:effectLst>
                  <a:outerShdw blurRad="50800" dist="39000" dir="5460000" algn="tl">
                    <a:srgbClr val="000000">
                      <a:alpha val="38000"/>
                    </a:srgbClr>
                  </a:outerShdw>
                </a:effectLst>
              </a:rPr>
              <a:t>/ </a:t>
            </a:r>
            <a:r>
              <a:rPr lang="ru-RU" sz="3700" b="1" dirty="0">
                <a:ln w="11430"/>
                <a:solidFill>
                  <a:schemeClr val="accent2">
                    <a:lumMod val="50000"/>
                  </a:schemeClr>
                </a:solidFill>
                <a:effectLst>
                  <a:outerShdw blurRad="50800" dist="39000" dir="5460000" algn="tl">
                    <a:srgbClr val="000000">
                      <a:alpha val="38000"/>
                    </a:srgbClr>
                  </a:outerShdw>
                </a:effectLst>
              </a:rPr>
              <a:t>манипулирование</a:t>
            </a:r>
          </a:p>
        </p:txBody>
      </p:sp>
      <p:sp>
        <p:nvSpPr>
          <p:cNvPr id="60419" name="Rectangle 3"/>
          <p:cNvSpPr>
            <a:spLocks noGrp="1" noChangeArrowheads="1"/>
          </p:cNvSpPr>
          <p:nvPr>
            <p:ph sz="quarter" idx="1"/>
          </p:nvPr>
        </p:nvSpPr>
        <p:spPr>
          <a:xfrm>
            <a:off x="251521" y="1196752"/>
            <a:ext cx="8568952" cy="5400600"/>
          </a:xfrm>
        </p:spPr>
        <p:txBody>
          <a:bodyPr>
            <a:normAutofit/>
          </a:bodyPr>
          <a:lstStyle/>
          <a:p>
            <a:pPr marL="0" indent="0" algn="just">
              <a:lnSpc>
                <a:spcPct val="80000"/>
              </a:lnSpc>
              <a:buFont typeface="Wingdings" pitchFamily="2" charset="2"/>
              <a:buNone/>
            </a:pPr>
            <a:r>
              <a:rPr lang="ru-RU" sz="2400" dirty="0" smtClean="0">
                <a:solidFill>
                  <a:schemeClr val="accent2">
                    <a:lumMod val="50000"/>
                  </a:schemeClr>
                </a:solidFill>
                <a:latin typeface="Times New Roman" pitchFamily="18" charset="0"/>
              </a:rPr>
              <a:t>Для </a:t>
            </a:r>
            <a:r>
              <a:rPr lang="ru-RU" sz="2400" dirty="0">
                <a:solidFill>
                  <a:schemeClr val="accent2">
                    <a:lumMod val="50000"/>
                  </a:schemeClr>
                </a:solidFill>
                <a:latin typeface="Times New Roman" pitchFamily="18" charset="0"/>
              </a:rPr>
              <a:t>социального работника, который рассматривает независимость человека как одну из базовых ценностей, всякое управление его поведением выглядит как </a:t>
            </a:r>
            <a:r>
              <a:rPr lang="ru-RU" sz="2400" dirty="0" smtClean="0">
                <a:solidFill>
                  <a:schemeClr val="accent2">
                    <a:lumMod val="50000"/>
                  </a:schemeClr>
                </a:solidFill>
                <a:latin typeface="Times New Roman" pitchFamily="18" charset="0"/>
              </a:rPr>
              <a:t>манипулирование, но </a:t>
            </a:r>
            <a:r>
              <a:rPr lang="ru-RU" sz="2400" dirty="0">
                <a:solidFill>
                  <a:schemeClr val="accent2">
                    <a:lumMod val="50000"/>
                  </a:schemeClr>
                </a:solidFill>
                <a:latin typeface="Times New Roman" pitchFamily="18" charset="0"/>
              </a:rPr>
              <a:t>если такое решение невозможно без хотя бы незначительного воздействия или навязывания ценностей, а цель заманчива и реальна, социальный работник сталкивается с этической дилеммой.</a:t>
            </a:r>
          </a:p>
          <a:p>
            <a:pPr marL="0" indent="0" algn="just">
              <a:lnSpc>
                <a:spcPct val="80000"/>
              </a:lnSpc>
              <a:buFont typeface="Wingdings" pitchFamily="2" charset="2"/>
              <a:buNone/>
            </a:pPr>
            <a:r>
              <a:rPr lang="ru-RU" sz="2400" dirty="0">
                <a:solidFill>
                  <a:schemeClr val="accent2">
                    <a:lumMod val="50000"/>
                  </a:schemeClr>
                </a:solidFill>
                <a:latin typeface="Times New Roman" pitchFamily="18" charset="0"/>
              </a:rPr>
              <a:t>Например, настаивая на том, что человек должен не мириться с обстоятельствами, а стремиться их изменять, что надо рационально использовать достоверные знания и планировать свое будущее, социальный работник не может быть уверен, </a:t>
            </a:r>
            <a:r>
              <a:rPr lang="ru-RU" sz="2400" dirty="0" smtClean="0">
                <a:solidFill>
                  <a:schemeClr val="accent2">
                    <a:lumMod val="50000"/>
                  </a:schemeClr>
                </a:solidFill>
                <a:latin typeface="Times New Roman" pitchFamily="18" charset="0"/>
              </a:rPr>
              <a:t>что </a:t>
            </a:r>
            <a:r>
              <a:rPr lang="ru-RU" sz="2400" dirty="0">
                <a:solidFill>
                  <a:schemeClr val="accent2">
                    <a:lumMod val="50000"/>
                  </a:schemeClr>
                </a:solidFill>
                <a:latin typeface="Times New Roman" pitchFamily="18" charset="0"/>
              </a:rPr>
              <a:t>бытие станет совершеннее благодаря его усилиям. </a:t>
            </a:r>
            <a:endParaRPr lang="ru-RU" sz="2400" dirty="0" smtClean="0">
              <a:solidFill>
                <a:schemeClr val="accent2">
                  <a:lumMod val="50000"/>
                </a:schemeClr>
              </a:solidFill>
              <a:latin typeface="Times New Roman" pitchFamily="18" charset="0"/>
            </a:endParaRPr>
          </a:p>
          <a:p>
            <a:pPr marL="0" indent="0" algn="just">
              <a:lnSpc>
                <a:spcPct val="80000"/>
              </a:lnSpc>
              <a:buFont typeface="Wingdings" pitchFamily="2" charset="2"/>
              <a:buNone/>
            </a:pPr>
            <a:r>
              <a:rPr lang="ru-RU" sz="2400" dirty="0" smtClean="0">
                <a:solidFill>
                  <a:schemeClr val="accent2">
                    <a:lumMod val="50000"/>
                  </a:schemeClr>
                </a:solidFill>
                <a:latin typeface="Times New Roman" pitchFamily="18" charset="0"/>
              </a:rPr>
              <a:t>Не </a:t>
            </a:r>
            <a:r>
              <a:rPr lang="ru-RU" sz="2400" dirty="0">
                <a:solidFill>
                  <a:schemeClr val="accent2">
                    <a:lumMod val="50000"/>
                  </a:schemeClr>
                </a:solidFill>
                <a:latin typeface="Times New Roman" pitchFamily="18" charset="0"/>
              </a:rPr>
              <a:t>может он быть уверен, что данная ситуация и не ухудшится от его вмешательства. </a:t>
            </a:r>
            <a:endParaRPr lang="ru-RU" sz="2400" dirty="0" smtClean="0">
              <a:solidFill>
                <a:schemeClr val="accent2">
                  <a:lumMod val="50000"/>
                </a:schemeClr>
              </a:solidFill>
              <a:latin typeface="Times New Roman" pitchFamily="18" charset="0"/>
            </a:endParaRPr>
          </a:p>
          <a:p>
            <a:pPr marL="0" indent="0" algn="just">
              <a:lnSpc>
                <a:spcPct val="80000"/>
              </a:lnSpc>
              <a:buFont typeface="Wingdings" pitchFamily="2" charset="2"/>
              <a:buNone/>
            </a:pPr>
            <a:r>
              <a:rPr lang="ru-RU" sz="2400" dirty="0" smtClean="0">
                <a:solidFill>
                  <a:schemeClr val="accent2">
                    <a:lumMod val="50000"/>
                  </a:schemeClr>
                </a:solidFill>
                <a:latin typeface="Times New Roman" pitchFamily="18" charset="0"/>
              </a:rPr>
              <a:t>При </a:t>
            </a:r>
            <a:r>
              <a:rPr lang="ru-RU" sz="2400" dirty="0">
                <a:solidFill>
                  <a:schemeClr val="accent2">
                    <a:lumMod val="50000"/>
                  </a:schemeClr>
                </a:solidFill>
                <a:latin typeface="Times New Roman" pitchFamily="18" charset="0"/>
              </a:rPr>
              <a:t>этом социальным работником </a:t>
            </a:r>
            <a:r>
              <a:rPr lang="ru-RU" sz="2400" dirty="0" smtClean="0">
                <a:solidFill>
                  <a:schemeClr val="accent2">
                    <a:lumMod val="50000"/>
                  </a:schemeClr>
                </a:solidFill>
                <a:latin typeface="Times New Roman" pitchFamily="18" charset="0"/>
              </a:rPr>
              <a:t>должен обеспечиваться </a:t>
            </a:r>
            <a:r>
              <a:rPr lang="ru-RU" sz="2400" dirty="0">
                <a:solidFill>
                  <a:schemeClr val="accent2">
                    <a:lumMod val="50000"/>
                  </a:schemeClr>
                </a:solidFill>
                <a:latin typeface="Times New Roman" pitchFamily="18" charset="0"/>
              </a:rPr>
              <a:t>принцип «не навреди</a:t>
            </a:r>
            <a:r>
              <a:rPr lang="ru-RU" sz="2400" dirty="0" smtClean="0">
                <a:solidFill>
                  <a:schemeClr val="accent2">
                    <a:lumMod val="50000"/>
                  </a:schemeClr>
                </a:solidFill>
                <a:latin typeface="Times New Roman" pitchFamily="18" charset="0"/>
              </a:rPr>
              <a:t>».</a:t>
            </a:r>
            <a:endParaRPr lang="ru-RU" sz="2400" dirty="0">
              <a:solidFill>
                <a:schemeClr val="accent2">
                  <a:lumMod val="50000"/>
                </a:schemeClr>
              </a:solidFill>
              <a:latin typeface="Times New Roman" pitchFamily="18" charset="0"/>
            </a:endParaRPr>
          </a:p>
        </p:txBody>
      </p:sp>
    </p:spTree>
  </p:cSld>
  <p:clrMapOvr>
    <a:masterClrMapping/>
  </p:clrMapOvr>
  <p:transition/>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Rectangle 2"/>
          <p:cNvSpPr>
            <a:spLocks noGrp="1" noChangeArrowheads="1"/>
          </p:cNvSpPr>
          <p:nvPr>
            <p:ph type="title"/>
          </p:nvPr>
        </p:nvSpPr>
        <p:spPr>
          <a:xfrm>
            <a:off x="467544" y="476672"/>
            <a:ext cx="8229600" cy="760413"/>
          </a:xfrm>
          <a:noFill/>
          <a:ln>
            <a:noFill/>
          </a:ln>
        </p:spPr>
        <p:style>
          <a:lnRef idx="2">
            <a:schemeClr val="accent4"/>
          </a:lnRef>
          <a:fillRef idx="1">
            <a:schemeClr val="lt1"/>
          </a:fillRef>
          <a:effectRef idx="0">
            <a:schemeClr val="accent4"/>
          </a:effectRef>
          <a:fontRef idx="minor">
            <a:schemeClr val="dk1"/>
          </a:fontRef>
        </p:style>
        <p:txBody>
          <a:bodyPr>
            <a:normAutofit/>
          </a:bodyPr>
          <a:lstStyle/>
          <a:p>
            <a:r>
              <a:rPr lang="ru-RU" sz="3700" b="1" dirty="0">
                <a:ln w="11430"/>
                <a:solidFill>
                  <a:schemeClr val="accent2">
                    <a:lumMod val="50000"/>
                  </a:schemeClr>
                </a:solidFill>
                <a:effectLst>
                  <a:outerShdw blurRad="50800" dist="39000" dir="5460000" algn="tl">
                    <a:srgbClr val="000000">
                      <a:alpha val="38000"/>
                    </a:srgbClr>
                  </a:outerShdw>
                </a:effectLst>
                <a:latin typeface="+mj-lt"/>
                <a:ea typeface="+mj-ea"/>
                <a:cs typeface="+mj-cs"/>
              </a:rPr>
              <a:t>Независимость </a:t>
            </a:r>
            <a:r>
              <a:rPr lang="ru-RU" sz="3700" b="1" dirty="0" smtClean="0">
                <a:ln w="11430"/>
                <a:solidFill>
                  <a:schemeClr val="accent2">
                    <a:lumMod val="50000"/>
                  </a:schemeClr>
                </a:solidFill>
                <a:effectLst>
                  <a:outerShdw blurRad="50800" dist="39000" dir="5460000" algn="tl">
                    <a:srgbClr val="000000">
                      <a:alpha val="38000"/>
                    </a:srgbClr>
                  </a:outerShdw>
                </a:effectLst>
                <a:latin typeface="+mj-lt"/>
                <a:ea typeface="+mj-ea"/>
                <a:cs typeface="+mj-cs"/>
              </a:rPr>
              <a:t>/ </a:t>
            </a:r>
            <a:r>
              <a:rPr lang="ru-RU" sz="3700" b="1" dirty="0">
                <a:ln w="11430"/>
                <a:solidFill>
                  <a:schemeClr val="accent2">
                    <a:lumMod val="50000"/>
                  </a:schemeClr>
                </a:solidFill>
                <a:effectLst>
                  <a:outerShdw blurRad="50800" dist="39000" dir="5460000" algn="tl">
                    <a:srgbClr val="000000">
                      <a:alpha val="38000"/>
                    </a:srgbClr>
                  </a:outerShdw>
                </a:effectLst>
                <a:latin typeface="+mj-lt"/>
                <a:ea typeface="+mj-ea"/>
                <a:cs typeface="+mj-cs"/>
              </a:rPr>
              <a:t>манипулирование</a:t>
            </a:r>
          </a:p>
        </p:txBody>
      </p:sp>
      <p:sp>
        <p:nvSpPr>
          <p:cNvPr id="60419" name="Rectangle 3"/>
          <p:cNvSpPr>
            <a:spLocks noGrp="1" noChangeArrowheads="1"/>
          </p:cNvSpPr>
          <p:nvPr>
            <p:ph sz="quarter" idx="1"/>
          </p:nvPr>
        </p:nvSpPr>
        <p:spPr>
          <a:xfrm>
            <a:off x="323529" y="1268760"/>
            <a:ext cx="8496944" cy="5255865"/>
          </a:xfrm>
        </p:spPr>
        <p:txBody>
          <a:bodyPr>
            <a:normAutofit/>
          </a:bodyPr>
          <a:lstStyle/>
          <a:p>
            <a:pPr marL="0" indent="452438" algn="just">
              <a:lnSpc>
                <a:spcPct val="150000"/>
              </a:lnSpc>
              <a:buFont typeface="Wingdings" pitchFamily="2" charset="2"/>
              <a:buNone/>
            </a:pPr>
            <a:r>
              <a:rPr lang="ru-RU" sz="2400" dirty="0" smtClean="0">
                <a:solidFill>
                  <a:schemeClr val="accent2">
                    <a:lumMod val="50000"/>
                  </a:schemeClr>
                </a:solidFill>
                <a:latin typeface="Times New Roman" pitchFamily="18" charset="0"/>
              </a:rPr>
              <a:t>В </a:t>
            </a:r>
            <a:r>
              <a:rPr lang="ru-RU" sz="2400" dirty="0">
                <a:solidFill>
                  <a:schemeClr val="accent2">
                    <a:lumMod val="50000"/>
                  </a:schemeClr>
                </a:solidFill>
                <a:latin typeface="Times New Roman" pitchFamily="18" charset="0"/>
              </a:rPr>
              <a:t>социальной работе необходимо </a:t>
            </a:r>
            <a:r>
              <a:rPr lang="ru-RU" sz="2400" dirty="0" smtClean="0">
                <a:solidFill>
                  <a:schemeClr val="accent2">
                    <a:lumMod val="50000"/>
                  </a:schemeClr>
                </a:solidFill>
                <a:latin typeface="Times New Roman" pitchFamily="18" charset="0"/>
              </a:rPr>
              <a:t>избегать возможности </a:t>
            </a:r>
            <a:r>
              <a:rPr lang="ru-RU" sz="2400" dirty="0">
                <a:solidFill>
                  <a:schemeClr val="accent2">
                    <a:lumMod val="50000"/>
                  </a:schemeClr>
                </a:solidFill>
                <a:latin typeface="Times New Roman" pitchFamily="18" charset="0"/>
              </a:rPr>
              <a:t>манипулирования сознанием и поведением, с тем, чтобы ориентировать клиента на идентификацию собственных ценностей и соотнесение с ними своих поступков. </a:t>
            </a:r>
          </a:p>
          <a:p>
            <a:pPr marL="0" indent="452438" algn="just">
              <a:lnSpc>
                <a:spcPct val="150000"/>
              </a:lnSpc>
              <a:buFont typeface="Wingdings" pitchFamily="2" charset="2"/>
              <a:buNone/>
            </a:pPr>
            <a:r>
              <a:rPr lang="ru-RU" sz="2400" dirty="0">
                <a:solidFill>
                  <a:schemeClr val="accent2">
                    <a:lumMod val="50000"/>
                  </a:schemeClr>
                </a:solidFill>
                <a:latin typeface="Times New Roman" pitchFamily="18" charset="0"/>
              </a:rPr>
              <a:t>Когда в центре внимания клиента находятся его собственные ценности, потенциал манипулирования снижается. Для этого надо развивать способности клиента делать осознанный и целенаправленный выбор ценностей и нести ответственность за этот выбор.</a:t>
            </a:r>
          </a:p>
        </p:txBody>
      </p:sp>
    </p:spTree>
  </p:cSld>
  <p:clrMapOvr>
    <a:masterClrMapping/>
  </p:clrMapOvr>
  <p:transition/>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2"/>
          <p:cNvSpPr>
            <a:spLocks noGrp="1" noChangeArrowheads="1"/>
          </p:cNvSpPr>
          <p:nvPr>
            <p:ph type="title"/>
          </p:nvPr>
        </p:nvSpPr>
        <p:spPr>
          <a:xfrm>
            <a:off x="457200" y="188640"/>
            <a:ext cx="8229600" cy="720080"/>
          </a:xfrm>
        </p:spPr>
        <p:txBody>
          <a:bodyPr>
            <a:normAutofit/>
          </a:bodyPr>
          <a:lstStyle/>
          <a:p>
            <a:r>
              <a:rPr lang="ru-RU" sz="3700" b="1" dirty="0">
                <a:ln w="11430"/>
                <a:solidFill>
                  <a:schemeClr val="accent2">
                    <a:lumMod val="50000"/>
                  </a:schemeClr>
                </a:solidFill>
                <a:effectLst>
                  <a:outerShdw blurRad="50800" dist="39000" dir="5460000" algn="tl">
                    <a:srgbClr val="000000">
                      <a:alpha val="38000"/>
                    </a:srgbClr>
                  </a:outerShdw>
                </a:effectLst>
              </a:rPr>
              <a:t>Необходимость говорить правду</a:t>
            </a:r>
          </a:p>
        </p:txBody>
      </p:sp>
      <p:sp>
        <p:nvSpPr>
          <p:cNvPr id="61443" name="Rectangle 3"/>
          <p:cNvSpPr>
            <a:spLocks noGrp="1" noChangeArrowheads="1"/>
          </p:cNvSpPr>
          <p:nvPr>
            <p:ph sz="quarter" idx="1"/>
          </p:nvPr>
        </p:nvSpPr>
        <p:spPr>
          <a:xfrm>
            <a:off x="251520" y="1268761"/>
            <a:ext cx="8784976" cy="4104456"/>
          </a:xfrm>
        </p:spPr>
        <p:txBody>
          <a:bodyPr>
            <a:normAutofit fontScale="85000" lnSpcReduction="10000"/>
          </a:bodyPr>
          <a:lstStyle/>
          <a:p>
            <a:pPr marL="0" indent="0" algn="just">
              <a:lnSpc>
                <a:spcPct val="160000"/>
              </a:lnSpc>
              <a:buFont typeface="Wingdings" pitchFamily="2" charset="2"/>
              <a:buNone/>
            </a:pPr>
            <a:r>
              <a:rPr lang="ru-RU" sz="2400" dirty="0">
                <a:solidFill>
                  <a:schemeClr val="accent2">
                    <a:lumMod val="50000"/>
                  </a:schemeClr>
                </a:solidFill>
                <a:latin typeface="Times New Roman" pitchFamily="18" charset="0"/>
              </a:rPr>
              <a:t>Эта дилемма состоит в том, что, с одной стороны, не подвергается сомнению законное право клиентов на получение достоверной информации об их состоянии и благополучии, и считается, что нельзя отказывать им в правдивой информации или предоставлять дезинформацию. </a:t>
            </a:r>
          </a:p>
          <a:p>
            <a:pPr marL="0" indent="0" algn="just">
              <a:lnSpc>
                <a:spcPct val="160000"/>
              </a:lnSpc>
              <a:buFont typeface="Wingdings" pitchFamily="2" charset="2"/>
              <a:buNone/>
            </a:pPr>
            <a:r>
              <a:rPr lang="ru-RU" sz="2400" dirty="0">
                <a:solidFill>
                  <a:schemeClr val="accent2">
                    <a:lumMod val="50000"/>
                  </a:schemeClr>
                </a:solidFill>
                <a:latin typeface="Times New Roman" pitchFamily="18" charset="0"/>
              </a:rPr>
              <a:t>С другой стороны, в отдельных случаях представляется этически оправданным и даже необходимым скрыть правду от клиентов или "снабдить" их дезинформацией ("спасительной ложью") для их же пользы</a:t>
            </a:r>
            <a:r>
              <a:rPr lang="ru-RU" sz="2400" dirty="0" smtClean="0">
                <a:solidFill>
                  <a:schemeClr val="accent2">
                    <a:lumMod val="50000"/>
                  </a:schemeClr>
                </a:solidFill>
                <a:latin typeface="Times New Roman" pitchFamily="18" charset="0"/>
              </a:rPr>
              <a:t>. </a:t>
            </a:r>
            <a:r>
              <a:rPr lang="ru-RU" sz="2400" dirty="0">
                <a:solidFill>
                  <a:schemeClr val="accent2">
                    <a:lumMod val="50000"/>
                  </a:schemeClr>
                </a:solidFill>
                <a:latin typeface="Times New Roman" pitchFamily="18" charset="0"/>
              </a:rPr>
              <a:t/>
            </a:r>
            <a:br>
              <a:rPr lang="ru-RU" sz="2400" dirty="0">
                <a:solidFill>
                  <a:schemeClr val="accent2">
                    <a:lumMod val="50000"/>
                  </a:schemeClr>
                </a:solidFill>
                <a:latin typeface="Times New Roman" pitchFamily="18" charset="0"/>
              </a:rPr>
            </a:br>
            <a:r>
              <a:rPr lang="ru-RU" sz="2400" dirty="0">
                <a:solidFill>
                  <a:schemeClr val="accent2">
                    <a:lumMod val="50000"/>
                  </a:schemeClr>
                </a:solidFill>
                <a:latin typeface="Times New Roman" pitchFamily="18" charset="0"/>
              </a:rPr>
              <a:t>В западной практике - преобладает первая позиция, </a:t>
            </a:r>
            <a:r>
              <a:rPr lang="ru-RU" sz="2400" dirty="0" smtClean="0">
                <a:solidFill>
                  <a:schemeClr val="accent2">
                    <a:lumMod val="50000"/>
                  </a:schemeClr>
                </a:solidFill>
                <a:latin typeface="Times New Roman" pitchFamily="18" charset="0"/>
              </a:rPr>
              <a:t> в </a:t>
            </a:r>
            <a:r>
              <a:rPr lang="ru-RU" sz="2400" dirty="0">
                <a:solidFill>
                  <a:schemeClr val="accent2">
                    <a:lumMod val="50000"/>
                  </a:schemeClr>
                </a:solidFill>
                <a:latin typeface="Times New Roman" pitchFamily="18" charset="0"/>
              </a:rPr>
              <a:t>российской - вторая. </a:t>
            </a:r>
          </a:p>
        </p:txBody>
      </p:sp>
    </p:spTree>
  </p:cSld>
  <p:clrMapOvr>
    <a:masterClrMapping/>
  </p:clrMapOvr>
  <p:transition/>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2"/>
          <p:cNvSpPr>
            <a:spLocks noGrp="1" noChangeArrowheads="1"/>
          </p:cNvSpPr>
          <p:nvPr>
            <p:ph type="title"/>
          </p:nvPr>
        </p:nvSpPr>
        <p:spPr>
          <a:xfrm>
            <a:off x="467544" y="188641"/>
            <a:ext cx="8219256" cy="1152128"/>
          </a:xfrm>
        </p:spPr>
        <p:txBody>
          <a:bodyPr>
            <a:noAutofit/>
          </a:bodyPr>
          <a:lstStyle/>
          <a:p>
            <a:r>
              <a:rPr lang="ru-RU" sz="3700" b="1" dirty="0">
                <a:ln w="11430"/>
                <a:solidFill>
                  <a:schemeClr val="accent2">
                    <a:lumMod val="50000"/>
                  </a:schemeClr>
                </a:solidFill>
                <a:effectLst>
                  <a:outerShdw blurRad="50800" dist="39000" dir="5460000" algn="tl">
                    <a:srgbClr val="000000">
                      <a:alpha val="38000"/>
                    </a:srgbClr>
                  </a:outerShdw>
                </a:effectLst>
              </a:rPr>
              <a:t>Конфиденциальность и частный характер сообщений</a:t>
            </a:r>
          </a:p>
        </p:txBody>
      </p:sp>
      <p:sp>
        <p:nvSpPr>
          <p:cNvPr id="62467" name="Rectangle 3"/>
          <p:cNvSpPr>
            <a:spLocks noGrp="1" noChangeArrowheads="1"/>
          </p:cNvSpPr>
          <p:nvPr>
            <p:ph sz="quarter" idx="1"/>
          </p:nvPr>
        </p:nvSpPr>
        <p:spPr>
          <a:xfrm>
            <a:off x="179512" y="1484784"/>
            <a:ext cx="8785101" cy="5184304"/>
          </a:xfrm>
        </p:spPr>
        <p:txBody>
          <a:bodyPr>
            <a:normAutofit fontScale="85000" lnSpcReduction="10000"/>
          </a:bodyPr>
          <a:lstStyle/>
          <a:p>
            <a:pPr marL="0" indent="0" algn="just">
              <a:lnSpc>
                <a:spcPct val="150000"/>
              </a:lnSpc>
              <a:buFont typeface="Wingdings" pitchFamily="2" charset="2"/>
              <a:buNone/>
            </a:pPr>
            <a:r>
              <a:rPr lang="ru-RU" sz="2400" dirty="0">
                <a:solidFill>
                  <a:schemeClr val="accent2">
                    <a:lumMod val="50000"/>
                  </a:schemeClr>
                </a:solidFill>
                <a:latin typeface="Times New Roman" pitchFamily="18" charset="0"/>
              </a:rPr>
              <a:t>Во всех национальных этических кодексах и уставах содержится положение о том, что социальный работник, уважая личность и достоинство клиента, должен сохранять полученную от него информацию строго конфиденциально. Информация, используемая в одном случае, не должна быть применена для других целей без соответствующих санкций. </a:t>
            </a:r>
          </a:p>
          <a:p>
            <a:pPr marL="0" indent="0" algn="just">
              <a:lnSpc>
                <a:spcPct val="150000"/>
              </a:lnSpc>
              <a:buFont typeface="Wingdings" pitchFamily="2" charset="2"/>
              <a:buNone/>
            </a:pPr>
            <a:r>
              <a:rPr lang="ru-RU" sz="2400" dirty="0">
                <a:solidFill>
                  <a:schemeClr val="accent2">
                    <a:lumMod val="50000"/>
                  </a:schemeClr>
                </a:solidFill>
                <a:latin typeface="Times New Roman" pitchFamily="18" charset="0"/>
              </a:rPr>
              <a:t>Возникает необходимость информировать клиента о границах конфиденциальности в конкретной ситуации, о целях получения информации и ее пользования и одновременно получить согласие клиента, например, на печатание, запись разговора, участие третьего лица. </a:t>
            </a:r>
          </a:p>
          <a:p>
            <a:pPr marL="0" indent="0" algn="just">
              <a:lnSpc>
                <a:spcPct val="150000"/>
              </a:lnSpc>
              <a:buFont typeface="Wingdings" pitchFamily="2" charset="2"/>
              <a:buNone/>
            </a:pPr>
            <a:r>
              <a:rPr lang="ru-RU" sz="2400" dirty="0">
                <a:solidFill>
                  <a:schemeClr val="accent2">
                    <a:lumMod val="50000"/>
                  </a:schemeClr>
                </a:solidFill>
                <a:latin typeface="Times New Roman" pitchFamily="18" charset="0"/>
              </a:rPr>
              <a:t>Возможность доступа к информации через электронные ресурсы острее ставят проблему конфиденциальности.</a:t>
            </a:r>
            <a:r>
              <a:rPr lang="ru-RU" sz="2400" dirty="0"/>
              <a:t> </a:t>
            </a:r>
            <a:endParaRPr lang="ru-RU" sz="2400" dirty="0" smtClean="0"/>
          </a:p>
          <a:p>
            <a:pPr marL="0" indent="0" algn="just">
              <a:lnSpc>
                <a:spcPct val="90000"/>
              </a:lnSpc>
              <a:buNone/>
            </a:pPr>
            <a:r>
              <a:rPr lang="ru-RU" sz="2000" b="1" dirty="0" smtClean="0">
                <a:solidFill>
                  <a:schemeClr val="bg2"/>
                </a:solidFill>
              </a:rPr>
              <a:t>Закон о защите персональных данных от 27 июля 2006 г. N 152-ФЗ</a:t>
            </a:r>
            <a:endParaRPr lang="ru-RU" sz="2000" dirty="0"/>
          </a:p>
        </p:txBody>
      </p:sp>
    </p:spTree>
  </p:cSld>
  <p:clrMapOvr>
    <a:masterClrMapping/>
  </p:clrMapOvr>
  <p:transition/>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67544" y="274638"/>
            <a:ext cx="8219256" cy="1143000"/>
          </a:xfrm>
        </p:spPr>
        <p:txBody>
          <a:bodyPr>
            <a:normAutofit/>
          </a:bodyPr>
          <a:lstStyle/>
          <a:p>
            <a:pPr algn="ctr"/>
            <a:r>
              <a:rPr lang="ru-RU" sz="3700" b="1" dirty="0" smtClean="0">
                <a:ln w="11430"/>
                <a:solidFill>
                  <a:schemeClr val="accent2">
                    <a:lumMod val="50000"/>
                  </a:schemeClr>
                </a:solidFill>
                <a:effectLst>
                  <a:outerShdw blurRad="50800" dist="39000" dir="5460000" algn="tl">
                    <a:srgbClr val="000000">
                      <a:alpha val="38000"/>
                    </a:srgbClr>
                  </a:outerShdw>
                </a:effectLst>
              </a:rPr>
              <a:t>Сакральное / светское</a:t>
            </a:r>
            <a:endParaRPr lang="ru-RU" sz="3700" b="1" dirty="0">
              <a:ln w="11430"/>
              <a:solidFill>
                <a:schemeClr val="accent2">
                  <a:lumMod val="50000"/>
                </a:schemeClr>
              </a:solidFill>
              <a:effectLst>
                <a:outerShdw blurRad="50800" dist="39000" dir="5460000" algn="tl">
                  <a:srgbClr val="000000">
                    <a:alpha val="38000"/>
                  </a:srgbClr>
                </a:outerShdw>
              </a:effectLst>
            </a:endParaRPr>
          </a:p>
        </p:txBody>
      </p:sp>
      <p:sp>
        <p:nvSpPr>
          <p:cNvPr id="3" name="Содержимое 2"/>
          <p:cNvSpPr>
            <a:spLocks noGrp="1"/>
          </p:cNvSpPr>
          <p:nvPr>
            <p:ph sz="quarter" idx="1"/>
          </p:nvPr>
        </p:nvSpPr>
        <p:spPr>
          <a:xfrm>
            <a:off x="457200" y="1600201"/>
            <a:ext cx="8229600" cy="2260848"/>
          </a:xfrm>
        </p:spPr>
        <p:txBody>
          <a:bodyPr>
            <a:normAutofit lnSpcReduction="10000"/>
          </a:bodyPr>
          <a:lstStyle/>
          <a:p>
            <a:pPr marL="0" indent="0" algn="just">
              <a:lnSpc>
                <a:spcPct val="150000"/>
              </a:lnSpc>
              <a:buNone/>
            </a:pPr>
            <a:r>
              <a:rPr lang="ru-RU" sz="2400" dirty="0" smtClean="0">
                <a:solidFill>
                  <a:schemeClr val="accent2">
                    <a:lumMod val="50000"/>
                  </a:schemeClr>
                </a:solidFill>
                <a:latin typeface="Times New Roman" pitchFamily="18" charset="0"/>
              </a:rPr>
              <a:t>Социальная работа на приходе одновременно должна поддерживать социальное (в том числе, материальное) благополучие людей и помогать прихожанам выполнять свой христианский долг. </a:t>
            </a:r>
            <a:endParaRPr lang="ru-RU" sz="2400" dirty="0">
              <a:solidFill>
                <a:schemeClr val="accent2">
                  <a:lumMod val="50000"/>
                </a:schemeClr>
              </a:solidFill>
              <a:latin typeface="Times New Roman" pitchFamily="18" charset="0"/>
            </a:endParaRPr>
          </a:p>
        </p:txBody>
      </p:sp>
    </p:spTree>
  </p:cSld>
  <p:clrMapOvr>
    <a:masterClrMapping/>
  </p:clrMapOvr>
  <p:transition/>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r>
              <a:rPr lang="ru-RU" sz="3700" b="1" dirty="0" smtClean="0">
                <a:ln w="11430"/>
                <a:solidFill>
                  <a:schemeClr val="accent2">
                    <a:lumMod val="50000"/>
                  </a:schemeClr>
                </a:solidFill>
                <a:effectLst>
                  <a:outerShdw blurRad="50800" dist="39000" dir="5460000" algn="tl">
                    <a:srgbClr val="000000">
                      <a:alpha val="38000"/>
                    </a:srgbClr>
                  </a:outerShdw>
                </a:effectLst>
              </a:rPr>
              <a:t>Моральный долг / работа по найму</a:t>
            </a:r>
            <a:endParaRPr lang="ru-RU" sz="3700" b="1" dirty="0">
              <a:ln w="11430"/>
              <a:solidFill>
                <a:schemeClr val="accent2">
                  <a:lumMod val="50000"/>
                </a:schemeClr>
              </a:solidFill>
              <a:effectLst>
                <a:outerShdw blurRad="50800" dist="39000" dir="5460000" algn="tl">
                  <a:srgbClr val="000000">
                    <a:alpha val="38000"/>
                  </a:srgbClr>
                </a:outerShdw>
              </a:effectLst>
            </a:endParaRPr>
          </a:p>
        </p:txBody>
      </p:sp>
      <p:sp>
        <p:nvSpPr>
          <p:cNvPr id="3" name="Содержимое 2"/>
          <p:cNvSpPr>
            <a:spLocks noGrp="1"/>
          </p:cNvSpPr>
          <p:nvPr>
            <p:ph sz="quarter" idx="1"/>
          </p:nvPr>
        </p:nvSpPr>
        <p:spPr/>
        <p:txBody>
          <a:bodyPr>
            <a:normAutofit/>
          </a:bodyPr>
          <a:lstStyle/>
          <a:p>
            <a:pPr marL="0" indent="0" algn="just">
              <a:lnSpc>
                <a:spcPct val="150000"/>
              </a:lnSpc>
              <a:buNone/>
            </a:pPr>
            <a:r>
              <a:rPr lang="ru-RU" sz="2600" dirty="0" smtClean="0">
                <a:solidFill>
                  <a:schemeClr val="accent2">
                    <a:lumMod val="50000"/>
                  </a:schemeClr>
                </a:solidFill>
                <a:latin typeface="Times New Roman" pitchFamily="18" charset="0"/>
              </a:rPr>
              <a:t>Человеку бывает «стыдно получать деньги в церкви» . Отсюда вытекает противопоставление «должность или человек». Несмотря на наличие должностной инструкции и устава религиозной организации, круг обязанностей социального работника храма не удается четко определить: «это такая должность, … человек занимается тем, что требуется в данный момент» </a:t>
            </a:r>
            <a:endParaRPr lang="ru-RU" sz="2600" dirty="0">
              <a:solidFill>
                <a:schemeClr val="accent2">
                  <a:lumMod val="50000"/>
                </a:schemeClr>
              </a:solidFill>
              <a:latin typeface="Times New Roman" pitchFamily="18" charset="0"/>
            </a:endParaRPr>
          </a:p>
        </p:txBody>
      </p:sp>
    </p:spTree>
  </p:cSld>
  <p:clrMapOvr>
    <a:masterClrMapping/>
  </p:clrMapOvr>
  <p:transition/>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pPr algn="ctr"/>
            <a:r>
              <a:rPr lang="ru-RU" sz="3700" b="1" dirty="0" smtClean="0">
                <a:ln w="11430"/>
                <a:solidFill>
                  <a:schemeClr val="accent2">
                    <a:lumMod val="50000"/>
                  </a:schemeClr>
                </a:solidFill>
                <a:effectLst>
                  <a:outerShdw blurRad="50800" dist="39000" dir="5460000" algn="tl">
                    <a:srgbClr val="000000">
                      <a:alpha val="38000"/>
                    </a:srgbClr>
                  </a:outerShdw>
                </a:effectLst>
              </a:rPr>
              <a:t>Должность / призвание</a:t>
            </a:r>
            <a:endParaRPr lang="ru-RU" sz="3700" b="1" dirty="0">
              <a:ln w="11430"/>
              <a:solidFill>
                <a:schemeClr val="accent2">
                  <a:lumMod val="50000"/>
                </a:schemeClr>
              </a:solidFill>
              <a:effectLst>
                <a:outerShdw blurRad="50800" dist="39000" dir="5460000" algn="tl">
                  <a:srgbClr val="000000">
                    <a:alpha val="38000"/>
                  </a:srgbClr>
                </a:outerShdw>
              </a:effectLst>
            </a:endParaRPr>
          </a:p>
        </p:txBody>
      </p:sp>
      <p:sp>
        <p:nvSpPr>
          <p:cNvPr id="3" name="Содержимое 2"/>
          <p:cNvSpPr>
            <a:spLocks noGrp="1"/>
          </p:cNvSpPr>
          <p:nvPr>
            <p:ph sz="quarter" idx="1"/>
          </p:nvPr>
        </p:nvSpPr>
        <p:spPr/>
        <p:txBody>
          <a:bodyPr>
            <a:normAutofit/>
          </a:bodyPr>
          <a:lstStyle/>
          <a:p>
            <a:pPr marL="0" indent="0" algn="just">
              <a:buNone/>
            </a:pPr>
            <a:r>
              <a:rPr lang="ru-RU" sz="2600" dirty="0" smtClean="0">
                <a:solidFill>
                  <a:schemeClr val="accent2">
                    <a:lumMod val="50000"/>
                  </a:schemeClr>
                </a:solidFill>
                <a:latin typeface="Times New Roman" pitchFamily="18" charset="0"/>
              </a:rPr>
              <a:t>Четкое определение обязанностей не подходит для работы в церкви: «В церкви все-таки место такое особое, все-таки, прежде всего, это дело сердца»</a:t>
            </a:r>
            <a:endParaRPr lang="ru-RU" sz="2600" dirty="0">
              <a:solidFill>
                <a:schemeClr val="accent2">
                  <a:lumMod val="50000"/>
                </a:schemeClr>
              </a:solidFill>
              <a:latin typeface="Times New Roman" pitchFamily="18" charset="0"/>
            </a:endParaRPr>
          </a:p>
        </p:txBody>
      </p:sp>
    </p:spTree>
  </p:cSld>
  <p:clrMapOvr>
    <a:masterClrMapping/>
  </p:clrMapOvr>
  <p:transition/>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p:cNvSpPr>
            <a:spLocks noGrp="1" noChangeArrowheads="1"/>
          </p:cNvSpPr>
          <p:nvPr>
            <p:ph type="title"/>
          </p:nvPr>
        </p:nvSpPr>
        <p:spPr>
          <a:xfrm>
            <a:off x="179388" y="260350"/>
            <a:ext cx="8785225" cy="1157288"/>
          </a:xfrm>
        </p:spPr>
        <p:txBody>
          <a:bodyPr>
            <a:noAutofit/>
          </a:bodyPr>
          <a:lstStyle/>
          <a:p>
            <a:r>
              <a:rPr lang="ru-RU" sz="3700" b="1" dirty="0" err="1">
                <a:ln w="11430"/>
                <a:solidFill>
                  <a:schemeClr val="accent2">
                    <a:lumMod val="50000"/>
                  </a:schemeClr>
                </a:solidFill>
                <a:effectLst>
                  <a:outerShdw blurRad="50800" dist="39000" dir="5460000" algn="tl">
                    <a:srgbClr val="000000">
                      <a:alpha val="38000"/>
                    </a:srgbClr>
                  </a:outerShdw>
                </a:effectLst>
              </a:rPr>
              <a:t>Деонтологические</a:t>
            </a:r>
            <a:r>
              <a:rPr lang="ru-RU" sz="3700" b="1" dirty="0">
                <a:ln w="11430"/>
                <a:solidFill>
                  <a:schemeClr val="accent2">
                    <a:lumMod val="50000"/>
                  </a:schemeClr>
                </a:solidFill>
                <a:effectLst>
                  <a:outerShdw blurRad="50800" dist="39000" dir="5460000" algn="tl">
                    <a:srgbClr val="000000">
                      <a:alpha val="38000"/>
                    </a:srgbClr>
                  </a:outerShdw>
                </a:effectLst>
              </a:rPr>
              <a:t> основы социальной работы </a:t>
            </a:r>
          </a:p>
        </p:txBody>
      </p:sp>
      <p:sp>
        <p:nvSpPr>
          <p:cNvPr id="7171" name="Rectangle 3"/>
          <p:cNvSpPr>
            <a:spLocks noGrp="1" noChangeArrowheads="1"/>
          </p:cNvSpPr>
          <p:nvPr>
            <p:ph sz="quarter" idx="1"/>
          </p:nvPr>
        </p:nvSpPr>
        <p:spPr>
          <a:xfrm>
            <a:off x="179512" y="1484784"/>
            <a:ext cx="8712968" cy="5184304"/>
          </a:xfrm>
        </p:spPr>
        <p:txBody>
          <a:bodyPr>
            <a:normAutofit lnSpcReduction="10000"/>
          </a:bodyPr>
          <a:lstStyle/>
          <a:p>
            <a:pPr marL="0" indent="0" algn="just">
              <a:lnSpc>
                <a:spcPct val="80000"/>
              </a:lnSpc>
              <a:buFont typeface="Wingdings" pitchFamily="2" charset="2"/>
              <a:buNone/>
            </a:pPr>
            <a:r>
              <a:rPr lang="ru-RU" sz="2600" dirty="0">
                <a:solidFill>
                  <a:schemeClr val="accent2">
                    <a:lumMod val="50000"/>
                  </a:schemeClr>
                </a:solidFill>
                <a:latin typeface="Times New Roman" pitchFamily="18" charset="0"/>
              </a:rPr>
              <a:t>Важнейшей категорией профессиональной этики является </a:t>
            </a:r>
            <a:r>
              <a:rPr lang="ru-RU" sz="2600" b="1" dirty="0">
                <a:solidFill>
                  <a:schemeClr val="accent2">
                    <a:lumMod val="50000"/>
                  </a:schemeClr>
                </a:solidFill>
                <a:latin typeface="Times New Roman" pitchFamily="18" charset="0"/>
              </a:rPr>
              <a:t>долг</a:t>
            </a:r>
            <a:r>
              <a:rPr lang="ru-RU" sz="2600" dirty="0">
                <a:solidFill>
                  <a:schemeClr val="accent2">
                    <a:lumMod val="50000"/>
                  </a:schemeClr>
                </a:solidFill>
                <a:latin typeface="Times New Roman" pitchFamily="18" charset="0"/>
              </a:rPr>
              <a:t>, который предстает как совокупность объективной необходимости и личной активности специалиста. </a:t>
            </a:r>
            <a:endParaRPr lang="ru-RU" sz="2600" dirty="0" smtClean="0">
              <a:solidFill>
                <a:schemeClr val="accent2">
                  <a:lumMod val="50000"/>
                </a:schemeClr>
              </a:solidFill>
              <a:latin typeface="Times New Roman" pitchFamily="18" charset="0"/>
            </a:endParaRPr>
          </a:p>
          <a:p>
            <a:pPr marL="0" indent="0" algn="just">
              <a:lnSpc>
                <a:spcPct val="80000"/>
              </a:lnSpc>
              <a:buFont typeface="Wingdings" pitchFamily="2" charset="2"/>
              <a:buNone/>
            </a:pPr>
            <a:r>
              <a:rPr lang="ru-RU" sz="2600" b="1" dirty="0" smtClean="0">
                <a:solidFill>
                  <a:schemeClr val="accent2">
                    <a:lumMod val="50000"/>
                  </a:schemeClr>
                </a:solidFill>
                <a:latin typeface="Times New Roman" pitchFamily="18" charset="0"/>
              </a:rPr>
              <a:t>Долг </a:t>
            </a:r>
            <a:r>
              <a:rPr lang="ru-RU" sz="2600" b="1" dirty="0">
                <a:solidFill>
                  <a:schemeClr val="accent2">
                    <a:lumMod val="50000"/>
                  </a:schemeClr>
                </a:solidFill>
                <a:latin typeface="Times New Roman" pitchFamily="18" charset="0"/>
              </a:rPr>
              <a:t>представляет собой нравственную задачу, которую человек формирует для себя сам на основании нравственных требований, обращенных ко всем. </a:t>
            </a:r>
          </a:p>
          <a:p>
            <a:pPr marL="0" indent="0" algn="just">
              <a:lnSpc>
                <a:spcPct val="80000"/>
              </a:lnSpc>
              <a:buFont typeface="Wingdings" pitchFamily="2" charset="2"/>
              <a:buNone/>
            </a:pPr>
            <a:endParaRPr lang="ru-RU" sz="2600" dirty="0">
              <a:solidFill>
                <a:schemeClr val="accent2">
                  <a:lumMod val="50000"/>
                </a:schemeClr>
              </a:solidFill>
              <a:latin typeface="Times New Roman" pitchFamily="18" charset="0"/>
            </a:endParaRPr>
          </a:p>
          <a:p>
            <a:pPr marL="0" indent="0" algn="just">
              <a:lnSpc>
                <a:spcPct val="80000"/>
              </a:lnSpc>
              <a:buFont typeface="Wingdings" pitchFamily="2" charset="2"/>
              <a:buNone/>
            </a:pPr>
            <a:r>
              <a:rPr lang="ru-RU" sz="2600" dirty="0">
                <a:solidFill>
                  <a:schemeClr val="accent2">
                    <a:lumMod val="50000"/>
                  </a:schemeClr>
                </a:solidFill>
                <a:latin typeface="Times New Roman" pitchFamily="18" charset="0"/>
              </a:rPr>
              <a:t>Успешно выполнять свои функции специалисты могут лишь тогда, когда они глубоко осознали социальное значение своей деятельности и обладают высоким чувством долга, готовы до конца, вопреки всем трудностям его выполнять. </a:t>
            </a:r>
          </a:p>
          <a:p>
            <a:pPr marL="0" indent="0" algn="just">
              <a:lnSpc>
                <a:spcPct val="80000"/>
              </a:lnSpc>
              <a:buFont typeface="Wingdings" pitchFamily="2" charset="2"/>
              <a:buNone/>
            </a:pPr>
            <a:r>
              <a:rPr lang="ru-RU" sz="2600" dirty="0">
                <a:solidFill>
                  <a:schemeClr val="accent2">
                    <a:lumMod val="50000"/>
                  </a:schemeClr>
                </a:solidFill>
                <a:latin typeface="Times New Roman" pitchFamily="18" charset="0"/>
              </a:rPr>
              <a:t>Внутренние переживания специалиста становятся фактором </a:t>
            </a:r>
            <a:r>
              <a:rPr lang="ru-RU" sz="2600" dirty="0" err="1">
                <a:solidFill>
                  <a:schemeClr val="accent2">
                    <a:lumMod val="50000"/>
                  </a:schemeClr>
                </a:solidFill>
                <a:latin typeface="Times New Roman" pitchFamily="18" charset="0"/>
              </a:rPr>
              <a:t>самопринуждения</a:t>
            </a:r>
            <a:r>
              <a:rPr lang="ru-RU" sz="2600" dirty="0">
                <a:solidFill>
                  <a:schemeClr val="accent2">
                    <a:lumMod val="50000"/>
                  </a:schemeClr>
                </a:solidFill>
                <a:latin typeface="Times New Roman" pitchFamily="18" charset="0"/>
              </a:rPr>
              <a:t> поступать в соответствии с этическими ценностями социальной работы. </a:t>
            </a:r>
          </a:p>
          <a:p>
            <a:pPr marL="0" indent="0" algn="just">
              <a:lnSpc>
                <a:spcPct val="80000"/>
              </a:lnSpc>
              <a:buFont typeface="Wingdings" pitchFamily="2" charset="2"/>
              <a:buNone/>
            </a:pPr>
            <a:endParaRPr lang="ru-RU" sz="2600" dirty="0">
              <a:solidFill>
                <a:schemeClr val="accent2">
                  <a:lumMod val="50000"/>
                </a:schemeClr>
              </a:solidFill>
              <a:latin typeface="Times New Roman" pitchFamily="18" charset="0"/>
            </a:endParaRPr>
          </a:p>
          <a:p>
            <a:pPr marL="0" indent="0" algn="just">
              <a:lnSpc>
                <a:spcPct val="80000"/>
              </a:lnSpc>
              <a:buFont typeface="Wingdings" pitchFamily="2" charset="2"/>
              <a:buNone/>
            </a:pPr>
            <a:r>
              <a:rPr lang="ru-RU" sz="2600" dirty="0">
                <a:solidFill>
                  <a:schemeClr val="accent2">
                    <a:lumMod val="50000"/>
                  </a:schemeClr>
                </a:solidFill>
                <a:latin typeface="Times New Roman" pitchFamily="18" charset="0"/>
              </a:rPr>
              <a:t>Повышение престижа профессии в обществе.</a:t>
            </a:r>
          </a:p>
          <a:p>
            <a:pPr marL="0" indent="0" algn="just">
              <a:lnSpc>
                <a:spcPct val="80000"/>
              </a:lnSpc>
              <a:buFont typeface="Wingdings" pitchFamily="2" charset="2"/>
              <a:buNone/>
            </a:pPr>
            <a:endParaRPr lang="ru-RU" sz="2200" dirty="0"/>
          </a:p>
        </p:txBody>
      </p:sp>
    </p:spTree>
  </p:cSld>
  <p:clrMapOvr>
    <a:masterClrMapping/>
  </p:clrMapOvr>
  <p:transition/>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5" name="Rectangle 5"/>
          <p:cNvSpPr>
            <a:spLocks noGrp="1" noChangeArrowheads="1"/>
          </p:cNvSpPr>
          <p:nvPr>
            <p:ph type="subTitle" idx="1"/>
          </p:nvPr>
        </p:nvSpPr>
        <p:spPr/>
        <p:txBody>
          <a:bodyPr/>
          <a:lstStyle/>
          <a:p>
            <a:r>
              <a:rPr lang="en-US" sz="2400" b="1" dirty="0" smtClean="0">
                <a:solidFill>
                  <a:srgbClr val="002060"/>
                </a:solidFill>
                <a:hlinkClick r:id="rId2"/>
              </a:rPr>
              <a:t>www.pstgu.ru</a:t>
            </a:r>
            <a:r>
              <a:rPr lang="en-US" sz="2400" b="1" dirty="0" smtClean="0">
                <a:solidFill>
                  <a:srgbClr val="002060"/>
                </a:solidFill>
              </a:rPr>
              <a:t> </a:t>
            </a:r>
            <a:endParaRPr lang="en-US" sz="2400" b="1" dirty="0">
              <a:solidFill>
                <a:srgbClr val="002060"/>
              </a:solidFill>
            </a:endParaRPr>
          </a:p>
        </p:txBody>
      </p:sp>
      <p:sp>
        <p:nvSpPr>
          <p:cNvPr id="35847" name="Rectangle 7"/>
          <p:cNvSpPr>
            <a:spLocks noGrp="1" noChangeArrowheads="1"/>
          </p:cNvSpPr>
          <p:nvPr>
            <p:ph type="ctrTitle"/>
          </p:nvPr>
        </p:nvSpPr>
        <p:spPr/>
        <p:txBody>
          <a:bodyPr>
            <a:noAutofit/>
          </a:bodyPr>
          <a:lstStyle/>
          <a:p>
            <a:r>
              <a:rPr lang="ru-RU" sz="6000" b="1" dirty="0" smtClean="0">
                <a:ln w="11430"/>
                <a:solidFill>
                  <a:schemeClr val="accent2">
                    <a:lumMod val="50000"/>
                  </a:schemeClr>
                </a:solidFill>
                <a:effectLst>
                  <a:outerShdw blurRad="50800" dist="39000" dir="5460000" algn="tl">
                    <a:srgbClr val="000000">
                      <a:alpha val="38000"/>
                    </a:srgbClr>
                  </a:outerShdw>
                </a:effectLst>
              </a:rPr>
              <a:t>Спасибо за внимание!</a:t>
            </a:r>
            <a:endParaRPr lang="en-US" sz="6000" b="1" dirty="0">
              <a:ln w="11430"/>
              <a:solidFill>
                <a:schemeClr val="accent2">
                  <a:lumMod val="50000"/>
                </a:schemeClr>
              </a:solidFill>
              <a:effectLst>
                <a:outerShdw blurRad="50800" dist="39000" dir="5460000" algn="tl">
                  <a:srgbClr val="000000">
                    <a:alpha val="38000"/>
                  </a:srgbClr>
                </a:outerShdw>
              </a:effectLst>
            </a:endParaRPr>
          </a:p>
        </p:txBody>
      </p:sp>
    </p:spTree>
  </p:cSld>
  <p:clrMapOvr>
    <a:masterClrMapping/>
  </p:clrMapOvr>
  <p:transition/>
  <p:timing>
    <p:tnLst>
      <p:par>
        <p:cTn id="1" dur="indefinite" restart="never" nodeType="tmRoot"/>
      </p:par>
    </p:tnLst>
  </p:timing>
</p:sld>
</file>

<file path=ppt/theme/theme1.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308</TotalTime>
  <Words>2165</Words>
  <Application>Microsoft Office PowerPoint</Application>
  <PresentationFormat>Экран (4:3)</PresentationFormat>
  <Paragraphs>214</Paragraphs>
  <Slides>46</Slides>
  <Notes>3</Notes>
  <HiddenSlides>0</HiddenSlides>
  <MMClips>0</MMClips>
  <ScaleCrop>false</ScaleCrop>
  <HeadingPairs>
    <vt:vector size="4" baseType="variant">
      <vt:variant>
        <vt:lpstr>Тема</vt:lpstr>
      </vt:variant>
      <vt:variant>
        <vt:i4>1</vt:i4>
      </vt:variant>
      <vt:variant>
        <vt:lpstr>Заголовки слайдов</vt:lpstr>
      </vt:variant>
      <vt:variant>
        <vt:i4>46</vt:i4>
      </vt:variant>
    </vt:vector>
  </HeadingPairs>
  <TitlesOfParts>
    <vt:vector size="47" baseType="lpstr">
      <vt:lpstr>Тема Office</vt:lpstr>
      <vt:lpstr>Этические проблемы социальной работы</vt:lpstr>
      <vt:lpstr>Презентация PowerPoint</vt:lpstr>
      <vt:lpstr>Этика социальной работы</vt:lpstr>
      <vt:lpstr>Профессиональная этика</vt:lpstr>
      <vt:lpstr>Предметная область  профессиональной этики </vt:lpstr>
      <vt:lpstr>Кодексы профессиональной этики</vt:lpstr>
      <vt:lpstr> Кодекс этики социального работника и социального педагога (2003 год)  </vt:lpstr>
      <vt:lpstr> Кодекс этики социального работника и социального педагога (2003 год)  </vt:lpstr>
      <vt:lpstr> Международная декларация этических принципов в фандрайзинге (2006 год)   </vt:lpstr>
      <vt:lpstr>Профессионально-этические стандарты фандрайзинга</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Декларация о добросовестности в сфере благотворительности при сборе средств через ящики копилки (2017)</vt:lpstr>
      <vt:lpstr> Этические нормы </vt:lpstr>
      <vt:lpstr>Деловой этикет</vt:lpstr>
      <vt:lpstr>Профессиональное общение</vt:lpstr>
      <vt:lpstr>Факторы, провоцирующие неэтичное поведение на работе</vt:lpstr>
      <vt:lpstr>Отношения между руководителями и подчиненными влияют на весь характер делового общения, определяя его нравственно-психологический климат.</vt:lpstr>
      <vt:lpstr>Этические проблемы, возникающие в деловых отношениях</vt:lpstr>
      <vt:lpstr>Слова и термины в социальной работе как этическая проблема</vt:lpstr>
      <vt:lpstr>Этика в жизни христианина</vt:lpstr>
      <vt:lpstr>Презентация PowerPoint</vt:lpstr>
      <vt:lpstr>Главная задача христианина</vt:lpstr>
      <vt:lpstr>Презентация PowerPoint</vt:lpstr>
      <vt:lpstr>Презентация PowerPoint</vt:lpstr>
      <vt:lpstr>Презентация PowerPoint</vt:lpstr>
      <vt:lpstr>Презентация PowerPoint</vt:lpstr>
      <vt:lpstr>Презентация PowerPoint</vt:lpstr>
      <vt:lpstr>Общение с клиентом</vt:lpstr>
      <vt:lpstr>Правила общения с людьми с особенностями в развитии</vt:lpstr>
      <vt:lpstr>Концепция «независимой жизни»</vt:lpstr>
      <vt:lpstr>Этическая дилемма</vt:lpstr>
      <vt:lpstr>Виды и характеристика этических дилемм</vt:lpstr>
      <vt:lpstr>Независимость / манипулирование</vt:lpstr>
      <vt:lpstr>Независимость / манипулирование</vt:lpstr>
      <vt:lpstr>Необходимость говорить правду</vt:lpstr>
      <vt:lpstr>Конфиденциальность и частный характер сообщений</vt:lpstr>
      <vt:lpstr>Сакральное / светское</vt:lpstr>
      <vt:lpstr>Моральный долг / работа по найму</vt:lpstr>
      <vt:lpstr>Должность / призвание</vt:lpstr>
      <vt:lpstr>Деонтологические основы социальной работы </vt:lpstr>
      <vt:lpstr>Спасибо за внимание!</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Слайд 1</dc:title>
  <dc:creator>adm</dc:creator>
  <cp:lastModifiedBy>Дмитрий Николаевич Матвеев</cp:lastModifiedBy>
  <cp:revision>38</cp:revision>
  <dcterms:created xsi:type="dcterms:W3CDTF">2017-01-16T22:29:33Z</dcterms:created>
  <dcterms:modified xsi:type="dcterms:W3CDTF">2017-03-07T08:28:29Z</dcterms:modified>
</cp:coreProperties>
</file>