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9" r:id="rId2"/>
    <p:sldId id="262" r:id="rId3"/>
    <p:sldId id="263" r:id="rId4"/>
    <p:sldId id="272" r:id="rId5"/>
    <p:sldId id="292" r:id="rId6"/>
    <p:sldId id="278" r:id="rId7"/>
    <p:sldId id="284" r:id="rId8"/>
    <p:sldId id="288" r:id="rId9"/>
    <p:sldId id="277" r:id="rId10"/>
  </p:sldIdLst>
  <p:sldSz cx="9144000" cy="6858000" type="screen4x3"/>
  <p:notesSz cx="6797675" cy="9926638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34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1" autoAdjust="0"/>
    <p:restoredTop sz="94616" autoAdjust="0"/>
  </p:normalViewPr>
  <p:slideViewPr>
    <p:cSldViewPr snapToGrid="0" snapToObjects="1">
      <p:cViewPr varScale="1">
        <p:scale>
          <a:sx n="78" d="100"/>
          <a:sy n="78" d="100"/>
        </p:scale>
        <p:origin x="18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634458769865237E-3"/>
          <c:y val="4.2989771585374738E-2"/>
          <c:w val="0.41536130813159239"/>
          <c:h val="0.932007999588264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noFill/>
            </a:ln>
          </c:spPr>
          <c:explosion val="25"/>
          <c:dPt>
            <c:idx val="0"/>
            <c:bubble3D val="0"/>
            <c:explosion val="0"/>
            <c:spPr>
              <a:solidFill>
                <a:schemeClr val="accent5"/>
              </a:solidFill>
              <a:ln w="25400">
                <a:noFill/>
              </a:ln>
            </c:spPr>
          </c:dPt>
          <c:dPt>
            <c:idx val="1"/>
            <c:bubble3D val="0"/>
            <c:explosion val="0"/>
            <c:spPr>
              <a:solidFill>
                <a:srgbClr val="C93461"/>
              </a:solidFill>
              <a:ln>
                <a:noFill/>
              </a:ln>
            </c:spPr>
          </c:dPt>
          <c:dPt>
            <c:idx val="2"/>
            <c:bubble3D val="0"/>
            <c:explosion val="0"/>
          </c:dPt>
          <c:dLbls>
            <c:dLbl>
              <c:idx val="0"/>
              <c:layout>
                <c:manualLayout>
                  <c:x val="5.8814780124006206E-4"/>
                  <c:y val="-1.0537778536500583E-2"/>
                </c:manualLayout>
              </c:layout>
              <c:tx>
                <c:rich>
                  <a:bodyPr/>
                  <a:lstStyle/>
                  <a:p>
                    <a:pPr>
                      <a:defRPr sz="3600" b="1">
                        <a:solidFill>
                          <a:schemeClr val="bg1"/>
                        </a:solidFill>
                      </a:defRPr>
                    </a:pPr>
                    <a:r>
                      <a:rPr lang="en-US" sz="3600" b="1" dirty="0" smtClean="0">
                        <a:solidFill>
                          <a:schemeClr val="bg1"/>
                        </a:solidFill>
                      </a:rPr>
                      <a:t>66</a:t>
                    </a:r>
                    <a:endParaRPr lang="en-US" sz="3600" dirty="0"/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sz="3600" b="1">
                        <a:solidFill>
                          <a:schemeClr val="bg1"/>
                        </a:solidFill>
                      </a:defRPr>
                    </a:pPr>
                    <a:r>
                      <a:rPr lang="en-US" sz="3600" b="1" smtClean="0">
                        <a:solidFill>
                          <a:schemeClr val="bg1"/>
                        </a:solidFill>
                      </a:rPr>
                      <a:t>5</a:t>
                    </a:r>
                    <a:endParaRPr lang="en-US" sz="3600" dirty="0"/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 sz="3600" b="1">
                        <a:solidFill>
                          <a:schemeClr val="bg1"/>
                        </a:solidFill>
                      </a:defRPr>
                    </a:pPr>
                    <a:r>
                      <a:rPr lang="en-US" sz="3600" b="1" smtClean="0">
                        <a:solidFill>
                          <a:schemeClr val="bg1"/>
                        </a:solidFill>
                      </a:rPr>
                      <a:t>4</a:t>
                    </a:r>
                    <a:endParaRPr lang="en-US" sz="3600" dirty="0"/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Мужские</c:v>
                </c:pt>
                <c:pt idx="1">
                  <c:v>Женские</c:v>
                </c:pt>
                <c:pt idx="2">
                  <c:v>Смешанные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66</c:v>
                </c:pt>
                <c:pt idx="1">
                  <c:v>5</c:v>
                </c:pt>
                <c:pt idx="2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80"/>
        <c:holeSize val="50"/>
      </c:doughnutChart>
    </c:plotArea>
    <c:legend>
      <c:legendPos val="r"/>
      <c:layout>
        <c:manualLayout>
          <c:xMode val="edge"/>
          <c:yMode val="edge"/>
          <c:x val="0.34419022774081071"/>
          <c:y val="0.62860945187663231"/>
          <c:w val="0.56414257049474026"/>
          <c:h val="0.26347065217008681"/>
        </c:manualLayout>
      </c:layout>
      <c:overlay val="0"/>
      <c:txPr>
        <a:bodyPr/>
        <a:lstStyle/>
        <a:p>
          <a:pPr>
            <a:defRPr sz="2000" b="1">
              <a:solidFill>
                <a:schemeClr val="tx2">
                  <a:lumMod val="7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426522312487519E-2"/>
          <c:y val="0.23166058959594074"/>
          <c:w val="0.8158114372593418"/>
          <c:h val="0.7276417623488310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РАСПОЛОЖЕНЫ2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explosion val="22"/>
          <c:dPt>
            <c:idx val="0"/>
            <c:bubble3D val="0"/>
            <c:explosion val="8"/>
            <c:spPr>
              <a:solidFill>
                <a:srgbClr val="C93461"/>
              </a:solidFill>
            </c:spPr>
          </c:dPt>
          <c:dPt>
            <c:idx val="1"/>
            <c:bubble3D val="0"/>
            <c:explosion val="1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2000" b="1">
                        <a:solidFill>
                          <a:schemeClr val="bg1"/>
                        </a:solidFill>
                      </a:defRPr>
                    </a:pPr>
                    <a:r>
                      <a:rPr lang="en-US" sz="2000" b="1" dirty="0" smtClean="0">
                        <a:solidFill>
                          <a:schemeClr val="bg1"/>
                        </a:solidFill>
                      </a:rPr>
                      <a:t>10%</a:t>
                    </a:r>
                    <a:endParaRPr lang="en-US" sz="1400" b="1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6173866723004413"/>
                  <c:y val="-0.15084848066514073"/>
                </c:manualLayout>
              </c:layout>
              <c:tx>
                <c:rich>
                  <a:bodyPr/>
                  <a:lstStyle/>
                  <a:p>
                    <a:pPr>
                      <a:defRPr sz="2400">
                        <a:solidFill>
                          <a:schemeClr val="tx2">
                            <a:lumMod val="75000"/>
                          </a:schemeClr>
                        </a:solidFill>
                      </a:defRPr>
                    </a:pPr>
                    <a:r>
                      <a:rPr lang="en-US" sz="2400" b="1" dirty="0" smtClean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90%</a:t>
                    </a:r>
                    <a:endParaRPr lang="en-US" sz="2400" b="1" dirty="0">
                      <a:solidFill>
                        <a:schemeClr val="tx2">
                          <a:lumMod val="75000"/>
                        </a:schemeClr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В черте города</c:v>
                </c:pt>
                <c:pt idx="1">
                  <c:v>В сельской местности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</c:v>
                </c:pt>
                <c:pt idx="1">
                  <c:v>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305"/>
      </c:pieChart>
    </c:plotArea>
    <c:legend>
      <c:legendPos val="r"/>
      <c:layout>
        <c:manualLayout>
          <c:xMode val="edge"/>
          <c:yMode val="edge"/>
          <c:x val="6.9462634488247729E-2"/>
          <c:y val="1.1299472032962799E-2"/>
          <c:w val="0.75866355107417816"/>
          <c:h val="0.19420450036660539"/>
        </c:manualLayout>
      </c:layout>
      <c:overlay val="0"/>
      <c:txPr>
        <a:bodyPr/>
        <a:lstStyle/>
        <a:p>
          <a:pPr>
            <a:defRPr sz="1600" b="1">
              <a:solidFill>
                <a:schemeClr val="tx2">
                  <a:lumMod val="7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ln w="25400">
      <a:solidFill>
        <a:schemeClr val="accent5"/>
      </a:solidFill>
    </a:ln>
    <a:effectLst/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3BEECC-BE60-44C2-BC6C-436646ADCD0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CDC0DBE-DFE9-4087-BC83-731E128C75C9}">
      <dgm:prSet phldrT="[Текст]" custT="1"/>
      <dgm:spPr>
        <a:solidFill>
          <a:srgbClr val="C93461"/>
        </a:solidFill>
      </dgm:spPr>
      <dgm:t>
        <a:bodyPr/>
        <a:lstStyle/>
        <a:p>
          <a:r>
            <a:rPr lang="ru-RU" sz="2000" b="1" dirty="0" smtClean="0">
              <a:solidFill>
                <a:schemeClr val="bg1"/>
              </a:solidFill>
            </a:rPr>
            <a:t>8</a:t>
          </a:r>
          <a:endParaRPr lang="ru-RU" sz="2000" b="1" dirty="0">
            <a:solidFill>
              <a:schemeClr val="bg1"/>
            </a:solidFill>
          </a:endParaRPr>
        </a:p>
      </dgm:t>
    </dgm:pt>
    <dgm:pt modelId="{28EF9DC7-082C-4BD6-B5B7-7F48F5BCCB4D}" type="parTrans" cxnId="{B1FD3FB1-714E-415F-A8D6-CC959B85B003}">
      <dgm:prSet/>
      <dgm:spPr/>
      <dgm:t>
        <a:bodyPr/>
        <a:lstStyle/>
        <a:p>
          <a:endParaRPr lang="ru-RU" sz="2000" b="1" dirty="0"/>
        </a:p>
      </dgm:t>
    </dgm:pt>
    <dgm:pt modelId="{CDE1FB7C-DED9-493A-852C-F8EFE0C71247}" type="sibTrans" cxnId="{B1FD3FB1-714E-415F-A8D6-CC959B85B003}">
      <dgm:prSet/>
      <dgm:spPr/>
      <dgm:t>
        <a:bodyPr/>
        <a:lstStyle/>
        <a:p>
          <a:endParaRPr lang="ru-RU" sz="2000" b="1" dirty="0"/>
        </a:p>
      </dgm:t>
    </dgm:pt>
    <dgm:pt modelId="{2998AAB8-A10B-4EB5-A477-44D2ADE61C39}">
      <dgm:prSet phldrT="[Текст]" custT="1"/>
      <dgm:spPr>
        <a:solidFill>
          <a:srgbClr val="C93461"/>
        </a:solidFill>
      </dgm:spPr>
      <dgm:t>
        <a:bodyPr/>
        <a:lstStyle/>
        <a:p>
          <a:r>
            <a:rPr lang="ru-RU" sz="2000" b="1" dirty="0" smtClean="0">
              <a:solidFill>
                <a:schemeClr val="bg1"/>
              </a:solidFill>
            </a:rPr>
            <a:t>49</a:t>
          </a:r>
          <a:endParaRPr lang="ru-RU" sz="2000" b="1" dirty="0">
            <a:solidFill>
              <a:schemeClr val="bg1"/>
            </a:solidFill>
          </a:endParaRPr>
        </a:p>
      </dgm:t>
    </dgm:pt>
    <dgm:pt modelId="{ED69D031-CA8E-4B49-8747-0CD1CA470B7F}" type="parTrans" cxnId="{3CFB0C3D-CCC2-4F89-BEE2-1782AAD79C86}">
      <dgm:prSet/>
      <dgm:spPr/>
      <dgm:t>
        <a:bodyPr/>
        <a:lstStyle/>
        <a:p>
          <a:endParaRPr lang="ru-RU" sz="2000" b="1" dirty="0"/>
        </a:p>
      </dgm:t>
    </dgm:pt>
    <dgm:pt modelId="{5F23EB86-FB7B-4B08-AFE3-11C185B453FE}" type="sibTrans" cxnId="{3CFB0C3D-CCC2-4F89-BEE2-1782AAD79C86}">
      <dgm:prSet/>
      <dgm:spPr/>
      <dgm:t>
        <a:bodyPr/>
        <a:lstStyle/>
        <a:p>
          <a:endParaRPr lang="ru-RU" sz="2000" b="1" dirty="0"/>
        </a:p>
      </dgm:t>
    </dgm:pt>
    <dgm:pt modelId="{18BC6DDC-62E3-4808-99BF-C16AE42D3CB8}">
      <dgm:prSet phldrT="[Текст]" custT="1"/>
      <dgm:spPr>
        <a:noFill/>
        <a:ln>
          <a:solidFill>
            <a:srgbClr val="C93461">
              <a:alpha val="90000"/>
            </a:srgbClr>
          </a:solidFill>
        </a:ln>
        <a:effectLst/>
      </dgm:spPr>
      <dgm:t>
        <a:bodyPr/>
        <a:lstStyle/>
        <a:p>
          <a:r>
            <a:rPr lang="ru-RU" sz="1800" b="1" dirty="0" smtClean="0">
              <a:solidFill>
                <a:srgbClr val="C93461"/>
              </a:solidFill>
            </a:rPr>
            <a:t>ЕПАРХИЙ РПЦ</a:t>
          </a:r>
          <a:endParaRPr lang="ru-RU" sz="1800" b="1" dirty="0">
            <a:solidFill>
              <a:srgbClr val="C93461"/>
            </a:solidFill>
          </a:endParaRPr>
        </a:p>
      </dgm:t>
    </dgm:pt>
    <dgm:pt modelId="{669552C4-BE97-4B63-BDDC-CE679B634866}" type="parTrans" cxnId="{A8DF72BE-B4A2-4AB5-AE27-8021D1D84DF2}">
      <dgm:prSet/>
      <dgm:spPr/>
      <dgm:t>
        <a:bodyPr/>
        <a:lstStyle/>
        <a:p>
          <a:endParaRPr lang="ru-RU" sz="2000" b="1" dirty="0"/>
        </a:p>
      </dgm:t>
    </dgm:pt>
    <dgm:pt modelId="{92D9C22E-25DA-4747-99A1-C8D705D5ABD0}" type="sibTrans" cxnId="{A8DF72BE-B4A2-4AB5-AE27-8021D1D84DF2}">
      <dgm:prSet/>
      <dgm:spPr/>
      <dgm:t>
        <a:bodyPr/>
        <a:lstStyle/>
        <a:p>
          <a:endParaRPr lang="ru-RU" sz="2000" b="1" dirty="0"/>
        </a:p>
      </dgm:t>
    </dgm:pt>
    <dgm:pt modelId="{3C9A5746-3892-4B63-B441-F99AF6E1F190}">
      <dgm:prSet phldrT="[Текст]" custT="1"/>
      <dgm:spPr>
        <a:noFill/>
        <a:ln>
          <a:solidFill>
            <a:srgbClr val="C93461">
              <a:alpha val="90000"/>
            </a:srgbClr>
          </a:solidFill>
        </a:ln>
        <a:effectLst/>
      </dgm:spPr>
      <dgm:t>
        <a:bodyPr anchor="ctr" anchorCtr="0"/>
        <a:lstStyle/>
        <a:p>
          <a:r>
            <a:rPr lang="ru-RU" sz="1800" b="1" dirty="0" smtClean="0">
              <a:solidFill>
                <a:srgbClr val="C93461"/>
              </a:solidFill>
            </a:rPr>
            <a:t>ФЕДЕРАЛЬНЫХ ОКРУГОВ РФ</a:t>
          </a:r>
          <a:endParaRPr lang="ru-RU" sz="1800" b="1" dirty="0">
            <a:solidFill>
              <a:srgbClr val="C93461"/>
            </a:solidFill>
          </a:endParaRPr>
        </a:p>
      </dgm:t>
      <dgm:extLst>
        <a:ext uri="{E40237B7-FDA0-4F09-8148-C483321AD2D9}">
          <dgm14:cNvPr xmlns:dgm14="http://schemas.microsoft.com/office/drawing/2010/diagram" id="0" name="" title="ргдргдр"/>
        </a:ext>
      </dgm:extLst>
    </dgm:pt>
    <dgm:pt modelId="{7D4EC8C7-AA17-45E2-A307-0984194A6DD3}" type="sibTrans" cxnId="{451D272E-448A-4C4E-A711-C67858A32297}">
      <dgm:prSet/>
      <dgm:spPr/>
      <dgm:t>
        <a:bodyPr/>
        <a:lstStyle/>
        <a:p>
          <a:endParaRPr lang="ru-RU" sz="2000" b="1" dirty="0"/>
        </a:p>
      </dgm:t>
    </dgm:pt>
    <dgm:pt modelId="{F01BC309-E03A-4FDE-AB28-69BA859587D8}" type="parTrans" cxnId="{451D272E-448A-4C4E-A711-C67858A32297}">
      <dgm:prSet/>
      <dgm:spPr/>
      <dgm:t>
        <a:bodyPr/>
        <a:lstStyle/>
        <a:p>
          <a:endParaRPr lang="ru-RU" sz="2000" b="1" dirty="0"/>
        </a:p>
      </dgm:t>
    </dgm:pt>
    <dgm:pt modelId="{AFDD4ABD-E377-4984-A83C-A67416FA787A}">
      <dgm:prSet phldrT="[Текст]" custT="1"/>
      <dgm:spPr>
        <a:solidFill>
          <a:srgbClr val="C93461"/>
        </a:solidFill>
      </dgm:spPr>
      <dgm:t>
        <a:bodyPr/>
        <a:lstStyle/>
        <a:p>
          <a:r>
            <a:rPr lang="ru-RU" sz="2000" b="1" smtClean="0">
              <a:solidFill>
                <a:schemeClr val="bg1"/>
              </a:solidFill>
            </a:rPr>
            <a:t>39</a:t>
          </a:r>
          <a:endParaRPr lang="ru-RU" sz="2000" b="1" dirty="0">
            <a:solidFill>
              <a:schemeClr val="bg1"/>
            </a:solidFill>
          </a:endParaRPr>
        </a:p>
      </dgm:t>
    </dgm:pt>
    <dgm:pt modelId="{983B1D01-E255-419A-8BF1-55A09A788A44}" type="sibTrans" cxnId="{DC39610D-3832-4766-AAB2-A7605C80CB1D}">
      <dgm:prSet/>
      <dgm:spPr/>
      <dgm:t>
        <a:bodyPr/>
        <a:lstStyle/>
        <a:p>
          <a:endParaRPr lang="ru-RU" sz="2000" b="1" dirty="0"/>
        </a:p>
      </dgm:t>
    </dgm:pt>
    <dgm:pt modelId="{5597A548-5FB3-402D-B8CE-C07DD2DDE611}" type="parTrans" cxnId="{DC39610D-3832-4766-AAB2-A7605C80CB1D}">
      <dgm:prSet/>
      <dgm:spPr/>
      <dgm:t>
        <a:bodyPr/>
        <a:lstStyle/>
        <a:p>
          <a:endParaRPr lang="ru-RU" sz="2000" b="1" dirty="0"/>
        </a:p>
      </dgm:t>
    </dgm:pt>
    <dgm:pt modelId="{1DBFAD1F-9399-41A7-80D7-B103B02F4B38}">
      <dgm:prSet phldrT="[Текст]" custT="1"/>
      <dgm:spPr>
        <a:noFill/>
        <a:ln>
          <a:solidFill>
            <a:srgbClr val="C93461">
              <a:alpha val="90000"/>
            </a:srgbClr>
          </a:solidFill>
        </a:ln>
        <a:effectLst/>
      </dgm:spPr>
      <dgm:t>
        <a:bodyPr/>
        <a:lstStyle/>
        <a:p>
          <a:r>
            <a:rPr lang="ru-RU" sz="1800" b="1" dirty="0" smtClean="0">
              <a:solidFill>
                <a:srgbClr val="C93461"/>
              </a:solidFill>
            </a:rPr>
            <a:t>СУБЪЕКТОВ РФ</a:t>
          </a:r>
          <a:endParaRPr lang="ru-RU" sz="1800" b="1" dirty="0">
            <a:solidFill>
              <a:srgbClr val="C93461"/>
            </a:solidFill>
          </a:endParaRPr>
        </a:p>
      </dgm:t>
    </dgm:pt>
    <dgm:pt modelId="{99593500-91D5-4F0D-8952-615ECCF78A97}" type="sibTrans" cxnId="{FDA4E146-822D-4FB5-ACDF-E42DA17A6011}">
      <dgm:prSet/>
      <dgm:spPr/>
      <dgm:t>
        <a:bodyPr/>
        <a:lstStyle/>
        <a:p>
          <a:endParaRPr lang="ru-RU" sz="2000" b="1" dirty="0"/>
        </a:p>
      </dgm:t>
    </dgm:pt>
    <dgm:pt modelId="{E7B6808C-FB76-48FD-926B-FB85E2A2FB1B}" type="parTrans" cxnId="{FDA4E146-822D-4FB5-ACDF-E42DA17A6011}">
      <dgm:prSet/>
      <dgm:spPr/>
      <dgm:t>
        <a:bodyPr/>
        <a:lstStyle/>
        <a:p>
          <a:endParaRPr lang="ru-RU" sz="2000" b="1" dirty="0"/>
        </a:p>
      </dgm:t>
    </dgm:pt>
    <dgm:pt modelId="{A06C24EF-1B0F-4A66-A012-9208C165BF3A}" type="pres">
      <dgm:prSet presAssocID="{5A3BEECC-BE60-44C2-BC6C-436646ADCD0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967408-802D-40EB-9BD1-014621189393}" type="pres">
      <dgm:prSet presAssocID="{8CDC0DBE-DFE9-4087-BC83-731E128C75C9}" presName="linNode" presStyleCnt="0"/>
      <dgm:spPr/>
    </dgm:pt>
    <dgm:pt modelId="{AED3A83F-378D-4FED-95DC-8EB8D1BB1C80}" type="pres">
      <dgm:prSet presAssocID="{8CDC0DBE-DFE9-4087-BC83-731E128C75C9}" presName="parentText" presStyleLbl="node1" presStyleIdx="0" presStyleCnt="3" custScaleX="44444" custLinFactNeighborX="19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54EE7-89C3-491A-9C4F-149A3B5CB6C4}" type="pres">
      <dgm:prSet presAssocID="{8CDC0DBE-DFE9-4087-BC83-731E128C75C9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502582-F86C-4B36-89D5-AB71FDDFC7E2}" type="pres">
      <dgm:prSet presAssocID="{CDE1FB7C-DED9-493A-852C-F8EFE0C71247}" presName="sp" presStyleCnt="0"/>
      <dgm:spPr/>
    </dgm:pt>
    <dgm:pt modelId="{4F2214FA-C983-4CD3-BEDA-03459F794C80}" type="pres">
      <dgm:prSet presAssocID="{AFDD4ABD-E377-4984-A83C-A67416FA787A}" presName="linNode" presStyleCnt="0"/>
      <dgm:spPr/>
    </dgm:pt>
    <dgm:pt modelId="{3E18AA08-666C-4719-A7C4-AAC85EC7712C}" type="pres">
      <dgm:prSet presAssocID="{AFDD4ABD-E377-4984-A83C-A67416FA787A}" presName="parentText" presStyleLbl="node1" presStyleIdx="1" presStyleCnt="3" custScaleX="44444" custLinFactNeighborX="19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9126A9-28A9-48A0-99BC-A5A0665787CF}" type="pres">
      <dgm:prSet presAssocID="{AFDD4ABD-E377-4984-A83C-A67416FA787A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23911F-6ECB-48A6-BBE1-0E355FD6441A}" type="pres">
      <dgm:prSet presAssocID="{983B1D01-E255-419A-8BF1-55A09A788A44}" presName="sp" presStyleCnt="0"/>
      <dgm:spPr/>
    </dgm:pt>
    <dgm:pt modelId="{2847D04A-DD9E-4094-8191-CC33763981D0}" type="pres">
      <dgm:prSet presAssocID="{2998AAB8-A10B-4EB5-A477-44D2ADE61C39}" presName="linNode" presStyleCnt="0"/>
      <dgm:spPr/>
    </dgm:pt>
    <dgm:pt modelId="{FBEBD848-D076-48CD-9342-8E7F99F9C5CA}" type="pres">
      <dgm:prSet presAssocID="{2998AAB8-A10B-4EB5-A477-44D2ADE61C39}" presName="parentText" presStyleLbl="node1" presStyleIdx="2" presStyleCnt="3" custScaleX="44444" custLinFactNeighborX="19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D119E6-9BF9-4152-83EE-030F432169DB}" type="pres">
      <dgm:prSet presAssocID="{2998AAB8-A10B-4EB5-A477-44D2ADE61C39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FB0C3D-CCC2-4F89-BEE2-1782AAD79C86}" srcId="{5A3BEECC-BE60-44C2-BC6C-436646ADCD00}" destId="{2998AAB8-A10B-4EB5-A477-44D2ADE61C39}" srcOrd="2" destOrd="0" parTransId="{ED69D031-CA8E-4B49-8747-0CD1CA470B7F}" sibTransId="{5F23EB86-FB7B-4B08-AFE3-11C185B453FE}"/>
    <dgm:cxn modelId="{451D272E-448A-4C4E-A711-C67858A32297}" srcId="{8CDC0DBE-DFE9-4087-BC83-731E128C75C9}" destId="{3C9A5746-3892-4B63-B441-F99AF6E1F190}" srcOrd="0" destOrd="0" parTransId="{F01BC309-E03A-4FDE-AB28-69BA859587D8}" sibTransId="{7D4EC8C7-AA17-45E2-A307-0984194A6DD3}"/>
    <dgm:cxn modelId="{1D42652F-C574-4FCB-AA2A-49829E06B308}" type="presOf" srcId="{AFDD4ABD-E377-4984-A83C-A67416FA787A}" destId="{3E18AA08-666C-4719-A7C4-AAC85EC7712C}" srcOrd="0" destOrd="0" presId="urn:microsoft.com/office/officeart/2005/8/layout/vList5"/>
    <dgm:cxn modelId="{DC39610D-3832-4766-AAB2-A7605C80CB1D}" srcId="{5A3BEECC-BE60-44C2-BC6C-436646ADCD00}" destId="{AFDD4ABD-E377-4984-A83C-A67416FA787A}" srcOrd="1" destOrd="0" parTransId="{5597A548-5FB3-402D-B8CE-C07DD2DDE611}" sibTransId="{983B1D01-E255-419A-8BF1-55A09A788A44}"/>
    <dgm:cxn modelId="{99AFEE15-CA86-48FC-B5C3-B1AD9BB9E272}" type="presOf" srcId="{5A3BEECC-BE60-44C2-BC6C-436646ADCD00}" destId="{A06C24EF-1B0F-4A66-A012-9208C165BF3A}" srcOrd="0" destOrd="0" presId="urn:microsoft.com/office/officeart/2005/8/layout/vList5"/>
    <dgm:cxn modelId="{5F85EDC8-C90F-495C-ABA2-0F5B7BC71759}" type="presOf" srcId="{1DBFAD1F-9399-41A7-80D7-B103B02F4B38}" destId="{3F9126A9-28A9-48A0-99BC-A5A0665787CF}" srcOrd="0" destOrd="0" presId="urn:microsoft.com/office/officeart/2005/8/layout/vList5"/>
    <dgm:cxn modelId="{FDA4E146-822D-4FB5-ACDF-E42DA17A6011}" srcId="{AFDD4ABD-E377-4984-A83C-A67416FA787A}" destId="{1DBFAD1F-9399-41A7-80D7-B103B02F4B38}" srcOrd="0" destOrd="0" parTransId="{E7B6808C-FB76-48FD-926B-FB85E2A2FB1B}" sibTransId="{99593500-91D5-4F0D-8952-615ECCF78A97}"/>
    <dgm:cxn modelId="{A8DF72BE-B4A2-4AB5-AE27-8021D1D84DF2}" srcId="{2998AAB8-A10B-4EB5-A477-44D2ADE61C39}" destId="{18BC6DDC-62E3-4808-99BF-C16AE42D3CB8}" srcOrd="0" destOrd="0" parTransId="{669552C4-BE97-4B63-BDDC-CE679B634866}" sibTransId="{92D9C22E-25DA-4747-99A1-C8D705D5ABD0}"/>
    <dgm:cxn modelId="{5F038662-6153-436B-AFE1-6CA2F2BE64A7}" type="presOf" srcId="{3C9A5746-3892-4B63-B441-F99AF6E1F190}" destId="{F3554EE7-89C3-491A-9C4F-149A3B5CB6C4}" srcOrd="0" destOrd="0" presId="urn:microsoft.com/office/officeart/2005/8/layout/vList5"/>
    <dgm:cxn modelId="{AEC9CA4B-CB29-48FF-BC69-6BF4FC12EBCA}" type="presOf" srcId="{2998AAB8-A10B-4EB5-A477-44D2ADE61C39}" destId="{FBEBD848-D076-48CD-9342-8E7F99F9C5CA}" srcOrd="0" destOrd="0" presId="urn:microsoft.com/office/officeart/2005/8/layout/vList5"/>
    <dgm:cxn modelId="{B1FD3FB1-714E-415F-A8D6-CC959B85B003}" srcId="{5A3BEECC-BE60-44C2-BC6C-436646ADCD00}" destId="{8CDC0DBE-DFE9-4087-BC83-731E128C75C9}" srcOrd="0" destOrd="0" parTransId="{28EF9DC7-082C-4BD6-B5B7-7F48F5BCCB4D}" sibTransId="{CDE1FB7C-DED9-493A-852C-F8EFE0C71247}"/>
    <dgm:cxn modelId="{B2296C33-B177-428A-B4BE-47917152E342}" type="presOf" srcId="{8CDC0DBE-DFE9-4087-BC83-731E128C75C9}" destId="{AED3A83F-378D-4FED-95DC-8EB8D1BB1C80}" srcOrd="0" destOrd="0" presId="urn:microsoft.com/office/officeart/2005/8/layout/vList5"/>
    <dgm:cxn modelId="{7C263479-24E1-45C3-8B85-4379052F11A1}" type="presOf" srcId="{18BC6DDC-62E3-4808-99BF-C16AE42D3CB8}" destId="{63D119E6-9BF9-4152-83EE-030F432169DB}" srcOrd="0" destOrd="0" presId="urn:microsoft.com/office/officeart/2005/8/layout/vList5"/>
    <dgm:cxn modelId="{949DA94E-A2B9-4F48-B815-087C975B117A}" type="presParOf" srcId="{A06C24EF-1B0F-4A66-A012-9208C165BF3A}" destId="{2F967408-802D-40EB-9BD1-014621189393}" srcOrd="0" destOrd="0" presId="urn:microsoft.com/office/officeart/2005/8/layout/vList5"/>
    <dgm:cxn modelId="{32961F80-54D1-46C0-BD73-C694ADD5C658}" type="presParOf" srcId="{2F967408-802D-40EB-9BD1-014621189393}" destId="{AED3A83F-378D-4FED-95DC-8EB8D1BB1C80}" srcOrd="0" destOrd="0" presId="urn:microsoft.com/office/officeart/2005/8/layout/vList5"/>
    <dgm:cxn modelId="{199046E5-F9F7-42B1-8F4E-A378DB57B45A}" type="presParOf" srcId="{2F967408-802D-40EB-9BD1-014621189393}" destId="{F3554EE7-89C3-491A-9C4F-149A3B5CB6C4}" srcOrd="1" destOrd="0" presId="urn:microsoft.com/office/officeart/2005/8/layout/vList5"/>
    <dgm:cxn modelId="{48E4AA83-C4D2-4C88-93FA-E0DAB5251AB7}" type="presParOf" srcId="{A06C24EF-1B0F-4A66-A012-9208C165BF3A}" destId="{CC502582-F86C-4B36-89D5-AB71FDDFC7E2}" srcOrd="1" destOrd="0" presId="urn:microsoft.com/office/officeart/2005/8/layout/vList5"/>
    <dgm:cxn modelId="{59466E6E-9693-4A44-A86F-3AB097EE47D5}" type="presParOf" srcId="{A06C24EF-1B0F-4A66-A012-9208C165BF3A}" destId="{4F2214FA-C983-4CD3-BEDA-03459F794C80}" srcOrd="2" destOrd="0" presId="urn:microsoft.com/office/officeart/2005/8/layout/vList5"/>
    <dgm:cxn modelId="{A2A78B5E-8025-47D4-8448-3589518414E2}" type="presParOf" srcId="{4F2214FA-C983-4CD3-BEDA-03459F794C80}" destId="{3E18AA08-666C-4719-A7C4-AAC85EC7712C}" srcOrd="0" destOrd="0" presId="urn:microsoft.com/office/officeart/2005/8/layout/vList5"/>
    <dgm:cxn modelId="{CBE52FB5-E72F-434D-BF1D-DB4357F11E70}" type="presParOf" srcId="{4F2214FA-C983-4CD3-BEDA-03459F794C80}" destId="{3F9126A9-28A9-48A0-99BC-A5A0665787CF}" srcOrd="1" destOrd="0" presId="urn:microsoft.com/office/officeart/2005/8/layout/vList5"/>
    <dgm:cxn modelId="{9B36978C-A75D-4AD9-B0E1-72474C2A77B6}" type="presParOf" srcId="{A06C24EF-1B0F-4A66-A012-9208C165BF3A}" destId="{6023911F-6ECB-48A6-BBE1-0E355FD6441A}" srcOrd="3" destOrd="0" presId="urn:microsoft.com/office/officeart/2005/8/layout/vList5"/>
    <dgm:cxn modelId="{4E0F8832-367C-446C-BCC1-927DB57B099F}" type="presParOf" srcId="{A06C24EF-1B0F-4A66-A012-9208C165BF3A}" destId="{2847D04A-DD9E-4094-8191-CC33763981D0}" srcOrd="4" destOrd="0" presId="urn:microsoft.com/office/officeart/2005/8/layout/vList5"/>
    <dgm:cxn modelId="{D0C56C63-AEF4-41B2-A44B-705F950ABF5C}" type="presParOf" srcId="{2847D04A-DD9E-4094-8191-CC33763981D0}" destId="{FBEBD848-D076-48CD-9342-8E7F99F9C5CA}" srcOrd="0" destOrd="0" presId="urn:microsoft.com/office/officeart/2005/8/layout/vList5"/>
    <dgm:cxn modelId="{55B3B96D-09F0-45FA-80D8-A3D10BD981B1}" type="presParOf" srcId="{2847D04A-DD9E-4094-8191-CC33763981D0}" destId="{63D119E6-9BF9-4152-83EE-030F432169D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554EE7-89C3-491A-9C4F-149A3B5CB6C4}">
      <dsp:nvSpPr>
        <dsp:cNvPr id="0" name=""/>
        <dsp:cNvSpPr/>
      </dsp:nvSpPr>
      <dsp:spPr>
        <a:xfrm rot="5400000">
          <a:off x="3024978" y="-1538738"/>
          <a:ext cx="370956" cy="3542577"/>
        </a:xfrm>
        <a:prstGeom prst="round2SameRect">
          <a:avLst/>
        </a:prstGeom>
        <a:noFill/>
        <a:ln w="25400" cap="flat" cmpd="sng" algn="ctr">
          <a:solidFill>
            <a:srgbClr val="C93461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rgbClr val="C93461"/>
              </a:solidFill>
            </a:rPr>
            <a:t>ФЕДЕРАЛЬНЫХ ОКРУГОВ РФ</a:t>
          </a:r>
          <a:endParaRPr lang="ru-RU" sz="1800" b="1" kern="1200" dirty="0">
            <a:solidFill>
              <a:srgbClr val="C93461"/>
            </a:solidFill>
          </a:endParaRPr>
        </a:p>
      </dsp:txBody>
      <dsp:txXfrm rot="-5400000">
        <a:off x="1439168" y="65181"/>
        <a:ext cx="3524468" cy="334738"/>
      </dsp:txXfrm>
    </dsp:sp>
    <dsp:sp modelId="{AED3A83F-378D-4FED-95DC-8EB8D1BB1C80}">
      <dsp:nvSpPr>
        <dsp:cNvPr id="0" name=""/>
        <dsp:cNvSpPr/>
      </dsp:nvSpPr>
      <dsp:spPr>
        <a:xfrm>
          <a:off x="621195" y="702"/>
          <a:ext cx="885635" cy="463696"/>
        </a:xfrm>
        <a:prstGeom prst="roundRect">
          <a:avLst/>
        </a:prstGeom>
        <a:solidFill>
          <a:srgbClr val="C934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8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643831" y="23338"/>
        <a:ext cx="840363" cy="418424"/>
      </dsp:txXfrm>
    </dsp:sp>
    <dsp:sp modelId="{3F9126A9-28A9-48A0-99BC-A5A0665787CF}">
      <dsp:nvSpPr>
        <dsp:cNvPr id="0" name=""/>
        <dsp:cNvSpPr/>
      </dsp:nvSpPr>
      <dsp:spPr>
        <a:xfrm rot="5400000">
          <a:off x="3024978" y="-1051857"/>
          <a:ext cx="370956" cy="3542577"/>
        </a:xfrm>
        <a:prstGeom prst="round2SameRect">
          <a:avLst/>
        </a:prstGeom>
        <a:noFill/>
        <a:ln w="25400" cap="flat" cmpd="sng" algn="ctr">
          <a:solidFill>
            <a:srgbClr val="C93461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rgbClr val="C93461"/>
              </a:solidFill>
            </a:rPr>
            <a:t>СУБЪЕКТОВ РФ</a:t>
          </a:r>
          <a:endParaRPr lang="ru-RU" sz="1800" b="1" kern="1200" dirty="0">
            <a:solidFill>
              <a:srgbClr val="C93461"/>
            </a:solidFill>
          </a:endParaRPr>
        </a:p>
      </dsp:txBody>
      <dsp:txXfrm rot="-5400000">
        <a:off x="1439168" y="552062"/>
        <a:ext cx="3524468" cy="334738"/>
      </dsp:txXfrm>
    </dsp:sp>
    <dsp:sp modelId="{3E18AA08-666C-4719-A7C4-AAC85EC7712C}">
      <dsp:nvSpPr>
        <dsp:cNvPr id="0" name=""/>
        <dsp:cNvSpPr/>
      </dsp:nvSpPr>
      <dsp:spPr>
        <a:xfrm>
          <a:off x="621195" y="487583"/>
          <a:ext cx="885635" cy="463696"/>
        </a:xfrm>
        <a:prstGeom prst="roundRect">
          <a:avLst/>
        </a:prstGeom>
        <a:solidFill>
          <a:srgbClr val="C934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>
              <a:solidFill>
                <a:schemeClr val="bg1"/>
              </a:solidFill>
            </a:rPr>
            <a:t>39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643831" y="510219"/>
        <a:ext cx="840363" cy="418424"/>
      </dsp:txXfrm>
    </dsp:sp>
    <dsp:sp modelId="{63D119E6-9BF9-4152-83EE-030F432169DB}">
      <dsp:nvSpPr>
        <dsp:cNvPr id="0" name=""/>
        <dsp:cNvSpPr/>
      </dsp:nvSpPr>
      <dsp:spPr>
        <a:xfrm rot="5400000">
          <a:off x="3024978" y="-564976"/>
          <a:ext cx="370956" cy="3542577"/>
        </a:xfrm>
        <a:prstGeom prst="round2SameRect">
          <a:avLst/>
        </a:prstGeom>
        <a:noFill/>
        <a:ln w="25400" cap="flat" cmpd="sng" algn="ctr">
          <a:solidFill>
            <a:srgbClr val="C93461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rgbClr val="C93461"/>
              </a:solidFill>
            </a:rPr>
            <a:t>ЕПАРХИЙ РПЦ</a:t>
          </a:r>
          <a:endParaRPr lang="ru-RU" sz="1800" b="1" kern="1200" dirty="0">
            <a:solidFill>
              <a:srgbClr val="C93461"/>
            </a:solidFill>
          </a:endParaRPr>
        </a:p>
      </dsp:txBody>
      <dsp:txXfrm rot="-5400000">
        <a:off x="1439168" y="1038943"/>
        <a:ext cx="3524468" cy="334738"/>
      </dsp:txXfrm>
    </dsp:sp>
    <dsp:sp modelId="{FBEBD848-D076-48CD-9342-8E7F99F9C5CA}">
      <dsp:nvSpPr>
        <dsp:cNvPr id="0" name=""/>
        <dsp:cNvSpPr/>
      </dsp:nvSpPr>
      <dsp:spPr>
        <a:xfrm>
          <a:off x="621195" y="974464"/>
          <a:ext cx="885635" cy="463696"/>
        </a:xfrm>
        <a:prstGeom prst="roundRect">
          <a:avLst/>
        </a:prstGeom>
        <a:solidFill>
          <a:srgbClr val="C934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49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643831" y="997100"/>
        <a:ext cx="840363" cy="4184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6087ED-FF37-024B-ADD7-3637F564456C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FD0B1-D724-B143-8AE0-7F75A62DD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089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E642-D0B7-0F42-A753-50643ACBDB4E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1527-F9F1-8546-96C7-5169103AF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508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E642-D0B7-0F42-A753-50643ACBDB4E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1527-F9F1-8546-96C7-5169103AF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82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E642-D0B7-0F42-A753-50643ACBDB4E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1527-F9F1-8546-96C7-5169103AF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24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E642-D0B7-0F42-A753-50643ACBDB4E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1527-F9F1-8546-96C7-5169103AF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138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E642-D0B7-0F42-A753-50643ACBDB4E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1527-F9F1-8546-96C7-5169103AF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020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E642-D0B7-0F42-A753-50643ACBDB4E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1527-F9F1-8546-96C7-5169103AF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293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E642-D0B7-0F42-A753-50643ACBDB4E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1527-F9F1-8546-96C7-5169103AF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27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E642-D0B7-0F42-A753-50643ACBDB4E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1527-F9F1-8546-96C7-5169103AF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327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E642-D0B7-0F42-A753-50643ACBDB4E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1527-F9F1-8546-96C7-5169103AF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766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E642-D0B7-0F42-A753-50643ACBDB4E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1527-F9F1-8546-96C7-5169103AF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440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E642-D0B7-0F42-A753-50643ACBDB4E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1527-F9F1-8546-96C7-5169103AF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228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3E642-D0B7-0F42-A753-50643ACBDB4E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C1527-F9F1-8546-96C7-5169103AF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498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chart" Target="../charts/chart2.xml"/><Relationship Id="rId7" Type="http://schemas.openxmlformats.org/officeDocument/2006/relationships/diagramColors" Target="../diagrams/colors1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3143" y="963215"/>
            <a:ext cx="68510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C93461"/>
                </a:solidFill>
              </a:rPr>
              <a:t>ПОМОЩЬ НАРКОЗАВИСИМЫМ И ИХ РОДСТВЕННИКАМ</a:t>
            </a:r>
            <a:endParaRPr lang="ru-RU" sz="4800" dirty="0">
              <a:solidFill>
                <a:srgbClr val="C93461"/>
              </a:solidFill>
            </a:endParaRPr>
          </a:p>
        </p:txBody>
      </p:sp>
      <p:sp>
        <p:nvSpPr>
          <p:cNvPr id="5" name="Прямоугольник 7"/>
          <p:cNvSpPr/>
          <p:nvPr/>
        </p:nvSpPr>
        <p:spPr>
          <a:xfrm>
            <a:off x="0" y="4011989"/>
            <a:ext cx="8490857" cy="489857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 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7"/>
          <p:cNvSpPr/>
          <p:nvPr/>
        </p:nvSpPr>
        <p:spPr>
          <a:xfrm flipV="1">
            <a:off x="0" y="4693288"/>
            <a:ext cx="8490857" cy="489857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  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63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Работа\Архив\ОЦБСС\Бланки и визитки\Otdel-logoti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99" y="311645"/>
            <a:ext cx="2765220" cy="2765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13176" y="509904"/>
            <a:ext cx="54537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Координационный центр создан в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октябре 2010 года для структурирования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и развития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</a:rPr>
              <a:t>внутрицерковной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работы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по реабилитации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и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социальной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адаптации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наркозависимых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28332" y="3903968"/>
            <a:ext cx="78928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C93461"/>
                </a:solidFill>
              </a:rPr>
              <a:t>СОЗДАНИЕ, АПРОБАЦИЯ И ВНЕДРЕНИЕ </a:t>
            </a:r>
            <a:r>
              <a:rPr lang="ru-RU" sz="2000" b="1" dirty="0" smtClean="0">
                <a:solidFill>
                  <a:srgbClr val="C93461"/>
                </a:solidFill>
              </a:rPr>
              <a:t>МЕТОДОЛОГИИ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rgbClr val="C93461"/>
                </a:solidFill>
              </a:rPr>
              <a:t>КООРДИНАЦИЯ ДЕЯТЕЛЬНОСТИ И ВЗАИМОДЕЙСТВИЯ</a:t>
            </a: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C93461"/>
                </a:solidFill>
              </a:rPr>
              <a:t>СБОР И АНАЛИЗ </a:t>
            </a:r>
            <a:r>
              <a:rPr lang="ru-RU" sz="2000" b="1" dirty="0" smtClean="0">
                <a:solidFill>
                  <a:srgbClr val="C93461"/>
                </a:solidFill>
              </a:rPr>
              <a:t>ИНФОРМАЦИИ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rgbClr val="C93461"/>
                </a:solidFill>
              </a:rPr>
              <a:t>ЭКСПЕРТИЗА УСЛУГ</a:t>
            </a:r>
            <a:endParaRPr lang="ru-RU" sz="2000" b="1" dirty="0">
              <a:solidFill>
                <a:srgbClr val="C9346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13176" y="2103006"/>
            <a:ext cx="47509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Руководитель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Координационного центра: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епископ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Каменский и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Алапаевский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Мефодий</a:t>
            </a:r>
          </a:p>
        </p:txBody>
      </p:sp>
      <p:sp>
        <p:nvSpPr>
          <p:cNvPr id="6" name="Прямоугольник 7"/>
          <p:cNvSpPr/>
          <p:nvPr/>
        </p:nvSpPr>
        <p:spPr>
          <a:xfrm flipH="1">
            <a:off x="653143" y="6606000"/>
            <a:ext cx="8490857" cy="252000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</a:t>
            </a:r>
            <a:endParaRPr lang="ru-RU" b="1" dirty="0">
              <a:solidFill>
                <a:srgbClr val="FFFFFF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3304895" y="1906213"/>
            <a:ext cx="506165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91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Работа\Текущие дела\Фонд\Дизайн фонда\Логотип фонда\Новый логотип\LogoBlue в рамк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04" y="104504"/>
            <a:ext cx="3026840" cy="3026840"/>
          </a:xfrm>
          <a:prstGeom prst="rect">
            <a:avLst/>
          </a:prstGeom>
          <a:solidFill>
            <a:schemeClr val="bg1"/>
          </a:solidFill>
          <a:extLst/>
        </p:spPr>
      </p:pic>
      <p:sp>
        <p:nvSpPr>
          <p:cNvPr id="5" name="Прямоугольник 4"/>
          <p:cNvSpPr/>
          <p:nvPr/>
        </p:nvSpPr>
        <p:spPr>
          <a:xfrm>
            <a:off x="3241484" y="416807"/>
            <a:ext cx="73855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Благотворительный Фонд святого </a:t>
            </a:r>
          </a:p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праведного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Иоанна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Кронштадтского</a:t>
            </a:r>
          </a:p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создан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в августе 2011 года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41484" y="1652014"/>
            <a:ext cx="63270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Учредителем Фонда является Синодальный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отдел </a:t>
            </a:r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по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церковной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благотворительности и социальному служению Русской Православной Церкви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Прямоугольник 7"/>
          <p:cNvSpPr/>
          <p:nvPr/>
        </p:nvSpPr>
        <p:spPr>
          <a:xfrm flipH="1">
            <a:off x="653143" y="6606000"/>
            <a:ext cx="8490857" cy="252000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</a:t>
            </a:r>
            <a:endParaRPr lang="ru-RU" b="1" dirty="0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64044" y="3591671"/>
            <a:ext cx="57718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rgbClr val="C93461"/>
                </a:solidFill>
              </a:rPr>
              <a:t>ФИНАНСИРОВАНИЕ ЦЕРКОВНЫХ ИНИЦИАТИВ В ОБЛАСТИ ПРОТИВОДЕЙСТВИЯ</a:t>
            </a:r>
          </a:p>
          <a:p>
            <a:r>
              <a:rPr lang="ru-RU" sz="2000" b="1" dirty="0">
                <a:solidFill>
                  <a:srgbClr val="C93461"/>
                </a:solidFill>
              </a:rPr>
              <a:t> </a:t>
            </a:r>
            <a:r>
              <a:rPr lang="ru-RU" sz="2000" b="1" dirty="0" smtClean="0">
                <a:solidFill>
                  <a:srgbClr val="C93461"/>
                </a:solidFill>
              </a:rPr>
              <a:t>     НАРКОМАНИИ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ru-RU" sz="2000" b="1" dirty="0" smtClean="0">
              <a:solidFill>
                <a:srgbClr val="C9346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rgbClr val="C93461"/>
                </a:solidFill>
              </a:rPr>
              <a:t>РАЗВИТИЕ СИСТЕМЫ ЦЕРКОВНОЙ </a:t>
            </a:r>
          </a:p>
          <a:p>
            <a:r>
              <a:rPr lang="ru-RU" sz="2000" b="1" dirty="0" smtClean="0">
                <a:solidFill>
                  <a:srgbClr val="C93461"/>
                </a:solidFill>
              </a:rPr>
              <a:t>      РЕАБИЛИТАЦИИ И ПОМОЩИ</a:t>
            </a:r>
          </a:p>
          <a:p>
            <a:r>
              <a:rPr lang="ru-RU" sz="2000" b="1" dirty="0">
                <a:solidFill>
                  <a:srgbClr val="C93461"/>
                </a:solidFill>
              </a:rPr>
              <a:t> </a:t>
            </a:r>
            <a:r>
              <a:rPr lang="ru-RU" sz="2000" b="1" dirty="0" smtClean="0">
                <a:solidFill>
                  <a:srgbClr val="C93461"/>
                </a:solidFill>
              </a:rPr>
              <a:t>     НАРКОЗАВИСИМЫМ    </a:t>
            </a:r>
            <a:endParaRPr lang="ru-RU" sz="2000" b="1" dirty="0">
              <a:solidFill>
                <a:srgbClr val="C93461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304895" y="1564708"/>
            <a:ext cx="506165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968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>
            <a:off x="0" y="281214"/>
            <a:ext cx="8490857" cy="797045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rgbClr val="C934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  </a:t>
            </a:r>
            <a:endParaRPr lang="ru-RU" sz="1400" b="1" dirty="0">
              <a:solidFill>
                <a:srgbClr val="FFFFFF"/>
              </a:solidFill>
              <a:ea typeface="ＭＳ 明朝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8946" y="308818"/>
            <a:ext cx="76589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</a:rPr>
              <a:t>ОБ УЧАСТИИ РУССКОЙ ПРАВОСЛАВНОЙ ЦЕРКВИ В РЕАБИЛИТАЦИИ НАРКОЗАВИСИМЫХ</a:t>
            </a: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7"/>
          <p:cNvSpPr/>
          <p:nvPr/>
        </p:nvSpPr>
        <p:spPr>
          <a:xfrm flipH="1">
            <a:off x="653143" y="6606000"/>
            <a:ext cx="8490857" cy="252000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</a:t>
            </a:r>
            <a:endParaRPr lang="ru-RU" b="1" dirty="0">
              <a:solidFill>
                <a:srgbClr val="FFFFFF"/>
              </a:solidFill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4077681" y="3406403"/>
            <a:ext cx="184731" cy="1359221"/>
            <a:chOff x="4077681" y="3014557"/>
            <a:chExt cx="184731" cy="1359221"/>
          </a:xfrm>
        </p:grpSpPr>
        <p:sp>
          <p:nvSpPr>
            <p:cNvPr id="9" name="TextBox 8"/>
            <p:cNvSpPr txBox="1"/>
            <p:nvPr/>
          </p:nvSpPr>
          <p:spPr>
            <a:xfrm>
              <a:off x="4077681" y="3014557"/>
              <a:ext cx="1847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8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077681" y="3973668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0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364326" y="2713905"/>
            <a:ext cx="811191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Документ принят на заседании Священного Синода Русской Православной Церкви от 26 декабря 2012 года (журнал № 128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84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>
            <a:off x="0" y="281214"/>
            <a:ext cx="8490857" cy="458491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rgbClr val="C934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  </a:t>
            </a:r>
            <a:endParaRPr lang="ru-RU" sz="1400" b="1" dirty="0">
              <a:solidFill>
                <a:srgbClr val="FFFFFF"/>
              </a:solidFill>
              <a:ea typeface="ＭＳ 明朝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0583" y="308818"/>
            <a:ext cx="76589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bg1"/>
                </a:solidFill>
              </a:rPr>
              <a:t>IV. </a:t>
            </a:r>
            <a:r>
              <a:rPr lang="ru-RU" sz="2200" b="1" dirty="0" smtClean="0">
                <a:solidFill>
                  <a:schemeClr val="bg1"/>
                </a:solidFill>
              </a:rPr>
              <a:t>ОРГАНИЗАЦИЯ РЕАБИЛИТАЦИОННОГО ПРОЦЕССА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7"/>
          <p:cNvSpPr/>
          <p:nvPr/>
        </p:nvSpPr>
        <p:spPr>
          <a:xfrm flipH="1">
            <a:off x="653143" y="6606000"/>
            <a:ext cx="8490857" cy="252000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</a:t>
            </a:r>
            <a:endParaRPr lang="ru-RU" b="1" dirty="0">
              <a:solidFill>
                <a:srgbClr val="FFFFFF"/>
              </a:solidFill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4077681" y="3406403"/>
            <a:ext cx="184731" cy="1359221"/>
            <a:chOff x="4077681" y="3014557"/>
            <a:chExt cx="184731" cy="1359221"/>
          </a:xfrm>
        </p:grpSpPr>
        <p:sp>
          <p:nvSpPr>
            <p:cNvPr id="9" name="TextBox 8"/>
            <p:cNvSpPr txBox="1"/>
            <p:nvPr/>
          </p:nvSpPr>
          <p:spPr>
            <a:xfrm>
              <a:off x="4077681" y="3014557"/>
              <a:ext cx="1847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8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077681" y="3973668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0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9705"/>
            <a:ext cx="9144000" cy="6118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5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9796596"/>
              </p:ext>
            </p:extLst>
          </p:nvPr>
        </p:nvGraphicFramePr>
        <p:xfrm>
          <a:off x="-4757" y="2604979"/>
          <a:ext cx="9390807" cy="4829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863038680"/>
              </p:ext>
            </p:extLst>
          </p:nvPr>
        </p:nvGraphicFramePr>
        <p:xfrm>
          <a:off x="5205416" y="1290924"/>
          <a:ext cx="3540551" cy="39695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185562780"/>
              </p:ext>
            </p:extLst>
          </p:nvPr>
        </p:nvGraphicFramePr>
        <p:xfrm>
          <a:off x="-329862" y="1290924"/>
          <a:ext cx="5535278" cy="1438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90008" y="157311"/>
            <a:ext cx="8563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75 РЕАБИЛИТАЦИОННЫХ ЦЕНТРОВ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2882" y="932346"/>
            <a:ext cx="3597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C93461"/>
                </a:solidFill>
              </a:rPr>
              <a:t>РАСПОЛОЖЕНЫ НА </a:t>
            </a:r>
            <a:r>
              <a:rPr lang="ru-RU" b="1" dirty="0" smtClean="0">
                <a:solidFill>
                  <a:srgbClr val="C93461"/>
                </a:solidFill>
              </a:rPr>
              <a:t>ТЕРРИТОРИИ</a:t>
            </a:r>
            <a:endParaRPr lang="ru-RU" b="1" dirty="0">
              <a:solidFill>
                <a:srgbClr val="C9346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1269401" y="1409251"/>
            <a:ext cx="236668" cy="23666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428" y="1880759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885" y="2366854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056555" y="921592"/>
            <a:ext cx="1776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5"/>
                </a:solidFill>
              </a:rPr>
              <a:t>РАСПОЛОЖЕНЫ</a:t>
            </a:r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02338" y="5053872"/>
            <a:ext cx="46124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C93461"/>
                </a:solidFill>
              </a:rPr>
              <a:t>75</a:t>
            </a:r>
            <a:r>
              <a:rPr lang="en-US" sz="2000" b="1" dirty="0" smtClean="0">
                <a:solidFill>
                  <a:srgbClr val="C93461"/>
                </a:solidFill>
              </a:rPr>
              <a:t> </a:t>
            </a:r>
            <a:r>
              <a:rPr lang="ru-RU" sz="2000" b="1" dirty="0" smtClean="0">
                <a:solidFill>
                  <a:srgbClr val="C93461"/>
                </a:solidFill>
              </a:rPr>
              <a:t>РЕАБИЛИТАЦИОННЫХ ЦЕНТРОВ</a:t>
            </a:r>
            <a:endParaRPr lang="ru-RU" sz="6000" b="1" dirty="0">
              <a:solidFill>
                <a:srgbClr val="C934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9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/>
        </p:nvSpPr>
        <p:spPr>
          <a:xfrm>
            <a:off x="0" y="3597655"/>
            <a:ext cx="5216942" cy="160662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140968"/>
            <a:ext cx="2520000" cy="2520000"/>
          </a:xfrm>
          <a:prstGeom prst="rect">
            <a:avLst/>
          </a:prstGeom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43978" y="6053226"/>
            <a:ext cx="8723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accent2"/>
                </a:solidFill>
              </a:rPr>
              <a:t>ТЕЛЕФОН «ГОРЯЧЕЙ ЛИНИИ»  +7 (968) 712 3030</a:t>
            </a:r>
            <a:endParaRPr lang="ru-RU" sz="3200" b="1" dirty="0">
              <a:solidFill>
                <a:schemeClr val="accent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9871" y="3800804"/>
            <a:ext cx="409913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600" b="1" dirty="0" smtClean="0">
                <a:solidFill>
                  <a:schemeClr val="bg1"/>
                </a:solidFill>
              </a:rPr>
              <a:t>САЙТ ФОНДА </a:t>
            </a:r>
          </a:p>
          <a:p>
            <a:pPr algn="r"/>
            <a:r>
              <a:rPr lang="en-US" sz="3600" b="1" dirty="0" smtClean="0">
                <a:solidFill>
                  <a:schemeClr val="bg1"/>
                </a:solidFill>
              </a:rPr>
              <a:t>www.protivnarko.ru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509437" y="1451047"/>
            <a:ext cx="442986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www.instagram.com/protivnarko.ru</a:t>
            </a:r>
            <a:endParaRPr lang="ru-RU" sz="2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09438" y="2317359"/>
            <a:ext cx="454021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www.youtube.com/user/ccfodacanal</a:t>
            </a:r>
            <a:endParaRPr lang="en-US" sz="2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09438" y="253678"/>
            <a:ext cx="5415009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www.facebook.com/IoannKronstadtskyFond</a:t>
            </a:r>
            <a:endParaRPr lang="ru-RU" sz="2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www.vk.com/ioannkronstadtskyfond</a:t>
            </a:r>
            <a:endParaRPr lang="ru-RU" sz="2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www.ok.ru/ioannkronstadtskyfond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98455" y="297038"/>
            <a:ext cx="17812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СОЦИАЛЬНЫЕ</a:t>
            </a:r>
          </a:p>
          <a:p>
            <a:pPr algn="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СЕТИ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9124" y="2178859"/>
            <a:ext cx="1210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КАНАЛ</a:t>
            </a:r>
          </a:p>
          <a:p>
            <a:pPr algn="r"/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YOUTUBE</a:t>
            </a:r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2195736" y="335817"/>
            <a:ext cx="0" cy="2805151"/>
          </a:xfrm>
          <a:prstGeom prst="line">
            <a:avLst/>
          </a:prstGeom>
          <a:ln w="19050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458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>
            <a:off x="0" y="281214"/>
            <a:ext cx="8490857" cy="489857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rgbClr val="C934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  </a:t>
            </a:r>
            <a:endParaRPr lang="ru-RU" sz="1400" b="1" dirty="0">
              <a:solidFill>
                <a:srgbClr val="FFFFFF"/>
              </a:solidFill>
              <a:ea typeface="ＭＳ 明朝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8946" y="308818"/>
            <a:ext cx="151868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</a:rPr>
              <a:t>КОНТАКТЫ</a:t>
            </a: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7"/>
          <p:cNvSpPr/>
          <p:nvPr/>
        </p:nvSpPr>
        <p:spPr>
          <a:xfrm flipH="1">
            <a:off x="653143" y="6606000"/>
            <a:ext cx="8490857" cy="252000"/>
          </a:xfrm>
          <a:custGeom>
            <a:avLst/>
            <a:gdLst>
              <a:gd name="connsiteX0" fmla="*/ 0 w 8490857"/>
              <a:gd name="connsiteY0" fmla="*/ 0 h 489857"/>
              <a:gd name="connsiteX1" fmla="*/ 8490857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  <a:gd name="connsiteX0" fmla="*/ 0 w 8490857"/>
              <a:gd name="connsiteY0" fmla="*/ 0 h 489857"/>
              <a:gd name="connsiteX1" fmla="*/ 7928429 w 8490857"/>
              <a:gd name="connsiteY1" fmla="*/ 0 h 489857"/>
              <a:gd name="connsiteX2" fmla="*/ 8490857 w 8490857"/>
              <a:gd name="connsiteY2" fmla="*/ 489857 h 489857"/>
              <a:gd name="connsiteX3" fmla="*/ 0 w 8490857"/>
              <a:gd name="connsiteY3" fmla="*/ 489857 h 489857"/>
              <a:gd name="connsiteX4" fmla="*/ 0 w 8490857"/>
              <a:gd name="connsiteY4" fmla="*/ 0 h 48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0857" h="489857">
                <a:moveTo>
                  <a:pt x="0" y="0"/>
                </a:moveTo>
                <a:lnTo>
                  <a:pt x="7928429" y="0"/>
                </a:lnTo>
                <a:lnTo>
                  <a:pt x="8490857" y="489857"/>
                </a:lnTo>
                <a:lnTo>
                  <a:pt x="0" y="489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FFFF"/>
                </a:solidFill>
              </a:rPr>
              <a:t>     </a:t>
            </a:r>
            <a:endParaRPr lang="ru-RU" b="1" dirty="0">
              <a:solidFill>
                <a:srgbClr val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77681" y="5829567"/>
            <a:ext cx="37315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 smtClean="0">
                <a:solidFill>
                  <a:schemeClr val="accent5"/>
                </a:solidFill>
              </a:rPr>
              <a:t>www.protivnarko.ru</a:t>
            </a:r>
            <a:endParaRPr lang="ru-RU" sz="3200" b="1" dirty="0">
              <a:solidFill>
                <a:schemeClr val="accent5"/>
              </a:solidFill>
            </a:endParaRPr>
          </a:p>
        </p:txBody>
      </p:sp>
      <p:grpSp>
        <p:nvGrpSpPr>
          <p:cNvPr id="34" name="Группа 33"/>
          <p:cNvGrpSpPr/>
          <p:nvPr/>
        </p:nvGrpSpPr>
        <p:grpSpPr>
          <a:xfrm>
            <a:off x="3208445" y="2633429"/>
            <a:ext cx="6441498" cy="2132195"/>
            <a:chOff x="4077681" y="1178162"/>
            <a:chExt cx="4177491" cy="1083527"/>
          </a:xfrm>
        </p:grpSpPr>
        <p:sp>
          <p:nvSpPr>
            <p:cNvPr id="7" name="TextBox 6"/>
            <p:cNvSpPr txBox="1"/>
            <p:nvPr/>
          </p:nvSpPr>
          <p:spPr>
            <a:xfrm>
              <a:off x="4077681" y="1178162"/>
              <a:ext cx="4177491" cy="843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chemeClr val="tx2">
                      <a:lumMod val="75000"/>
                    </a:schemeClr>
                  </a:solidFill>
                </a:rPr>
                <a:t>Лазарев </a:t>
              </a:r>
              <a:r>
                <a:rPr lang="ru-RU" sz="2800" b="1" dirty="0" smtClean="0">
                  <a:solidFill>
                    <a:schemeClr val="tx2">
                      <a:lumMod val="75000"/>
                    </a:schemeClr>
                  </a:solidFill>
                </a:rPr>
                <a:t>Алексей Владиславович,</a:t>
              </a:r>
            </a:p>
            <a:p>
              <a:r>
                <a:rPr lang="ru-RU" sz="2400" b="1" dirty="0">
                  <a:solidFill>
                    <a:schemeClr val="tx2">
                      <a:lumMod val="75000"/>
                    </a:schemeClr>
                  </a:solidFill>
                </a:rPr>
                <a:t>р</a:t>
              </a:r>
              <a:r>
                <a:rPr lang="ru-RU" sz="2400" b="1" dirty="0" smtClean="0">
                  <a:solidFill>
                    <a:schemeClr val="tx2">
                      <a:lumMod val="75000"/>
                    </a:schemeClr>
                  </a:solidFill>
                </a:rPr>
                <a:t>уководитель направления помощи наркозависимым</a:t>
              </a:r>
              <a:endParaRPr lang="ru-RU" sz="24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077681" y="1839398"/>
              <a:ext cx="2314506" cy="422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>
                  <a:solidFill>
                    <a:schemeClr val="tx2">
                      <a:lumMod val="75000"/>
                    </a:schemeClr>
                  </a:solidFill>
                </a:rPr>
                <a:t>Тел: +7 (968) 712-2626</a:t>
              </a:r>
            </a:p>
            <a:p>
              <a:r>
                <a:rPr lang="en-US" sz="2400" b="1" dirty="0">
                  <a:solidFill>
                    <a:schemeClr val="tx2">
                      <a:lumMod val="75000"/>
                    </a:schemeClr>
                  </a:solidFill>
                </a:rPr>
                <a:t>E-mail: ccfoda@gmail.com</a:t>
              </a:r>
            </a:p>
          </p:txBody>
        </p:sp>
        <p:cxnSp>
          <p:nvCxnSpPr>
            <p:cNvPr id="21" name="Прямая соединительная линия 20"/>
            <p:cNvCxnSpPr/>
            <p:nvPr/>
          </p:nvCxnSpPr>
          <p:spPr>
            <a:xfrm>
              <a:off x="4180091" y="1843311"/>
              <a:ext cx="3721518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Группа 34"/>
          <p:cNvGrpSpPr/>
          <p:nvPr/>
        </p:nvGrpSpPr>
        <p:grpSpPr>
          <a:xfrm>
            <a:off x="4077681" y="3406403"/>
            <a:ext cx="184731" cy="1359221"/>
            <a:chOff x="4077681" y="3014557"/>
            <a:chExt cx="184731" cy="1359221"/>
          </a:xfrm>
        </p:grpSpPr>
        <p:sp>
          <p:nvSpPr>
            <p:cNvPr id="9" name="TextBox 8"/>
            <p:cNvSpPr txBox="1"/>
            <p:nvPr/>
          </p:nvSpPr>
          <p:spPr>
            <a:xfrm>
              <a:off x="4077681" y="3014557"/>
              <a:ext cx="1847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28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077681" y="3973668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0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pic>
        <p:nvPicPr>
          <p:cNvPr id="14" name="Picture 2" descr="D:\Работа\Архив\ОЦБСС\Бланки и визитки\Otdel-logoti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45" y="2485825"/>
            <a:ext cx="2364376" cy="236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35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7362" y="1239631"/>
            <a:ext cx="536076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accent5"/>
                </a:solidFill>
              </a:rPr>
              <a:t>БЛАГОДАРЮ </a:t>
            </a:r>
          </a:p>
          <a:p>
            <a:r>
              <a:rPr lang="ru-RU" sz="6000" b="1" dirty="0" smtClean="0">
                <a:solidFill>
                  <a:schemeClr val="accent5"/>
                </a:solidFill>
              </a:rPr>
              <a:t>ЗА ВНИМАНИЕ!</a:t>
            </a:r>
            <a:endParaRPr lang="ru-RU" sz="6000" b="1" dirty="0">
              <a:solidFill>
                <a:schemeClr val="accent5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997787"/>
            <a:ext cx="8493125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99678"/>
            <a:ext cx="8493125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960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1092</TotalTime>
  <Words>191</Words>
  <Application>Microsoft Office PowerPoint</Application>
  <PresentationFormat>Экран (4:3)</PresentationFormat>
  <Paragraphs>69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ＭＳ 明朝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Админ;КЦПН</dc:creator>
  <cp:lastModifiedBy>Alex Lazarev</cp:lastModifiedBy>
  <cp:revision>187</cp:revision>
  <cp:lastPrinted>2016-08-24T08:54:25Z</cp:lastPrinted>
  <dcterms:created xsi:type="dcterms:W3CDTF">2016-06-08T13:35:12Z</dcterms:created>
  <dcterms:modified xsi:type="dcterms:W3CDTF">2017-02-06T13:57:07Z</dcterms:modified>
</cp:coreProperties>
</file>