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handoutMasterIdLst>
    <p:handoutMasterId r:id="rId42"/>
  </p:handoutMasterIdLst>
  <p:sldIdLst>
    <p:sldId id="353" r:id="rId2"/>
    <p:sldId id="405" r:id="rId3"/>
    <p:sldId id="406" r:id="rId4"/>
    <p:sldId id="407" r:id="rId5"/>
    <p:sldId id="408" r:id="rId6"/>
    <p:sldId id="409" r:id="rId7"/>
    <p:sldId id="410" r:id="rId8"/>
    <p:sldId id="426" r:id="rId9"/>
    <p:sldId id="424" r:id="rId10"/>
    <p:sldId id="427" r:id="rId11"/>
    <p:sldId id="425" r:id="rId12"/>
    <p:sldId id="423" r:id="rId13"/>
    <p:sldId id="411" r:id="rId14"/>
    <p:sldId id="412" r:id="rId15"/>
    <p:sldId id="413" r:id="rId16"/>
    <p:sldId id="414" r:id="rId17"/>
    <p:sldId id="349" r:id="rId18"/>
    <p:sldId id="318" r:id="rId19"/>
    <p:sldId id="416" r:id="rId20"/>
    <p:sldId id="419" r:id="rId21"/>
    <p:sldId id="420" r:id="rId22"/>
    <p:sldId id="421" r:id="rId23"/>
    <p:sldId id="422" r:id="rId24"/>
    <p:sldId id="404" r:id="rId25"/>
    <p:sldId id="350" r:id="rId26"/>
    <p:sldId id="337" r:id="rId27"/>
    <p:sldId id="354" r:id="rId28"/>
    <p:sldId id="399" r:id="rId29"/>
    <p:sldId id="400" r:id="rId30"/>
    <p:sldId id="376" r:id="rId31"/>
    <p:sldId id="380" r:id="rId32"/>
    <p:sldId id="428" r:id="rId33"/>
    <p:sldId id="429" r:id="rId34"/>
    <p:sldId id="430" r:id="rId35"/>
    <p:sldId id="431" r:id="rId36"/>
    <p:sldId id="402" r:id="rId37"/>
    <p:sldId id="377" r:id="rId38"/>
    <p:sldId id="403" r:id="rId39"/>
    <p:sldId id="285" r:id="rId4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CFC"/>
    <a:srgbClr val="FFC319"/>
    <a:srgbClr val="800080"/>
    <a:srgbClr val="FDF58D"/>
    <a:srgbClr val="808080"/>
    <a:srgbClr val="E8E8E8"/>
    <a:srgbClr val="FFD84B"/>
    <a:srgbClr val="FFFF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7" autoAdjust="0"/>
    <p:restoredTop sz="94660"/>
  </p:normalViewPr>
  <p:slideViewPr>
    <p:cSldViewPr>
      <p:cViewPr varScale="1">
        <p:scale>
          <a:sx n="81" d="100"/>
          <a:sy n="81" d="100"/>
        </p:scale>
        <p:origin x="1056" y="96"/>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37BF98-06E5-4249-A52C-DE20061A2192}" type="doc">
      <dgm:prSet loTypeId="urn:microsoft.com/office/officeart/2005/8/layout/hierarchy4" loCatId="hierarchy" qsTypeId="urn:microsoft.com/office/officeart/2005/8/quickstyle/simple5" qsCatId="simple" csTypeId="urn:microsoft.com/office/officeart/2005/8/colors/accent1_2" csCatId="accent1" phldr="1"/>
      <dgm:spPr/>
      <dgm:t>
        <a:bodyPr/>
        <a:lstStyle/>
        <a:p>
          <a:endParaRPr lang="ru-RU"/>
        </a:p>
      </dgm:t>
    </dgm:pt>
    <dgm:pt modelId="{D14FEAA1-57B0-4D8B-A3F4-213DB02B3023}">
      <dgm:prSet phldrT="[Текст]"/>
      <dgm:spPr/>
      <dgm:t>
        <a:bodyPr/>
        <a:lstStyle/>
        <a:p>
          <a:r>
            <a:rPr lang="ru-RU" dirty="0" smtClean="0"/>
            <a:t>Социальный риск</a:t>
          </a:r>
          <a:endParaRPr lang="ru-RU" dirty="0"/>
        </a:p>
      </dgm:t>
    </dgm:pt>
    <dgm:pt modelId="{35C7801B-7F98-4D24-AAB9-FAF8A55DC06D}" type="parTrans" cxnId="{B1977C18-7251-4CF4-942F-24D8FEEA845F}">
      <dgm:prSet/>
      <dgm:spPr/>
      <dgm:t>
        <a:bodyPr/>
        <a:lstStyle/>
        <a:p>
          <a:endParaRPr lang="ru-RU"/>
        </a:p>
      </dgm:t>
    </dgm:pt>
    <dgm:pt modelId="{D9A28AB1-FBB9-4E27-B111-9743786557A5}" type="sibTrans" cxnId="{B1977C18-7251-4CF4-942F-24D8FEEA845F}">
      <dgm:prSet/>
      <dgm:spPr/>
      <dgm:t>
        <a:bodyPr/>
        <a:lstStyle/>
        <a:p>
          <a:endParaRPr lang="ru-RU"/>
        </a:p>
      </dgm:t>
    </dgm:pt>
    <dgm:pt modelId="{D3BED813-EB0A-4BC4-B361-F9DF577FB005}">
      <dgm:prSet phldrT="[Текст]" custT="1"/>
      <dgm:spPr/>
      <dgm:t>
        <a:bodyPr/>
        <a:lstStyle/>
        <a:p>
          <a:r>
            <a:rPr lang="ru-RU" sz="6000" b="1" dirty="0" smtClean="0"/>
            <a:t>Социальная защита</a:t>
          </a:r>
          <a:endParaRPr lang="ru-RU" sz="6000" b="1" dirty="0"/>
        </a:p>
      </dgm:t>
    </dgm:pt>
    <dgm:pt modelId="{39AC0FBC-F66B-4B2E-8D1B-5CF82917A072}" type="parTrans" cxnId="{185B27F6-0B08-4D3C-9D47-2F1C45787AED}">
      <dgm:prSet/>
      <dgm:spPr/>
      <dgm:t>
        <a:bodyPr/>
        <a:lstStyle/>
        <a:p>
          <a:endParaRPr lang="ru-RU"/>
        </a:p>
      </dgm:t>
    </dgm:pt>
    <dgm:pt modelId="{BC299149-C48A-4743-82AA-81993FC22B4C}" type="sibTrans" cxnId="{185B27F6-0B08-4D3C-9D47-2F1C45787AED}">
      <dgm:prSet/>
      <dgm:spPr/>
      <dgm:t>
        <a:bodyPr/>
        <a:lstStyle/>
        <a:p>
          <a:endParaRPr lang="ru-RU"/>
        </a:p>
      </dgm:t>
    </dgm:pt>
    <dgm:pt modelId="{71C13639-3455-4817-A7F0-B14EDB0477D8}">
      <dgm:prSet phldrT="[Текст]" custT="1"/>
      <dgm:spPr/>
      <dgm:t>
        <a:bodyPr/>
        <a:lstStyle/>
        <a:p>
          <a:r>
            <a:rPr lang="ru-RU" sz="2400" dirty="0" smtClean="0"/>
            <a:t>Социальная поддержка</a:t>
          </a:r>
          <a:endParaRPr lang="ru-RU" sz="2400" dirty="0"/>
        </a:p>
      </dgm:t>
    </dgm:pt>
    <dgm:pt modelId="{89C417DE-0D53-4D91-AB71-84D446D4C512}" type="parTrans" cxnId="{E369CD18-72E0-4853-9395-6708DB0BA0D8}">
      <dgm:prSet/>
      <dgm:spPr/>
      <dgm:t>
        <a:bodyPr/>
        <a:lstStyle/>
        <a:p>
          <a:endParaRPr lang="ru-RU"/>
        </a:p>
      </dgm:t>
    </dgm:pt>
    <dgm:pt modelId="{BB5AEEE4-9A05-416B-90F0-1A2D7D08A115}" type="sibTrans" cxnId="{E369CD18-72E0-4853-9395-6708DB0BA0D8}">
      <dgm:prSet/>
      <dgm:spPr/>
      <dgm:t>
        <a:bodyPr/>
        <a:lstStyle/>
        <a:p>
          <a:endParaRPr lang="ru-RU"/>
        </a:p>
      </dgm:t>
    </dgm:pt>
    <dgm:pt modelId="{A82302F3-4F61-4180-86D9-193243A66EF4}">
      <dgm:prSet phldrT="[Текст]" custT="1"/>
      <dgm:spPr/>
      <dgm:t>
        <a:bodyPr/>
        <a:lstStyle/>
        <a:p>
          <a:r>
            <a:rPr lang="ru-RU" sz="2300" dirty="0" smtClean="0"/>
            <a:t>Социальное страхование</a:t>
          </a:r>
          <a:endParaRPr lang="ru-RU" sz="2300" dirty="0"/>
        </a:p>
      </dgm:t>
    </dgm:pt>
    <dgm:pt modelId="{B5403BC3-B297-42CF-98AC-6E1A59B33AC0}" type="parTrans" cxnId="{D86D5CBD-6ACD-4A94-8CD1-3D4F6FBF145C}">
      <dgm:prSet/>
      <dgm:spPr/>
      <dgm:t>
        <a:bodyPr/>
        <a:lstStyle/>
        <a:p>
          <a:endParaRPr lang="ru-RU"/>
        </a:p>
      </dgm:t>
    </dgm:pt>
    <dgm:pt modelId="{3974EC7D-07C0-4980-903C-D3DF34E74A4A}" type="sibTrans" cxnId="{D86D5CBD-6ACD-4A94-8CD1-3D4F6FBF145C}">
      <dgm:prSet/>
      <dgm:spPr/>
      <dgm:t>
        <a:bodyPr/>
        <a:lstStyle/>
        <a:p>
          <a:endParaRPr lang="ru-RU"/>
        </a:p>
      </dgm:t>
    </dgm:pt>
    <dgm:pt modelId="{4BCD8FC9-AD7D-4BFA-8932-AE25827759DC}">
      <dgm:prSet phldrT="[Текст]" custT="1"/>
      <dgm:spPr/>
      <dgm:t>
        <a:bodyPr/>
        <a:lstStyle/>
        <a:p>
          <a:r>
            <a:rPr lang="ru-RU" sz="2300" dirty="0" smtClean="0"/>
            <a:t>Социальное обеспечение</a:t>
          </a:r>
          <a:endParaRPr lang="ru-RU" sz="2300" dirty="0"/>
        </a:p>
      </dgm:t>
    </dgm:pt>
    <dgm:pt modelId="{C6F08AA9-54F2-4170-86A6-E8A0DE35521D}" type="parTrans" cxnId="{2025D7A8-3D2D-460E-A479-A93E9A445F7E}">
      <dgm:prSet/>
      <dgm:spPr/>
      <dgm:t>
        <a:bodyPr/>
        <a:lstStyle/>
        <a:p>
          <a:endParaRPr lang="ru-RU"/>
        </a:p>
      </dgm:t>
    </dgm:pt>
    <dgm:pt modelId="{415C30E6-3EC3-42A5-AB51-C3319AD09ED8}" type="sibTrans" cxnId="{2025D7A8-3D2D-460E-A479-A93E9A445F7E}">
      <dgm:prSet/>
      <dgm:spPr/>
      <dgm:t>
        <a:bodyPr/>
        <a:lstStyle/>
        <a:p>
          <a:endParaRPr lang="ru-RU"/>
        </a:p>
      </dgm:t>
    </dgm:pt>
    <dgm:pt modelId="{19E167C5-00DF-4317-94C4-665F77EE6CD0}">
      <dgm:prSet phldrT="[Текст]" custT="1"/>
      <dgm:spPr/>
      <dgm:t>
        <a:bodyPr/>
        <a:lstStyle/>
        <a:p>
          <a:r>
            <a:rPr lang="ru-RU" sz="2300" dirty="0" smtClean="0"/>
            <a:t>Социальная самопомощь</a:t>
          </a:r>
          <a:endParaRPr lang="ru-RU" sz="2300" dirty="0"/>
        </a:p>
      </dgm:t>
    </dgm:pt>
    <dgm:pt modelId="{89608A3A-3729-4954-A95B-F350C52E8ED2}" type="parTrans" cxnId="{C685B2FB-0F69-4389-8427-9B80479A4E1A}">
      <dgm:prSet/>
      <dgm:spPr/>
      <dgm:t>
        <a:bodyPr/>
        <a:lstStyle/>
        <a:p>
          <a:endParaRPr lang="ru-RU"/>
        </a:p>
      </dgm:t>
    </dgm:pt>
    <dgm:pt modelId="{21C104B1-650A-4D3F-A22D-D48A56F03E6E}" type="sibTrans" cxnId="{C685B2FB-0F69-4389-8427-9B80479A4E1A}">
      <dgm:prSet/>
      <dgm:spPr/>
      <dgm:t>
        <a:bodyPr/>
        <a:lstStyle/>
        <a:p>
          <a:endParaRPr lang="ru-RU"/>
        </a:p>
      </dgm:t>
    </dgm:pt>
    <dgm:pt modelId="{07AD1F29-D937-4C95-8632-4FA3F38269E7}">
      <dgm:prSet custT="1"/>
      <dgm:spPr/>
      <dgm:t>
        <a:bodyPr/>
        <a:lstStyle/>
        <a:p>
          <a:r>
            <a:rPr lang="ru-RU" sz="2400" dirty="0" smtClean="0"/>
            <a:t>Социальная помощь</a:t>
          </a:r>
          <a:endParaRPr lang="ru-RU" sz="2400" dirty="0"/>
        </a:p>
      </dgm:t>
    </dgm:pt>
    <dgm:pt modelId="{37EDA4CE-A3E0-42B5-B2A3-1FD8ECF5AFCD}" type="parTrans" cxnId="{4DDCAAA0-5D33-4ED3-817B-7F1FF2C590A8}">
      <dgm:prSet/>
      <dgm:spPr/>
      <dgm:t>
        <a:bodyPr/>
        <a:lstStyle/>
        <a:p>
          <a:endParaRPr lang="ru-RU"/>
        </a:p>
      </dgm:t>
    </dgm:pt>
    <dgm:pt modelId="{D5633EBA-4DFF-48C3-9655-1F44BFD7AD63}" type="sibTrans" cxnId="{4DDCAAA0-5D33-4ED3-817B-7F1FF2C590A8}">
      <dgm:prSet/>
      <dgm:spPr/>
      <dgm:t>
        <a:bodyPr/>
        <a:lstStyle/>
        <a:p>
          <a:endParaRPr lang="ru-RU"/>
        </a:p>
      </dgm:t>
    </dgm:pt>
    <dgm:pt modelId="{5B9B1C24-9539-4759-8FED-404739132EFF}">
      <dgm:prSet custT="1"/>
      <dgm:spPr/>
      <dgm:t>
        <a:bodyPr/>
        <a:lstStyle/>
        <a:p>
          <a:r>
            <a:rPr lang="ru-RU" sz="2000" dirty="0" smtClean="0"/>
            <a:t>Социальное обслуживание</a:t>
          </a:r>
          <a:endParaRPr lang="ru-RU" sz="2000" dirty="0"/>
        </a:p>
      </dgm:t>
    </dgm:pt>
    <dgm:pt modelId="{9EF1FF52-FD5C-43C1-93CB-8A10B8DA0BB2}" type="parTrans" cxnId="{2D4DD2AC-2A6F-4759-974A-3A8ACF4CDD48}">
      <dgm:prSet/>
      <dgm:spPr/>
      <dgm:t>
        <a:bodyPr/>
        <a:lstStyle/>
        <a:p>
          <a:endParaRPr lang="ru-RU"/>
        </a:p>
      </dgm:t>
    </dgm:pt>
    <dgm:pt modelId="{E90CCAD9-80E3-41BE-B71C-3319D33A9A1B}" type="sibTrans" cxnId="{2D4DD2AC-2A6F-4759-974A-3A8ACF4CDD48}">
      <dgm:prSet/>
      <dgm:spPr/>
      <dgm:t>
        <a:bodyPr/>
        <a:lstStyle/>
        <a:p>
          <a:endParaRPr lang="ru-RU"/>
        </a:p>
      </dgm:t>
    </dgm:pt>
    <dgm:pt modelId="{E6E85C12-E6AB-4B39-B3F6-00705D283E15}" type="pres">
      <dgm:prSet presAssocID="{6437BF98-06E5-4249-A52C-DE20061A2192}" presName="Name0" presStyleCnt="0">
        <dgm:presLayoutVars>
          <dgm:chPref val="1"/>
          <dgm:dir/>
          <dgm:animOne val="branch"/>
          <dgm:animLvl val="lvl"/>
          <dgm:resizeHandles/>
        </dgm:presLayoutVars>
      </dgm:prSet>
      <dgm:spPr/>
      <dgm:t>
        <a:bodyPr/>
        <a:lstStyle/>
        <a:p>
          <a:endParaRPr lang="ru-RU"/>
        </a:p>
      </dgm:t>
    </dgm:pt>
    <dgm:pt modelId="{5120116D-FAF6-485F-B3B8-ED4512EABFEC}" type="pres">
      <dgm:prSet presAssocID="{D14FEAA1-57B0-4D8B-A3F4-213DB02B3023}" presName="vertOne" presStyleCnt="0"/>
      <dgm:spPr/>
      <dgm:t>
        <a:bodyPr/>
        <a:lstStyle/>
        <a:p>
          <a:endParaRPr lang="ru-RU"/>
        </a:p>
      </dgm:t>
    </dgm:pt>
    <dgm:pt modelId="{B879A7B3-1A5B-4D76-841B-BAAA605DF1E4}" type="pres">
      <dgm:prSet presAssocID="{D14FEAA1-57B0-4D8B-A3F4-213DB02B3023}" presName="txOne" presStyleLbl="node0" presStyleIdx="0" presStyleCnt="1" custScaleY="35113">
        <dgm:presLayoutVars>
          <dgm:chPref val="3"/>
        </dgm:presLayoutVars>
      </dgm:prSet>
      <dgm:spPr/>
      <dgm:t>
        <a:bodyPr/>
        <a:lstStyle/>
        <a:p>
          <a:endParaRPr lang="ru-RU"/>
        </a:p>
      </dgm:t>
    </dgm:pt>
    <dgm:pt modelId="{8E9B0FAD-F16D-4811-A367-53EAF3CDB3B2}" type="pres">
      <dgm:prSet presAssocID="{D14FEAA1-57B0-4D8B-A3F4-213DB02B3023}" presName="parTransOne" presStyleCnt="0"/>
      <dgm:spPr/>
      <dgm:t>
        <a:bodyPr/>
        <a:lstStyle/>
        <a:p>
          <a:endParaRPr lang="ru-RU"/>
        </a:p>
      </dgm:t>
    </dgm:pt>
    <dgm:pt modelId="{A2479545-F1D1-4A08-B320-EB4D1389F6CE}" type="pres">
      <dgm:prSet presAssocID="{D14FEAA1-57B0-4D8B-A3F4-213DB02B3023}" presName="horzOne" presStyleCnt="0"/>
      <dgm:spPr/>
      <dgm:t>
        <a:bodyPr/>
        <a:lstStyle/>
        <a:p>
          <a:endParaRPr lang="ru-RU"/>
        </a:p>
      </dgm:t>
    </dgm:pt>
    <dgm:pt modelId="{2524AE3D-9F71-4BE2-9457-21ED0B1D26FE}" type="pres">
      <dgm:prSet presAssocID="{D3BED813-EB0A-4BC4-B361-F9DF577FB005}" presName="vertTwo" presStyleCnt="0"/>
      <dgm:spPr/>
      <dgm:t>
        <a:bodyPr/>
        <a:lstStyle/>
        <a:p>
          <a:endParaRPr lang="ru-RU"/>
        </a:p>
      </dgm:t>
    </dgm:pt>
    <dgm:pt modelId="{966A58BB-2D87-42DB-B93D-FA57E2ED2EE0}" type="pres">
      <dgm:prSet presAssocID="{D3BED813-EB0A-4BC4-B361-F9DF577FB005}" presName="txTwo" presStyleLbl="node2" presStyleIdx="0" presStyleCnt="1" custScaleY="38114">
        <dgm:presLayoutVars>
          <dgm:chPref val="3"/>
        </dgm:presLayoutVars>
      </dgm:prSet>
      <dgm:spPr/>
      <dgm:t>
        <a:bodyPr/>
        <a:lstStyle/>
        <a:p>
          <a:endParaRPr lang="ru-RU"/>
        </a:p>
      </dgm:t>
    </dgm:pt>
    <dgm:pt modelId="{4C7CFF1C-97B3-4DA1-B8D8-43F28DCFB5E7}" type="pres">
      <dgm:prSet presAssocID="{D3BED813-EB0A-4BC4-B361-F9DF577FB005}" presName="parTransTwo" presStyleCnt="0"/>
      <dgm:spPr/>
      <dgm:t>
        <a:bodyPr/>
        <a:lstStyle/>
        <a:p>
          <a:endParaRPr lang="ru-RU"/>
        </a:p>
      </dgm:t>
    </dgm:pt>
    <dgm:pt modelId="{1190B960-FBEC-445B-B4BF-F66C0B3E62E2}" type="pres">
      <dgm:prSet presAssocID="{D3BED813-EB0A-4BC4-B361-F9DF577FB005}" presName="horzTwo" presStyleCnt="0"/>
      <dgm:spPr/>
      <dgm:t>
        <a:bodyPr/>
        <a:lstStyle/>
        <a:p>
          <a:endParaRPr lang="ru-RU"/>
        </a:p>
      </dgm:t>
    </dgm:pt>
    <dgm:pt modelId="{5DDE2FB4-D73B-4461-AD35-21AF6BD665AC}" type="pres">
      <dgm:prSet presAssocID="{71C13639-3455-4817-A7F0-B14EDB0477D8}" presName="vertThree" presStyleCnt="0"/>
      <dgm:spPr/>
      <dgm:t>
        <a:bodyPr/>
        <a:lstStyle/>
        <a:p>
          <a:endParaRPr lang="ru-RU"/>
        </a:p>
      </dgm:t>
    </dgm:pt>
    <dgm:pt modelId="{6BFBDBEB-7215-4FB8-8515-67080594C584}" type="pres">
      <dgm:prSet presAssocID="{71C13639-3455-4817-A7F0-B14EDB0477D8}" presName="txThree" presStyleLbl="node3" presStyleIdx="0" presStyleCnt="4" custScaleY="52163">
        <dgm:presLayoutVars>
          <dgm:chPref val="3"/>
        </dgm:presLayoutVars>
      </dgm:prSet>
      <dgm:spPr/>
      <dgm:t>
        <a:bodyPr/>
        <a:lstStyle/>
        <a:p>
          <a:endParaRPr lang="ru-RU"/>
        </a:p>
      </dgm:t>
    </dgm:pt>
    <dgm:pt modelId="{4997EA71-9785-47B9-86BC-373107B9DD0C}" type="pres">
      <dgm:prSet presAssocID="{71C13639-3455-4817-A7F0-B14EDB0477D8}" presName="horzThree" presStyleCnt="0"/>
      <dgm:spPr/>
      <dgm:t>
        <a:bodyPr/>
        <a:lstStyle/>
        <a:p>
          <a:endParaRPr lang="ru-RU"/>
        </a:p>
      </dgm:t>
    </dgm:pt>
    <dgm:pt modelId="{8B8C7240-2A80-48C8-83F4-871FC52CFC2A}" type="pres">
      <dgm:prSet presAssocID="{BB5AEEE4-9A05-416B-90F0-1A2D7D08A115}" presName="sibSpaceThree" presStyleCnt="0"/>
      <dgm:spPr/>
      <dgm:t>
        <a:bodyPr/>
        <a:lstStyle/>
        <a:p>
          <a:endParaRPr lang="ru-RU"/>
        </a:p>
      </dgm:t>
    </dgm:pt>
    <dgm:pt modelId="{07766E53-F4F4-47EB-9036-70623964BFA9}" type="pres">
      <dgm:prSet presAssocID="{A82302F3-4F61-4180-86D9-193243A66EF4}" presName="vertThree" presStyleCnt="0"/>
      <dgm:spPr/>
      <dgm:t>
        <a:bodyPr/>
        <a:lstStyle/>
        <a:p>
          <a:endParaRPr lang="ru-RU"/>
        </a:p>
      </dgm:t>
    </dgm:pt>
    <dgm:pt modelId="{BE3F15B7-D434-4EA2-8564-0DD2E5DEA26E}" type="pres">
      <dgm:prSet presAssocID="{A82302F3-4F61-4180-86D9-193243A66EF4}" presName="txThree" presStyleLbl="node3" presStyleIdx="1" presStyleCnt="4" custScaleY="52898">
        <dgm:presLayoutVars>
          <dgm:chPref val="3"/>
        </dgm:presLayoutVars>
      </dgm:prSet>
      <dgm:spPr/>
      <dgm:t>
        <a:bodyPr/>
        <a:lstStyle/>
        <a:p>
          <a:endParaRPr lang="ru-RU"/>
        </a:p>
      </dgm:t>
    </dgm:pt>
    <dgm:pt modelId="{5B3D2040-8702-4CC7-980B-1D833934CCAB}" type="pres">
      <dgm:prSet presAssocID="{A82302F3-4F61-4180-86D9-193243A66EF4}" presName="horzThree" presStyleCnt="0"/>
      <dgm:spPr/>
      <dgm:t>
        <a:bodyPr/>
        <a:lstStyle/>
        <a:p>
          <a:endParaRPr lang="ru-RU"/>
        </a:p>
      </dgm:t>
    </dgm:pt>
    <dgm:pt modelId="{B02C6779-761F-4F10-8F59-65570F88472A}" type="pres">
      <dgm:prSet presAssocID="{3974EC7D-07C0-4980-903C-D3DF34E74A4A}" presName="sibSpaceThree" presStyleCnt="0"/>
      <dgm:spPr/>
      <dgm:t>
        <a:bodyPr/>
        <a:lstStyle/>
        <a:p>
          <a:endParaRPr lang="ru-RU"/>
        </a:p>
      </dgm:t>
    </dgm:pt>
    <dgm:pt modelId="{555DF204-462C-44D5-AAD9-A24B81CD86E3}" type="pres">
      <dgm:prSet presAssocID="{4BCD8FC9-AD7D-4BFA-8932-AE25827759DC}" presName="vertThree" presStyleCnt="0"/>
      <dgm:spPr/>
      <dgm:t>
        <a:bodyPr/>
        <a:lstStyle/>
        <a:p>
          <a:endParaRPr lang="ru-RU"/>
        </a:p>
      </dgm:t>
    </dgm:pt>
    <dgm:pt modelId="{F44B8FE5-F75B-440C-A54E-DF77552594BC}" type="pres">
      <dgm:prSet presAssocID="{4BCD8FC9-AD7D-4BFA-8932-AE25827759DC}" presName="txThree" presStyleLbl="node3" presStyleIdx="2" presStyleCnt="4" custScaleY="58099" custLinFactNeighborX="-301" custLinFactNeighborY="367">
        <dgm:presLayoutVars>
          <dgm:chPref val="3"/>
        </dgm:presLayoutVars>
      </dgm:prSet>
      <dgm:spPr/>
      <dgm:t>
        <a:bodyPr/>
        <a:lstStyle/>
        <a:p>
          <a:endParaRPr lang="ru-RU"/>
        </a:p>
      </dgm:t>
    </dgm:pt>
    <dgm:pt modelId="{7CA9B27A-ED0D-4EED-A855-609957320C40}" type="pres">
      <dgm:prSet presAssocID="{4BCD8FC9-AD7D-4BFA-8932-AE25827759DC}" presName="parTransThree" presStyleCnt="0"/>
      <dgm:spPr/>
      <dgm:t>
        <a:bodyPr/>
        <a:lstStyle/>
        <a:p>
          <a:endParaRPr lang="ru-RU"/>
        </a:p>
      </dgm:t>
    </dgm:pt>
    <dgm:pt modelId="{3D1B71D0-BA5D-4620-9526-BA1B6E822DC7}" type="pres">
      <dgm:prSet presAssocID="{4BCD8FC9-AD7D-4BFA-8932-AE25827759DC}" presName="horzThree" presStyleCnt="0"/>
      <dgm:spPr/>
      <dgm:t>
        <a:bodyPr/>
        <a:lstStyle/>
        <a:p>
          <a:endParaRPr lang="ru-RU"/>
        </a:p>
      </dgm:t>
    </dgm:pt>
    <dgm:pt modelId="{55AAF35A-A0A0-4900-96AE-2073751485FE}" type="pres">
      <dgm:prSet presAssocID="{07AD1F29-D937-4C95-8632-4FA3F38269E7}" presName="vertFour" presStyleCnt="0">
        <dgm:presLayoutVars>
          <dgm:chPref val="3"/>
        </dgm:presLayoutVars>
      </dgm:prSet>
      <dgm:spPr/>
      <dgm:t>
        <a:bodyPr/>
        <a:lstStyle/>
        <a:p>
          <a:endParaRPr lang="ru-RU"/>
        </a:p>
      </dgm:t>
    </dgm:pt>
    <dgm:pt modelId="{F6F8F672-27B7-4F4D-934A-41BC1BC639C1}" type="pres">
      <dgm:prSet presAssocID="{07AD1F29-D937-4C95-8632-4FA3F38269E7}" presName="txFour" presStyleLbl="node4" presStyleIdx="0" presStyleCnt="2" custScaleY="45423" custLinFactNeighborX="-294" custLinFactNeighborY="-4991">
        <dgm:presLayoutVars>
          <dgm:chPref val="3"/>
        </dgm:presLayoutVars>
      </dgm:prSet>
      <dgm:spPr/>
      <dgm:t>
        <a:bodyPr/>
        <a:lstStyle/>
        <a:p>
          <a:endParaRPr lang="ru-RU"/>
        </a:p>
      </dgm:t>
    </dgm:pt>
    <dgm:pt modelId="{359392BB-9B0F-4F98-9EF0-9B21E5099E6D}" type="pres">
      <dgm:prSet presAssocID="{07AD1F29-D937-4C95-8632-4FA3F38269E7}" presName="parTransFour" presStyleCnt="0"/>
      <dgm:spPr/>
      <dgm:t>
        <a:bodyPr/>
        <a:lstStyle/>
        <a:p>
          <a:endParaRPr lang="ru-RU"/>
        </a:p>
      </dgm:t>
    </dgm:pt>
    <dgm:pt modelId="{21F82803-863F-4009-B56D-9E3B5060E5AE}" type="pres">
      <dgm:prSet presAssocID="{07AD1F29-D937-4C95-8632-4FA3F38269E7}" presName="horzFour" presStyleCnt="0"/>
      <dgm:spPr/>
      <dgm:t>
        <a:bodyPr/>
        <a:lstStyle/>
        <a:p>
          <a:endParaRPr lang="ru-RU"/>
        </a:p>
      </dgm:t>
    </dgm:pt>
    <dgm:pt modelId="{A17E3196-3F85-4F41-95AA-5FFC0A158723}" type="pres">
      <dgm:prSet presAssocID="{5B9B1C24-9539-4759-8FED-404739132EFF}" presName="vertFour" presStyleCnt="0">
        <dgm:presLayoutVars>
          <dgm:chPref val="3"/>
        </dgm:presLayoutVars>
      </dgm:prSet>
      <dgm:spPr/>
      <dgm:t>
        <a:bodyPr/>
        <a:lstStyle/>
        <a:p>
          <a:endParaRPr lang="ru-RU"/>
        </a:p>
      </dgm:t>
    </dgm:pt>
    <dgm:pt modelId="{30B8E895-174A-4655-9BB1-C5176E3385FA}" type="pres">
      <dgm:prSet presAssocID="{5B9B1C24-9539-4759-8FED-404739132EFF}" presName="txFour" presStyleLbl="node4" presStyleIdx="1" presStyleCnt="2" custScaleY="44323">
        <dgm:presLayoutVars>
          <dgm:chPref val="3"/>
        </dgm:presLayoutVars>
      </dgm:prSet>
      <dgm:spPr/>
      <dgm:t>
        <a:bodyPr/>
        <a:lstStyle/>
        <a:p>
          <a:endParaRPr lang="ru-RU"/>
        </a:p>
      </dgm:t>
    </dgm:pt>
    <dgm:pt modelId="{CE12695E-5BA4-4071-B2A5-DFF544E0477A}" type="pres">
      <dgm:prSet presAssocID="{5B9B1C24-9539-4759-8FED-404739132EFF}" presName="horzFour" presStyleCnt="0"/>
      <dgm:spPr/>
      <dgm:t>
        <a:bodyPr/>
        <a:lstStyle/>
        <a:p>
          <a:endParaRPr lang="ru-RU"/>
        </a:p>
      </dgm:t>
    </dgm:pt>
    <dgm:pt modelId="{7AA952AF-7421-4735-9107-111A84198A39}" type="pres">
      <dgm:prSet presAssocID="{415C30E6-3EC3-42A5-AB51-C3319AD09ED8}" presName="sibSpaceThree" presStyleCnt="0"/>
      <dgm:spPr/>
      <dgm:t>
        <a:bodyPr/>
        <a:lstStyle/>
        <a:p>
          <a:endParaRPr lang="ru-RU"/>
        </a:p>
      </dgm:t>
    </dgm:pt>
    <dgm:pt modelId="{2B8CADA1-702C-49B6-B218-8EFA0D75793A}" type="pres">
      <dgm:prSet presAssocID="{19E167C5-00DF-4317-94C4-665F77EE6CD0}" presName="vertThree" presStyleCnt="0"/>
      <dgm:spPr/>
      <dgm:t>
        <a:bodyPr/>
        <a:lstStyle/>
        <a:p>
          <a:endParaRPr lang="ru-RU"/>
        </a:p>
      </dgm:t>
    </dgm:pt>
    <dgm:pt modelId="{D16DFF3C-4BB5-44DD-90B1-A17C6188DE05}" type="pres">
      <dgm:prSet presAssocID="{19E167C5-00DF-4317-94C4-665F77EE6CD0}" presName="txThree" presStyleLbl="node3" presStyleIdx="3" presStyleCnt="4" custScaleY="61145">
        <dgm:presLayoutVars>
          <dgm:chPref val="3"/>
        </dgm:presLayoutVars>
      </dgm:prSet>
      <dgm:spPr/>
      <dgm:t>
        <a:bodyPr/>
        <a:lstStyle/>
        <a:p>
          <a:endParaRPr lang="ru-RU"/>
        </a:p>
      </dgm:t>
    </dgm:pt>
    <dgm:pt modelId="{98307B9C-F5DF-4EB2-BE63-A9BBC106250D}" type="pres">
      <dgm:prSet presAssocID="{19E167C5-00DF-4317-94C4-665F77EE6CD0}" presName="horzThree" presStyleCnt="0"/>
      <dgm:spPr/>
      <dgm:t>
        <a:bodyPr/>
        <a:lstStyle/>
        <a:p>
          <a:endParaRPr lang="ru-RU"/>
        </a:p>
      </dgm:t>
    </dgm:pt>
  </dgm:ptLst>
  <dgm:cxnLst>
    <dgm:cxn modelId="{E8F35076-2F46-49FF-8A82-B018373DA29F}" type="presOf" srcId="{A82302F3-4F61-4180-86D9-193243A66EF4}" destId="{BE3F15B7-D434-4EA2-8564-0DD2E5DEA26E}" srcOrd="0" destOrd="0" presId="urn:microsoft.com/office/officeart/2005/8/layout/hierarchy4"/>
    <dgm:cxn modelId="{185B27F6-0B08-4D3C-9D47-2F1C45787AED}" srcId="{D14FEAA1-57B0-4D8B-A3F4-213DB02B3023}" destId="{D3BED813-EB0A-4BC4-B361-F9DF577FB005}" srcOrd="0" destOrd="0" parTransId="{39AC0FBC-F66B-4B2E-8D1B-5CF82917A072}" sibTransId="{BC299149-C48A-4743-82AA-81993FC22B4C}"/>
    <dgm:cxn modelId="{762F6F32-4466-4DDC-A875-17581529BF6F}" type="presOf" srcId="{07AD1F29-D937-4C95-8632-4FA3F38269E7}" destId="{F6F8F672-27B7-4F4D-934A-41BC1BC639C1}" srcOrd="0" destOrd="0" presId="urn:microsoft.com/office/officeart/2005/8/layout/hierarchy4"/>
    <dgm:cxn modelId="{E369CD18-72E0-4853-9395-6708DB0BA0D8}" srcId="{D3BED813-EB0A-4BC4-B361-F9DF577FB005}" destId="{71C13639-3455-4817-A7F0-B14EDB0477D8}" srcOrd="0" destOrd="0" parTransId="{89C417DE-0D53-4D91-AB71-84D446D4C512}" sibTransId="{BB5AEEE4-9A05-416B-90F0-1A2D7D08A115}"/>
    <dgm:cxn modelId="{2025D7A8-3D2D-460E-A479-A93E9A445F7E}" srcId="{D3BED813-EB0A-4BC4-B361-F9DF577FB005}" destId="{4BCD8FC9-AD7D-4BFA-8932-AE25827759DC}" srcOrd="2" destOrd="0" parTransId="{C6F08AA9-54F2-4170-86A6-E8A0DE35521D}" sibTransId="{415C30E6-3EC3-42A5-AB51-C3319AD09ED8}"/>
    <dgm:cxn modelId="{8283967E-08D1-4310-B7B8-34F98DB1DBBF}" type="presOf" srcId="{19E167C5-00DF-4317-94C4-665F77EE6CD0}" destId="{D16DFF3C-4BB5-44DD-90B1-A17C6188DE05}" srcOrd="0" destOrd="0" presId="urn:microsoft.com/office/officeart/2005/8/layout/hierarchy4"/>
    <dgm:cxn modelId="{D86D5CBD-6ACD-4A94-8CD1-3D4F6FBF145C}" srcId="{D3BED813-EB0A-4BC4-B361-F9DF577FB005}" destId="{A82302F3-4F61-4180-86D9-193243A66EF4}" srcOrd="1" destOrd="0" parTransId="{B5403BC3-B297-42CF-98AC-6E1A59B33AC0}" sibTransId="{3974EC7D-07C0-4980-903C-D3DF34E74A4A}"/>
    <dgm:cxn modelId="{DF00A64C-EB19-4E5C-B554-79C8B274931E}" type="presOf" srcId="{D14FEAA1-57B0-4D8B-A3F4-213DB02B3023}" destId="{B879A7B3-1A5B-4D76-841B-BAAA605DF1E4}" srcOrd="0" destOrd="0" presId="urn:microsoft.com/office/officeart/2005/8/layout/hierarchy4"/>
    <dgm:cxn modelId="{E349B7F0-4A8E-43DB-86D6-F9C01A75376C}" type="presOf" srcId="{D3BED813-EB0A-4BC4-B361-F9DF577FB005}" destId="{966A58BB-2D87-42DB-B93D-FA57E2ED2EE0}" srcOrd="0" destOrd="0" presId="urn:microsoft.com/office/officeart/2005/8/layout/hierarchy4"/>
    <dgm:cxn modelId="{2D4DD2AC-2A6F-4759-974A-3A8ACF4CDD48}" srcId="{07AD1F29-D937-4C95-8632-4FA3F38269E7}" destId="{5B9B1C24-9539-4759-8FED-404739132EFF}" srcOrd="0" destOrd="0" parTransId="{9EF1FF52-FD5C-43C1-93CB-8A10B8DA0BB2}" sibTransId="{E90CCAD9-80E3-41BE-B71C-3319D33A9A1B}"/>
    <dgm:cxn modelId="{4DDCAAA0-5D33-4ED3-817B-7F1FF2C590A8}" srcId="{4BCD8FC9-AD7D-4BFA-8932-AE25827759DC}" destId="{07AD1F29-D937-4C95-8632-4FA3F38269E7}" srcOrd="0" destOrd="0" parTransId="{37EDA4CE-A3E0-42B5-B2A3-1FD8ECF5AFCD}" sibTransId="{D5633EBA-4DFF-48C3-9655-1F44BFD7AD63}"/>
    <dgm:cxn modelId="{C685B2FB-0F69-4389-8427-9B80479A4E1A}" srcId="{D3BED813-EB0A-4BC4-B361-F9DF577FB005}" destId="{19E167C5-00DF-4317-94C4-665F77EE6CD0}" srcOrd="3" destOrd="0" parTransId="{89608A3A-3729-4954-A95B-F350C52E8ED2}" sibTransId="{21C104B1-650A-4D3F-A22D-D48A56F03E6E}"/>
    <dgm:cxn modelId="{23BD1AEB-AE18-4CFE-9C13-65B734DCE422}" type="presOf" srcId="{4BCD8FC9-AD7D-4BFA-8932-AE25827759DC}" destId="{F44B8FE5-F75B-440C-A54E-DF77552594BC}" srcOrd="0" destOrd="0" presId="urn:microsoft.com/office/officeart/2005/8/layout/hierarchy4"/>
    <dgm:cxn modelId="{7C6B688A-6DCA-4112-97C3-580B974CCE00}" type="presOf" srcId="{71C13639-3455-4817-A7F0-B14EDB0477D8}" destId="{6BFBDBEB-7215-4FB8-8515-67080594C584}" srcOrd="0" destOrd="0" presId="urn:microsoft.com/office/officeart/2005/8/layout/hierarchy4"/>
    <dgm:cxn modelId="{B1977C18-7251-4CF4-942F-24D8FEEA845F}" srcId="{6437BF98-06E5-4249-A52C-DE20061A2192}" destId="{D14FEAA1-57B0-4D8B-A3F4-213DB02B3023}" srcOrd="0" destOrd="0" parTransId="{35C7801B-7F98-4D24-AAB9-FAF8A55DC06D}" sibTransId="{D9A28AB1-FBB9-4E27-B111-9743786557A5}"/>
    <dgm:cxn modelId="{03989329-53E2-4645-946B-C8D30D543DF3}" type="presOf" srcId="{6437BF98-06E5-4249-A52C-DE20061A2192}" destId="{E6E85C12-E6AB-4B39-B3F6-00705D283E15}" srcOrd="0" destOrd="0" presId="urn:microsoft.com/office/officeart/2005/8/layout/hierarchy4"/>
    <dgm:cxn modelId="{0C89A51F-984C-4483-AF9E-6B2F4EADF418}" type="presOf" srcId="{5B9B1C24-9539-4759-8FED-404739132EFF}" destId="{30B8E895-174A-4655-9BB1-C5176E3385FA}" srcOrd="0" destOrd="0" presId="urn:microsoft.com/office/officeart/2005/8/layout/hierarchy4"/>
    <dgm:cxn modelId="{B8B282CD-89D2-4EAF-AE4E-F24A169DAA64}" type="presParOf" srcId="{E6E85C12-E6AB-4B39-B3F6-00705D283E15}" destId="{5120116D-FAF6-485F-B3B8-ED4512EABFEC}" srcOrd="0" destOrd="0" presId="urn:microsoft.com/office/officeart/2005/8/layout/hierarchy4"/>
    <dgm:cxn modelId="{E718CAEE-3BE0-40F6-A760-979C00D35D8B}" type="presParOf" srcId="{5120116D-FAF6-485F-B3B8-ED4512EABFEC}" destId="{B879A7B3-1A5B-4D76-841B-BAAA605DF1E4}" srcOrd="0" destOrd="0" presId="urn:microsoft.com/office/officeart/2005/8/layout/hierarchy4"/>
    <dgm:cxn modelId="{8A538669-6F0C-49ED-8998-309F7F0FB0B1}" type="presParOf" srcId="{5120116D-FAF6-485F-B3B8-ED4512EABFEC}" destId="{8E9B0FAD-F16D-4811-A367-53EAF3CDB3B2}" srcOrd="1" destOrd="0" presId="urn:microsoft.com/office/officeart/2005/8/layout/hierarchy4"/>
    <dgm:cxn modelId="{5FB67114-427A-44D5-8A5D-9977AFFF5675}" type="presParOf" srcId="{5120116D-FAF6-485F-B3B8-ED4512EABFEC}" destId="{A2479545-F1D1-4A08-B320-EB4D1389F6CE}" srcOrd="2" destOrd="0" presId="urn:microsoft.com/office/officeart/2005/8/layout/hierarchy4"/>
    <dgm:cxn modelId="{6C5543AF-0D0C-4D27-AE7E-D4FC44761607}" type="presParOf" srcId="{A2479545-F1D1-4A08-B320-EB4D1389F6CE}" destId="{2524AE3D-9F71-4BE2-9457-21ED0B1D26FE}" srcOrd="0" destOrd="0" presId="urn:microsoft.com/office/officeart/2005/8/layout/hierarchy4"/>
    <dgm:cxn modelId="{575EB5D3-6C91-4B3B-8FA9-07210743260E}" type="presParOf" srcId="{2524AE3D-9F71-4BE2-9457-21ED0B1D26FE}" destId="{966A58BB-2D87-42DB-B93D-FA57E2ED2EE0}" srcOrd="0" destOrd="0" presId="urn:microsoft.com/office/officeart/2005/8/layout/hierarchy4"/>
    <dgm:cxn modelId="{7CF79C04-0D67-4DC5-B701-E3666817EC35}" type="presParOf" srcId="{2524AE3D-9F71-4BE2-9457-21ED0B1D26FE}" destId="{4C7CFF1C-97B3-4DA1-B8D8-43F28DCFB5E7}" srcOrd="1" destOrd="0" presId="urn:microsoft.com/office/officeart/2005/8/layout/hierarchy4"/>
    <dgm:cxn modelId="{787917FD-1662-433A-85C9-8AF59F3EDFEA}" type="presParOf" srcId="{2524AE3D-9F71-4BE2-9457-21ED0B1D26FE}" destId="{1190B960-FBEC-445B-B4BF-F66C0B3E62E2}" srcOrd="2" destOrd="0" presId="urn:microsoft.com/office/officeart/2005/8/layout/hierarchy4"/>
    <dgm:cxn modelId="{0BB1B58D-9F77-407C-BE08-3CF9DAFD028F}" type="presParOf" srcId="{1190B960-FBEC-445B-B4BF-F66C0B3E62E2}" destId="{5DDE2FB4-D73B-4461-AD35-21AF6BD665AC}" srcOrd="0" destOrd="0" presId="urn:microsoft.com/office/officeart/2005/8/layout/hierarchy4"/>
    <dgm:cxn modelId="{26CEA1CE-DA01-4170-9CC7-2CB0E7EFD150}" type="presParOf" srcId="{5DDE2FB4-D73B-4461-AD35-21AF6BD665AC}" destId="{6BFBDBEB-7215-4FB8-8515-67080594C584}" srcOrd="0" destOrd="0" presId="urn:microsoft.com/office/officeart/2005/8/layout/hierarchy4"/>
    <dgm:cxn modelId="{84530410-D6CD-43B3-9E56-B38A6812B1FB}" type="presParOf" srcId="{5DDE2FB4-D73B-4461-AD35-21AF6BD665AC}" destId="{4997EA71-9785-47B9-86BC-373107B9DD0C}" srcOrd="1" destOrd="0" presId="urn:microsoft.com/office/officeart/2005/8/layout/hierarchy4"/>
    <dgm:cxn modelId="{012B811F-8BBC-4084-8C8E-F7029BE84F4E}" type="presParOf" srcId="{1190B960-FBEC-445B-B4BF-F66C0B3E62E2}" destId="{8B8C7240-2A80-48C8-83F4-871FC52CFC2A}" srcOrd="1" destOrd="0" presId="urn:microsoft.com/office/officeart/2005/8/layout/hierarchy4"/>
    <dgm:cxn modelId="{8966CCBC-E8EE-4C72-9912-69F8B2BF77AF}" type="presParOf" srcId="{1190B960-FBEC-445B-B4BF-F66C0B3E62E2}" destId="{07766E53-F4F4-47EB-9036-70623964BFA9}" srcOrd="2" destOrd="0" presId="urn:microsoft.com/office/officeart/2005/8/layout/hierarchy4"/>
    <dgm:cxn modelId="{289629CD-8890-4F6E-AE4E-6C10F8D87A44}" type="presParOf" srcId="{07766E53-F4F4-47EB-9036-70623964BFA9}" destId="{BE3F15B7-D434-4EA2-8564-0DD2E5DEA26E}" srcOrd="0" destOrd="0" presId="urn:microsoft.com/office/officeart/2005/8/layout/hierarchy4"/>
    <dgm:cxn modelId="{401BCF6E-292A-4A59-902E-39B4657F998B}" type="presParOf" srcId="{07766E53-F4F4-47EB-9036-70623964BFA9}" destId="{5B3D2040-8702-4CC7-980B-1D833934CCAB}" srcOrd="1" destOrd="0" presId="urn:microsoft.com/office/officeart/2005/8/layout/hierarchy4"/>
    <dgm:cxn modelId="{CC22CC35-BB5E-4E2F-A1BD-A141C1CECBDC}" type="presParOf" srcId="{1190B960-FBEC-445B-B4BF-F66C0B3E62E2}" destId="{B02C6779-761F-4F10-8F59-65570F88472A}" srcOrd="3" destOrd="0" presId="urn:microsoft.com/office/officeart/2005/8/layout/hierarchy4"/>
    <dgm:cxn modelId="{13F1D191-BB5E-44D5-8E07-E85D9A6E4963}" type="presParOf" srcId="{1190B960-FBEC-445B-B4BF-F66C0B3E62E2}" destId="{555DF204-462C-44D5-AAD9-A24B81CD86E3}" srcOrd="4" destOrd="0" presId="urn:microsoft.com/office/officeart/2005/8/layout/hierarchy4"/>
    <dgm:cxn modelId="{FFA304BE-A908-495B-852A-202B2D231054}" type="presParOf" srcId="{555DF204-462C-44D5-AAD9-A24B81CD86E3}" destId="{F44B8FE5-F75B-440C-A54E-DF77552594BC}" srcOrd="0" destOrd="0" presId="urn:microsoft.com/office/officeart/2005/8/layout/hierarchy4"/>
    <dgm:cxn modelId="{B4FBBEAB-1DEF-44C5-AC1F-41023389099A}" type="presParOf" srcId="{555DF204-462C-44D5-AAD9-A24B81CD86E3}" destId="{7CA9B27A-ED0D-4EED-A855-609957320C40}" srcOrd="1" destOrd="0" presId="urn:microsoft.com/office/officeart/2005/8/layout/hierarchy4"/>
    <dgm:cxn modelId="{E3F3A9D4-A804-43B8-B379-978BC5AAF07D}" type="presParOf" srcId="{555DF204-462C-44D5-AAD9-A24B81CD86E3}" destId="{3D1B71D0-BA5D-4620-9526-BA1B6E822DC7}" srcOrd="2" destOrd="0" presId="urn:microsoft.com/office/officeart/2005/8/layout/hierarchy4"/>
    <dgm:cxn modelId="{6C2039CB-988D-42C7-B010-B55B68CADBEF}" type="presParOf" srcId="{3D1B71D0-BA5D-4620-9526-BA1B6E822DC7}" destId="{55AAF35A-A0A0-4900-96AE-2073751485FE}" srcOrd="0" destOrd="0" presId="urn:microsoft.com/office/officeart/2005/8/layout/hierarchy4"/>
    <dgm:cxn modelId="{5DDFB8C0-9A7A-467D-826B-88277EC239B4}" type="presParOf" srcId="{55AAF35A-A0A0-4900-96AE-2073751485FE}" destId="{F6F8F672-27B7-4F4D-934A-41BC1BC639C1}" srcOrd="0" destOrd="0" presId="urn:microsoft.com/office/officeart/2005/8/layout/hierarchy4"/>
    <dgm:cxn modelId="{E6C51E0B-43E3-48EF-B111-DCB29F713234}" type="presParOf" srcId="{55AAF35A-A0A0-4900-96AE-2073751485FE}" destId="{359392BB-9B0F-4F98-9EF0-9B21E5099E6D}" srcOrd="1" destOrd="0" presId="urn:microsoft.com/office/officeart/2005/8/layout/hierarchy4"/>
    <dgm:cxn modelId="{9CF4AA96-F9BB-485A-A7FF-F35A94B74E1B}" type="presParOf" srcId="{55AAF35A-A0A0-4900-96AE-2073751485FE}" destId="{21F82803-863F-4009-B56D-9E3B5060E5AE}" srcOrd="2" destOrd="0" presId="urn:microsoft.com/office/officeart/2005/8/layout/hierarchy4"/>
    <dgm:cxn modelId="{1FC50007-0204-4C47-83D0-370BF44235DC}" type="presParOf" srcId="{21F82803-863F-4009-B56D-9E3B5060E5AE}" destId="{A17E3196-3F85-4F41-95AA-5FFC0A158723}" srcOrd="0" destOrd="0" presId="urn:microsoft.com/office/officeart/2005/8/layout/hierarchy4"/>
    <dgm:cxn modelId="{92A26329-A66C-4DF2-9A5C-CD388A1081C0}" type="presParOf" srcId="{A17E3196-3F85-4F41-95AA-5FFC0A158723}" destId="{30B8E895-174A-4655-9BB1-C5176E3385FA}" srcOrd="0" destOrd="0" presId="urn:microsoft.com/office/officeart/2005/8/layout/hierarchy4"/>
    <dgm:cxn modelId="{BF08EF47-2E94-4F96-B79F-7D4252DE1372}" type="presParOf" srcId="{A17E3196-3F85-4F41-95AA-5FFC0A158723}" destId="{CE12695E-5BA4-4071-B2A5-DFF544E0477A}" srcOrd="1" destOrd="0" presId="urn:microsoft.com/office/officeart/2005/8/layout/hierarchy4"/>
    <dgm:cxn modelId="{B576241D-C3AD-41B7-9F6D-01515FC49981}" type="presParOf" srcId="{1190B960-FBEC-445B-B4BF-F66C0B3E62E2}" destId="{7AA952AF-7421-4735-9107-111A84198A39}" srcOrd="5" destOrd="0" presId="urn:microsoft.com/office/officeart/2005/8/layout/hierarchy4"/>
    <dgm:cxn modelId="{4DA8D574-CE96-4AED-A3F5-C4B2E816DCF8}" type="presParOf" srcId="{1190B960-FBEC-445B-B4BF-F66C0B3E62E2}" destId="{2B8CADA1-702C-49B6-B218-8EFA0D75793A}" srcOrd="6" destOrd="0" presId="urn:microsoft.com/office/officeart/2005/8/layout/hierarchy4"/>
    <dgm:cxn modelId="{399DB8BA-F9C7-4529-A2AB-B98D7C5214F3}" type="presParOf" srcId="{2B8CADA1-702C-49B6-B218-8EFA0D75793A}" destId="{D16DFF3C-4BB5-44DD-90B1-A17C6188DE05}" srcOrd="0" destOrd="0" presId="urn:microsoft.com/office/officeart/2005/8/layout/hierarchy4"/>
    <dgm:cxn modelId="{EA1E128D-2877-49EE-9627-F039AB816D49}" type="presParOf" srcId="{2B8CADA1-702C-49B6-B218-8EFA0D75793A}" destId="{98307B9C-F5DF-4EB2-BE63-A9BBC106250D}"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0A385B-3165-4ECD-85EC-F3F3F19839C1}"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ru-RU"/>
        </a:p>
      </dgm:t>
    </dgm:pt>
    <dgm:pt modelId="{EB69E9A7-AB69-42BA-9181-0E0129C59B96}">
      <dgm:prSet phldrT="[Текст]" custT="1"/>
      <dgm:spPr/>
      <dgm:t>
        <a:bodyPr/>
        <a:lstStyle/>
        <a:p>
          <a:r>
            <a:rPr lang="ru-RU" sz="2000" b="1" dirty="0" smtClean="0"/>
            <a:t>Ожидания общества</a:t>
          </a:r>
          <a:endParaRPr lang="ru-RU" sz="2000" b="1" dirty="0"/>
        </a:p>
      </dgm:t>
    </dgm:pt>
    <dgm:pt modelId="{425CB7E0-5CC4-4178-B95B-92ED40C06C7C}" type="parTrans" cxnId="{D12E2D80-D9DA-4884-80D9-D787168C8B6D}">
      <dgm:prSet/>
      <dgm:spPr/>
      <dgm:t>
        <a:bodyPr/>
        <a:lstStyle/>
        <a:p>
          <a:endParaRPr lang="ru-RU"/>
        </a:p>
      </dgm:t>
    </dgm:pt>
    <dgm:pt modelId="{93A539E1-989B-4A31-AC75-310B447D985B}" type="sibTrans" cxnId="{D12E2D80-D9DA-4884-80D9-D787168C8B6D}">
      <dgm:prSet/>
      <dgm:spPr/>
      <dgm:t>
        <a:bodyPr/>
        <a:lstStyle/>
        <a:p>
          <a:endParaRPr lang="ru-RU"/>
        </a:p>
      </dgm:t>
    </dgm:pt>
    <dgm:pt modelId="{31DE0270-B372-4866-8C2D-38766B18E4BC}">
      <dgm:prSet phldrT="[Текст]" custT="1"/>
      <dgm:spPr/>
      <dgm:t>
        <a:bodyPr/>
        <a:lstStyle/>
        <a:p>
          <a:r>
            <a:rPr lang="ru-RU" sz="2800" b="1" dirty="0" smtClean="0"/>
            <a:t>Требования общества</a:t>
          </a:r>
          <a:endParaRPr lang="ru-RU" sz="2800" b="1" dirty="0"/>
        </a:p>
      </dgm:t>
    </dgm:pt>
    <dgm:pt modelId="{82B8F07D-DA35-4371-B84A-C72F3C7C8A60}" type="parTrans" cxnId="{0DCF62E0-2964-4962-A506-9FAE896C01F7}">
      <dgm:prSet/>
      <dgm:spPr/>
      <dgm:t>
        <a:bodyPr/>
        <a:lstStyle/>
        <a:p>
          <a:endParaRPr lang="ru-RU"/>
        </a:p>
      </dgm:t>
    </dgm:pt>
    <dgm:pt modelId="{AEB987DB-1920-4344-BE9F-391C8B757438}" type="sibTrans" cxnId="{0DCF62E0-2964-4962-A506-9FAE896C01F7}">
      <dgm:prSet/>
      <dgm:spPr/>
      <dgm:t>
        <a:bodyPr/>
        <a:lstStyle/>
        <a:p>
          <a:endParaRPr lang="ru-RU"/>
        </a:p>
      </dgm:t>
    </dgm:pt>
    <dgm:pt modelId="{F04F5FE7-486F-49E4-B9BD-904F1ADFA8F7}">
      <dgm:prSet phldrT="[Текст]" custT="1"/>
      <dgm:spPr>
        <a:solidFill>
          <a:srgbClr val="92D050"/>
        </a:solidFill>
      </dgm:spPr>
      <dgm:t>
        <a:bodyPr/>
        <a:lstStyle/>
        <a:p>
          <a:r>
            <a:rPr lang="ru-RU" sz="2300" b="1" dirty="0" smtClean="0"/>
            <a:t>Собственные представления</a:t>
          </a:r>
          <a:endParaRPr lang="ru-RU" sz="2300" b="1" dirty="0"/>
        </a:p>
      </dgm:t>
    </dgm:pt>
    <dgm:pt modelId="{2F7AB406-A611-47CB-8681-9702E736931B}" type="parTrans" cxnId="{F27C9A6D-D108-4C58-A652-39AEE82EFBF7}">
      <dgm:prSet/>
      <dgm:spPr/>
      <dgm:t>
        <a:bodyPr/>
        <a:lstStyle/>
        <a:p>
          <a:endParaRPr lang="ru-RU"/>
        </a:p>
      </dgm:t>
    </dgm:pt>
    <dgm:pt modelId="{66A9BE77-DDE5-491D-AFE1-0A4AA548E8F1}" type="sibTrans" cxnId="{F27C9A6D-D108-4C58-A652-39AEE82EFBF7}">
      <dgm:prSet/>
      <dgm:spPr/>
      <dgm:t>
        <a:bodyPr/>
        <a:lstStyle/>
        <a:p>
          <a:endParaRPr lang="ru-RU"/>
        </a:p>
      </dgm:t>
    </dgm:pt>
    <dgm:pt modelId="{6842D71A-9CB5-4704-84D8-3034C37DBE0C}">
      <dgm:prSet phldrT="[Текст]"/>
      <dgm:spPr/>
      <dgm:t>
        <a:bodyPr/>
        <a:lstStyle/>
        <a:p>
          <a:r>
            <a:rPr lang="ru-RU" b="1" dirty="0" smtClean="0"/>
            <a:t>Формы и методы социальной работы</a:t>
          </a:r>
          <a:endParaRPr lang="ru-RU" b="1" dirty="0"/>
        </a:p>
      </dgm:t>
    </dgm:pt>
    <dgm:pt modelId="{A40CD892-2F20-4C15-BFDE-9314AD30E7E6}" type="parTrans" cxnId="{974C3353-FA71-4B8F-A64C-1675FB00FC35}">
      <dgm:prSet/>
      <dgm:spPr/>
      <dgm:t>
        <a:bodyPr/>
        <a:lstStyle/>
        <a:p>
          <a:endParaRPr lang="ru-RU"/>
        </a:p>
      </dgm:t>
    </dgm:pt>
    <dgm:pt modelId="{71BD5A7C-D3DA-4455-B971-199CC417BAEE}" type="sibTrans" cxnId="{974C3353-FA71-4B8F-A64C-1675FB00FC35}">
      <dgm:prSet/>
      <dgm:spPr/>
      <dgm:t>
        <a:bodyPr/>
        <a:lstStyle/>
        <a:p>
          <a:endParaRPr lang="ru-RU"/>
        </a:p>
      </dgm:t>
    </dgm:pt>
    <dgm:pt modelId="{435A1863-4A7D-41C3-AE2C-A61A9CE20CFF}">
      <dgm:prSet phldrT="[Текст]"/>
      <dgm:spPr/>
      <dgm:t>
        <a:bodyPr/>
        <a:lstStyle/>
        <a:p>
          <a:r>
            <a:rPr lang="ru-RU" b="1" dirty="0" smtClean="0"/>
            <a:t>Социальные и политические процессы</a:t>
          </a:r>
          <a:endParaRPr lang="ru-RU" b="1" dirty="0"/>
        </a:p>
      </dgm:t>
    </dgm:pt>
    <dgm:pt modelId="{E097C6F9-8939-4913-BBB7-B532A73DB50E}" type="parTrans" cxnId="{A4DE2BAF-168C-4DBD-9D68-418052B0CE3B}">
      <dgm:prSet/>
      <dgm:spPr/>
      <dgm:t>
        <a:bodyPr/>
        <a:lstStyle/>
        <a:p>
          <a:endParaRPr lang="ru-RU"/>
        </a:p>
      </dgm:t>
    </dgm:pt>
    <dgm:pt modelId="{46B2CE18-772E-412F-B037-493888E441E3}" type="sibTrans" cxnId="{A4DE2BAF-168C-4DBD-9D68-418052B0CE3B}">
      <dgm:prSet/>
      <dgm:spPr/>
      <dgm:t>
        <a:bodyPr/>
        <a:lstStyle/>
        <a:p>
          <a:endParaRPr lang="ru-RU"/>
        </a:p>
      </dgm:t>
    </dgm:pt>
    <dgm:pt modelId="{57B950C5-E77F-4B51-A471-5085FCB1F97C}" type="pres">
      <dgm:prSet presAssocID="{210A385B-3165-4ECD-85EC-F3F3F19839C1}" presName="diagram" presStyleCnt="0">
        <dgm:presLayoutVars>
          <dgm:dir/>
          <dgm:resizeHandles val="exact"/>
        </dgm:presLayoutVars>
      </dgm:prSet>
      <dgm:spPr/>
      <dgm:t>
        <a:bodyPr/>
        <a:lstStyle/>
        <a:p>
          <a:endParaRPr lang="ru-RU"/>
        </a:p>
      </dgm:t>
    </dgm:pt>
    <dgm:pt modelId="{815AE674-D857-4B8E-B327-3A39FCECC7A6}" type="pres">
      <dgm:prSet presAssocID="{EB69E9A7-AB69-42BA-9181-0E0129C59B96}" presName="node" presStyleLbl="node1" presStyleIdx="0" presStyleCnt="5" custScaleX="78529">
        <dgm:presLayoutVars>
          <dgm:bulletEnabled val="1"/>
        </dgm:presLayoutVars>
      </dgm:prSet>
      <dgm:spPr/>
      <dgm:t>
        <a:bodyPr/>
        <a:lstStyle/>
        <a:p>
          <a:endParaRPr lang="ru-RU"/>
        </a:p>
      </dgm:t>
    </dgm:pt>
    <dgm:pt modelId="{C8716E2A-C782-43C1-846A-BAA485AA1C20}" type="pres">
      <dgm:prSet presAssocID="{93A539E1-989B-4A31-AC75-310B447D985B}" presName="sibTrans" presStyleLbl="sibTrans2D1" presStyleIdx="0" presStyleCnt="4"/>
      <dgm:spPr/>
      <dgm:t>
        <a:bodyPr/>
        <a:lstStyle/>
        <a:p>
          <a:endParaRPr lang="ru-RU"/>
        </a:p>
      </dgm:t>
    </dgm:pt>
    <dgm:pt modelId="{FF56C41F-D9BA-4BF2-94BB-E54BB453B765}" type="pres">
      <dgm:prSet presAssocID="{93A539E1-989B-4A31-AC75-310B447D985B}" presName="connectorText" presStyleLbl="sibTrans2D1" presStyleIdx="0" presStyleCnt="4"/>
      <dgm:spPr/>
      <dgm:t>
        <a:bodyPr/>
        <a:lstStyle/>
        <a:p>
          <a:endParaRPr lang="ru-RU"/>
        </a:p>
      </dgm:t>
    </dgm:pt>
    <dgm:pt modelId="{FA6ADDD6-9F7F-4A15-9E0D-4BA2B727DF2B}" type="pres">
      <dgm:prSet presAssocID="{31DE0270-B372-4866-8C2D-38766B18E4BC}" presName="node" presStyleLbl="node1" presStyleIdx="1" presStyleCnt="5" custScaleX="117420">
        <dgm:presLayoutVars>
          <dgm:bulletEnabled val="1"/>
        </dgm:presLayoutVars>
      </dgm:prSet>
      <dgm:spPr/>
      <dgm:t>
        <a:bodyPr/>
        <a:lstStyle/>
        <a:p>
          <a:endParaRPr lang="ru-RU"/>
        </a:p>
      </dgm:t>
    </dgm:pt>
    <dgm:pt modelId="{5A9DD8FF-7DF6-427A-B00E-1B3FD7480E07}" type="pres">
      <dgm:prSet presAssocID="{AEB987DB-1920-4344-BE9F-391C8B757438}" presName="sibTrans" presStyleLbl="sibTrans2D1" presStyleIdx="1" presStyleCnt="4" custAng="2920728" custScaleX="401360" custScaleY="63058" custLinFactY="100000" custLinFactNeighborX="-11644" custLinFactNeighborY="163491"/>
      <dgm:spPr/>
      <dgm:t>
        <a:bodyPr/>
        <a:lstStyle/>
        <a:p>
          <a:endParaRPr lang="ru-RU"/>
        </a:p>
      </dgm:t>
    </dgm:pt>
    <dgm:pt modelId="{D029D503-73A2-4214-AADC-3A48B5222B62}" type="pres">
      <dgm:prSet presAssocID="{AEB987DB-1920-4344-BE9F-391C8B757438}" presName="connectorText" presStyleLbl="sibTrans2D1" presStyleIdx="1" presStyleCnt="4"/>
      <dgm:spPr/>
      <dgm:t>
        <a:bodyPr/>
        <a:lstStyle/>
        <a:p>
          <a:endParaRPr lang="ru-RU"/>
        </a:p>
      </dgm:t>
    </dgm:pt>
    <dgm:pt modelId="{7E052C38-7105-4751-AF17-E4D33CE43BDB}" type="pres">
      <dgm:prSet presAssocID="{F04F5FE7-486F-49E4-B9BD-904F1ADFA8F7}" presName="node" presStyleLbl="node1" presStyleIdx="2" presStyleCnt="5" custScaleX="116854">
        <dgm:presLayoutVars>
          <dgm:bulletEnabled val="1"/>
        </dgm:presLayoutVars>
      </dgm:prSet>
      <dgm:spPr/>
      <dgm:t>
        <a:bodyPr/>
        <a:lstStyle/>
        <a:p>
          <a:endParaRPr lang="ru-RU"/>
        </a:p>
      </dgm:t>
    </dgm:pt>
    <dgm:pt modelId="{C36A79F8-C15F-41AB-A872-AADA2CBA6E8D}" type="pres">
      <dgm:prSet presAssocID="{66A9BE77-DDE5-491D-AFE1-0A4AA548E8F1}" presName="sibTrans" presStyleLbl="sibTrans2D1" presStyleIdx="2" presStyleCnt="4" custAng="10308302" custFlipVert="1" custScaleX="159252" custScaleY="73447" custLinFactNeighborX="55838" custLinFactNeighborY="749"/>
      <dgm:spPr/>
      <dgm:t>
        <a:bodyPr/>
        <a:lstStyle/>
        <a:p>
          <a:endParaRPr lang="ru-RU"/>
        </a:p>
      </dgm:t>
    </dgm:pt>
    <dgm:pt modelId="{F5028224-2F6E-433D-975A-EDBC6CF2864C}" type="pres">
      <dgm:prSet presAssocID="{66A9BE77-DDE5-491D-AFE1-0A4AA548E8F1}" presName="connectorText" presStyleLbl="sibTrans2D1" presStyleIdx="2" presStyleCnt="4"/>
      <dgm:spPr/>
      <dgm:t>
        <a:bodyPr/>
        <a:lstStyle/>
        <a:p>
          <a:endParaRPr lang="ru-RU"/>
        </a:p>
      </dgm:t>
    </dgm:pt>
    <dgm:pt modelId="{B8D5512D-DE2E-493B-810F-30B693768C2D}" type="pres">
      <dgm:prSet presAssocID="{6842D71A-9CB5-4704-84D8-3034C37DBE0C}" presName="node" presStyleLbl="node1" presStyleIdx="3" presStyleCnt="5" custScaleX="131413" custLinFactNeighborX="-3780" custLinFactNeighborY="58852">
        <dgm:presLayoutVars>
          <dgm:bulletEnabled val="1"/>
        </dgm:presLayoutVars>
      </dgm:prSet>
      <dgm:spPr/>
      <dgm:t>
        <a:bodyPr/>
        <a:lstStyle/>
        <a:p>
          <a:endParaRPr lang="ru-RU"/>
        </a:p>
      </dgm:t>
    </dgm:pt>
    <dgm:pt modelId="{E0B1EA1D-9048-412B-8724-56FBD8D55C3A}" type="pres">
      <dgm:prSet presAssocID="{71BD5A7C-D3DA-4455-B971-199CC417BAEE}" presName="sibTrans" presStyleLbl="sibTrans2D1" presStyleIdx="3" presStyleCnt="4" custScaleX="156069"/>
      <dgm:spPr/>
      <dgm:t>
        <a:bodyPr/>
        <a:lstStyle/>
        <a:p>
          <a:endParaRPr lang="ru-RU"/>
        </a:p>
      </dgm:t>
    </dgm:pt>
    <dgm:pt modelId="{FB2078DA-7335-44A5-BE72-EF4C4470044D}" type="pres">
      <dgm:prSet presAssocID="{71BD5A7C-D3DA-4455-B971-199CC417BAEE}" presName="connectorText" presStyleLbl="sibTrans2D1" presStyleIdx="3" presStyleCnt="4"/>
      <dgm:spPr/>
      <dgm:t>
        <a:bodyPr/>
        <a:lstStyle/>
        <a:p>
          <a:endParaRPr lang="ru-RU"/>
        </a:p>
      </dgm:t>
    </dgm:pt>
    <dgm:pt modelId="{E851CFF8-CA63-4D96-86CB-440A4AC31954}" type="pres">
      <dgm:prSet presAssocID="{435A1863-4A7D-41C3-AE2C-A61A9CE20CFF}" presName="node" presStyleLbl="node1" presStyleIdx="4" presStyleCnt="5" custScaleX="108229" custLinFactX="-22345" custLinFactNeighborX="-100000" custLinFactNeighborY="64274">
        <dgm:presLayoutVars>
          <dgm:bulletEnabled val="1"/>
        </dgm:presLayoutVars>
      </dgm:prSet>
      <dgm:spPr/>
      <dgm:t>
        <a:bodyPr/>
        <a:lstStyle/>
        <a:p>
          <a:endParaRPr lang="ru-RU"/>
        </a:p>
      </dgm:t>
    </dgm:pt>
  </dgm:ptLst>
  <dgm:cxnLst>
    <dgm:cxn modelId="{539C3899-F535-42A4-B4B3-86B4CC15AC5F}" type="presOf" srcId="{31DE0270-B372-4866-8C2D-38766B18E4BC}" destId="{FA6ADDD6-9F7F-4A15-9E0D-4BA2B727DF2B}" srcOrd="0" destOrd="0" presId="urn:microsoft.com/office/officeart/2005/8/layout/process5"/>
    <dgm:cxn modelId="{74DDFFD6-45FE-4BEE-8935-AAA73F8B4011}" type="presOf" srcId="{210A385B-3165-4ECD-85EC-F3F3F19839C1}" destId="{57B950C5-E77F-4B51-A471-5085FCB1F97C}" srcOrd="0" destOrd="0" presId="urn:microsoft.com/office/officeart/2005/8/layout/process5"/>
    <dgm:cxn modelId="{647CBC53-6A94-400B-AD7A-5812E96937F1}" type="presOf" srcId="{AEB987DB-1920-4344-BE9F-391C8B757438}" destId="{5A9DD8FF-7DF6-427A-B00E-1B3FD7480E07}" srcOrd="0" destOrd="0" presId="urn:microsoft.com/office/officeart/2005/8/layout/process5"/>
    <dgm:cxn modelId="{29C0B712-6A21-4649-9B35-AD7159E81850}" type="presOf" srcId="{71BD5A7C-D3DA-4455-B971-199CC417BAEE}" destId="{FB2078DA-7335-44A5-BE72-EF4C4470044D}" srcOrd="1" destOrd="0" presId="urn:microsoft.com/office/officeart/2005/8/layout/process5"/>
    <dgm:cxn modelId="{8475271D-40F0-44BD-B642-E98FDA0212AD}" type="presOf" srcId="{66A9BE77-DDE5-491D-AFE1-0A4AA548E8F1}" destId="{F5028224-2F6E-433D-975A-EDBC6CF2864C}" srcOrd="1" destOrd="0" presId="urn:microsoft.com/office/officeart/2005/8/layout/process5"/>
    <dgm:cxn modelId="{A4DE2BAF-168C-4DBD-9D68-418052B0CE3B}" srcId="{210A385B-3165-4ECD-85EC-F3F3F19839C1}" destId="{435A1863-4A7D-41C3-AE2C-A61A9CE20CFF}" srcOrd="4" destOrd="0" parTransId="{E097C6F9-8939-4913-BBB7-B532A73DB50E}" sibTransId="{46B2CE18-772E-412F-B037-493888E441E3}"/>
    <dgm:cxn modelId="{D12E2D80-D9DA-4884-80D9-D787168C8B6D}" srcId="{210A385B-3165-4ECD-85EC-F3F3F19839C1}" destId="{EB69E9A7-AB69-42BA-9181-0E0129C59B96}" srcOrd="0" destOrd="0" parTransId="{425CB7E0-5CC4-4178-B95B-92ED40C06C7C}" sibTransId="{93A539E1-989B-4A31-AC75-310B447D985B}"/>
    <dgm:cxn modelId="{712DC794-5DB3-43AC-A0CD-102B12AA188D}" type="presOf" srcId="{6842D71A-9CB5-4704-84D8-3034C37DBE0C}" destId="{B8D5512D-DE2E-493B-810F-30B693768C2D}" srcOrd="0" destOrd="0" presId="urn:microsoft.com/office/officeart/2005/8/layout/process5"/>
    <dgm:cxn modelId="{6D47D6D7-5DB0-4B5A-824F-533A6228ECE9}" type="presOf" srcId="{435A1863-4A7D-41C3-AE2C-A61A9CE20CFF}" destId="{E851CFF8-CA63-4D96-86CB-440A4AC31954}" srcOrd="0" destOrd="0" presId="urn:microsoft.com/office/officeart/2005/8/layout/process5"/>
    <dgm:cxn modelId="{454F7CF4-B449-41C9-AEF6-22890D18118D}" type="presOf" srcId="{93A539E1-989B-4A31-AC75-310B447D985B}" destId="{FF56C41F-D9BA-4BF2-94BB-E54BB453B765}" srcOrd="1" destOrd="0" presId="urn:microsoft.com/office/officeart/2005/8/layout/process5"/>
    <dgm:cxn modelId="{0DCF62E0-2964-4962-A506-9FAE896C01F7}" srcId="{210A385B-3165-4ECD-85EC-F3F3F19839C1}" destId="{31DE0270-B372-4866-8C2D-38766B18E4BC}" srcOrd="1" destOrd="0" parTransId="{82B8F07D-DA35-4371-B84A-C72F3C7C8A60}" sibTransId="{AEB987DB-1920-4344-BE9F-391C8B757438}"/>
    <dgm:cxn modelId="{BF33993D-BEE2-4E26-9F1D-0AC303982DE9}" type="presOf" srcId="{93A539E1-989B-4A31-AC75-310B447D985B}" destId="{C8716E2A-C782-43C1-846A-BAA485AA1C20}" srcOrd="0" destOrd="0" presId="urn:microsoft.com/office/officeart/2005/8/layout/process5"/>
    <dgm:cxn modelId="{974C3353-FA71-4B8F-A64C-1675FB00FC35}" srcId="{210A385B-3165-4ECD-85EC-F3F3F19839C1}" destId="{6842D71A-9CB5-4704-84D8-3034C37DBE0C}" srcOrd="3" destOrd="0" parTransId="{A40CD892-2F20-4C15-BFDE-9314AD30E7E6}" sibTransId="{71BD5A7C-D3DA-4455-B971-199CC417BAEE}"/>
    <dgm:cxn modelId="{F44875CA-ED6E-4CEE-A95C-ACF33B759AAA}" type="presOf" srcId="{AEB987DB-1920-4344-BE9F-391C8B757438}" destId="{D029D503-73A2-4214-AADC-3A48B5222B62}" srcOrd="1" destOrd="0" presId="urn:microsoft.com/office/officeart/2005/8/layout/process5"/>
    <dgm:cxn modelId="{FEECA5F0-742D-4CD7-8DB0-5E49A837245B}" type="presOf" srcId="{71BD5A7C-D3DA-4455-B971-199CC417BAEE}" destId="{E0B1EA1D-9048-412B-8724-56FBD8D55C3A}" srcOrd="0" destOrd="0" presId="urn:microsoft.com/office/officeart/2005/8/layout/process5"/>
    <dgm:cxn modelId="{BCD0E485-5177-41C9-8327-1EEA521C3475}" type="presOf" srcId="{EB69E9A7-AB69-42BA-9181-0E0129C59B96}" destId="{815AE674-D857-4B8E-B327-3A39FCECC7A6}" srcOrd="0" destOrd="0" presId="urn:microsoft.com/office/officeart/2005/8/layout/process5"/>
    <dgm:cxn modelId="{F27C9A6D-D108-4C58-A652-39AEE82EFBF7}" srcId="{210A385B-3165-4ECD-85EC-F3F3F19839C1}" destId="{F04F5FE7-486F-49E4-B9BD-904F1ADFA8F7}" srcOrd="2" destOrd="0" parTransId="{2F7AB406-A611-47CB-8681-9702E736931B}" sibTransId="{66A9BE77-DDE5-491D-AFE1-0A4AA548E8F1}"/>
    <dgm:cxn modelId="{7B6F084E-B747-429F-99F6-85F0C7314196}" type="presOf" srcId="{66A9BE77-DDE5-491D-AFE1-0A4AA548E8F1}" destId="{C36A79F8-C15F-41AB-A872-AADA2CBA6E8D}" srcOrd="0" destOrd="0" presId="urn:microsoft.com/office/officeart/2005/8/layout/process5"/>
    <dgm:cxn modelId="{89573D05-C297-4105-B007-F83FE04E8AD4}" type="presOf" srcId="{F04F5FE7-486F-49E4-B9BD-904F1ADFA8F7}" destId="{7E052C38-7105-4751-AF17-E4D33CE43BDB}" srcOrd="0" destOrd="0" presId="urn:microsoft.com/office/officeart/2005/8/layout/process5"/>
    <dgm:cxn modelId="{D235F629-180C-44C5-8AAC-E059C839E040}" type="presParOf" srcId="{57B950C5-E77F-4B51-A471-5085FCB1F97C}" destId="{815AE674-D857-4B8E-B327-3A39FCECC7A6}" srcOrd="0" destOrd="0" presId="urn:microsoft.com/office/officeart/2005/8/layout/process5"/>
    <dgm:cxn modelId="{20C56B82-79D7-42C2-942D-E6EFBCE63D42}" type="presParOf" srcId="{57B950C5-E77F-4B51-A471-5085FCB1F97C}" destId="{C8716E2A-C782-43C1-846A-BAA485AA1C20}" srcOrd="1" destOrd="0" presId="urn:microsoft.com/office/officeart/2005/8/layout/process5"/>
    <dgm:cxn modelId="{190B0333-361C-46C9-AFD5-277AFB5FFF2B}" type="presParOf" srcId="{C8716E2A-C782-43C1-846A-BAA485AA1C20}" destId="{FF56C41F-D9BA-4BF2-94BB-E54BB453B765}" srcOrd="0" destOrd="0" presId="urn:microsoft.com/office/officeart/2005/8/layout/process5"/>
    <dgm:cxn modelId="{9CBC7404-0893-4888-A3EE-138971A1F564}" type="presParOf" srcId="{57B950C5-E77F-4B51-A471-5085FCB1F97C}" destId="{FA6ADDD6-9F7F-4A15-9E0D-4BA2B727DF2B}" srcOrd="2" destOrd="0" presId="urn:microsoft.com/office/officeart/2005/8/layout/process5"/>
    <dgm:cxn modelId="{4A809B67-3B05-491E-AAAE-E00BA257BC43}" type="presParOf" srcId="{57B950C5-E77F-4B51-A471-5085FCB1F97C}" destId="{5A9DD8FF-7DF6-427A-B00E-1B3FD7480E07}" srcOrd="3" destOrd="0" presId="urn:microsoft.com/office/officeart/2005/8/layout/process5"/>
    <dgm:cxn modelId="{0EBDBBC3-9568-4C70-9F4E-3F4963FE3B0A}" type="presParOf" srcId="{5A9DD8FF-7DF6-427A-B00E-1B3FD7480E07}" destId="{D029D503-73A2-4214-AADC-3A48B5222B62}" srcOrd="0" destOrd="0" presId="urn:microsoft.com/office/officeart/2005/8/layout/process5"/>
    <dgm:cxn modelId="{C26DA6B2-4D1D-415F-9CA8-FFBD96CFF822}" type="presParOf" srcId="{57B950C5-E77F-4B51-A471-5085FCB1F97C}" destId="{7E052C38-7105-4751-AF17-E4D33CE43BDB}" srcOrd="4" destOrd="0" presId="urn:microsoft.com/office/officeart/2005/8/layout/process5"/>
    <dgm:cxn modelId="{04397898-ABBF-4EA3-B942-5496962BA5AF}" type="presParOf" srcId="{57B950C5-E77F-4B51-A471-5085FCB1F97C}" destId="{C36A79F8-C15F-41AB-A872-AADA2CBA6E8D}" srcOrd="5" destOrd="0" presId="urn:microsoft.com/office/officeart/2005/8/layout/process5"/>
    <dgm:cxn modelId="{D94B9B0F-58B7-41E5-9FEA-E47B630D60BF}" type="presParOf" srcId="{C36A79F8-C15F-41AB-A872-AADA2CBA6E8D}" destId="{F5028224-2F6E-433D-975A-EDBC6CF2864C}" srcOrd="0" destOrd="0" presId="urn:microsoft.com/office/officeart/2005/8/layout/process5"/>
    <dgm:cxn modelId="{C222A1C1-6298-43C8-87DB-4E7547BA7CFF}" type="presParOf" srcId="{57B950C5-E77F-4B51-A471-5085FCB1F97C}" destId="{B8D5512D-DE2E-493B-810F-30B693768C2D}" srcOrd="6" destOrd="0" presId="urn:microsoft.com/office/officeart/2005/8/layout/process5"/>
    <dgm:cxn modelId="{81E5AF29-278E-4BDC-A7A5-B69D92E4DE3C}" type="presParOf" srcId="{57B950C5-E77F-4B51-A471-5085FCB1F97C}" destId="{E0B1EA1D-9048-412B-8724-56FBD8D55C3A}" srcOrd="7" destOrd="0" presId="urn:microsoft.com/office/officeart/2005/8/layout/process5"/>
    <dgm:cxn modelId="{BC60F2AF-64FA-4049-BEAD-476D46D9F3A7}" type="presParOf" srcId="{E0B1EA1D-9048-412B-8724-56FBD8D55C3A}" destId="{FB2078DA-7335-44A5-BE72-EF4C4470044D}" srcOrd="0" destOrd="0" presId="urn:microsoft.com/office/officeart/2005/8/layout/process5"/>
    <dgm:cxn modelId="{CF0702B9-AAA1-48CE-9CF5-CF437C7D3EE2}" type="presParOf" srcId="{57B950C5-E77F-4B51-A471-5085FCB1F97C}" destId="{E851CFF8-CA63-4D96-86CB-440A4AC31954}"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608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4608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608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37233FD-43DD-47A0-A3BD-11F70300370E}" type="slidenum">
              <a:rPr lang="en-US"/>
              <a:pPr/>
              <a:t>‹#›</a:t>
            </a:fld>
            <a:endParaRPr lang="en-US"/>
          </a:p>
        </p:txBody>
      </p:sp>
    </p:spTree>
    <p:extLst>
      <p:ext uri="{BB962C8B-B14F-4D97-AF65-F5344CB8AC3E}">
        <p14:creationId xmlns:p14="http://schemas.microsoft.com/office/powerpoint/2010/main" val="7767720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AF3B69C-ADF1-45E0-8F27-2CE3F6E67E18}" type="slidenum">
              <a:rPr lang="en-US"/>
              <a:pPr/>
              <a:t>‹#›</a:t>
            </a:fld>
            <a:endParaRPr lang="en-US"/>
          </a:p>
        </p:txBody>
      </p:sp>
    </p:spTree>
    <p:extLst>
      <p:ext uri="{BB962C8B-B14F-4D97-AF65-F5344CB8AC3E}">
        <p14:creationId xmlns:p14="http://schemas.microsoft.com/office/powerpoint/2010/main" val="324929321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http://publication.pravo.gov.ru/Document/View/0001201608080003?index=3&amp;rangeSize=1</a:t>
            </a:r>
            <a:endParaRPr lang="ru-RU"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http://government.ru/media/files/ztBooUfGR6r8AbSOGTAzV1H4RZ9hkvXl.pdf</a:t>
            </a:r>
            <a:endParaRPr lang="ru-RU" dirty="0" smtClean="0"/>
          </a:p>
          <a:p>
            <a:endParaRPr lang="ru-RU" dirty="0"/>
          </a:p>
        </p:txBody>
      </p:sp>
      <p:sp>
        <p:nvSpPr>
          <p:cNvPr id="4" name="Номер слайда 3"/>
          <p:cNvSpPr>
            <a:spLocks noGrp="1"/>
          </p:cNvSpPr>
          <p:nvPr>
            <p:ph type="sldNum" sz="quarter" idx="10"/>
          </p:nvPr>
        </p:nvSpPr>
        <p:spPr/>
        <p:txBody>
          <a:bodyPr/>
          <a:lstStyle/>
          <a:p>
            <a:fld id="{2AF3B69C-ADF1-45E0-8F27-2CE3F6E67E18}" type="slidenum">
              <a:rPr lang="en-US" smtClean="0"/>
              <a:pPr/>
              <a:t>20</a:t>
            </a:fld>
            <a:endParaRPr lang="en-US"/>
          </a:p>
        </p:txBody>
      </p:sp>
    </p:spTree>
    <p:extLst>
      <p:ext uri="{BB962C8B-B14F-4D97-AF65-F5344CB8AC3E}">
        <p14:creationId xmlns:p14="http://schemas.microsoft.com/office/powerpoint/2010/main" val="1824987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3. Патриарх Кирилл призвал готовить приходских молодежных лидеров в системе духовного образования [Электронный документ] [2012] // Патриархия. Официальный сайт Русской Православной Церкви. URL: http://www.pravoslavie.ru/news/58312.htm (дата доступа 9.01.2013). 4. </a:t>
            </a:r>
            <a:r>
              <a:rPr lang="ru-RU" dirty="0" err="1" smtClean="0"/>
              <a:t>Лыгина</a:t>
            </a:r>
            <a:r>
              <a:rPr lang="ru-RU" dirty="0" smtClean="0"/>
              <a:t> М.А. К осмыслению концептуальных основ философии социальной работы // Общество. Среда. Развитие. Научно-теоретический журнал. – 2010. – № 4(17). – С. 92–95</a:t>
            </a:r>
            <a:endParaRPr lang="ru-RU" dirty="0"/>
          </a:p>
        </p:txBody>
      </p:sp>
      <p:sp>
        <p:nvSpPr>
          <p:cNvPr id="4" name="Номер слайда 3"/>
          <p:cNvSpPr>
            <a:spLocks noGrp="1"/>
          </p:cNvSpPr>
          <p:nvPr>
            <p:ph type="sldNum" sz="quarter" idx="10"/>
          </p:nvPr>
        </p:nvSpPr>
        <p:spPr/>
        <p:txBody>
          <a:bodyPr/>
          <a:lstStyle/>
          <a:p>
            <a:fld id="{2AF3B69C-ADF1-45E0-8F27-2CE3F6E67E18}" type="slidenum">
              <a:rPr lang="en-US" smtClean="0"/>
              <a:pPr/>
              <a:t>33</a:t>
            </a:fld>
            <a:endParaRPr lang="en-US"/>
          </a:p>
        </p:txBody>
      </p:sp>
    </p:spTree>
    <p:extLst>
      <p:ext uri="{BB962C8B-B14F-4D97-AF65-F5344CB8AC3E}">
        <p14:creationId xmlns:p14="http://schemas.microsoft.com/office/powerpoint/2010/main" val="4619201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3112" name="Freeform 40"/>
          <p:cNvSpPr>
            <a:spLocks/>
          </p:cNvSpPr>
          <p:nvPr/>
        </p:nvSpPr>
        <p:spPr bwMode="gray">
          <a:xfrm>
            <a:off x="0" y="6048375"/>
            <a:ext cx="2762250" cy="809625"/>
          </a:xfrm>
          <a:custGeom>
            <a:avLst/>
            <a:gdLst/>
            <a:ahLst/>
            <a:cxnLst>
              <a:cxn ang="0">
                <a:pos x="0" y="0"/>
              </a:cxn>
              <a:cxn ang="0">
                <a:pos x="0" y="510"/>
              </a:cxn>
              <a:cxn ang="0">
                <a:pos x="1740" y="510"/>
              </a:cxn>
              <a:cxn ang="0">
                <a:pos x="1595" y="30"/>
              </a:cxn>
              <a:cxn ang="0">
                <a:pos x="0" y="0"/>
              </a:cxn>
            </a:cxnLst>
            <a:rect l="0" t="0" r="r" b="b"/>
            <a:pathLst>
              <a:path w="1740" h="510">
                <a:moveTo>
                  <a:pt x="0" y="0"/>
                </a:moveTo>
                <a:lnTo>
                  <a:pt x="0" y="510"/>
                </a:lnTo>
                <a:cubicBezTo>
                  <a:pt x="0" y="510"/>
                  <a:pt x="870" y="510"/>
                  <a:pt x="1740" y="510"/>
                </a:cubicBezTo>
                <a:cubicBezTo>
                  <a:pt x="1650" y="258"/>
                  <a:pt x="1595" y="30"/>
                  <a:pt x="1595" y="30"/>
                </a:cubicBezTo>
                <a:cubicBezTo>
                  <a:pt x="798" y="54"/>
                  <a:pt x="0" y="0"/>
                  <a:pt x="0" y="0"/>
                </a:cubicBezTo>
                <a:close/>
              </a:path>
            </a:pathLst>
          </a:custGeom>
          <a:solidFill>
            <a:schemeClr val="folHlink"/>
          </a:solidFill>
          <a:ln w="9525">
            <a:noFill/>
            <a:round/>
            <a:headEnd/>
            <a:tailEnd/>
          </a:ln>
          <a:effectLst/>
        </p:spPr>
        <p:txBody>
          <a:bodyPr/>
          <a:lstStyle/>
          <a:p>
            <a:endParaRPr lang="ru-RU"/>
          </a:p>
        </p:txBody>
      </p:sp>
      <p:sp>
        <p:nvSpPr>
          <p:cNvPr id="3113" name="Freeform 41"/>
          <p:cNvSpPr>
            <a:spLocks/>
          </p:cNvSpPr>
          <p:nvPr/>
        </p:nvSpPr>
        <p:spPr bwMode="gray">
          <a:xfrm>
            <a:off x="2590800" y="4705350"/>
            <a:ext cx="6400800" cy="2152650"/>
          </a:xfrm>
          <a:custGeom>
            <a:avLst/>
            <a:gdLst/>
            <a:ahLst/>
            <a:cxnLst>
              <a:cxn ang="0">
                <a:pos x="1116" y="0"/>
              </a:cxn>
              <a:cxn ang="0">
                <a:pos x="3840" y="636"/>
              </a:cxn>
              <a:cxn ang="0">
                <a:pos x="4032" y="1356"/>
              </a:cxn>
              <a:cxn ang="0">
                <a:pos x="288" y="1356"/>
              </a:cxn>
              <a:cxn ang="0">
                <a:pos x="0" y="828"/>
              </a:cxn>
              <a:cxn ang="0">
                <a:pos x="1116" y="0"/>
              </a:cxn>
            </a:cxnLst>
            <a:rect l="0" t="0" r="r" b="b"/>
            <a:pathLst>
              <a:path w="4032" h="1356">
                <a:moveTo>
                  <a:pt x="1116" y="0"/>
                </a:moveTo>
                <a:cubicBezTo>
                  <a:pt x="2370" y="1254"/>
                  <a:pt x="3840" y="636"/>
                  <a:pt x="3840" y="636"/>
                </a:cubicBezTo>
                <a:cubicBezTo>
                  <a:pt x="4032" y="966"/>
                  <a:pt x="4032" y="1356"/>
                  <a:pt x="4032" y="1356"/>
                </a:cubicBezTo>
                <a:cubicBezTo>
                  <a:pt x="4032" y="1356"/>
                  <a:pt x="2160" y="1356"/>
                  <a:pt x="288" y="1356"/>
                </a:cubicBezTo>
                <a:cubicBezTo>
                  <a:pt x="120" y="1140"/>
                  <a:pt x="0" y="828"/>
                  <a:pt x="0" y="828"/>
                </a:cubicBezTo>
                <a:lnTo>
                  <a:pt x="1116" y="0"/>
                </a:lnTo>
                <a:close/>
              </a:path>
            </a:pathLst>
          </a:custGeom>
          <a:solidFill>
            <a:schemeClr val="hlink"/>
          </a:solidFill>
          <a:ln w="9525">
            <a:noFill/>
            <a:round/>
            <a:headEnd/>
            <a:tailEnd/>
          </a:ln>
          <a:effectLst/>
        </p:spPr>
        <p:txBody>
          <a:bodyPr/>
          <a:lstStyle/>
          <a:p>
            <a:endParaRPr lang="ru-RU"/>
          </a:p>
        </p:txBody>
      </p:sp>
      <p:sp>
        <p:nvSpPr>
          <p:cNvPr id="3114" name="Freeform 42"/>
          <p:cNvSpPr>
            <a:spLocks/>
          </p:cNvSpPr>
          <p:nvPr/>
        </p:nvSpPr>
        <p:spPr bwMode="gray">
          <a:xfrm>
            <a:off x="4400550" y="781050"/>
            <a:ext cx="4743450" cy="5048250"/>
          </a:xfrm>
          <a:custGeom>
            <a:avLst/>
            <a:gdLst/>
            <a:ahLst/>
            <a:cxnLst>
              <a:cxn ang="0">
                <a:pos x="510" y="1098"/>
              </a:cxn>
              <a:cxn ang="0">
                <a:pos x="2280" y="0"/>
              </a:cxn>
              <a:cxn ang="0">
                <a:pos x="2988" y="342"/>
              </a:cxn>
              <a:cxn ang="0">
                <a:pos x="2988" y="2772"/>
              </a:cxn>
              <a:cxn ang="0">
                <a:pos x="1452" y="3060"/>
              </a:cxn>
              <a:cxn ang="0">
                <a:pos x="0" y="2406"/>
              </a:cxn>
              <a:cxn ang="0">
                <a:pos x="510" y="1098"/>
              </a:cxn>
            </a:cxnLst>
            <a:rect l="0" t="0" r="r" b="b"/>
            <a:pathLst>
              <a:path w="2988" h="3180">
                <a:moveTo>
                  <a:pt x="510" y="1098"/>
                </a:moveTo>
                <a:cubicBezTo>
                  <a:pt x="1710" y="840"/>
                  <a:pt x="2280" y="0"/>
                  <a:pt x="2280" y="0"/>
                </a:cubicBezTo>
                <a:cubicBezTo>
                  <a:pt x="2700" y="96"/>
                  <a:pt x="2988" y="342"/>
                  <a:pt x="2988" y="342"/>
                </a:cubicBezTo>
                <a:lnTo>
                  <a:pt x="2988" y="2772"/>
                </a:lnTo>
                <a:cubicBezTo>
                  <a:pt x="2988" y="2772"/>
                  <a:pt x="2202" y="3180"/>
                  <a:pt x="1452" y="3060"/>
                </a:cubicBezTo>
                <a:cubicBezTo>
                  <a:pt x="636" y="2940"/>
                  <a:pt x="0" y="2406"/>
                  <a:pt x="0" y="2406"/>
                </a:cubicBezTo>
                <a:lnTo>
                  <a:pt x="510" y="1098"/>
                </a:lnTo>
                <a:close/>
              </a:path>
            </a:pathLst>
          </a:custGeom>
          <a:solidFill>
            <a:schemeClr val="accent2"/>
          </a:solidFill>
          <a:ln w="9525">
            <a:noFill/>
            <a:round/>
            <a:headEnd/>
            <a:tailEnd/>
          </a:ln>
          <a:effectLst/>
        </p:spPr>
        <p:txBody>
          <a:bodyPr/>
          <a:lstStyle/>
          <a:p>
            <a:endParaRPr lang="ru-RU"/>
          </a:p>
        </p:txBody>
      </p:sp>
      <p:sp>
        <p:nvSpPr>
          <p:cNvPr id="3115" name="Freeform 43"/>
          <p:cNvSpPr>
            <a:spLocks/>
          </p:cNvSpPr>
          <p:nvPr/>
        </p:nvSpPr>
        <p:spPr bwMode="gray">
          <a:xfrm>
            <a:off x="4800600" y="0"/>
            <a:ext cx="3276600" cy="2409825"/>
          </a:xfrm>
          <a:custGeom>
            <a:avLst/>
            <a:gdLst/>
            <a:ahLst/>
            <a:cxnLst>
              <a:cxn ang="0">
                <a:pos x="0" y="0"/>
              </a:cxn>
              <a:cxn ang="0">
                <a:pos x="276" y="1518"/>
              </a:cxn>
              <a:cxn ang="0">
                <a:pos x="2064" y="0"/>
              </a:cxn>
              <a:cxn ang="0">
                <a:pos x="0" y="0"/>
              </a:cxn>
            </a:cxnLst>
            <a:rect l="0" t="0" r="r" b="b"/>
            <a:pathLst>
              <a:path w="2064" h="1518">
                <a:moveTo>
                  <a:pt x="0" y="0"/>
                </a:moveTo>
                <a:cubicBezTo>
                  <a:pt x="0" y="0"/>
                  <a:pt x="138" y="759"/>
                  <a:pt x="276" y="1518"/>
                </a:cubicBezTo>
                <a:cubicBezTo>
                  <a:pt x="1518" y="1194"/>
                  <a:pt x="2064" y="0"/>
                  <a:pt x="2064" y="0"/>
                </a:cubicBezTo>
                <a:lnTo>
                  <a:pt x="0" y="0"/>
                </a:lnTo>
                <a:close/>
              </a:path>
            </a:pathLst>
          </a:custGeom>
          <a:solidFill>
            <a:schemeClr val="accent1"/>
          </a:solidFill>
          <a:ln w="9525">
            <a:noFill/>
            <a:round/>
            <a:headEnd/>
            <a:tailEnd/>
          </a:ln>
          <a:effectLst/>
        </p:spPr>
        <p:txBody>
          <a:bodyPr/>
          <a:lstStyle/>
          <a:p>
            <a:endParaRPr lang="ru-RU"/>
          </a:p>
        </p:txBody>
      </p:sp>
      <p:sp>
        <p:nvSpPr>
          <p:cNvPr id="3151" name="Freeform 79"/>
          <p:cNvSpPr>
            <a:spLocks/>
          </p:cNvSpPr>
          <p:nvPr/>
        </p:nvSpPr>
        <p:spPr bwMode="gray">
          <a:xfrm>
            <a:off x="0" y="0"/>
            <a:ext cx="6583363" cy="7267575"/>
          </a:xfrm>
          <a:custGeom>
            <a:avLst/>
            <a:gdLst/>
            <a:ahLst/>
            <a:cxnLst>
              <a:cxn ang="0">
                <a:pos x="0" y="0"/>
              </a:cxn>
              <a:cxn ang="0">
                <a:pos x="3612" y="0"/>
              </a:cxn>
              <a:cxn ang="0">
                <a:pos x="3222" y="3042"/>
              </a:cxn>
              <a:cxn ang="0">
                <a:pos x="0" y="3744"/>
              </a:cxn>
              <a:cxn ang="0">
                <a:pos x="0" y="0"/>
              </a:cxn>
            </a:cxnLst>
            <a:rect l="0" t="0" r="r" b="b"/>
            <a:pathLst>
              <a:path w="4014" h="4455">
                <a:moveTo>
                  <a:pt x="0" y="0"/>
                </a:moveTo>
                <a:lnTo>
                  <a:pt x="3612" y="0"/>
                </a:lnTo>
                <a:cubicBezTo>
                  <a:pt x="4014" y="984"/>
                  <a:pt x="3812" y="2307"/>
                  <a:pt x="3222" y="3042"/>
                </a:cubicBezTo>
                <a:cubicBezTo>
                  <a:pt x="1988" y="4455"/>
                  <a:pt x="0" y="3744"/>
                  <a:pt x="0" y="3744"/>
                </a:cubicBezTo>
                <a:lnTo>
                  <a:pt x="0" y="0"/>
                </a:lnTo>
                <a:close/>
              </a:path>
            </a:pathLst>
          </a:custGeom>
          <a:solidFill>
            <a:srgbClr val="FFFFFF"/>
          </a:solidFill>
          <a:ln w="9525">
            <a:noFill/>
            <a:round/>
            <a:headEnd/>
            <a:tailEnd/>
          </a:ln>
          <a:effectLst/>
        </p:spPr>
        <p:txBody>
          <a:bodyPr/>
          <a:lstStyle/>
          <a:p>
            <a:endParaRPr lang="ru-RU"/>
          </a:p>
        </p:txBody>
      </p:sp>
      <p:sp>
        <p:nvSpPr>
          <p:cNvPr id="3117" name="Freeform 45"/>
          <p:cNvSpPr>
            <a:spLocks/>
          </p:cNvSpPr>
          <p:nvPr/>
        </p:nvSpPr>
        <p:spPr bwMode="gray">
          <a:xfrm>
            <a:off x="0" y="0"/>
            <a:ext cx="6372225" cy="7072313"/>
          </a:xfrm>
          <a:custGeom>
            <a:avLst/>
            <a:gdLst/>
            <a:ahLst/>
            <a:cxnLst>
              <a:cxn ang="0">
                <a:pos x="0" y="0"/>
              </a:cxn>
              <a:cxn ang="0">
                <a:pos x="3612" y="0"/>
              </a:cxn>
              <a:cxn ang="0">
                <a:pos x="3222" y="3042"/>
              </a:cxn>
              <a:cxn ang="0">
                <a:pos x="0" y="3744"/>
              </a:cxn>
              <a:cxn ang="0">
                <a:pos x="0" y="0"/>
              </a:cxn>
            </a:cxnLst>
            <a:rect l="0" t="0" r="r" b="b"/>
            <a:pathLst>
              <a:path w="4014" h="4455">
                <a:moveTo>
                  <a:pt x="0" y="0"/>
                </a:moveTo>
                <a:lnTo>
                  <a:pt x="3612" y="0"/>
                </a:lnTo>
                <a:cubicBezTo>
                  <a:pt x="4014" y="984"/>
                  <a:pt x="3812" y="2307"/>
                  <a:pt x="3222" y="3042"/>
                </a:cubicBezTo>
                <a:cubicBezTo>
                  <a:pt x="1988" y="4455"/>
                  <a:pt x="0" y="3744"/>
                  <a:pt x="0" y="3744"/>
                </a:cubicBezTo>
                <a:lnTo>
                  <a:pt x="0" y="0"/>
                </a:lnTo>
                <a:close/>
              </a:path>
            </a:pathLst>
          </a:custGeom>
          <a:gradFill rotWithShape="1">
            <a:gsLst>
              <a:gs pos="0">
                <a:schemeClr val="bg1">
                  <a:gamma/>
                  <a:tint val="25490"/>
                  <a:invGamma/>
                </a:schemeClr>
              </a:gs>
              <a:gs pos="100000">
                <a:schemeClr val="bg1"/>
              </a:gs>
            </a:gsLst>
            <a:lin ang="2700000" scaled="1"/>
          </a:gradFill>
          <a:ln w="9525">
            <a:noFill/>
            <a:round/>
            <a:headEnd/>
            <a:tailEnd/>
          </a:ln>
          <a:effectLst/>
        </p:spPr>
        <p:txBody>
          <a:bodyPr/>
          <a:lstStyle/>
          <a:p>
            <a:endParaRPr lang="ru-RU"/>
          </a:p>
        </p:txBody>
      </p:sp>
      <p:sp>
        <p:nvSpPr>
          <p:cNvPr id="3119" name="Line 47"/>
          <p:cNvSpPr>
            <a:spLocks noChangeShapeType="1"/>
          </p:cNvSpPr>
          <p:nvPr/>
        </p:nvSpPr>
        <p:spPr bwMode="gray">
          <a:xfrm>
            <a:off x="250825" y="1588"/>
            <a:ext cx="0" cy="6015037"/>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0" name="Line 48"/>
          <p:cNvSpPr>
            <a:spLocks noChangeShapeType="1"/>
          </p:cNvSpPr>
          <p:nvPr/>
        </p:nvSpPr>
        <p:spPr bwMode="gray">
          <a:xfrm>
            <a:off x="1293813" y="1588"/>
            <a:ext cx="0" cy="6207125"/>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1" name="Line 49"/>
          <p:cNvSpPr>
            <a:spLocks noChangeShapeType="1"/>
          </p:cNvSpPr>
          <p:nvPr/>
        </p:nvSpPr>
        <p:spPr bwMode="gray">
          <a:xfrm>
            <a:off x="2338388" y="1588"/>
            <a:ext cx="0" cy="6183312"/>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2" name="Line 50"/>
          <p:cNvSpPr>
            <a:spLocks noChangeShapeType="1"/>
          </p:cNvSpPr>
          <p:nvPr/>
        </p:nvSpPr>
        <p:spPr bwMode="gray">
          <a:xfrm>
            <a:off x="3382963" y="1588"/>
            <a:ext cx="0" cy="5972175"/>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3" name="Line 51"/>
          <p:cNvSpPr>
            <a:spLocks noChangeShapeType="1"/>
          </p:cNvSpPr>
          <p:nvPr/>
        </p:nvSpPr>
        <p:spPr bwMode="gray">
          <a:xfrm>
            <a:off x="4427538" y="1588"/>
            <a:ext cx="0" cy="5449887"/>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5" name="Line 53"/>
          <p:cNvSpPr>
            <a:spLocks noChangeShapeType="1"/>
          </p:cNvSpPr>
          <p:nvPr/>
        </p:nvSpPr>
        <p:spPr bwMode="gray">
          <a:xfrm rot="5400000">
            <a:off x="2913063" y="-2654300"/>
            <a:ext cx="0" cy="5813425"/>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6" name="Line 54"/>
          <p:cNvSpPr>
            <a:spLocks noChangeShapeType="1"/>
          </p:cNvSpPr>
          <p:nvPr/>
        </p:nvSpPr>
        <p:spPr bwMode="gray">
          <a:xfrm rot="5400000">
            <a:off x="3006725" y="-1682750"/>
            <a:ext cx="0" cy="6000750"/>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7" name="Line 55"/>
          <p:cNvSpPr>
            <a:spLocks noChangeShapeType="1"/>
          </p:cNvSpPr>
          <p:nvPr/>
        </p:nvSpPr>
        <p:spPr bwMode="gray">
          <a:xfrm rot="5400000">
            <a:off x="3011488" y="-622300"/>
            <a:ext cx="0" cy="6010275"/>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8" name="Line 56"/>
          <p:cNvSpPr>
            <a:spLocks noChangeShapeType="1"/>
          </p:cNvSpPr>
          <p:nvPr/>
        </p:nvSpPr>
        <p:spPr bwMode="gray">
          <a:xfrm rot="5400000">
            <a:off x="2907507" y="548481"/>
            <a:ext cx="0" cy="5802313"/>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9" name="Line 57"/>
          <p:cNvSpPr>
            <a:spLocks noChangeShapeType="1"/>
          </p:cNvSpPr>
          <p:nvPr/>
        </p:nvSpPr>
        <p:spPr bwMode="gray">
          <a:xfrm rot="5400000">
            <a:off x="2666207" y="1854993"/>
            <a:ext cx="0" cy="5319713"/>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30" name="Line 58"/>
          <p:cNvSpPr>
            <a:spLocks noChangeShapeType="1"/>
          </p:cNvSpPr>
          <p:nvPr/>
        </p:nvSpPr>
        <p:spPr bwMode="gray">
          <a:xfrm rot="5400000">
            <a:off x="2115344" y="3472656"/>
            <a:ext cx="0" cy="4217988"/>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31" name="Rectangle 59"/>
          <p:cNvSpPr>
            <a:spLocks noChangeArrowheads="1"/>
          </p:cNvSpPr>
          <p:nvPr/>
        </p:nvSpPr>
        <p:spPr bwMode="gray">
          <a:xfrm>
            <a:off x="2362200" y="277813"/>
            <a:ext cx="1012825" cy="1025525"/>
          </a:xfrm>
          <a:prstGeom prst="rect">
            <a:avLst/>
          </a:prstGeom>
          <a:solidFill>
            <a:srgbClr val="FFFFFF">
              <a:alpha val="50000"/>
            </a:srgbClr>
          </a:solidFill>
          <a:ln w="9525">
            <a:noFill/>
            <a:miter lim="800000"/>
            <a:headEnd/>
            <a:tailEnd/>
          </a:ln>
          <a:effectLst/>
        </p:spPr>
        <p:txBody>
          <a:bodyPr wrap="none" anchor="ctr"/>
          <a:lstStyle/>
          <a:p>
            <a:endParaRPr lang="ru-RU"/>
          </a:p>
        </p:txBody>
      </p:sp>
      <p:sp>
        <p:nvSpPr>
          <p:cNvPr id="3132" name="Rectangle 60"/>
          <p:cNvSpPr>
            <a:spLocks noChangeArrowheads="1"/>
          </p:cNvSpPr>
          <p:nvPr/>
        </p:nvSpPr>
        <p:spPr bwMode="gray">
          <a:xfrm>
            <a:off x="285750" y="2427288"/>
            <a:ext cx="1012825" cy="1025525"/>
          </a:xfrm>
          <a:prstGeom prst="rect">
            <a:avLst/>
          </a:prstGeom>
          <a:solidFill>
            <a:srgbClr val="FFFFFF">
              <a:alpha val="39999"/>
            </a:srgbClr>
          </a:solidFill>
          <a:ln w="9525">
            <a:noFill/>
            <a:miter lim="800000"/>
            <a:headEnd/>
            <a:tailEnd/>
          </a:ln>
          <a:effectLst/>
        </p:spPr>
        <p:txBody>
          <a:bodyPr wrap="none" anchor="ctr"/>
          <a:lstStyle/>
          <a:p>
            <a:endParaRPr lang="ru-RU"/>
          </a:p>
        </p:txBody>
      </p:sp>
      <p:sp>
        <p:nvSpPr>
          <p:cNvPr id="3133" name="Rectangle 61"/>
          <p:cNvSpPr>
            <a:spLocks noChangeArrowheads="1"/>
          </p:cNvSpPr>
          <p:nvPr/>
        </p:nvSpPr>
        <p:spPr bwMode="gray">
          <a:xfrm>
            <a:off x="0" y="271463"/>
            <a:ext cx="250825" cy="1025525"/>
          </a:xfrm>
          <a:prstGeom prst="rect">
            <a:avLst/>
          </a:prstGeom>
          <a:solidFill>
            <a:srgbClr val="FFFFFF">
              <a:alpha val="39999"/>
            </a:srgbClr>
          </a:solidFill>
          <a:ln w="9525">
            <a:noFill/>
            <a:miter lim="800000"/>
            <a:headEnd/>
            <a:tailEnd/>
          </a:ln>
          <a:effectLst/>
        </p:spPr>
        <p:txBody>
          <a:bodyPr wrap="none" anchor="ctr"/>
          <a:lstStyle/>
          <a:p>
            <a:endParaRPr lang="ru-RU"/>
          </a:p>
        </p:txBody>
      </p:sp>
      <p:sp>
        <p:nvSpPr>
          <p:cNvPr id="3134" name="Rectangle 62"/>
          <p:cNvSpPr>
            <a:spLocks noChangeArrowheads="1"/>
          </p:cNvSpPr>
          <p:nvPr/>
        </p:nvSpPr>
        <p:spPr bwMode="gray">
          <a:xfrm>
            <a:off x="1331913" y="1588"/>
            <a:ext cx="1012825" cy="234950"/>
          </a:xfrm>
          <a:prstGeom prst="rect">
            <a:avLst/>
          </a:prstGeom>
          <a:solidFill>
            <a:srgbClr val="FFFFFF">
              <a:alpha val="50000"/>
            </a:srgbClr>
          </a:solidFill>
          <a:ln w="9525">
            <a:noFill/>
            <a:miter lim="800000"/>
            <a:headEnd/>
            <a:tailEnd/>
          </a:ln>
          <a:effectLst/>
        </p:spPr>
        <p:txBody>
          <a:bodyPr wrap="none" anchor="ctr"/>
          <a:lstStyle/>
          <a:p>
            <a:endParaRPr lang="ru-RU"/>
          </a:p>
        </p:txBody>
      </p:sp>
      <p:sp>
        <p:nvSpPr>
          <p:cNvPr id="3136" name="Freeform 64"/>
          <p:cNvSpPr>
            <a:spLocks/>
          </p:cNvSpPr>
          <p:nvPr/>
        </p:nvSpPr>
        <p:spPr bwMode="gray">
          <a:xfrm>
            <a:off x="2365375" y="4541838"/>
            <a:ext cx="1009650" cy="1033462"/>
          </a:xfrm>
          <a:custGeom>
            <a:avLst/>
            <a:gdLst/>
            <a:ahLst/>
            <a:cxnLst>
              <a:cxn ang="0">
                <a:pos x="0" y="0"/>
              </a:cxn>
              <a:cxn ang="0">
                <a:pos x="0" y="645"/>
              </a:cxn>
              <a:cxn ang="0">
                <a:pos x="636" y="651"/>
              </a:cxn>
              <a:cxn ang="0">
                <a:pos x="632" y="0"/>
              </a:cxn>
              <a:cxn ang="0">
                <a:pos x="0" y="0"/>
              </a:cxn>
            </a:cxnLst>
            <a:rect l="0" t="0" r="r" b="b"/>
            <a:pathLst>
              <a:path w="636" h="651">
                <a:moveTo>
                  <a:pt x="0" y="0"/>
                </a:moveTo>
                <a:lnTo>
                  <a:pt x="0" y="645"/>
                </a:lnTo>
                <a:lnTo>
                  <a:pt x="636" y="651"/>
                </a:lnTo>
                <a:lnTo>
                  <a:pt x="632" y="0"/>
                </a:lnTo>
                <a:lnTo>
                  <a:pt x="0" y="0"/>
                </a:lnTo>
                <a:close/>
              </a:path>
            </a:pathLst>
          </a:custGeom>
          <a:solidFill>
            <a:srgbClr val="FFFFFF">
              <a:alpha val="39999"/>
            </a:srgbClr>
          </a:solidFill>
          <a:ln w="9525">
            <a:noFill/>
            <a:round/>
            <a:headEnd/>
            <a:tailEnd/>
          </a:ln>
          <a:effectLst/>
        </p:spPr>
        <p:txBody>
          <a:bodyPr/>
          <a:lstStyle/>
          <a:p>
            <a:endParaRPr lang="ru-RU"/>
          </a:p>
        </p:txBody>
      </p:sp>
      <p:sp>
        <p:nvSpPr>
          <p:cNvPr id="3103" name="Rectangle 31"/>
          <p:cNvSpPr>
            <a:spLocks noChangeArrowheads="1"/>
          </p:cNvSpPr>
          <p:nvPr/>
        </p:nvSpPr>
        <p:spPr bwMode="gray">
          <a:xfrm>
            <a:off x="285750" y="2435225"/>
            <a:ext cx="1012825" cy="1025525"/>
          </a:xfrm>
          <a:prstGeom prst="rect">
            <a:avLst/>
          </a:prstGeom>
          <a:solidFill>
            <a:srgbClr val="FFFFFF">
              <a:alpha val="30000"/>
            </a:srgbClr>
          </a:solidFill>
          <a:ln w="9525">
            <a:noFill/>
            <a:miter lim="800000"/>
            <a:headEnd/>
            <a:tailEnd/>
          </a:ln>
          <a:effectLst/>
        </p:spPr>
        <p:txBody>
          <a:bodyPr wrap="none" anchor="ctr"/>
          <a:lstStyle/>
          <a:p>
            <a:endParaRPr lang="ru-RU"/>
          </a:p>
        </p:txBody>
      </p:sp>
      <p:sp>
        <p:nvSpPr>
          <p:cNvPr id="3075" name="Rectangle 3"/>
          <p:cNvSpPr>
            <a:spLocks noGrp="1" noChangeArrowheads="1"/>
          </p:cNvSpPr>
          <p:nvPr>
            <p:ph type="subTitle" idx="1"/>
          </p:nvPr>
        </p:nvSpPr>
        <p:spPr>
          <a:xfrm>
            <a:off x="333375" y="5084763"/>
            <a:ext cx="6400800" cy="457200"/>
          </a:xfrm>
        </p:spPr>
        <p:txBody>
          <a:bodyPr/>
          <a:lstStyle>
            <a:lvl1pPr marL="0" indent="0">
              <a:buFontTx/>
              <a:buNone/>
              <a:defRPr sz="1600">
                <a:latin typeface="Times New Roman" pitchFamily="18" charset="0"/>
              </a:defRPr>
            </a:lvl1pPr>
          </a:lstStyle>
          <a:p>
            <a:r>
              <a:rPr lang="ru-RU" smtClean="0"/>
              <a:t>Образец подзаголовка</a:t>
            </a:r>
            <a:endParaRPr lang="en-US"/>
          </a:p>
        </p:txBody>
      </p:sp>
      <p:sp>
        <p:nvSpPr>
          <p:cNvPr id="3076" name="Rectangle 4"/>
          <p:cNvSpPr>
            <a:spLocks noGrp="1" noChangeArrowheads="1"/>
          </p:cNvSpPr>
          <p:nvPr>
            <p:ph type="dt" sz="half" idx="2"/>
          </p:nvPr>
        </p:nvSpPr>
        <p:spPr>
          <a:xfrm>
            <a:off x="457200" y="6407150"/>
            <a:ext cx="2133600" cy="314325"/>
          </a:xfrm>
        </p:spPr>
        <p:txBody>
          <a:bodyPr/>
          <a:lstStyle>
            <a:lvl1pPr>
              <a:defRPr/>
            </a:lvl1pPr>
          </a:lstStyle>
          <a:p>
            <a:endParaRPr lang="en-US"/>
          </a:p>
        </p:txBody>
      </p:sp>
      <p:sp>
        <p:nvSpPr>
          <p:cNvPr id="3077" name="Rectangle 5"/>
          <p:cNvSpPr>
            <a:spLocks noGrp="1" noChangeArrowheads="1"/>
          </p:cNvSpPr>
          <p:nvPr>
            <p:ph type="ftr" sz="quarter" idx="3"/>
          </p:nvPr>
        </p:nvSpPr>
        <p:spPr>
          <a:xfrm>
            <a:off x="3124200" y="6407150"/>
            <a:ext cx="2895600" cy="314325"/>
          </a:xfrm>
        </p:spPr>
        <p:txBody>
          <a:bodyPr/>
          <a:lstStyle>
            <a:lvl1pPr>
              <a:defRPr/>
            </a:lvl1pPr>
          </a:lstStyle>
          <a:p>
            <a:endParaRPr lang="en-US"/>
          </a:p>
        </p:txBody>
      </p:sp>
      <p:sp>
        <p:nvSpPr>
          <p:cNvPr id="3078" name="Rectangle 6"/>
          <p:cNvSpPr>
            <a:spLocks noGrp="1" noChangeArrowheads="1"/>
          </p:cNvSpPr>
          <p:nvPr>
            <p:ph type="sldNum" sz="quarter" idx="4"/>
          </p:nvPr>
        </p:nvSpPr>
        <p:spPr>
          <a:xfrm>
            <a:off x="6553200" y="6407150"/>
            <a:ext cx="2133600" cy="314325"/>
          </a:xfrm>
        </p:spPr>
        <p:txBody>
          <a:bodyPr/>
          <a:lstStyle>
            <a:lvl1pPr>
              <a:defRPr/>
            </a:lvl1pPr>
          </a:lstStyle>
          <a:p>
            <a:fld id="{0254511E-8E7A-48B7-9CE0-CB3562F454DD}" type="slidenum">
              <a:rPr lang="en-US"/>
              <a:pPr/>
              <a:t>‹#›</a:t>
            </a:fld>
            <a:endParaRPr lang="en-US"/>
          </a:p>
        </p:txBody>
      </p:sp>
      <p:sp>
        <p:nvSpPr>
          <p:cNvPr id="3110" name="Text Box 38"/>
          <p:cNvSpPr txBox="1">
            <a:spLocks noChangeArrowheads="1"/>
          </p:cNvSpPr>
          <p:nvPr/>
        </p:nvSpPr>
        <p:spPr bwMode="gray">
          <a:xfrm>
            <a:off x="333375" y="4714875"/>
            <a:ext cx="1303338" cy="427038"/>
          </a:xfrm>
          <a:prstGeom prst="rect">
            <a:avLst/>
          </a:prstGeom>
          <a:noFill/>
          <a:ln w="9525">
            <a:noFill/>
            <a:miter lim="800000"/>
            <a:headEnd/>
            <a:tailEnd/>
          </a:ln>
          <a:effectLst/>
        </p:spPr>
        <p:txBody>
          <a:bodyPr wrap="none">
            <a:spAutoFit/>
          </a:bodyPr>
          <a:lstStyle/>
          <a:p>
            <a:r>
              <a:rPr lang="en-US" sz="2200">
                <a:latin typeface="Arial Black" pitchFamily="34" charset="0"/>
              </a:rPr>
              <a:t>L/O/G/O</a:t>
            </a:r>
          </a:p>
        </p:txBody>
      </p:sp>
      <p:grpSp>
        <p:nvGrpSpPr>
          <p:cNvPr id="3143" name="Group 71"/>
          <p:cNvGrpSpPr>
            <a:grpSpLocks/>
          </p:cNvGrpSpPr>
          <p:nvPr/>
        </p:nvGrpSpPr>
        <p:grpSpPr bwMode="auto">
          <a:xfrm>
            <a:off x="8077200" y="0"/>
            <a:ext cx="1076325" cy="6858000"/>
            <a:chOff x="5088" y="0"/>
            <a:chExt cx="678" cy="4320"/>
          </a:xfrm>
        </p:grpSpPr>
        <p:sp>
          <p:nvSpPr>
            <p:cNvPr id="3138" name="Freeform 66"/>
            <p:cNvSpPr>
              <a:spLocks/>
            </p:cNvSpPr>
            <p:nvPr userDrawn="1"/>
          </p:nvSpPr>
          <p:spPr bwMode="gray">
            <a:xfrm>
              <a:off x="5088" y="0"/>
              <a:ext cx="672" cy="702"/>
            </a:xfrm>
            <a:custGeom>
              <a:avLst/>
              <a:gdLst/>
              <a:ahLst/>
              <a:cxnLst>
                <a:cxn ang="0">
                  <a:pos x="0" y="432"/>
                </a:cxn>
                <a:cxn ang="0">
                  <a:pos x="288" y="0"/>
                </a:cxn>
                <a:cxn ang="0">
                  <a:pos x="672" y="0"/>
                </a:cxn>
                <a:cxn ang="0">
                  <a:pos x="672" y="720"/>
                </a:cxn>
                <a:cxn ang="0">
                  <a:pos x="0" y="432"/>
                </a:cxn>
              </a:cxnLst>
              <a:rect l="0" t="0" r="r" b="b"/>
              <a:pathLst>
                <a:path w="672" h="720">
                  <a:moveTo>
                    <a:pt x="0" y="432"/>
                  </a:moveTo>
                  <a:cubicBezTo>
                    <a:pt x="186" y="216"/>
                    <a:pt x="288" y="0"/>
                    <a:pt x="288" y="0"/>
                  </a:cubicBezTo>
                  <a:lnTo>
                    <a:pt x="672" y="0"/>
                  </a:lnTo>
                  <a:lnTo>
                    <a:pt x="672" y="720"/>
                  </a:lnTo>
                  <a:cubicBezTo>
                    <a:pt x="672" y="720"/>
                    <a:pt x="384" y="516"/>
                    <a:pt x="0" y="432"/>
                  </a:cubicBezTo>
                  <a:close/>
                </a:path>
              </a:pathLst>
            </a:custGeom>
            <a:solidFill>
              <a:srgbClr val="E8E8E8"/>
            </a:solidFill>
            <a:ln w="9525">
              <a:noFill/>
              <a:round/>
              <a:headEnd/>
              <a:tailEnd/>
            </a:ln>
            <a:effectLst/>
          </p:spPr>
          <p:txBody>
            <a:bodyPr/>
            <a:lstStyle/>
            <a:p>
              <a:endParaRPr lang="ru-RU"/>
            </a:p>
          </p:txBody>
        </p:sp>
        <p:sp>
          <p:nvSpPr>
            <p:cNvPr id="3139" name="Freeform 67"/>
            <p:cNvSpPr>
              <a:spLocks/>
            </p:cNvSpPr>
            <p:nvPr userDrawn="1"/>
          </p:nvSpPr>
          <p:spPr bwMode="gray">
            <a:xfrm>
              <a:off x="5602" y="3496"/>
              <a:ext cx="164" cy="824"/>
            </a:xfrm>
            <a:custGeom>
              <a:avLst/>
              <a:gdLst/>
              <a:ahLst/>
              <a:cxnLst>
                <a:cxn ang="0">
                  <a:pos x="206" y="0"/>
                </a:cxn>
                <a:cxn ang="0">
                  <a:pos x="0" y="82"/>
                </a:cxn>
                <a:cxn ang="0">
                  <a:pos x="168" y="824"/>
                </a:cxn>
                <a:cxn ang="0">
                  <a:pos x="212" y="822"/>
                </a:cxn>
                <a:cxn ang="0">
                  <a:pos x="206" y="0"/>
                </a:cxn>
              </a:cxnLst>
              <a:rect l="0" t="0" r="r" b="b"/>
              <a:pathLst>
                <a:path w="212" h="824">
                  <a:moveTo>
                    <a:pt x="206" y="0"/>
                  </a:moveTo>
                  <a:cubicBezTo>
                    <a:pt x="104" y="54"/>
                    <a:pt x="0" y="82"/>
                    <a:pt x="0" y="82"/>
                  </a:cubicBezTo>
                  <a:cubicBezTo>
                    <a:pt x="0" y="82"/>
                    <a:pt x="148" y="378"/>
                    <a:pt x="168" y="824"/>
                  </a:cubicBezTo>
                  <a:lnTo>
                    <a:pt x="212" y="822"/>
                  </a:lnTo>
                  <a:cubicBezTo>
                    <a:pt x="212" y="822"/>
                    <a:pt x="209" y="411"/>
                    <a:pt x="206" y="0"/>
                  </a:cubicBezTo>
                  <a:close/>
                </a:path>
              </a:pathLst>
            </a:custGeom>
            <a:solidFill>
              <a:srgbClr val="E8E8E8"/>
            </a:solidFill>
            <a:ln w="9525">
              <a:noFill/>
              <a:round/>
              <a:headEnd/>
              <a:tailEnd/>
            </a:ln>
            <a:effectLst/>
          </p:spPr>
          <p:txBody>
            <a:bodyPr/>
            <a:lstStyle/>
            <a:p>
              <a:endParaRPr lang="ru-RU"/>
            </a:p>
          </p:txBody>
        </p:sp>
      </p:grpSp>
      <p:sp>
        <p:nvSpPr>
          <p:cNvPr id="3152" name="Rectangle 80"/>
          <p:cNvSpPr>
            <a:spLocks noChangeArrowheads="1"/>
          </p:cNvSpPr>
          <p:nvPr/>
        </p:nvSpPr>
        <p:spPr bwMode="gray">
          <a:xfrm>
            <a:off x="5495925" y="1333500"/>
            <a:ext cx="660400" cy="1025525"/>
          </a:xfrm>
          <a:prstGeom prst="rect">
            <a:avLst/>
          </a:prstGeom>
          <a:solidFill>
            <a:srgbClr val="FFFFFF">
              <a:alpha val="39999"/>
            </a:srgbClr>
          </a:solidFill>
          <a:ln w="9525">
            <a:noFill/>
            <a:miter lim="800000"/>
            <a:headEnd/>
            <a:tailEnd/>
          </a:ln>
          <a:effectLst/>
        </p:spPr>
        <p:txBody>
          <a:bodyPr wrap="none" anchor="ctr"/>
          <a:lstStyle/>
          <a:p>
            <a:endParaRPr lang="ru-RU"/>
          </a:p>
        </p:txBody>
      </p:sp>
      <p:sp>
        <p:nvSpPr>
          <p:cNvPr id="3153" name="Line 81"/>
          <p:cNvSpPr>
            <a:spLocks noChangeShapeType="1"/>
          </p:cNvSpPr>
          <p:nvPr/>
        </p:nvSpPr>
        <p:spPr bwMode="gray">
          <a:xfrm>
            <a:off x="5480050" y="1588"/>
            <a:ext cx="0" cy="4238625"/>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54" name="Rectangle 82"/>
          <p:cNvSpPr>
            <a:spLocks noChangeArrowheads="1"/>
          </p:cNvSpPr>
          <p:nvPr/>
        </p:nvSpPr>
        <p:spPr bwMode="gray">
          <a:xfrm>
            <a:off x="4457700" y="3495675"/>
            <a:ext cx="1012825" cy="1025525"/>
          </a:xfrm>
          <a:prstGeom prst="rect">
            <a:avLst/>
          </a:prstGeom>
          <a:solidFill>
            <a:srgbClr val="FFFFFF">
              <a:alpha val="30000"/>
            </a:srgbClr>
          </a:solidFill>
          <a:ln w="9525">
            <a:noFill/>
            <a:miter lim="800000"/>
            <a:headEnd/>
            <a:tailEnd/>
          </a:ln>
          <a:effectLst/>
        </p:spPr>
        <p:txBody>
          <a:bodyPr wrap="none" anchor="ctr"/>
          <a:lstStyle/>
          <a:p>
            <a:endParaRPr lang="ru-RU"/>
          </a:p>
        </p:txBody>
      </p:sp>
      <p:sp>
        <p:nvSpPr>
          <p:cNvPr id="3074" name="Rectangle 2"/>
          <p:cNvSpPr>
            <a:spLocks noGrp="1" noChangeArrowheads="1"/>
          </p:cNvSpPr>
          <p:nvPr>
            <p:ph type="ctrTitle"/>
          </p:nvPr>
        </p:nvSpPr>
        <p:spPr bwMode="gray">
          <a:xfrm>
            <a:off x="333375" y="1884363"/>
            <a:ext cx="8229600" cy="1470025"/>
          </a:xfrm>
          <a:effectLst/>
        </p:spPr>
        <p:txBody>
          <a:bodyPr/>
          <a:lstStyle>
            <a:lvl1pPr>
              <a:defRPr sz="4800"/>
            </a:lvl1pPr>
          </a:lstStyle>
          <a:p>
            <a:r>
              <a:rPr lang="ru-RU" smtClean="0"/>
              <a:t>Образец заголовка</a:t>
            </a:r>
            <a:endParaRPr lang="en-US"/>
          </a:p>
        </p:txBody>
      </p:sp>
      <p:pic>
        <p:nvPicPr>
          <p:cNvPr id="3155" name="Picture 83" descr="water"/>
          <p:cNvPicPr>
            <a:picLocks noChangeAspect="1" noChangeArrowheads="1"/>
          </p:cNvPicPr>
          <p:nvPr/>
        </p:nvPicPr>
        <p:blipFill>
          <a:blip r:embed="rId2" cstate="print"/>
          <a:srcRect l="22409" t="16374" b="27486"/>
          <a:stretch>
            <a:fillRect/>
          </a:stretch>
        </p:blipFill>
        <p:spPr bwMode="gray">
          <a:xfrm rot="393398">
            <a:off x="2667000" y="609600"/>
            <a:ext cx="2663825" cy="2197100"/>
          </a:xfrm>
          <a:prstGeom prst="rect">
            <a:avLst/>
          </a:prstGeom>
          <a:noFill/>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9165331C-E009-4F09-AF77-F8A027CF2996}"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6FA7F72B-6FCF-4CAC-8426-4F205F321732}"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A3851656-5C01-4303-8403-FBF1DE607D9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p>
        </p:txBody>
      </p:sp>
      <p:sp>
        <p:nvSpPr>
          <p:cNvPr id="8" name="Нижний колонтитул 7"/>
          <p:cNvSpPr>
            <a:spLocks noGrp="1"/>
          </p:cNvSpPr>
          <p:nvPr>
            <p:ph type="ftr" sz="quarter" idx="11"/>
          </p:nvPr>
        </p:nvSpPr>
        <p:spPr/>
        <p:txBody>
          <a:bodyPr/>
          <a:lstStyle>
            <a:lvl1pPr>
              <a:defRPr/>
            </a:lvl1pPr>
          </a:lstStyle>
          <a:p>
            <a:endParaRPr lang="en-US"/>
          </a:p>
        </p:txBody>
      </p:sp>
      <p:sp>
        <p:nvSpPr>
          <p:cNvPr id="9" name="Номер слайда 8"/>
          <p:cNvSpPr>
            <a:spLocks noGrp="1"/>
          </p:cNvSpPr>
          <p:nvPr>
            <p:ph type="sldNum" sz="quarter" idx="12"/>
          </p:nvPr>
        </p:nvSpPr>
        <p:spPr/>
        <p:txBody>
          <a:bodyPr/>
          <a:lstStyle>
            <a:lvl1pPr>
              <a:defRPr/>
            </a:lvl1pPr>
          </a:lstStyle>
          <a:p>
            <a:fld id="{FD768DDD-2C4C-47D8-96BD-3F6BE0A14104}"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p>
        </p:txBody>
      </p:sp>
      <p:sp>
        <p:nvSpPr>
          <p:cNvPr id="4" name="Нижний колонтитул 3"/>
          <p:cNvSpPr>
            <a:spLocks noGrp="1"/>
          </p:cNvSpPr>
          <p:nvPr>
            <p:ph type="ftr" sz="quarter" idx="11"/>
          </p:nvPr>
        </p:nvSpPr>
        <p:spPr/>
        <p:txBody>
          <a:bodyPr/>
          <a:lstStyle>
            <a:lvl1pPr>
              <a:defRPr/>
            </a:lvl1pPr>
          </a:lstStyle>
          <a:p>
            <a:endParaRPr lang="en-US"/>
          </a:p>
        </p:txBody>
      </p:sp>
      <p:sp>
        <p:nvSpPr>
          <p:cNvPr id="5" name="Номер слайда 4"/>
          <p:cNvSpPr>
            <a:spLocks noGrp="1"/>
          </p:cNvSpPr>
          <p:nvPr>
            <p:ph type="sldNum" sz="quarter" idx="12"/>
          </p:nvPr>
        </p:nvSpPr>
        <p:spPr/>
        <p:txBody>
          <a:bodyPr/>
          <a:lstStyle>
            <a:lvl1pPr>
              <a:defRPr/>
            </a:lvl1pPr>
          </a:lstStyle>
          <a:p>
            <a:fld id="{8F2CC685-8670-4EEB-810A-9C9D1DE4962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p>
        </p:txBody>
      </p:sp>
      <p:sp>
        <p:nvSpPr>
          <p:cNvPr id="3" name="Нижний колонтитул 2"/>
          <p:cNvSpPr>
            <a:spLocks noGrp="1"/>
          </p:cNvSpPr>
          <p:nvPr>
            <p:ph type="ftr" sz="quarter" idx="11"/>
          </p:nvPr>
        </p:nvSpPr>
        <p:spPr/>
        <p:txBody>
          <a:bodyPr/>
          <a:lstStyle>
            <a:lvl1pPr>
              <a:defRPr/>
            </a:lvl1pPr>
          </a:lstStyle>
          <a:p>
            <a:endParaRPr lang="en-US"/>
          </a:p>
        </p:txBody>
      </p:sp>
      <p:sp>
        <p:nvSpPr>
          <p:cNvPr id="4" name="Номер слайда 3"/>
          <p:cNvSpPr>
            <a:spLocks noGrp="1"/>
          </p:cNvSpPr>
          <p:nvPr>
            <p:ph type="sldNum" sz="quarter" idx="12"/>
          </p:nvPr>
        </p:nvSpPr>
        <p:spPr/>
        <p:txBody>
          <a:bodyPr/>
          <a:lstStyle>
            <a:lvl1pPr>
              <a:defRPr/>
            </a:lvl1pPr>
          </a:lstStyle>
          <a:p>
            <a:fld id="{1532A216-013D-4D50-95FE-72D36329610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7B78F454-28F7-4981-B7F0-82ABC38E028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FCB5E88E-256F-47FB-83C9-D41D8EF07669}"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14C1BCB9-D01E-4854-B203-56226438CA68}"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325438"/>
            <a:ext cx="2057400" cy="58007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325438"/>
            <a:ext cx="6019800" cy="58007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ABC0706F-0A14-4998-9FCD-579E7869B65C}"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5438"/>
            <a:ext cx="8229600" cy="9271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endParaRPr lang="en-US"/>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fld id="{37BE79F8-9543-4DFD-AAE3-7DF8F2A24415}"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Заголовок и текст над объек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5438"/>
            <a:ext cx="8229600" cy="9271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8229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57200" y="3938588"/>
            <a:ext cx="8229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endParaRPr lang="en-US"/>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fld id="{8FD9543D-99C8-41BC-87BF-2A766562A78D}"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5438"/>
            <a:ext cx="8229600" cy="927100"/>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1600200"/>
            <a:ext cx="8229600" cy="4525963"/>
          </a:xfrm>
        </p:spPr>
        <p:txBody>
          <a:bodyPr/>
          <a:lstStyle/>
          <a:p>
            <a:r>
              <a:rPr lang="ru-RU" smtClean="0"/>
              <a:t>Вставка диаграммы</a:t>
            </a:r>
            <a:endParaRPr lang="ru-RU"/>
          </a:p>
        </p:txBody>
      </p:sp>
      <p:sp>
        <p:nvSpPr>
          <p:cNvPr id="4" name="Дата 3"/>
          <p:cNvSpPr>
            <a:spLocks noGrp="1"/>
          </p:cNvSpPr>
          <p:nvPr>
            <p:ph type="dt" sz="half" idx="10"/>
          </p:nvPr>
        </p:nvSpPr>
        <p:spPr>
          <a:xfrm>
            <a:off x="457200" y="6245225"/>
            <a:ext cx="2133600" cy="476250"/>
          </a:xfrm>
        </p:spPr>
        <p:txBody>
          <a:bodyPr/>
          <a:lstStyle>
            <a:lvl1pPr>
              <a:defRPr/>
            </a:lvl1pPr>
          </a:lstStyle>
          <a:p>
            <a:endParaRPr lang="en-US"/>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endParaRPr lang="en-US"/>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fld id="{19DC067A-6423-4C1A-9D4F-25188CC83A3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1" name="Freeform 7"/>
          <p:cNvSpPr>
            <a:spLocks/>
          </p:cNvSpPr>
          <p:nvPr/>
        </p:nvSpPr>
        <p:spPr bwMode="gray">
          <a:xfrm>
            <a:off x="-9525" y="-9525"/>
            <a:ext cx="9156700" cy="6872288"/>
          </a:xfrm>
          <a:custGeom>
            <a:avLst/>
            <a:gdLst/>
            <a:ahLst/>
            <a:cxnLst>
              <a:cxn ang="0">
                <a:pos x="5766" y="605"/>
              </a:cxn>
              <a:cxn ang="0">
                <a:pos x="5768" y="4325"/>
              </a:cxn>
              <a:cxn ang="0">
                <a:pos x="1082" y="4329"/>
              </a:cxn>
              <a:cxn ang="0">
                <a:pos x="13" y="3351"/>
              </a:cxn>
              <a:cxn ang="0">
                <a:pos x="0" y="0"/>
              </a:cxn>
              <a:cxn ang="0">
                <a:pos x="2428" y="7"/>
              </a:cxn>
              <a:cxn ang="0">
                <a:pos x="5766" y="605"/>
              </a:cxn>
            </a:cxnLst>
            <a:rect l="0" t="0" r="r" b="b"/>
            <a:pathLst>
              <a:path w="5768" h="4329">
                <a:moveTo>
                  <a:pt x="5766" y="605"/>
                </a:moveTo>
                <a:cubicBezTo>
                  <a:pt x="5767" y="2464"/>
                  <a:pt x="5768" y="4325"/>
                  <a:pt x="5768" y="4325"/>
                </a:cubicBezTo>
                <a:lnTo>
                  <a:pt x="1082" y="4329"/>
                </a:lnTo>
                <a:cubicBezTo>
                  <a:pt x="318" y="3809"/>
                  <a:pt x="9" y="3349"/>
                  <a:pt x="13" y="3351"/>
                </a:cubicBezTo>
                <a:lnTo>
                  <a:pt x="0" y="0"/>
                </a:lnTo>
                <a:lnTo>
                  <a:pt x="2428" y="7"/>
                </a:lnTo>
                <a:cubicBezTo>
                  <a:pt x="2428" y="12"/>
                  <a:pt x="3096" y="401"/>
                  <a:pt x="5766" y="605"/>
                </a:cubicBezTo>
                <a:close/>
              </a:path>
            </a:pathLst>
          </a:custGeom>
          <a:gradFill rotWithShape="1">
            <a:gsLst>
              <a:gs pos="0">
                <a:schemeClr val="bg1">
                  <a:gamma/>
                  <a:tint val="3137"/>
                  <a:invGamma/>
                </a:schemeClr>
              </a:gs>
              <a:gs pos="100000">
                <a:schemeClr val="bg1">
                  <a:alpha val="70000"/>
                </a:schemeClr>
              </a:gs>
            </a:gsLst>
            <a:lin ang="2700000" scaled="1"/>
          </a:gradFill>
          <a:ln w="9525">
            <a:noFill/>
            <a:round/>
            <a:headEnd/>
            <a:tailEnd/>
          </a:ln>
          <a:effectLst/>
        </p:spPr>
        <p:txBody>
          <a:bodyPr/>
          <a:lstStyle/>
          <a:p>
            <a:endParaRPr lang="ru-RU"/>
          </a:p>
        </p:txBody>
      </p:sp>
      <p:sp>
        <p:nvSpPr>
          <p:cNvPr id="1033" name="Freeform 9"/>
          <p:cNvSpPr>
            <a:spLocks/>
          </p:cNvSpPr>
          <p:nvPr/>
        </p:nvSpPr>
        <p:spPr bwMode="gray">
          <a:xfrm>
            <a:off x="-4763" y="5500688"/>
            <a:ext cx="1441451" cy="1358900"/>
          </a:xfrm>
          <a:custGeom>
            <a:avLst/>
            <a:gdLst/>
            <a:ahLst/>
            <a:cxnLst>
              <a:cxn ang="0">
                <a:pos x="0" y="0"/>
              </a:cxn>
              <a:cxn ang="0">
                <a:pos x="0" y="1100"/>
              </a:cxn>
              <a:cxn ang="0">
                <a:pos x="1089" y="1100"/>
              </a:cxn>
              <a:cxn ang="0">
                <a:pos x="0" y="0"/>
              </a:cxn>
            </a:cxnLst>
            <a:rect l="0" t="0" r="r" b="b"/>
            <a:pathLst>
              <a:path w="1089" h="1100">
                <a:moveTo>
                  <a:pt x="0" y="0"/>
                </a:moveTo>
                <a:cubicBezTo>
                  <a:pt x="0" y="550"/>
                  <a:pt x="0" y="1100"/>
                  <a:pt x="0" y="1100"/>
                </a:cubicBezTo>
                <a:lnTo>
                  <a:pt x="1089" y="1100"/>
                </a:lnTo>
                <a:cubicBezTo>
                  <a:pt x="1089" y="1100"/>
                  <a:pt x="596" y="865"/>
                  <a:pt x="0" y="0"/>
                </a:cubicBezTo>
                <a:close/>
              </a:path>
            </a:pathLst>
          </a:custGeom>
          <a:solidFill>
            <a:schemeClr val="folHlink"/>
          </a:solidFill>
          <a:ln w="9525">
            <a:noFill/>
            <a:round/>
            <a:headEnd/>
            <a:tailEnd/>
          </a:ln>
          <a:effectLst/>
        </p:spPr>
        <p:txBody>
          <a:bodyPr/>
          <a:lstStyle/>
          <a:p>
            <a:endParaRPr lang="ru-RU"/>
          </a:p>
        </p:txBody>
      </p:sp>
      <p:sp>
        <p:nvSpPr>
          <p:cNvPr id="1037" name="Line 13"/>
          <p:cNvSpPr>
            <a:spLocks noChangeShapeType="1"/>
          </p:cNvSpPr>
          <p:nvPr/>
        </p:nvSpPr>
        <p:spPr bwMode="gray">
          <a:xfrm>
            <a:off x="527050" y="0"/>
            <a:ext cx="0" cy="5910263"/>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38" name="Line 14"/>
          <p:cNvSpPr>
            <a:spLocks noChangeShapeType="1"/>
          </p:cNvSpPr>
          <p:nvPr/>
        </p:nvSpPr>
        <p:spPr bwMode="gray">
          <a:xfrm>
            <a:off x="1677988" y="0"/>
            <a:ext cx="0" cy="6832600"/>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39" name="Line 15"/>
          <p:cNvSpPr>
            <a:spLocks noChangeShapeType="1"/>
          </p:cNvSpPr>
          <p:nvPr/>
        </p:nvSpPr>
        <p:spPr bwMode="gray">
          <a:xfrm>
            <a:off x="2830513" y="0"/>
            <a:ext cx="0" cy="6861175"/>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0" name="Line 16"/>
          <p:cNvSpPr>
            <a:spLocks noChangeShapeType="1"/>
          </p:cNvSpPr>
          <p:nvPr/>
        </p:nvSpPr>
        <p:spPr bwMode="gray">
          <a:xfrm>
            <a:off x="3983038" y="0"/>
            <a:ext cx="0" cy="6875463"/>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1" name="Line 17"/>
          <p:cNvSpPr>
            <a:spLocks noChangeShapeType="1"/>
          </p:cNvSpPr>
          <p:nvPr/>
        </p:nvSpPr>
        <p:spPr bwMode="gray">
          <a:xfrm>
            <a:off x="5133975" y="388938"/>
            <a:ext cx="0" cy="6486525"/>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2" name="Line 18"/>
          <p:cNvSpPr>
            <a:spLocks noChangeShapeType="1"/>
          </p:cNvSpPr>
          <p:nvPr/>
        </p:nvSpPr>
        <p:spPr bwMode="gray">
          <a:xfrm>
            <a:off x="6286500" y="619125"/>
            <a:ext cx="0" cy="6256338"/>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3" name="Line 19"/>
          <p:cNvSpPr>
            <a:spLocks noChangeShapeType="1"/>
          </p:cNvSpPr>
          <p:nvPr/>
        </p:nvSpPr>
        <p:spPr bwMode="gray">
          <a:xfrm>
            <a:off x="7439025" y="773113"/>
            <a:ext cx="0" cy="6102350"/>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4" name="Line 20"/>
          <p:cNvSpPr>
            <a:spLocks noChangeShapeType="1"/>
          </p:cNvSpPr>
          <p:nvPr/>
        </p:nvSpPr>
        <p:spPr bwMode="gray">
          <a:xfrm>
            <a:off x="8591550" y="900113"/>
            <a:ext cx="0" cy="5975350"/>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6" name="Line 22"/>
          <p:cNvSpPr>
            <a:spLocks noChangeShapeType="1"/>
          </p:cNvSpPr>
          <p:nvPr/>
        </p:nvSpPr>
        <p:spPr bwMode="gray">
          <a:xfrm rot="5400000">
            <a:off x="2595563" y="-2176463"/>
            <a:ext cx="0" cy="5191125"/>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7" name="Line 23"/>
          <p:cNvSpPr>
            <a:spLocks noChangeShapeType="1"/>
          </p:cNvSpPr>
          <p:nvPr/>
        </p:nvSpPr>
        <p:spPr bwMode="gray">
          <a:xfrm rot="5400000">
            <a:off x="4578350" y="-3036887"/>
            <a:ext cx="0" cy="9156700"/>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8" name="Line 24"/>
          <p:cNvSpPr>
            <a:spLocks noChangeShapeType="1"/>
          </p:cNvSpPr>
          <p:nvPr/>
        </p:nvSpPr>
        <p:spPr bwMode="gray">
          <a:xfrm rot="5400000">
            <a:off x="4578350" y="-1912937"/>
            <a:ext cx="0" cy="9156700"/>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9" name="Line 25"/>
          <p:cNvSpPr>
            <a:spLocks noChangeShapeType="1"/>
          </p:cNvSpPr>
          <p:nvPr/>
        </p:nvSpPr>
        <p:spPr bwMode="gray">
          <a:xfrm rot="5400000">
            <a:off x="4579938" y="-788988"/>
            <a:ext cx="0" cy="9153525"/>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50" name="Line 26"/>
          <p:cNvSpPr>
            <a:spLocks noChangeShapeType="1"/>
          </p:cNvSpPr>
          <p:nvPr/>
        </p:nvSpPr>
        <p:spPr bwMode="gray">
          <a:xfrm rot="5400000">
            <a:off x="4579938" y="334962"/>
            <a:ext cx="0" cy="9153525"/>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51" name="Line 27"/>
          <p:cNvSpPr>
            <a:spLocks noChangeShapeType="1"/>
          </p:cNvSpPr>
          <p:nvPr/>
        </p:nvSpPr>
        <p:spPr bwMode="gray">
          <a:xfrm rot="5400000">
            <a:off x="4905376" y="1824037"/>
            <a:ext cx="0" cy="8423275"/>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52" name="Rectangle 28"/>
          <p:cNvSpPr>
            <a:spLocks noChangeArrowheads="1"/>
          </p:cNvSpPr>
          <p:nvPr/>
        </p:nvSpPr>
        <p:spPr bwMode="gray">
          <a:xfrm>
            <a:off x="4005263" y="2692400"/>
            <a:ext cx="1128712" cy="1079500"/>
          </a:xfrm>
          <a:prstGeom prst="rect">
            <a:avLst/>
          </a:prstGeom>
          <a:solidFill>
            <a:srgbClr val="FFFFFF">
              <a:alpha val="25000"/>
            </a:srgbClr>
          </a:solidFill>
          <a:ln w="9525">
            <a:noFill/>
            <a:miter lim="800000"/>
            <a:headEnd/>
            <a:tailEnd/>
          </a:ln>
          <a:effectLst/>
        </p:spPr>
        <p:txBody>
          <a:bodyPr wrap="none" anchor="ctr"/>
          <a:lstStyle/>
          <a:p>
            <a:endParaRPr lang="ru-RU"/>
          </a:p>
        </p:txBody>
      </p:sp>
      <p:sp>
        <p:nvSpPr>
          <p:cNvPr id="1053" name="Rectangle 29"/>
          <p:cNvSpPr>
            <a:spLocks noChangeArrowheads="1"/>
          </p:cNvSpPr>
          <p:nvPr/>
        </p:nvSpPr>
        <p:spPr bwMode="gray">
          <a:xfrm>
            <a:off x="7459663" y="4937125"/>
            <a:ext cx="1120775" cy="1079500"/>
          </a:xfrm>
          <a:prstGeom prst="rect">
            <a:avLst/>
          </a:prstGeom>
          <a:solidFill>
            <a:srgbClr val="FFFFFF">
              <a:alpha val="30000"/>
            </a:srgbClr>
          </a:solidFill>
          <a:ln w="9525">
            <a:noFill/>
            <a:miter lim="800000"/>
            <a:headEnd/>
            <a:tailEnd/>
          </a:ln>
          <a:effectLst/>
        </p:spPr>
        <p:txBody>
          <a:bodyPr wrap="none" anchor="ctr"/>
          <a:lstStyle/>
          <a:p>
            <a:endParaRPr lang="ru-RU"/>
          </a:p>
        </p:txBody>
      </p:sp>
      <p:sp>
        <p:nvSpPr>
          <p:cNvPr id="1054" name="Rectangle 30"/>
          <p:cNvSpPr>
            <a:spLocks noChangeArrowheads="1"/>
          </p:cNvSpPr>
          <p:nvPr/>
        </p:nvSpPr>
        <p:spPr bwMode="gray">
          <a:xfrm>
            <a:off x="549275" y="3808413"/>
            <a:ext cx="1128713" cy="1079500"/>
          </a:xfrm>
          <a:prstGeom prst="rect">
            <a:avLst/>
          </a:prstGeom>
          <a:solidFill>
            <a:srgbClr val="FFFFFF">
              <a:alpha val="20000"/>
            </a:srgbClr>
          </a:solidFill>
          <a:ln w="9525">
            <a:noFill/>
            <a:miter lim="800000"/>
            <a:headEnd/>
            <a:tailEnd/>
          </a:ln>
          <a:effectLst/>
        </p:spPr>
        <p:txBody>
          <a:bodyPr wrap="none" anchor="ctr"/>
          <a:lstStyle/>
          <a:p>
            <a:endParaRPr lang="ru-RU"/>
          </a:p>
        </p:txBody>
      </p:sp>
      <p:sp>
        <p:nvSpPr>
          <p:cNvPr id="1055" name="Rectangle 31"/>
          <p:cNvSpPr>
            <a:spLocks noChangeArrowheads="1"/>
          </p:cNvSpPr>
          <p:nvPr/>
        </p:nvSpPr>
        <p:spPr bwMode="gray">
          <a:xfrm>
            <a:off x="6307138" y="6064250"/>
            <a:ext cx="1128712" cy="796925"/>
          </a:xfrm>
          <a:prstGeom prst="rect">
            <a:avLst/>
          </a:prstGeom>
          <a:solidFill>
            <a:srgbClr val="FFFFFF">
              <a:alpha val="20000"/>
            </a:srgbClr>
          </a:solidFill>
          <a:ln w="9525">
            <a:noFill/>
            <a:miter lim="800000"/>
            <a:headEnd/>
            <a:tailEnd/>
          </a:ln>
          <a:effectLst/>
        </p:spPr>
        <p:txBody>
          <a:bodyPr wrap="none" anchor="ctr"/>
          <a:lstStyle/>
          <a:p>
            <a:endParaRPr lang="ru-RU"/>
          </a:p>
        </p:txBody>
      </p:sp>
      <p:sp>
        <p:nvSpPr>
          <p:cNvPr id="1056" name="Rectangle 32"/>
          <p:cNvSpPr>
            <a:spLocks noChangeArrowheads="1"/>
          </p:cNvSpPr>
          <p:nvPr/>
        </p:nvSpPr>
        <p:spPr bwMode="gray">
          <a:xfrm>
            <a:off x="2846388" y="0"/>
            <a:ext cx="1128712" cy="404813"/>
          </a:xfrm>
          <a:prstGeom prst="rect">
            <a:avLst/>
          </a:prstGeom>
          <a:solidFill>
            <a:srgbClr val="FFFFFF">
              <a:alpha val="39999"/>
            </a:srgbClr>
          </a:solidFill>
          <a:ln w="9525">
            <a:noFill/>
            <a:miter lim="800000"/>
            <a:headEnd/>
            <a:tailEnd/>
          </a:ln>
          <a:effectLst/>
        </p:spPr>
        <p:txBody>
          <a:bodyPr wrap="none" anchor="ctr"/>
          <a:lstStyle/>
          <a:p>
            <a:endParaRPr lang="ru-RU"/>
          </a:p>
        </p:txBody>
      </p:sp>
      <p:sp>
        <p:nvSpPr>
          <p:cNvPr id="1057" name="Rectangle 33"/>
          <p:cNvSpPr>
            <a:spLocks noChangeArrowheads="1"/>
          </p:cNvSpPr>
          <p:nvPr/>
        </p:nvSpPr>
        <p:spPr bwMode="gray">
          <a:xfrm>
            <a:off x="2852738" y="4938713"/>
            <a:ext cx="1120775" cy="1079500"/>
          </a:xfrm>
          <a:prstGeom prst="rect">
            <a:avLst/>
          </a:prstGeom>
          <a:solidFill>
            <a:srgbClr val="FFFFFF">
              <a:alpha val="30000"/>
            </a:srgbClr>
          </a:solidFill>
          <a:ln w="9525">
            <a:noFill/>
            <a:miter lim="800000"/>
            <a:headEnd/>
            <a:tailEnd/>
          </a:ln>
          <a:effectLst/>
        </p:spPr>
        <p:txBody>
          <a:bodyPr wrap="none" anchor="ctr"/>
          <a:lstStyle/>
          <a:p>
            <a:endParaRPr lang="ru-RU"/>
          </a:p>
        </p:txBody>
      </p:sp>
      <p:sp>
        <p:nvSpPr>
          <p:cNvPr id="1058" name="Rectangle 34"/>
          <p:cNvSpPr>
            <a:spLocks noChangeArrowheads="1"/>
          </p:cNvSpPr>
          <p:nvPr/>
        </p:nvSpPr>
        <p:spPr bwMode="gray">
          <a:xfrm>
            <a:off x="6300788" y="1566863"/>
            <a:ext cx="1120775" cy="1079500"/>
          </a:xfrm>
          <a:prstGeom prst="rect">
            <a:avLst/>
          </a:prstGeom>
          <a:solidFill>
            <a:srgbClr val="FFFFFF">
              <a:alpha val="30000"/>
            </a:srgbClr>
          </a:solidFill>
          <a:ln w="9525">
            <a:noFill/>
            <a:miter lim="800000"/>
            <a:headEnd/>
            <a:tailEnd/>
          </a:ln>
          <a:effectLst/>
        </p:spPr>
        <p:txBody>
          <a:bodyPr wrap="none" anchor="ctr"/>
          <a:lstStyle/>
          <a:p>
            <a:endParaRPr lang="ru-RU"/>
          </a:p>
        </p:txBody>
      </p:sp>
      <p:sp>
        <p:nvSpPr>
          <p:cNvPr id="1027" name="Rectangle 3"/>
          <p:cNvSpPr>
            <a:spLocks noGrp="1" noChangeArrowheads="1"/>
          </p:cNvSpPr>
          <p:nvPr>
            <p:ph type="body" idx="1"/>
          </p:nvPr>
        </p:nvSpPr>
        <p:spPr bwMode="gray">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28" name="Rectangle 4"/>
          <p:cNvSpPr>
            <a:spLocks noGrp="1" noChangeArrowheads="1"/>
          </p:cNvSpPr>
          <p:nvPr>
            <p:ph type="dt" sz="half" idx="2"/>
          </p:nvPr>
        </p:nvSpPr>
        <p:spPr bwMode="gray">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gray">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gray">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2CEE46FD-18E1-4C4A-92FB-B114EAA7D2F8}" type="slidenum">
              <a:rPr lang="en-US"/>
              <a:pPr/>
              <a:t>‹#›</a:t>
            </a:fld>
            <a:endParaRPr lang="en-US"/>
          </a:p>
        </p:txBody>
      </p:sp>
      <p:sp>
        <p:nvSpPr>
          <p:cNvPr id="1060" name="Freeform 36"/>
          <p:cNvSpPr>
            <a:spLocks/>
          </p:cNvSpPr>
          <p:nvPr/>
        </p:nvSpPr>
        <p:spPr bwMode="gray">
          <a:xfrm>
            <a:off x="4041775" y="0"/>
            <a:ext cx="5105400" cy="739775"/>
          </a:xfrm>
          <a:custGeom>
            <a:avLst/>
            <a:gdLst/>
            <a:ahLst/>
            <a:cxnLst>
              <a:cxn ang="0">
                <a:pos x="3130" y="453"/>
              </a:cxn>
              <a:cxn ang="0">
                <a:pos x="3130" y="0"/>
              </a:cxn>
              <a:cxn ang="0">
                <a:pos x="0" y="0"/>
              </a:cxn>
              <a:cxn ang="0">
                <a:pos x="3130" y="453"/>
              </a:cxn>
            </a:cxnLst>
            <a:rect l="0" t="0" r="r" b="b"/>
            <a:pathLst>
              <a:path w="3130" h="453">
                <a:moveTo>
                  <a:pt x="3130" y="453"/>
                </a:moveTo>
                <a:cubicBezTo>
                  <a:pt x="3130" y="226"/>
                  <a:pt x="3130" y="0"/>
                  <a:pt x="3130" y="0"/>
                </a:cubicBezTo>
                <a:lnTo>
                  <a:pt x="0" y="0"/>
                </a:lnTo>
                <a:cubicBezTo>
                  <a:pt x="0" y="0"/>
                  <a:pt x="1298" y="389"/>
                  <a:pt x="3130" y="453"/>
                </a:cubicBezTo>
                <a:close/>
              </a:path>
            </a:pathLst>
          </a:custGeom>
          <a:solidFill>
            <a:schemeClr val="hlink"/>
          </a:solidFill>
          <a:ln w="9525">
            <a:noFill/>
            <a:round/>
            <a:headEnd/>
            <a:tailEnd/>
          </a:ln>
          <a:effectLst/>
        </p:spPr>
        <p:txBody>
          <a:bodyPr/>
          <a:lstStyle/>
          <a:p>
            <a:endParaRPr lang="ru-RU"/>
          </a:p>
        </p:txBody>
      </p:sp>
      <p:sp>
        <p:nvSpPr>
          <p:cNvPr id="1026" name="Rectangle 2"/>
          <p:cNvSpPr>
            <a:spLocks noGrp="1" noChangeArrowheads="1"/>
          </p:cNvSpPr>
          <p:nvPr>
            <p:ph type="title"/>
          </p:nvPr>
        </p:nvSpPr>
        <p:spPr bwMode="black">
          <a:xfrm>
            <a:off x="457200" y="325438"/>
            <a:ext cx="8229600" cy="927100"/>
          </a:xfrm>
          <a:prstGeom prst="rect">
            <a:avLst/>
          </a:prstGeom>
          <a:noFill/>
          <a:ln w="9525">
            <a:noFill/>
            <a:miter lim="800000"/>
            <a:headEnd/>
            <a:tailEnd/>
          </a:ln>
          <a:effectLst>
            <a:outerShdw dist="35921" dir="2700000" algn="ctr" rotWithShape="0">
              <a:srgbClr val="FFFFFF"/>
            </a:outerShdw>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pic>
        <p:nvPicPr>
          <p:cNvPr id="1061" name="Picture 37" descr="water"/>
          <p:cNvPicPr>
            <a:picLocks noChangeAspect="1" noChangeArrowheads="1"/>
          </p:cNvPicPr>
          <p:nvPr/>
        </p:nvPicPr>
        <p:blipFill>
          <a:blip r:embed="rId16" cstate="print"/>
          <a:srcRect l="22409" t="16374" b="27486"/>
          <a:stretch>
            <a:fillRect/>
          </a:stretch>
        </p:blipFill>
        <p:spPr bwMode="gray">
          <a:xfrm rot="786797">
            <a:off x="6629400" y="-381000"/>
            <a:ext cx="2417763" cy="1995488"/>
          </a:xfrm>
          <a:prstGeom prst="rect">
            <a:avLst/>
          </a:prstGeom>
          <a:noFill/>
        </p:spPr>
      </p:pic>
      <p:pic>
        <p:nvPicPr>
          <p:cNvPr id="1062" name="Picture 38" descr="3"/>
          <p:cNvPicPr>
            <a:picLocks noChangeAspect="1" noChangeArrowheads="1"/>
          </p:cNvPicPr>
          <p:nvPr/>
        </p:nvPicPr>
        <p:blipFill>
          <a:blip r:embed="rId17" cstate="print"/>
          <a:srcRect/>
          <a:stretch>
            <a:fillRect/>
          </a:stretch>
        </p:blipFill>
        <p:spPr bwMode="gray">
          <a:xfrm rot="20740733" flipH="1">
            <a:off x="49213" y="5726113"/>
            <a:ext cx="1223962" cy="137160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hf hdr="0" ftr="0" dt="0"/>
  <p:txStyles>
    <p:titleStyle>
      <a:lvl1pPr algn="l" rtl="0" eaLnBrk="1" fontAlgn="base" hangingPunct="1">
        <a:spcBef>
          <a:spcPct val="0"/>
        </a:spcBef>
        <a:spcAft>
          <a:spcPct val="0"/>
        </a:spcAft>
        <a:defRPr sz="4400" b="1">
          <a:solidFill>
            <a:schemeClr val="tx2"/>
          </a:solidFill>
          <a:latin typeface="+mj-lt"/>
          <a:ea typeface="+mj-ea"/>
          <a:cs typeface="+mj-cs"/>
        </a:defRPr>
      </a:lvl1pPr>
      <a:lvl2pPr algn="l" rtl="0" eaLnBrk="1" fontAlgn="base" hangingPunct="1">
        <a:spcBef>
          <a:spcPct val="0"/>
        </a:spcBef>
        <a:spcAft>
          <a:spcPct val="0"/>
        </a:spcAft>
        <a:defRPr sz="4400" b="1">
          <a:solidFill>
            <a:schemeClr val="tx2"/>
          </a:solidFill>
          <a:latin typeface="Arial" charset="0"/>
        </a:defRPr>
      </a:lvl2pPr>
      <a:lvl3pPr algn="l" rtl="0" eaLnBrk="1" fontAlgn="base" hangingPunct="1">
        <a:spcBef>
          <a:spcPct val="0"/>
        </a:spcBef>
        <a:spcAft>
          <a:spcPct val="0"/>
        </a:spcAft>
        <a:defRPr sz="4400" b="1">
          <a:solidFill>
            <a:schemeClr val="tx2"/>
          </a:solidFill>
          <a:latin typeface="Arial" charset="0"/>
        </a:defRPr>
      </a:lvl3pPr>
      <a:lvl4pPr algn="l" rtl="0" eaLnBrk="1" fontAlgn="base" hangingPunct="1">
        <a:spcBef>
          <a:spcPct val="0"/>
        </a:spcBef>
        <a:spcAft>
          <a:spcPct val="0"/>
        </a:spcAft>
        <a:defRPr sz="4400" b="1">
          <a:solidFill>
            <a:schemeClr val="tx2"/>
          </a:solidFill>
          <a:latin typeface="Arial" charset="0"/>
        </a:defRPr>
      </a:lvl4pPr>
      <a:lvl5pPr algn="l" rtl="0" eaLnBrk="1" fontAlgn="base" hangingPunct="1">
        <a:spcBef>
          <a:spcPct val="0"/>
        </a:spcBef>
        <a:spcAft>
          <a:spcPct val="0"/>
        </a:spcAft>
        <a:defRPr sz="4400" b="1">
          <a:solidFill>
            <a:schemeClr val="tx2"/>
          </a:solidFill>
          <a:latin typeface="Arial" charset="0"/>
        </a:defRPr>
      </a:lvl5pPr>
      <a:lvl6pPr marL="457200" algn="l" rtl="0" eaLnBrk="1" fontAlgn="base" hangingPunct="1">
        <a:spcBef>
          <a:spcPct val="0"/>
        </a:spcBef>
        <a:spcAft>
          <a:spcPct val="0"/>
        </a:spcAft>
        <a:defRPr sz="4400" b="1">
          <a:solidFill>
            <a:schemeClr val="tx2"/>
          </a:solidFill>
          <a:latin typeface="Arial" charset="0"/>
        </a:defRPr>
      </a:lvl6pPr>
      <a:lvl7pPr marL="914400" algn="l" rtl="0" eaLnBrk="1" fontAlgn="base" hangingPunct="1">
        <a:spcBef>
          <a:spcPct val="0"/>
        </a:spcBef>
        <a:spcAft>
          <a:spcPct val="0"/>
        </a:spcAft>
        <a:defRPr sz="4400" b="1">
          <a:solidFill>
            <a:schemeClr val="tx2"/>
          </a:solidFill>
          <a:latin typeface="Arial" charset="0"/>
        </a:defRPr>
      </a:lvl7pPr>
      <a:lvl8pPr marL="1371600" algn="l" rtl="0" eaLnBrk="1" fontAlgn="base" hangingPunct="1">
        <a:spcBef>
          <a:spcPct val="0"/>
        </a:spcBef>
        <a:spcAft>
          <a:spcPct val="0"/>
        </a:spcAft>
        <a:defRPr sz="4400" b="1">
          <a:solidFill>
            <a:schemeClr val="tx2"/>
          </a:solidFill>
          <a:latin typeface="Arial" charset="0"/>
        </a:defRPr>
      </a:lvl8pPr>
      <a:lvl9pPr marL="1828800" algn="l" rtl="0" eaLnBrk="1" fontAlgn="base" hangingPunct="1">
        <a:spcBef>
          <a:spcPct val="0"/>
        </a:spcBef>
        <a:spcAft>
          <a:spcPct val="0"/>
        </a:spcAft>
        <a:defRPr sz="44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publication.pravo.gov.ru/Document/View/0001201608080003?index=3&amp;rangeSize=1"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government.ru/media/files/ztBooUfGR6r8AbSOGTAzV1H4RZ9hkvXl.pdf"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http://pravo.gov.ru/proxy/ips/?docbody=&amp;prevDoc=102414124&amp;backlink=1&amp;&amp;nd=102164547"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sluzhenie.tomsk.ru/?p=2608"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Заголовок 1"/>
          <p:cNvSpPr>
            <a:spLocks noGrp="1"/>
          </p:cNvSpPr>
          <p:nvPr>
            <p:ph type="title" idx="4294967295"/>
          </p:nvPr>
        </p:nvSpPr>
        <p:spPr>
          <a:xfrm>
            <a:off x="323528" y="548680"/>
            <a:ext cx="8640960" cy="2664296"/>
          </a:xfrm>
        </p:spPr>
        <p:txBody>
          <a:bodyPr/>
          <a:lstStyle/>
          <a:p>
            <a:pPr algn="just"/>
            <a:r>
              <a:rPr lang="ru-RU" sz="5400" dirty="0" smtClean="0">
                <a:solidFill>
                  <a:schemeClr val="tx2">
                    <a:lumMod val="60000"/>
                    <a:lumOff val="40000"/>
                  </a:schemeClr>
                </a:solidFill>
              </a:rPr>
              <a:t>Социальное служение Русской Православной Церкви</a:t>
            </a:r>
            <a:endParaRPr lang="ru-RU" sz="5400" b="1" dirty="0" smtClean="0">
              <a:solidFill>
                <a:schemeClr val="tx2">
                  <a:lumMod val="60000"/>
                  <a:lumOff val="40000"/>
                </a:schemeClr>
              </a:solidFill>
              <a:latin typeface="Times New Roman" pitchFamily="18" charset="0"/>
            </a:endParaRPr>
          </a:p>
        </p:txBody>
      </p:sp>
      <p:sp>
        <p:nvSpPr>
          <p:cNvPr id="5" name="Прямоугольник 4"/>
          <p:cNvSpPr/>
          <p:nvPr/>
        </p:nvSpPr>
        <p:spPr>
          <a:xfrm>
            <a:off x="467544" y="4149080"/>
            <a:ext cx="8424936" cy="2308324"/>
          </a:xfrm>
          <a:prstGeom prst="rect">
            <a:avLst/>
          </a:prstGeom>
        </p:spPr>
        <p:txBody>
          <a:bodyPr wrap="square">
            <a:spAutoFit/>
          </a:bodyPr>
          <a:lstStyle/>
          <a:p>
            <a:pPr algn="just">
              <a:spcBef>
                <a:spcPct val="50000"/>
              </a:spcBef>
            </a:pPr>
            <a:r>
              <a:rPr lang="ru-RU" sz="2400" b="1" dirty="0" smtClean="0">
                <a:solidFill>
                  <a:schemeClr val="accent5">
                    <a:lumMod val="50000"/>
                  </a:schemeClr>
                </a:solidFill>
              </a:rPr>
              <a:t>Презентация подготовлена зав.кафедрой социальной работы Православного </a:t>
            </a:r>
            <a:r>
              <a:rPr lang="ru-RU" sz="2400" b="1" dirty="0" err="1" smtClean="0">
                <a:solidFill>
                  <a:schemeClr val="accent5">
                    <a:lumMod val="50000"/>
                  </a:schemeClr>
                </a:solidFill>
              </a:rPr>
              <a:t>Свято-Тихоновского</a:t>
            </a:r>
            <a:r>
              <a:rPr lang="ru-RU" sz="2400" b="1" dirty="0" smtClean="0">
                <a:solidFill>
                  <a:schemeClr val="accent5">
                    <a:lumMod val="50000"/>
                  </a:schemeClr>
                </a:solidFill>
              </a:rPr>
              <a:t> гуманитарного университета</a:t>
            </a:r>
          </a:p>
          <a:p>
            <a:pPr algn="just">
              <a:spcBef>
                <a:spcPct val="50000"/>
              </a:spcBef>
            </a:pPr>
            <a:r>
              <a:rPr lang="ru-RU" sz="2400" b="1" dirty="0" smtClean="0">
                <a:solidFill>
                  <a:schemeClr val="accent5">
                    <a:lumMod val="50000"/>
                  </a:schemeClr>
                </a:solidFill>
              </a:rPr>
              <a:t>к.и.н., доц. </a:t>
            </a:r>
            <a:r>
              <a:rPr lang="ru-RU" sz="2400" b="1" dirty="0" err="1" smtClean="0">
                <a:solidFill>
                  <a:schemeClr val="accent5">
                    <a:lumMod val="50000"/>
                  </a:schemeClr>
                </a:solidFill>
              </a:rPr>
              <a:t>Зальцман</a:t>
            </a:r>
            <a:r>
              <a:rPr lang="ru-RU" sz="2400" b="1" dirty="0" smtClean="0">
                <a:solidFill>
                  <a:schemeClr val="accent5">
                    <a:lumMod val="50000"/>
                  </a:schemeClr>
                </a:solidFill>
              </a:rPr>
              <a:t> Татьяной Валерьевной</a:t>
            </a:r>
          </a:p>
          <a:p>
            <a:pPr algn="just">
              <a:spcBef>
                <a:spcPct val="50000"/>
              </a:spcBef>
            </a:pPr>
            <a:r>
              <a:rPr lang="ru-RU" sz="2400" b="1" dirty="0" smtClean="0">
                <a:solidFill>
                  <a:schemeClr val="tx2">
                    <a:lumMod val="60000"/>
                    <a:lumOff val="40000"/>
                  </a:schemeClr>
                </a:solidFill>
              </a:rPr>
              <a:t>2 декабря 2016 года</a:t>
            </a:r>
            <a:endParaRPr lang="ru-RU" sz="2000" dirty="0">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532A216-013D-4D50-95FE-72D363296103}" type="slidenum">
              <a:rPr lang="en-US" smtClean="0"/>
              <a:pPr/>
              <a:t>2</a:t>
            </a:fld>
            <a:endParaRPr lang="en-US"/>
          </a:p>
        </p:txBody>
      </p:sp>
      <p:sp>
        <p:nvSpPr>
          <p:cNvPr id="3" name="Прямоугольник 2"/>
          <p:cNvSpPr/>
          <p:nvPr/>
        </p:nvSpPr>
        <p:spPr>
          <a:xfrm>
            <a:off x="467544" y="764704"/>
            <a:ext cx="8352928" cy="5693866"/>
          </a:xfrm>
          <a:prstGeom prst="rect">
            <a:avLst/>
          </a:prstGeom>
        </p:spPr>
        <p:txBody>
          <a:bodyPr wrap="square">
            <a:spAutoFit/>
          </a:bodyPr>
          <a:lstStyle/>
          <a:p>
            <a:r>
              <a:rPr lang="ru-RU" sz="2800" b="1" dirty="0" smtClean="0">
                <a:solidFill>
                  <a:schemeClr val="tx2">
                    <a:lumMod val="75000"/>
                  </a:schemeClr>
                </a:solidFill>
                <a:latin typeface="Times New Roman" pitchFamily="18" charset="0"/>
              </a:rPr>
              <a:t>ВОПРОСЫ ЛЕКЦИИ:</a:t>
            </a:r>
          </a:p>
          <a:p>
            <a:endParaRPr lang="en-US" sz="2400" b="1" i="1" dirty="0" smtClean="0">
              <a:solidFill>
                <a:srgbClr val="3333FF"/>
              </a:solidFill>
              <a:latin typeface="Times New Roman" pitchFamily="18" charset="0"/>
            </a:endParaRPr>
          </a:p>
          <a:p>
            <a:pPr algn="just">
              <a:buFontTx/>
              <a:buChar char="-"/>
            </a:pPr>
            <a:r>
              <a:rPr lang="ru-RU" sz="2400" b="1" i="1" dirty="0" smtClean="0">
                <a:solidFill>
                  <a:srgbClr val="3333FF"/>
                </a:solidFill>
                <a:latin typeface="Times New Roman" pitchFamily="18" charset="0"/>
              </a:rPr>
              <a:t>Зачем нужна теория для практических социальных работников</a:t>
            </a:r>
          </a:p>
          <a:p>
            <a:pPr algn="just"/>
            <a:r>
              <a:rPr lang="ru-RU" sz="2400" b="1" i="1" dirty="0" smtClean="0">
                <a:solidFill>
                  <a:srgbClr val="3333FF"/>
                </a:solidFill>
                <a:latin typeface="Times New Roman" pitchFamily="18" charset="0"/>
              </a:rPr>
              <a:t/>
            </a:r>
            <a:br>
              <a:rPr lang="ru-RU" sz="2400" b="1" i="1" dirty="0" smtClean="0">
                <a:solidFill>
                  <a:srgbClr val="3333FF"/>
                </a:solidFill>
                <a:latin typeface="Times New Roman" pitchFamily="18" charset="0"/>
              </a:rPr>
            </a:br>
            <a:r>
              <a:rPr lang="ru-RU" sz="2400" b="1" i="1" dirty="0" smtClean="0">
                <a:solidFill>
                  <a:srgbClr val="3333FF"/>
                </a:solidFill>
                <a:latin typeface="Times New Roman" pitchFamily="18" charset="0"/>
              </a:rPr>
              <a:t>- Как отличить социальную работу от социального служения</a:t>
            </a:r>
          </a:p>
          <a:p>
            <a:pPr algn="just"/>
            <a:r>
              <a:rPr lang="ru-RU" sz="2400" b="1" i="1" dirty="0" smtClean="0">
                <a:solidFill>
                  <a:srgbClr val="3333FF"/>
                </a:solidFill>
                <a:latin typeface="Times New Roman" pitchFamily="18" charset="0"/>
              </a:rPr>
              <a:t/>
            </a:r>
            <a:br>
              <a:rPr lang="ru-RU" sz="2400" b="1" i="1" dirty="0" smtClean="0">
                <a:solidFill>
                  <a:srgbClr val="3333FF"/>
                </a:solidFill>
                <a:latin typeface="Times New Roman" pitchFamily="18" charset="0"/>
              </a:rPr>
            </a:br>
            <a:r>
              <a:rPr lang="ru-RU" sz="2400" b="1" i="1" dirty="0" smtClean="0">
                <a:solidFill>
                  <a:srgbClr val="3333FF"/>
                </a:solidFill>
                <a:latin typeface="Times New Roman" pitchFamily="18" charset="0"/>
              </a:rPr>
              <a:t>- Правильно ли мы говорим и понимаем друг друга: зачем нужна профессиональная терминология</a:t>
            </a:r>
          </a:p>
          <a:p>
            <a:pPr algn="just"/>
            <a:r>
              <a:rPr lang="ru-RU" sz="2400" b="1" i="1" dirty="0" smtClean="0">
                <a:solidFill>
                  <a:srgbClr val="3333FF"/>
                </a:solidFill>
                <a:latin typeface="Times New Roman" pitchFamily="18" charset="0"/>
              </a:rPr>
              <a:t/>
            </a:r>
            <a:br>
              <a:rPr lang="ru-RU" sz="2400" b="1" i="1" dirty="0" smtClean="0">
                <a:solidFill>
                  <a:srgbClr val="3333FF"/>
                </a:solidFill>
                <a:latin typeface="Times New Roman" pitchFamily="18" charset="0"/>
              </a:rPr>
            </a:br>
            <a:r>
              <a:rPr lang="ru-RU" sz="2400" b="1" i="1" dirty="0" smtClean="0">
                <a:solidFill>
                  <a:srgbClr val="3333FF"/>
                </a:solidFill>
                <a:latin typeface="Times New Roman" pitchFamily="18" charset="0"/>
              </a:rPr>
              <a:t>- Социальная политика РФ и государственная система социальной защиты</a:t>
            </a:r>
          </a:p>
          <a:p>
            <a:pPr algn="just"/>
            <a:r>
              <a:rPr lang="ru-RU" sz="2400" b="1" i="1" dirty="0" smtClean="0">
                <a:solidFill>
                  <a:srgbClr val="3333FF"/>
                </a:solidFill>
                <a:latin typeface="Times New Roman" pitchFamily="18" charset="0"/>
              </a:rPr>
              <a:t/>
            </a:r>
            <a:br>
              <a:rPr lang="ru-RU" sz="2400" b="1" i="1" dirty="0" smtClean="0">
                <a:solidFill>
                  <a:srgbClr val="3333FF"/>
                </a:solidFill>
                <a:latin typeface="Times New Roman" pitchFamily="18" charset="0"/>
              </a:rPr>
            </a:br>
            <a:r>
              <a:rPr lang="ru-RU" sz="2400" b="1" i="1" dirty="0" smtClean="0">
                <a:solidFill>
                  <a:srgbClr val="3333FF"/>
                </a:solidFill>
                <a:latin typeface="Times New Roman" pitchFamily="18" charset="0"/>
              </a:rPr>
              <a:t>- Изменения в социальной сфере за последний год</a:t>
            </a:r>
            <a:endParaRPr lang="ru-RU" sz="2200" b="1" i="1" dirty="0" smtClean="0">
              <a:solidFill>
                <a:srgbClr val="3333FF"/>
              </a:solidFill>
              <a:latin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Заголовок 1"/>
          <p:cNvSpPr>
            <a:spLocks noGrp="1"/>
          </p:cNvSpPr>
          <p:nvPr>
            <p:ph type="title" idx="4294967295"/>
          </p:nvPr>
        </p:nvSpPr>
        <p:spPr>
          <a:xfrm>
            <a:off x="457200" y="274638"/>
            <a:ext cx="8229600" cy="633412"/>
          </a:xfrm>
        </p:spPr>
        <p:txBody>
          <a:bodyPr/>
          <a:lstStyle/>
          <a:p>
            <a:r>
              <a:rPr lang="ru-RU" sz="4000" b="1" dirty="0" smtClean="0">
                <a:solidFill>
                  <a:srgbClr val="7030A0"/>
                </a:solidFill>
                <a:latin typeface="Times New Roman" pitchFamily="18" charset="0"/>
              </a:rPr>
              <a:t>Значение теории</a:t>
            </a:r>
          </a:p>
        </p:txBody>
      </p:sp>
      <p:sp>
        <p:nvSpPr>
          <p:cNvPr id="40963" name="Содержимое 3"/>
          <p:cNvSpPr>
            <a:spLocks noGrp="1"/>
          </p:cNvSpPr>
          <p:nvPr>
            <p:ph idx="4294967295"/>
          </p:nvPr>
        </p:nvSpPr>
        <p:spPr>
          <a:xfrm>
            <a:off x="179512" y="908050"/>
            <a:ext cx="8784976" cy="5689302"/>
          </a:xfrm>
        </p:spPr>
        <p:txBody>
          <a:bodyPr/>
          <a:lstStyle/>
          <a:p>
            <a:pPr marL="0" indent="0" algn="just">
              <a:buNone/>
            </a:pPr>
            <a:r>
              <a:rPr lang="ru-RU" sz="2800" b="1" dirty="0" smtClean="0">
                <a:solidFill>
                  <a:schemeClr val="accent5">
                    <a:lumMod val="25000"/>
                  </a:schemeClr>
                </a:solidFill>
                <a:latin typeface="Times New Roman" pitchFamily="18" charset="0"/>
              </a:rPr>
              <a:t>Теория – это рассуждение и размышление, основанное как на объективных данных, так и на наших собственных ощущениях и мыслях. </a:t>
            </a:r>
          </a:p>
          <a:p>
            <a:pPr marL="0" indent="0" algn="just">
              <a:buNone/>
            </a:pPr>
            <a:r>
              <a:rPr lang="ru-RU" sz="2800" b="1" dirty="0" smtClean="0">
                <a:solidFill>
                  <a:schemeClr val="accent5">
                    <a:lumMod val="25000"/>
                  </a:schemeClr>
                </a:solidFill>
                <a:latin typeface="Times New Roman" pitchFamily="18" charset="0"/>
              </a:rPr>
              <a:t>Теория согласует и примиряет личный опыт человека с опытом других людей, помогает преодолевать противоречия, обосновывает практическую деятельность, поддерживает практиков и дает возможность увидеть новые перспективы.</a:t>
            </a:r>
          </a:p>
          <a:p>
            <a:pPr marL="0" indent="0" algn="just">
              <a:buNone/>
            </a:pPr>
            <a:r>
              <a:rPr lang="ru-RU" sz="2400" b="1" i="1" dirty="0" smtClean="0">
                <a:solidFill>
                  <a:srgbClr val="3333FF"/>
                </a:solidFill>
                <a:latin typeface="Times New Roman" pitchFamily="18" charset="0"/>
              </a:rPr>
              <a:t>«Практика без теории слепа, теория без практики мертва»</a:t>
            </a:r>
            <a:r>
              <a:rPr lang="ru-RU" sz="2400" dirty="0" smtClean="0">
                <a:latin typeface="Times New Roman" pitchFamily="18" charset="0"/>
              </a:rPr>
              <a:t>.</a:t>
            </a:r>
          </a:p>
          <a:p>
            <a:pPr marL="0" indent="0" algn="just">
              <a:buNone/>
            </a:pPr>
            <a:r>
              <a:rPr lang="ru-RU" sz="2400" b="1" i="1" dirty="0" smtClean="0">
                <a:solidFill>
                  <a:srgbClr val="3333FF"/>
                </a:solidFill>
                <a:latin typeface="Times New Roman" pitchFamily="18" charset="0"/>
              </a:rPr>
              <a:t>«Увлекающийся практикой без науки словно кормчий, ступающий на корабль без руля или компаса, он никогда не уверен, куда плывет» (Леонардо да Винчи)</a:t>
            </a:r>
            <a:endParaRPr lang="ru-RU" sz="2400" dirty="0" smtClean="0">
              <a:latin typeface="Times New Roman" pitchFamily="18" charset="0"/>
            </a:endParaRPr>
          </a:p>
          <a:p>
            <a:pPr marL="0" indent="0" algn="just">
              <a:buNone/>
            </a:pPr>
            <a:endParaRPr lang="ru-RU" sz="2800" dirty="0" smtClean="0">
              <a:latin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Содержимое 3"/>
          <p:cNvSpPr>
            <a:spLocks noGrp="1"/>
          </p:cNvSpPr>
          <p:nvPr>
            <p:ph idx="1"/>
          </p:nvPr>
        </p:nvSpPr>
        <p:spPr>
          <a:xfrm>
            <a:off x="395536" y="620688"/>
            <a:ext cx="8496944" cy="5976663"/>
          </a:xfrm>
        </p:spPr>
        <p:txBody>
          <a:bodyPr/>
          <a:lstStyle/>
          <a:p>
            <a:pPr marL="0" indent="0" algn="just">
              <a:buNone/>
            </a:pPr>
            <a:r>
              <a:rPr lang="ru-RU" sz="2800" b="1" dirty="0" smtClean="0">
                <a:solidFill>
                  <a:schemeClr val="accent5">
                    <a:lumMod val="25000"/>
                  </a:schemeClr>
                </a:solidFill>
                <a:latin typeface="Times New Roman" pitchFamily="18" charset="0"/>
              </a:rPr>
              <a:t>Рефлексия как последовательный способ разработки применяемых в своей деятельности идей и методов является частью социальной работы. </a:t>
            </a:r>
          </a:p>
          <a:p>
            <a:pPr marL="0" indent="0" algn="just">
              <a:buNone/>
            </a:pPr>
            <a:r>
              <a:rPr lang="ru-RU" sz="2800" dirty="0" smtClean="0">
                <a:latin typeface="Times New Roman" pitchFamily="18" charset="0"/>
              </a:rPr>
              <a:t>Согласно </a:t>
            </a:r>
            <a:r>
              <a:rPr lang="ru-RU" sz="2800" dirty="0" err="1" smtClean="0">
                <a:latin typeface="Times New Roman" pitchFamily="18" charset="0"/>
              </a:rPr>
              <a:t>Сайбеон</a:t>
            </a:r>
            <a:r>
              <a:rPr lang="ru-RU" sz="2800" dirty="0" smtClean="0">
                <a:latin typeface="Times New Roman" pitchFamily="18" charset="0"/>
              </a:rPr>
              <a:t> (1990), существуют официальная и неофициальная теории. </a:t>
            </a:r>
          </a:p>
          <a:p>
            <a:pPr marL="0" indent="0" algn="just">
              <a:buNone/>
            </a:pPr>
            <a:r>
              <a:rPr lang="ru-RU" sz="2800" b="1" dirty="0" smtClean="0">
                <a:latin typeface="Times New Roman" pitchFamily="18" charset="0"/>
              </a:rPr>
              <a:t>Официальная теория</a:t>
            </a:r>
            <a:r>
              <a:rPr lang="ru-RU" sz="2800" dirty="0" smtClean="0">
                <a:latin typeface="Times New Roman" pitchFamily="18" charset="0"/>
              </a:rPr>
              <a:t> разрабатывается и обсуждается специалистами данной профессии, а также в научных кругах. </a:t>
            </a:r>
          </a:p>
          <a:p>
            <a:pPr marL="0" indent="0" algn="just">
              <a:buNone/>
            </a:pPr>
            <a:r>
              <a:rPr lang="ru-RU" sz="2800" b="1" dirty="0" smtClean="0">
                <a:latin typeface="Times New Roman" pitchFamily="18" charset="0"/>
              </a:rPr>
              <a:t>Неофициальная теория </a:t>
            </a:r>
            <a:r>
              <a:rPr lang="ru-RU" sz="2800" dirty="0" smtClean="0">
                <a:latin typeface="Times New Roman" pitchFamily="18" charset="0"/>
              </a:rPr>
              <a:t>складывается из общих представлений и ценностей, существующих в обществе, а также конструкций, продиктованных практическим опытом.</a:t>
            </a:r>
          </a:p>
          <a:p>
            <a:pPr marL="0" indent="0" algn="just">
              <a:buNone/>
            </a:pPr>
            <a:endParaRPr lang="ru-RU" sz="2800" dirty="0" smtClean="0">
              <a:latin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Заголовок 1"/>
          <p:cNvSpPr>
            <a:spLocks noGrp="1"/>
          </p:cNvSpPr>
          <p:nvPr>
            <p:ph type="title" idx="4294967295"/>
          </p:nvPr>
        </p:nvSpPr>
        <p:spPr>
          <a:xfrm>
            <a:off x="457200" y="274638"/>
            <a:ext cx="8229600" cy="777875"/>
          </a:xfrm>
        </p:spPr>
        <p:txBody>
          <a:bodyPr/>
          <a:lstStyle/>
          <a:p>
            <a:pPr>
              <a:lnSpc>
                <a:spcPct val="60000"/>
              </a:lnSpc>
            </a:pPr>
            <a:r>
              <a:rPr lang="ru-RU" sz="4000" dirty="0">
                <a:solidFill>
                  <a:srgbClr val="7030A0"/>
                </a:solidFill>
                <a:latin typeface="Times New Roman" pitchFamily="18" charset="0"/>
              </a:rPr>
              <a:t>Социальная работа</a:t>
            </a:r>
          </a:p>
        </p:txBody>
      </p:sp>
      <p:sp>
        <p:nvSpPr>
          <p:cNvPr id="34819" name="Содержимое 3"/>
          <p:cNvSpPr>
            <a:spLocks noGrp="1"/>
          </p:cNvSpPr>
          <p:nvPr>
            <p:ph idx="4294967295"/>
          </p:nvPr>
        </p:nvSpPr>
        <p:spPr>
          <a:xfrm>
            <a:off x="2700338" y="1125538"/>
            <a:ext cx="6264275" cy="5543550"/>
          </a:xfrm>
        </p:spPr>
        <p:txBody>
          <a:bodyPr/>
          <a:lstStyle/>
          <a:p>
            <a:pPr marL="0" indent="0" algn="just">
              <a:buFont typeface="Arial" charset="0"/>
              <a:buNone/>
            </a:pPr>
            <a:r>
              <a:rPr lang="ru-RU" sz="2400" b="1" i="1" smtClean="0">
                <a:latin typeface="Times New Roman" pitchFamily="18" charset="0"/>
              </a:rPr>
              <a:t>День социального работника у нас приурочен к принятию указа Петра Первого от 8 июня 1701 года:</a:t>
            </a:r>
          </a:p>
          <a:p>
            <a:pPr marL="0" indent="0" algn="just">
              <a:buFont typeface="Arial" charset="0"/>
              <a:buNone/>
            </a:pPr>
            <a:r>
              <a:rPr lang="ru-RU" sz="2000" b="1" i="1" smtClean="0">
                <a:solidFill>
                  <a:srgbClr val="3333FF"/>
                </a:solidFill>
                <a:latin typeface="Times New Roman" pitchFamily="18" charset="0"/>
              </a:rPr>
              <a:t>«в домовых Святейшего Патриарха богодельным нищим быть, больным и престарелым, которые не могут ходить для собирания милостыни, а для десяти человек больных быть в богодельне </a:t>
            </a:r>
            <a:r>
              <a:rPr lang="ru-RU" sz="2000" b="1" i="1" u="sng" smtClean="0">
                <a:solidFill>
                  <a:srgbClr val="3333FF"/>
                </a:solidFill>
                <a:latin typeface="Times New Roman" pitchFamily="18" charset="0"/>
              </a:rPr>
              <a:t>одному человеку здоровому</a:t>
            </a:r>
            <a:r>
              <a:rPr lang="ru-RU" sz="2000" b="1" i="1" smtClean="0">
                <a:solidFill>
                  <a:srgbClr val="3333FF"/>
                </a:solidFill>
                <a:latin typeface="Times New Roman" pitchFamily="18" charset="0"/>
              </a:rPr>
              <a:t>, который бы за теми больными ходил и всякое им вспоможение чиня».</a:t>
            </a:r>
          </a:p>
          <a:p>
            <a:pPr marL="0" indent="0" algn="just">
              <a:buFont typeface="Arial" charset="0"/>
              <a:buNone/>
            </a:pPr>
            <a:r>
              <a:rPr lang="ru-RU" sz="2400" b="1" i="1" smtClean="0">
                <a:latin typeface="Times New Roman" pitchFamily="18" charset="0"/>
              </a:rPr>
              <a:t>23 апреля 1991 года, в соответствии с решением № 92 Государственного комитета по труду и социальным вопросам в перечне профессий появились новые специальности — социальный работник, социальный педагог и специалист по социальной работе.</a:t>
            </a:r>
            <a:r>
              <a:rPr lang="ru-RU" sz="2400" smtClean="0">
                <a:latin typeface="Times New Roman" pitchFamily="18" charset="0"/>
              </a:rPr>
              <a:t> </a:t>
            </a:r>
          </a:p>
        </p:txBody>
      </p:sp>
      <p:sp>
        <p:nvSpPr>
          <p:cNvPr id="34821" name="AutoShape 5" descr="17A3%7E1"/>
          <p:cNvSpPr>
            <a:spLocks noChangeAspect="1" noChangeArrowheads="1"/>
          </p:cNvSpPr>
          <p:nvPr/>
        </p:nvSpPr>
        <p:spPr bwMode="auto">
          <a:xfrm>
            <a:off x="3514725" y="2728913"/>
            <a:ext cx="2114550" cy="1400175"/>
          </a:xfrm>
          <a:prstGeom prst="rect">
            <a:avLst/>
          </a:prstGeom>
          <a:noFill/>
        </p:spPr>
        <p:txBody>
          <a:bodyPr/>
          <a:lstStyle/>
          <a:p>
            <a:endParaRPr lang="ru-RU"/>
          </a:p>
        </p:txBody>
      </p:sp>
      <p:sp>
        <p:nvSpPr>
          <p:cNvPr id="34823" name="AutoShape 7" descr="17A3%7E1"/>
          <p:cNvSpPr>
            <a:spLocks noChangeAspect="1" noChangeArrowheads="1"/>
          </p:cNvSpPr>
          <p:nvPr/>
        </p:nvSpPr>
        <p:spPr bwMode="auto">
          <a:xfrm>
            <a:off x="155575" y="46038"/>
            <a:ext cx="2114550" cy="1400175"/>
          </a:xfrm>
          <a:prstGeom prst="rect">
            <a:avLst/>
          </a:prstGeom>
          <a:noFill/>
        </p:spPr>
        <p:txBody>
          <a:bodyPr/>
          <a:lstStyle/>
          <a:p>
            <a:endParaRPr lang="ru-RU"/>
          </a:p>
        </p:txBody>
      </p:sp>
      <p:pic>
        <p:nvPicPr>
          <p:cNvPr id="34826" name="Picture 10" descr="петр 1"/>
          <p:cNvPicPr>
            <a:picLocks noChangeAspect="1" noChangeArrowheads="1"/>
          </p:cNvPicPr>
          <p:nvPr/>
        </p:nvPicPr>
        <p:blipFill>
          <a:blip r:embed="rId2" cstate="print"/>
          <a:srcRect/>
          <a:stretch>
            <a:fillRect/>
          </a:stretch>
        </p:blipFill>
        <p:spPr bwMode="auto">
          <a:xfrm>
            <a:off x="179388" y="1700213"/>
            <a:ext cx="2500312" cy="338455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Заголовок 1"/>
          <p:cNvSpPr>
            <a:spLocks noGrp="1"/>
          </p:cNvSpPr>
          <p:nvPr>
            <p:ph type="title" idx="4294967295"/>
          </p:nvPr>
        </p:nvSpPr>
        <p:spPr>
          <a:xfrm>
            <a:off x="457200" y="274638"/>
            <a:ext cx="8229600" cy="777875"/>
          </a:xfrm>
        </p:spPr>
        <p:txBody>
          <a:bodyPr/>
          <a:lstStyle/>
          <a:p>
            <a:pPr>
              <a:lnSpc>
                <a:spcPct val="60000"/>
              </a:lnSpc>
            </a:pPr>
            <a:r>
              <a:rPr lang="ru-RU" sz="4000" dirty="0">
                <a:solidFill>
                  <a:srgbClr val="7030A0"/>
                </a:solidFill>
                <a:latin typeface="Times New Roman" pitchFamily="18" charset="0"/>
              </a:rPr>
              <a:t>Социальная работа</a:t>
            </a:r>
          </a:p>
        </p:txBody>
      </p:sp>
      <p:sp>
        <p:nvSpPr>
          <p:cNvPr id="37891" name="Содержимое 3"/>
          <p:cNvSpPr>
            <a:spLocks noGrp="1"/>
          </p:cNvSpPr>
          <p:nvPr>
            <p:ph idx="4294967295"/>
          </p:nvPr>
        </p:nvSpPr>
        <p:spPr>
          <a:xfrm>
            <a:off x="2843213" y="1196975"/>
            <a:ext cx="6121400" cy="5472113"/>
          </a:xfrm>
        </p:spPr>
        <p:txBody>
          <a:bodyPr/>
          <a:lstStyle/>
          <a:p>
            <a:pPr marL="0" indent="0" algn="just">
              <a:buFont typeface="Arial" charset="0"/>
              <a:buNone/>
            </a:pPr>
            <a:r>
              <a:rPr lang="ru-RU" sz="2300" b="1" i="1" smtClean="0">
                <a:latin typeface="Times New Roman" pitchFamily="18" charset="0"/>
              </a:rPr>
              <a:t>«Профессиональная деятельность социальных работников способствует </a:t>
            </a:r>
            <a:r>
              <a:rPr lang="ru-RU" sz="2300" b="1" i="1" u="sng" smtClean="0">
                <a:latin typeface="Times New Roman" pitchFamily="18" charset="0"/>
              </a:rPr>
              <a:t>общественным изменениям</a:t>
            </a:r>
            <a:r>
              <a:rPr lang="ru-RU" sz="2300" b="1" i="1" smtClean="0">
                <a:latin typeface="Times New Roman" pitchFamily="18" charset="0"/>
              </a:rPr>
              <a:t>, решению проблем человеческих взаимоотношений; содействует укреплению способностей к функциональному существованию в обществе и освобождению людей в целях повышения их уровня </a:t>
            </a:r>
            <a:r>
              <a:rPr lang="ru-RU" sz="2300" b="1" i="1" u="sng" smtClean="0">
                <a:latin typeface="Times New Roman" pitchFamily="18" charset="0"/>
              </a:rPr>
              <a:t>благополучия</a:t>
            </a:r>
            <a:r>
              <a:rPr lang="ru-RU" sz="2300" b="1" i="1" smtClean="0">
                <a:latin typeface="Times New Roman" pitchFamily="18" charset="0"/>
              </a:rPr>
              <a:t>. Используя </a:t>
            </a:r>
            <a:r>
              <a:rPr lang="ru-RU" sz="2300" b="1" i="1" u="sng" smtClean="0">
                <a:latin typeface="Times New Roman" pitchFamily="18" charset="0"/>
              </a:rPr>
              <a:t>теории поведения человека и общественных систем</a:t>
            </a:r>
            <a:r>
              <a:rPr lang="ru-RU" sz="2300" b="1" i="1" smtClean="0">
                <a:latin typeface="Times New Roman" pitchFamily="18" charset="0"/>
              </a:rPr>
              <a:t>, социальная работа способствует взаимодействию людей с их окружением. </a:t>
            </a:r>
          </a:p>
          <a:p>
            <a:pPr marL="0" indent="0" algn="just">
              <a:buFont typeface="Arial" charset="0"/>
              <a:buNone/>
            </a:pPr>
            <a:r>
              <a:rPr lang="ru-RU" sz="2300" b="1" i="1" smtClean="0">
                <a:latin typeface="Times New Roman" pitchFamily="18" charset="0"/>
              </a:rPr>
              <a:t>Принципы прав человека и социальной справедливости являются фундаментом социальной работы».</a:t>
            </a:r>
          </a:p>
        </p:txBody>
      </p:sp>
      <p:sp>
        <p:nvSpPr>
          <p:cNvPr id="37892" name="AutoShape 4" descr="17A3%7E1"/>
          <p:cNvSpPr>
            <a:spLocks noChangeAspect="1" noChangeArrowheads="1"/>
          </p:cNvSpPr>
          <p:nvPr/>
        </p:nvSpPr>
        <p:spPr bwMode="auto">
          <a:xfrm>
            <a:off x="3514725" y="2728913"/>
            <a:ext cx="2114550" cy="1400175"/>
          </a:xfrm>
          <a:prstGeom prst="rect">
            <a:avLst/>
          </a:prstGeom>
          <a:noFill/>
        </p:spPr>
        <p:txBody>
          <a:bodyPr/>
          <a:lstStyle/>
          <a:p>
            <a:endParaRPr lang="ru-RU"/>
          </a:p>
        </p:txBody>
      </p:sp>
      <p:sp>
        <p:nvSpPr>
          <p:cNvPr id="37893" name="AutoShape 5" descr="17A3%7E1"/>
          <p:cNvSpPr>
            <a:spLocks noChangeAspect="1" noChangeArrowheads="1"/>
          </p:cNvSpPr>
          <p:nvPr/>
        </p:nvSpPr>
        <p:spPr bwMode="auto">
          <a:xfrm>
            <a:off x="155575" y="46038"/>
            <a:ext cx="2114550" cy="1400175"/>
          </a:xfrm>
          <a:prstGeom prst="rect">
            <a:avLst/>
          </a:prstGeom>
          <a:noFill/>
        </p:spPr>
        <p:txBody>
          <a:bodyPr/>
          <a:lstStyle/>
          <a:p>
            <a:endParaRPr lang="ru-RU"/>
          </a:p>
        </p:txBody>
      </p:sp>
      <p:pic>
        <p:nvPicPr>
          <p:cNvPr id="37894" name="Picture 6" descr="ассоциация социальных работников"/>
          <p:cNvPicPr>
            <a:picLocks noChangeAspect="1" noChangeArrowheads="1"/>
          </p:cNvPicPr>
          <p:nvPr/>
        </p:nvPicPr>
        <p:blipFill>
          <a:blip r:embed="rId2" cstate="print"/>
          <a:srcRect/>
          <a:stretch>
            <a:fillRect/>
          </a:stretch>
        </p:blipFill>
        <p:spPr bwMode="auto">
          <a:xfrm>
            <a:off x="179388" y="4724400"/>
            <a:ext cx="2819400" cy="1866900"/>
          </a:xfrm>
          <a:prstGeom prst="rect">
            <a:avLst/>
          </a:prstGeom>
          <a:noFill/>
        </p:spPr>
      </p:pic>
      <p:sp>
        <p:nvSpPr>
          <p:cNvPr id="37895" name="Rectangle 7"/>
          <p:cNvSpPr>
            <a:spLocks noChangeArrowheads="1"/>
          </p:cNvSpPr>
          <p:nvPr/>
        </p:nvSpPr>
        <p:spPr bwMode="auto">
          <a:xfrm>
            <a:off x="179388" y="1125538"/>
            <a:ext cx="2663825" cy="3387725"/>
          </a:xfrm>
          <a:prstGeom prst="rect">
            <a:avLst/>
          </a:prstGeom>
          <a:noFill/>
          <a:ln w="9525">
            <a:noFill/>
            <a:miter lim="800000"/>
            <a:headEnd/>
            <a:tailEnd/>
          </a:ln>
          <a:effectLst/>
        </p:spPr>
        <p:txBody>
          <a:bodyPr>
            <a:spAutoFit/>
          </a:bodyPr>
          <a:lstStyle/>
          <a:p>
            <a:pPr algn="just" eaLnBrk="0" hangingPunct="0">
              <a:spcBef>
                <a:spcPct val="20000"/>
              </a:spcBef>
              <a:buFont typeface="Arial" charset="0"/>
              <a:buNone/>
            </a:pPr>
            <a:r>
              <a:rPr lang="ru-RU" b="1">
                <a:solidFill>
                  <a:schemeClr val="accent1"/>
                </a:solidFill>
              </a:rPr>
              <a:t>Определение социальной работы, принятое Международной ассоциацией школ социальной работы и Международной федерацией социальных работников 27 июня 2001 года в Копенгагене:</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Заголовок 1"/>
          <p:cNvSpPr>
            <a:spLocks noGrp="1"/>
          </p:cNvSpPr>
          <p:nvPr>
            <p:ph type="title" idx="4294967295"/>
          </p:nvPr>
        </p:nvSpPr>
        <p:spPr>
          <a:xfrm>
            <a:off x="457200" y="274638"/>
            <a:ext cx="8229600" cy="777875"/>
          </a:xfrm>
        </p:spPr>
        <p:txBody>
          <a:bodyPr/>
          <a:lstStyle/>
          <a:p>
            <a:pPr>
              <a:lnSpc>
                <a:spcPct val="60000"/>
              </a:lnSpc>
            </a:pPr>
            <a:r>
              <a:rPr lang="ru-RU" sz="4000" dirty="0">
                <a:solidFill>
                  <a:srgbClr val="7030A0"/>
                </a:solidFill>
                <a:latin typeface="Times New Roman" pitchFamily="18" charset="0"/>
              </a:rPr>
              <a:t>Социальная работа</a:t>
            </a:r>
          </a:p>
        </p:txBody>
      </p:sp>
      <p:sp>
        <p:nvSpPr>
          <p:cNvPr id="38915" name="Содержимое 3"/>
          <p:cNvSpPr>
            <a:spLocks noGrp="1"/>
          </p:cNvSpPr>
          <p:nvPr>
            <p:ph idx="4294967295"/>
          </p:nvPr>
        </p:nvSpPr>
        <p:spPr>
          <a:xfrm>
            <a:off x="179388" y="1196975"/>
            <a:ext cx="8785225" cy="5472113"/>
          </a:xfrm>
        </p:spPr>
        <p:txBody>
          <a:bodyPr/>
          <a:lstStyle/>
          <a:p>
            <a:pPr marL="0" indent="0" algn="just">
              <a:buFont typeface="Arial" charset="0"/>
              <a:buNone/>
            </a:pPr>
            <a:r>
              <a:rPr lang="ru-RU" sz="3600" kern="1200" dirty="0" smtClean="0">
                <a:solidFill>
                  <a:schemeClr val="accent5">
                    <a:lumMod val="25000"/>
                  </a:schemeClr>
                </a:solidFill>
                <a:latin typeface="Arial" charset="0"/>
              </a:rPr>
              <a:t>Объект социальной работы — система социальных отношений. </a:t>
            </a:r>
          </a:p>
          <a:p>
            <a:pPr marL="0" indent="0" algn="just">
              <a:buFont typeface="Arial" charset="0"/>
              <a:buNone/>
            </a:pPr>
            <a:r>
              <a:rPr lang="ru-RU" sz="3600" kern="1200" dirty="0" smtClean="0">
                <a:solidFill>
                  <a:schemeClr val="accent5">
                    <a:lumMod val="25000"/>
                  </a:schemeClr>
                </a:solidFill>
                <a:latin typeface="Arial" charset="0"/>
              </a:rPr>
              <a:t>Человек как элемент этих общественных отношений. </a:t>
            </a:r>
          </a:p>
          <a:p>
            <a:pPr marL="0" indent="0" algn="just">
              <a:buFont typeface="Arial" charset="0"/>
              <a:buNone/>
            </a:pPr>
            <a:r>
              <a:rPr lang="ru-RU" sz="3600" kern="1200" dirty="0" smtClean="0">
                <a:solidFill>
                  <a:schemeClr val="accent5">
                    <a:lumMod val="25000"/>
                  </a:schemeClr>
                </a:solidFill>
                <a:latin typeface="Arial" charset="0"/>
              </a:rPr>
              <a:t>Социальная работа – это задача государства и зона его ответственности. </a:t>
            </a:r>
          </a:p>
          <a:p>
            <a:pPr marL="0" indent="0" algn="just">
              <a:buFont typeface="Arial" charset="0"/>
              <a:buNone/>
            </a:pPr>
            <a:endParaRPr lang="ru-RU" sz="3600" kern="1200" dirty="0" smtClean="0">
              <a:solidFill>
                <a:schemeClr val="accent5">
                  <a:lumMod val="25000"/>
                </a:schemeClr>
              </a:solidFill>
              <a:latin typeface="Arial" charset="0"/>
            </a:endParaRPr>
          </a:p>
          <a:p>
            <a:pPr marL="0" indent="0" algn="just">
              <a:buFont typeface="Arial" charset="0"/>
              <a:buNone/>
            </a:pPr>
            <a:r>
              <a:rPr lang="ru-RU" sz="3600" kern="1200" dirty="0" smtClean="0">
                <a:solidFill>
                  <a:schemeClr val="accent5">
                    <a:lumMod val="25000"/>
                  </a:schemeClr>
                </a:solidFill>
                <a:latin typeface="Arial" charset="0"/>
              </a:rPr>
              <a:t>Это </a:t>
            </a:r>
            <a:r>
              <a:rPr lang="ru-RU" sz="3600" b="1" kern="1200" dirty="0" smtClean="0">
                <a:solidFill>
                  <a:schemeClr val="accent5">
                    <a:lumMod val="25000"/>
                  </a:schemeClr>
                </a:solidFill>
                <a:latin typeface="Arial" charset="0"/>
              </a:rPr>
              <a:t>финансируемая государством сфера с особой структурой</a:t>
            </a:r>
            <a:r>
              <a:rPr lang="ru-RU" sz="3600" kern="1200" dirty="0" smtClean="0">
                <a:solidFill>
                  <a:schemeClr val="accent5">
                    <a:lumMod val="25000"/>
                  </a:schemeClr>
                </a:solidFill>
                <a:latin typeface="Arial" charset="0"/>
              </a:rPr>
              <a:t>.</a:t>
            </a:r>
          </a:p>
        </p:txBody>
      </p:sp>
      <p:sp>
        <p:nvSpPr>
          <p:cNvPr id="38916" name="AutoShape 4" descr="17A3%7E1"/>
          <p:cNvSpPr>
            <a:spLocks noChangeAspect="1" noChangeArrowheads="1"/>
          </p:cNvSpPr>
          <p:nvPr/>
        </p:nvSpPr>
        <p:spPr bwMode="auto">
          <a:xfrm>
            <a:off x="3514725" y="2728913"/>
            <a:ext cx="2114550" cy="1400175"/>
          </a:xfrm>
          <a:prstGeom prst="rect">
            <a:avLst/>
          </a:prstGeom>
          <a:noFill/>
        </p:spPr>
        <p:txBody>
          <a:bodyPr/>
          <a:lstStyle/>
          <a:p>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nvGraphicFramePr>
        <p:xfrm>
          <a:off x="214282" y="214290"/>
          <a:ext cx="8786874" cy="63579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532A216-013D-4D50-95FE-72D363296103}" type="slidenum">
              <a:rPr lang="en-US" smtClean="0"/>
              <a:pPr/>
              <a:t>9</a:t>
            </a:fld>
            <a:endParaRPr lang="en-US"/>
          </a:p>
        </p:txBody>
      </p:sp>
      <p:sp>
        <p:nvSpPr>
          <p:cNvPr id="3" name="Прямоугольник 2"/>
          <p:cNvSpPr/>
          <p:nvPr/>
        </p:nvSpPr>
        <p:spPr>
          <a:xfrm>
            <a:off x="539552" y="476672"/>
            <a:ext cx="8352928" cy="5509200"/>
          </a:xfrm>
          <a:prstGeom prst="rect">
            <a:avLst/>
          </a:prstGeom>
        </p:spPr>
        <p:txBody>
          <a:bodyPr wrap="square">
            <a:spAutoFit/>
          </a:bodyPr>
          <a:lstStyle/>
          <a:p>
            <a:pPr algn="just"/>
            <a:r>
              <a:rPr lang="ru-RU" sz="3200" b="1" dirty="0" smtClean="0">
                <a:solidFill>
                  <a:schemeClr val="accent5">
                    <a:lumMod val="25000"/>
                  </a:schemeClr>
                </a:solidFill>
              </a:rPr>
              <a:t>Социальная проблема</a:t>
            </a:r>
            <a:r>
              <a:rPr lang="ru-RU" sz="3200" dirty="0" smtClean="0">
                <a:solidFill>
                  <a:schemeClr val="accent5">
                    <a:lumMod val="25000"/>
                  </a:schemeClr>
                </a:solidFill>
              </a:rPr>
              <a:t> – это ситуация, которая негативно влияет как непосредственно на каждого человека в отдельности, так и на его окружение и требует общих усилий по ее преодолению и/или предупреждению. </a:t>
            </a:r>
          </a:p>
          <a:p>
            <a:pPr algn="just"/>
            <a:r>
              <a:rPr lang="ru-RU" sz="3200" dirty="0" smtClean="0">
                <a:solidFill>
                  <a:schemeClr val="accent5">
                    <a:lumMod val="25000"/>
                  </a:schemeClr>
                </a:solidFill>
              </a:rPr>
              <a:t>К  проблемам, которые вызывают повышенную тревогу, относят бедность, преступность, коррупцию, наркоманию, угрозу экологических и техногенных катастроф, терроризм и др. </a:t>
            </a:r>
            <a:endParaRPr lang="ru-RU" sz="3200" dirty="0">
              <a:solidFill>
                <a:schemeClr val="accent5">
                  <a:lumMod val="25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6"/>
          <p:cNvSpPr>
            <a:spLocks noGrp="1"/>
          </p:cNvSpPr>
          <p:nvPr>
            <p:ph type="title"/>
          </p:nvPr>
        </p:nvSpPr>
        <p:spPr>
          <a:xfrm>
            <a:off x="251520" y="260648"/>
            <a:ext cx="8137787" cy="1705939"/>
          </a:xfrm>
        </p:spPr>
        <p:txBody>
          <a:bodyPr/>
          <a:lstStyle/>
          <a:p>
            <a:pPr algn="just"/>
            <a:r>
              <a:rPr lang="ru-RU" sz="4000" b="1" dirty="0" smtClean="0"/>
              <a:t>Организационно-правовые формы социальной защиты населения</a:t>
            </a:r>
          </a:p>
        </p:txBody>
      </p:sp>
      <p:sp>
        <p:nvSpPr>
          <p:cNvPr id="9219" name="TextBox 7"/>
          <p:cNvSpPr txBox="1">
            <a:spLocks noChangeArrowheads="1"/>
          </p:cNvSpPr>
          <p:nvPr/>
        </p:nvSpPr>
        <p:spPr bwMode="auto">
          <a:xfrm>
            <a:off x="251520" y="2276872"/>
            <a:ext cx="8535293" cy="4031873"/>
          </a:xfrm>
          <a:prstGeom prst="rect">
            <a:avLst/>
          </a:prstGeom>
          <a:noFill/>
          <a:ln w="9525">
            <a:noFill/>
            <a:miter lim="800000"/>
            <a:headEnd/>
            <a:tailEnd/>
          </a:ln>
        </p:spPr>
        <p:txBody>
          <a:bodyPr wrap="square">
            <a:spAutoFit/>
          </a:bodyPr>
          <a:lstStyle/>
          <a:p>
            <a:pPr algn="just"/>
            <a:r>
              <a:rPr lang="ru-RU" sz="3200" dirty="0" smtClean="0">
                <a:solidFill>
                  <a:schemeClr val="accent5">
                    <a:lumMod val="25000"/>
                  </a:schemeClr>
                </a:solidFill>
              </a:rPr>
              <a:t>- пенсионное обеспечение;</a:t>
            </a:r>
          </a:p>
          <a:p>
            <a:pPr algn="just"/>
            <a:r>
              <a:rPr lang="ru-RU" sz="3200" dirty="0" smtClean="0">
                <a:solidFill>
                  <a:schemeClr val="accent5">
                    <a:lumMod val="25000"/>
                  </a:schemeClr>
                </a:solidFill>
              </a:rPr>
              <a:t>- обеспечение социальными выплатами, субсидиями, компенсациями и льготами нуждающихся в государственной социальной помощи категорий населения;</a:t>
            </a:r>
          </a:p>
          <a:p>
            <a:pPr algn="just"/>
            <a:r>
              <a:rPr lang="ru-RU" sz="3200" dirty="0" smtClean="0">
                <a:solidFill>
                  <a:schemeClr val="accent5">
                    <a:lumMod val="25000"/>
                  </a:schemeClr>
                </a:solidFill>
              </a:rPr>
              <a:t>- государственное социальное страхование;</a:t>
            </a:r>
          </a:p>
          <a:p>
            <a:pPr algn="just"/>
            <a:r>
              <a:rPr lang="ru-RU" sz="3200" dirty="0" smtClean="0">
                <a:solidFill>
                  <a:schemeClr val="accent5">
                    <a:lumMod val="25000"/>
                  </a:schemeClr>
                </a:solidFill>
              </a:rPr>
              <a:t>- социальное обслуживание. </a:t>
            </a:r>
            <a:endParaRPr lang="ru-RU" sz="24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532A216-013D-4D50-95FE-72D363296103}" type="slidenum">
              <a:rPr lang="en-US" smtClean="0"/>
              <a:pPr/>
              <a:t>11</a:t>
            </a:fld>
            <a:endParaRPr lang="en-US"/>
          </a:p>
        </p:txBody>
      </p:sp>
      <p:sp>
        <p:nvSpPr>
          <p:cNvPr id="1025" name="Rectangle 1"/>
          <p:cNvSpPr>
            <a:spLocks noChangeArrowheads="1"/>
          </p:cNvSpPr>
          <p:nvPr/>
        </p:nvSpPr>
        <p:spPr bwMode="auto">
          <a:xfrm>
            <a:off x="251520" y="528699"/>
            <a:ext cx="8496944"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ru-RU" sz="2800" dirty="0" smtClean="0">
                <a:solidFill>
                  <a:schemeClr val="accent5">
                    <a:lumMod val="25000"/>
                  </a:schemeClr>
                </a:solidFill>
              </a:rPr>
              <a:t>Стоит отметить, что большинство государственных социальных служб и некоммерческих организаций реализуют программы и проекты, которые направлены </a:t>
            </a:r>
            <a:r>
              <a:rPr lang="ru-RU" sz="2800" b="1" dirty="0" smtClean="0">
                <a:solidFill>
                  <a:schemeClr val="accent5">
                    <a:lumMod val="25000"/>
                  </a:schemeClr>
                </a:solidFill>
              </a:rPr>
              <a:t>на уже очевидные</a:t>
            </a:r>
            <a:r>
              <a:rPr lang="ru-RU" sz="2800" dirty="0" smtClean="0">
                <a:solidFill>
                  <a:schemeClr val="accent5">
                    <a:lumMod val="25000"/>
                  </a:schemeClr>
                </a:solidFill>
              </a:rPr>
              <a:t> для большинства людей социальные проблемы. </a:t>
            </a:r>
          </a:p>
          <a:p>
            <a:pPr marL="0" marR="0" lvl="0" indent="0" algn="just" defTabSz="914400" rtl="0" eaLnBrk="1" fontAlgn="base" latinLnBrk="0" hangingPunct="1">
              <a:lnSpc>
                <a:spcPct val="100000"/>
              </a:lnSpc>
              <a:spcBef>
                <a:spcPct val="0"/>
              </a:spcBef>
              <a:spcAft>
                <a:spcPct val="0"/>
              </a:spcAft>
              <a:buClrTx/>
              <a:buSzTx/>
              <a:buFontTx/>
              <a:buNone/>
              <a:tabLst/>
            </a:pPr>
            <a:r>
              <a:rPr lang="ru-RU" sz="2800" dirty="0" smtClean="0">
                <a:solidFill>
                  <a:schemeClr val="accent5">
                    <a:lumMod val="25000"/>
                  </a:schemeClr>
                </a:solidFill>
              </a:rPr>
              <a:t>Программ, направленных на предотвращение социальных проблем, крайне мало, так как причины возникновения социальных проблем, особенно таких, которые тесным образом связанны с духовной жизнью человека и ценностями, определить крайне сложно, да и мнения людей, исповедующих различное мировоззрение, могут сильно различаться.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Содержимое 3"/>
          <p:cNvSpPr>
            <a:spLocks noGrp="1"/>
          </p:cNvSpPr>
          <p:nvPr>
            <p:ph idx="4294967295"/>
          </p:nvPr>
        </p:nvSpPr>
        <p:spPr>
          <a:xfrm>
            <a:off x="2843809" y="332657"/>
            <a:ext cx="6048672" cy="6336432"/>
          </a:xfrm>
        </p:spPr>
        <p:txBody>
          <a:bodyPr/>
          <a:lstStyle/>
          <a:p>
            <a:pPr marL="0" indent="0" algn="just">
              <a:buFont typeface="Arial" charset="0"/>
              <a:buNone/>
            </a:pPr>
            <a:r>
              <a:rPr lang="ru-RU" sz="2800" b="1" i="1" dirty="0" smtClean="0">
                <a:latin typeface="Times New Roman" pitchFamily="18" charset="0"/>
              </a:rPr>
              <a:t>Термином </a:t>
            </a:r>
            <a:r>
              <a:rPr lang="ru-RU" sz="2800" b="1" i="1" dirty="0" smtClean="0">
                <a:solidFill>
                  <a:srgbClr val="3333FF"/>
                </a:solidFill>
                <a:latin typeface="Times New Roman" pitchFamily="18" charset="0"/>
              </a:rPr>
              <a:t>социальное служение</a:t>
            </a:r>
            <a:r>
              <a:rPr lang="ru-RU" sz="2800" b="1" i="1" dirty="0" smtClean="0">
                <a:latin typeface="Times New Roman" pitchFamily="18" charset="0"/>
              </a:rPr>
              <a:t> как правило, обозначают деятельность, осуществляемой </a:t>
            </a:r>
            <a:r>
              <a:rPr lang="ru-RU" sz="2800" b="1" i="1" dirty="0" smtClean="0">
                <a:solidFill>
                  <a:srgbClr val="3333FF"/>
                </a:solidFill>
                <a:latin typeface="Times New Roman" pitchFamily="18" charset="0"/>
              </a:rPr>
              <a:t>общественными  организациями</a:t>
            </a:r>
            <a:r>
              <a:rPr lang="ru-RU" sz="2800" b="1" i="1" dirty="0" smtClean="0">
                <a:latin typeface="Times New Roman" pitchFamily="18" charset="0"/>
              </a:rPr>
              <a:t>, в отличие от социальной работы, выполняемой государственными организациями. </a:t>
            </a:r>
          </a:p>
          <a:p>
            <a:pPr marL="0" indent="0" algn="just">
              <a:buFont typeface="Arial" charset="0"/>
              <a:buNone/>
            </a:pPr>
            <a:endParaRPr lang="ru-RU" sz="2800" b="1" i="1" dirty="0" smtClean="0">
              <a:latin typeface="Times New Roman" pitchFamily="18" charset="0"/>
            </a:endParaRPr>
          </a:p>
          <a:p>
            <a:pPr marL="0" indent="0" algn="just">
              <a:buNone/>
            </a:pPr>
            <a:r>
              <a:rPr lang="ru-RU" sz="2800" b="1" i="1" dirty="0" smtClean="0">
                <a:latin typeface="Times New Roman" pitchFamily="18" charset="0"/>
              </a:rPr>
              <a:t>Социальное служение способствует распространению православной веры, но при этом благотворительная деятельность не должна быть плацдармом для </a:t>
            </a:r>
            <a:r>
              <a:rPr lang="ru-RU" sz="2800" b="1" i="1" dirty="0" smtClean="0">
                <a:solidFill>
                  <a:schemeClr val="tx2">
                    <a:lumMod val="60000"/>
                    <a:lumOff val="40000"/>
                  </a:schemeClr>
                </a:solidFill>
                <a:latin typeface="Times New Roman" pitchFamily="18" charset="0"/>
              </a:rPr>
              <a:t>целенаправленного миссионерства. </a:t>
            </a:r>
          </a:p>
          <a:p>
            <a:pPr marL="0" indent="0" algn="just">
              <a:buFont typeface="Arial" charset="0"/>
              <a:buNone/>
            </a:pPr>
            <a:endParaRPr lang="ru-RU" sz="2400" b="1" i="1" dirty="0" smtClean="0">
              <a:latin typeface="Times New Roman" pitchFamily="18" charset="0"/>
            </a:endParaRPr>
          </a:p>
          <a:p>
            <a:pPr marL="0" indent="0" algn="just">
              <a:buFont typeface="Arial" charset="0"/>
              <a:buNone/>
            </a:pPr>
            <a:endParaRPr lang="ru-RU" sz="2400" b="1" i="1" dirty="0" smtClean="0">
              <a:solidFill>
                <a:srgbClr val="3333FF"/>
              </a:solidFill>
              <a:latin typeface="Times New Roman" pitchFamily="18" charset="0"/>
            </a:endParaRPr>
          </a:p>
        </p:txBody>
      </p:sp>
      <p:sp>
        <p:nvSpPr>
          <p:cNvPr id="45061" name="AutoShape 5" descr="17A3%7E1"/>
          <p:cNvSpPr>
            <a:spLocks noChangeAspect="1" noChangeArrowheads="1"/>
          </p:cNvSpPr>
          <p:nvPr/>
        </p:nvSpPr>
        <p:spPr bwMode="auto">
          <a:xfrm>
            <a:off x="155575" y="46038"/>
            <a:ext cx="2114550" cy="1400175"/>
          </a:xfrm>
          <a:prstGeom prst="rect">
            <a:avLst/>
          </a:prstGeom>
          <a:noFill/>
        </p:spPr>
        <p:txBody>
          <a:bodyPr/>
          <a:lstStyle/>
          <a:p>
            <a:endParaRPr lang="ru-RU"/>
          </a:p>
        </p:txBody>
      </p:sp>
      <p:sp>
        <p:nvSpPr>
          <p:cNvPr id="6" name="Rectangle 7"/>
          <p:cNvSpPr>
            <a:spLocks noChangeArrowheads="1"/>
          </p:cNvSpPr>
          <p:nvPr/>
        </p:nvSpPr>
        <p:spPr bwMode="auto">
          <a:xfrm>
            <a:off x="251520" y="548680"/>
            <a:ext cx="2592288" cy="2883866"/>
          </a:xfrm>
          <a:prstGeom prst="rect">
            <a:avLst/>
          </a:prstGeom>
          <a:noFill/>
          <a:ln w="9525">
            <a:noFill/>
            <a:miter lim="800000"/>
            <a:headEnd/>
            <a:tailEnd/>
          </a:ln>
          <a:effectLst/>
        </p:spPr>
        <p:txBody>
          <a:bodyPr wrap="square">
            <a:spAutoFit/>
          </a:bodyPr>
          <a:lstStyle/>
          <a:p>
            <a:pPr algn="just" eaLnBrk="0" hangingPunct="0">
              <a:spcBef>
                <a:spcPct val="20000"/>
              </a:spcBef>
              <a:buFont typeface="Arial" charset="0"/>
              <a:buNone/>
            </a:pPr>
            <a:r>
              <a:rPr lang="ru-RU" sz="2600" b="1" i="1" dirty="0">
                <a:solidFill>
                  <a:srgbClr val="3333FF"/>
                </a:solidFill>
                <a:latin typeface="Times New Roman" pitchFamily="18" charset="0"/>
              </a:rPr>
              <a:t>Третий сектор</a:t>
            </a:r>
            <a:r>
              <a:rPr lang="ru-RU" sz="2100" b="1" i="1" dirty="0">
                <a:solidFill>
                  <a:srgbClr val="3333FF"/>
                </a:solidFill>
                <a:latin typeface="Times New Roman" pitchFamily="18" charset="0"/>
              </a:rPr>
              <a:t> –</a:t>
            </a:r>
            <a:r>
              <a:rPr lang="ru-RU" sz="2100" b="1" i="1" dirty="0">
                <a:latin typeface="Times New Roman" pitchFamily="18" charset="0"/>
              </a:rPr>
              <a:t> </a:t>
            </a:r>
          </a:p>
          <a:p>
            <a:pPr algn="just" eaLnBrk="0" hangingPunct="0">
              <a:spcBef>
                <a:spcPct val="20000"/>
              </a:spcBef>
              <a:buFont typeface="Arial" charset="0"/>
              <a:buNone/>
            </a:pPr>
            <a:r>
              <a:rPr lang="ru-RU" sz="2100" b="1" i="1" dirty="0">
                <a:latin typeface="Times New Roman" pitchFamily="18" charset="0"/>
              </a:rPr>
              <a:t>сектор гражданского общества, </a:t>
            </a:r>
          </a:p>
          <a:p>
            <a:pPr algn="just" eaLnBrk="0" hangingPunct="0">
              <a:spcBef>
                <a:spcPct val="20000"/>
              </a:spcBef>
              <a:buFont typeface="Arial" charset="0"/>
              <a:buNone/>
            </a:pPr>
            <a:r>
              <a:rPr lang="ru-RU" sz="2100" b="1" i="1" dirty="0">
                <a:latin typeface="Times New Roman" pitchFamily="18" charset="0"/>
              </a:rPr>
              <a:t>сектор гражданской активности</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251520" y="548680"/>
          <a:ext cx="8784976"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Стрелка влево 2"/>
          <p:cNvSpPr/>
          <p:nvPr/>
        </p:nvSpPr>
        <p:spPr>
          <a:xfrm rot="5400000">
            <a:off x="287524" y="3609020"/>
            <a:ext cx="1440160" cy="360040"/>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Стрелка вверх 3"/>
          <p:cNvSpPr/>
          <p:nvPr/>
        </p:nvSpPr>
        <p:spPr>
          <a:xfrm rot="2378997" flipH="1">
            <a:off x="2443448" y="2720572"/>
            <a:ext cx="571894" cy="2111070"/>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Штриховая стрелка вправо 11"/>
          <p:cNvSpPr/>
          <p:nvPr/>
        </p:nvSpPr>
        <p:spPr>
          <a:xfrm>
            <a:off x="5652120" y="1844824"/>
            <a:ext cx="720080"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434px-MakovskiyVE_MariyaFedorGRM"/>
          <p:cNvPicPr>
            <a:picLocks noGrp="1" noChangeAspect="1" noChangeArrowheads="1"/>
          </p:cNvPicPr>
          <p:nvPr>
            <p:ph type="body" idx="1"/>
          </p:nvPr>
        </p:nvPicPr>
        <p:blipFill>
          <a:blip r:embed="rId2" cstate="print"/>
          <a:srcRect/>
          <a:stretch>
            <a:fillRect/>
          </a:stretch>
        </p:blipFill>
        <p:spPr>
          <a:xfrm>
            <a:off x="467544" y="2348880"/>
            <a:ext cx="2544303" cy="3517850"/>
          </a:xfrm>
        </p:spPr>
      </p:pic>
      <p:pic>
        <p:nvPicPr>
          <p:cNvPr id="10243" name="Picture 5" descr="soldatenkov"/>
          <p:cNvPicPr>
            <a:picLocks noChangeAspect="1" noChangeArrowheads="1"/>
          </p:cNvPicPr>
          <p:nvPr/>
        </p:nvPicPr>
        <p:blipFill>
          <a:blip r:embed="rId3" cstate="print"/>
          <a:srcRect/>
          <a:stretch>
            <a:fillRect/>
          </a:stretch>
        </p:blipFill>
        <p:spPr bwMode="auto">
          <a:xfrm>
            <a:off x="6012160" y="3429000"/>
            <a:ext cx="2895352" cy="3094269"/>
          </a:xfrm>
          <a:prstGeom prst="rect">
            <a:avLst/>
          </a:prstGeom>
          <a:noFill/>
          <a:ln w="9525">
            <a:noFill/>
            <a:miter lim="800000"/>
            <a:headEnd/>
            <a:tailEnd/>
          </a:ln>
        </p:spPr>
      </p:pic>
      <p:pic>
        <p:nvPicPr>
          <p:cNvPr id="10244" name="Picture 6" descr="владимир князь"/>
          <p:cNvPicPr>
            <a:picLocks noChangeAspect="1" noChangeArrowheads="1"/>
          </p:cNvPicPr>
          <p:nvPr/>
        </p:nvPicPr>
        <p:blipFill>
          <a:blip r:embed="rId4" cstate="print"/>
          <a:srcRect/>
          <a:stretch>
            <a:fillRect/>
          </a:stretch>
        </p:blipFill>
        <p:spPr bwMode="auto">
          <a:xfrm>
            <a:off x="3707904" y="2060848"/>
            <a:ext cx="1860550" cy="2592388"/>
          </a:xfrm>
          <a:prstGeom prst="rect">
            <a:avLst/>
          </a:prstGeom>
          <a:noFill/>
          <a:ln w="9525">
            <a:noFill/>
            <a:miter lim="800000"/>
            <a:headEnd/>
            <a:tailEnd/>
          </a:ln>
        </p:spPr>
      </p:pic>
      <p:sp>
        <p:nvSpPr>
          <p:cNvPr id="5" name="Текст 2"/>
          <p:cNvSpPr txBox="1">
            <a:spLocks/>
          </p:cNvSpPr>
          <p:nvPr/>
        </p:nvSpPr>
        <p:spPr bwMode="gray">
          <a:xfrm>
            <a:off x="251520" y="692696"/>
            <a:ext cx="8496944" cy="64807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ru-RU" sz="4400" b="1" i="0" u="none" strike="noStrike" kern="0" cap="none" spc="0" normalizeH="0" baseline="0" noProof="0" smtClean="0">
                <a:ln>
                  <a:noFill/>
                </a:ln>
                <a:solidFill>
                  <a:srgbClr val="7030A0"/>
                </a:solidFill>
                <a:effectLst/>
                <a:uLnTx/>
                <a:uFillTx/>
                <a:latin typeface="+mn-lt"/>
                <a:ea typeface="+mn-ea"/>
                <a:cs typeface="+mn-cs"/>
              </a:rPr>
              <a:t>ЧЕЛОВЕК ПОМОГАЮЩИЙ</a:t>
            </a:r>
            <a:endParaRPr kumimoji="0" lang="ru-RU" sz="28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инвалидыв"/>
          <p:cNvPicPr>
            <a:picLocks noChangeAspect="1" noChangeArrowheads="1"/>
          </p:cNvPicPr>
          <p:nvPr/>
        </p:nvPicPr>
        <p:blipFill>
          <a:blip r:embed="rId2" cstate="print"/>
          <a:srcRect/>
          <a:stretch>
            <a:fillRect/>
          </a:stretch>
        </p:blipFill>
        <p:spPr bwMode="auto">
          <a:xfrm>
            <a:off x="323528" y="1772816"/>
            <a:ext cx="2687538" cy="2014672"/>
          </a:xfrm>
          <a:prstGeom prst="rect">
            <a:avLst/>
          </a:prstGeom>
          <a:noFill/>
          <a:ln w="9525">
            <a:noFill/>
            <a:miter lim="800000"/>
            <a:headEnd/>
            <a:tailEnd/>
          </a:ln>
        </p:spPr>
      </p:pic>
      <p:pic>
        <p:nvPicPr>
          <p:cNvPr id="13315" name="Picture 6" descr="безработные"/>
          <p:cNvPicPr>
            <a:picLocks noChangeAspect="1" noChangeArrowheads="1"/>
          </p:cNvPicPr>
          <p:nvPr/>
        </p:nvPicPr>
        <p:blipFill>
          <a:blip r:embed="rId3" cstate="print"/>
          <a:srcRect/>
          <a:stretch>
            <a:fillRect/>
          </a:stretch>
        </p:blipFill>
        <p:spPr bwMode="auto">
          <a:xfrm>
            <a:off x="4716016" y="3861048"/>
            <a:ext cx="4065184" cy="2739777"/>
          </a:xfrm>
          <a:prstGeom prst="rect">
            <a:avLst/>
          </a:prstGeom>
          <a:noFill/>
          <a:ln w="9525">
            <a:noFill/>
            <a:miter lim="800000"/>
            <a:headEnd/>
            <a:tailEnd/>
          </a:ln>
        </p:spPr>
      </p:pic>
      <p:pic>
        <p:nvPicPr>
          <p:cNvPr id="13316" name="Picture 7" descr="бездомные"/>
          <p:cNvPicPr>
            <a:picLocks noChangeAspect="1" noChangeArrowheads="1"/>
          </p:cNvPicPr>
          <p:nvPr/>
        </p:nvPicPr>
        <p:blipFill>
          <a:blip r:embed="rId4" cstate="print"/>
          <a:srcRect/>
          <a:stretch>
            <a:fillRect/>
          </a:stretch>
        </p:blipFill>
        <p:spPr bwMode="auto">
          <a:xfrm>
            <a:off x="1403648" y="4509120"/>
            <a:ext cx="2376487" cy="1800225"/>
          </a:xfrm>
          <a:prstGeom prst="rect">
            <a:avLst/>
          </a:prstGeom>
          <a:noFill/>
          <a:ln w="9525">
            <a:noFill/>
            <a:miter lim="800000"/>
            <a:headEnd/>
            <a:tailEnd/>
          </a:ln>
        </p:spPr>
      </p:pic>
      <p:pic>
        <p:nvPicPr>
          <p:cNvPr id="13317" name="Picture 9" descr="b6da7bd3856c"/>
          <p:cNvPicPr>
            <a:picLocks noChangeAspect="1" noChangeArrowheads="1"/>
          </p:cNvPicPr>
          <p:nvPr/>
        </p:nvPicPr>
        <p:blipFill>
          <a:blip r:embed="rId5" cstate="print"/>
          <a:srcRect/>
          <a:stretch>
            <a:fillRect/>
          </a:stretch>
        </p:blipFill>
        <p:spPr bwMode="auto">
          <a:xfrm>
            <a:off x="4211960" y="1556792"/>
            <a:ext cx="2975248" cy="2110039"/>
          </a:xfrm>
          <a:prstGeom prst="rect">
            <a:avLst/>
          </a:prstGeom>
          <a:noFill/>
          <a:ln w="9525">
            <a:noFill/>
            <a:miter lim="800000"/>
            <a:headEnd/>
            <a:tailEnd/>
          </a:ln>
        </p:spPr>
      </p:pic>
      <p:sp>
        <p:nvSpPr>
          <p:cNvPr id="6" name="Текст 2"/>
          <p:cNvSpPr txBox="1">
            <a:spLocks/>
          </p:cNvSpPr>
          <p:nvPr/>
        </p:nvSpPr>
        <p:spPr bwMode="gray">
          <a:xfrm>
            <a:off x="285750" y="548680"/>
            <a:ext cx="8643938" cy="86409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ru-RU" sz="4400" b="1" i="0" u="none" strike="noStrike" kern="0" cap="none" spc="0" normalizeH="0" baseline="0" noProof="0" smtClean="0">
                <a:ln>
                  <a:noFill/>
                </a:ln>
                <a:solidFill>
                  <a:srgbClr val="7030A0"/>
                </a:solidFill>
                <a:effectLst/>
                <a:uLnTx/>
                <a:uFillTx/>
                <a:latin typeface="+mn-lt"/>
                <a:ea typeface="+mn-ea"/>
                <a:cs typeface="+mn-cs"/>
              </a:rPr>
              <a:t>ЧЕЛОВЕК НУЖДАЮЩИЙСЯ</a:t>
            </a:r>
            <a:endParaRPr kumimoji="0" lang="ru-RU" sz="4400" b="0" i="0" u="none" strike="noStrike" kern="0" cap="none" spc="0" normalizeH="0" baseline="0" noProof="0" dirty="0" smtClean="0">
              <a:ln>
                <a:noFill/>
              </a:ln>
              <a:solidFill>
                <a:srgbClr val="7030A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gray">
          <a:xfrm>
            <a:off x="3347864" y="2348880"/>
            <a:ext cx="2743200" cy="2743200"/>
          </a:xfrm>
          <a:prstGeom prst="ellipse">
            <a:avLst/>
          </a:prstGeom>
          <a:solidFill>
            <a:srgbClr val="FFFFFF">
              <a:alpha val="80000"/>
            </a:srgbClr>
          </a:solidFill>
          <a:ln w="9525" algn="ctr">
            <a:noFill/>
            <a:round/>
            <a:headEnd/>
            <a:tailEnd/>
          </a:ln>
          <a:effectLst/>
        </p:spPr>
        <p:txBody>
          <a:bodyPr wrap="none" anchor="ctr"/>
          <a:lstStyle/>
          <a:p>
            <a:endParaRPr lang="ru-RU"/>
          </a:p>
        </p:txBody>
      </p:sp>
      <p:sp>
        <p:nvSpPr>
          <p:cNvPr id="62468" name="Line 4"/>
          <p:cNvSpPr>
            <a:spLocks noChangeShapeType="1"/>
          </p:cNvSpPr>
          <p:nvPr/>
        </p:nvSpPr>
        <p:spPr bwMode="gray">
          <a:xfrm>
            <a:off x="2895600" y="3567113"/>
            <a:ext cx="1524000" cy="76200"/>
          </a:xfrm>
          <a:prstGeom prst="line">
            <a:avLst/>
          </a:prstGeom>
          <a:noFill/>
          <a:ln w="12700">
            <a:solidFill>
              <a:schemeClr val="tx1"/>
            </a:solidFill>
            <a:round/>
            <a:headEnd/>
            <a:tailEnd/>
          </a:ln>
          <a:effectLst/>
        </p:spPr>
        <p:txBody>
          <a:bodyPr wrap="none" anchor="ctr"/>
          <a:lstStyle/>
          <a:p>
            <a:endParaRPr lang="ru-RU"/>
          </a:p>
        </p:txBody>
      </p:sp>
      <p:sp>
        <p:nvSpPr>
          <p:cNvPr id="62469" name="Line 5"/>
          <p:cNvSpPr>
            <a:spLocks noChangeShapeType="1"/>
          </p:cNvSpPr>
          <p:nvPr/>
        </p:nvSpPr>
        <p:spPr bwMode="gray">
          <a:xfrm>
            <a:off x="3733800" y="2424113"/>
            <a:ext cx="914400" cy="914400"/>
          </a:xfrm>
          <a:prstGeom prst="line">
            <a:avLst/>
          </a:prstGeom>
          <a:noFill/>
          <a:ln w="12700">
            <a:solidFill>
              <a:schemeClr val="tx1"/>
            </a:solidFill>
            <a:round/>
            <a:headEnd/>
            <a:tailEnd/>
          </a:ln>
          <a:effectLst/>
        </p:spPr>
        <p:txBody>
          <a:bodyPr wrap="none" anchor="ctr"/>
          <a:lstStyle/>
          <a:p>
            <a:endParaRPr lang="ru-RU"/>
          </a:p>
        </p:txBody>
      </p:sp>
      <p:sp>
        <p:nvSpPr>
          <p:cNvPr id="62471" name="Line 7"/>
          <p:cNvSpPr>
            <a:spLocks noChangeShapeType="1"/>
          </p:cNvSpPr>
          <p:nvPr/>
        </p:nvSpPr>
        <p:spPr bwMode="gray">
          <a:xfrm>
            <a:off x="5029200" y="3871913"/>
            <a:ext cx="228600" cy="152400"/>
          </a:xfrm>
          <a:prstGeom prst="line">
            <a:avLst/>
          </a:prstGeom>
          <a:noFill/>
          <a:ln w="12700">
            <a:solidFill>
              <a:schemeClr val="tx1"/>
            </a:solidFill>
            <a:round/>
            <a:headEnd/>
            <a:tailEnd/>
          </a:ln>
          <a:effectLst/>
        </p:spPr>
        <p:txBody>
          <a:bodyPr wrap="none" anchor="ctr"/>
          <a:lstStyle/>
          <a:p>
            <a:endParaRPr lang="ru-RU"/>
          </a:p>
        </p:txBody>
      </p:sp>
      <p:sp>
        <p:nvSpPr>
          <p:cNvPr id="62472" name="Line 8"/>
          <p:cNvSpPr>
            <a:spLocks noChangeShapeType="1"/>
          </p:cNvSpPr>
          <p:nvPr/>
        </p:nvSpPr>
        <p:spPr bwMode="gray">
          <a:xfrm flipV="1">
            <a:off x="5029200" y="2420888"/>
            <a:ext cx="766936" cy="993825"/>
          </a:xfrm>
          <a:prstGeom prst="line">
            <a:avLst/>
          </a:prstGeom>
          <a:noFill/>
          <a:ln w="12700">
            <a:solidFill>
              <a:schemeClr val="tx1"/>
            </a:solidFill>
            <a:round/>
            <a:headEnd/>
            <a:tailEnd/>
          </a:ln>
          <a:effectLst/>
        </p:spPr>
        <p:txBody>
          <a:bodyPr wrap="none" anchor="ctr"/>
          <a:lstStyle/>
          <a:p>
            <a:endParaRPr lang="ru-RU"/>
          </a:p>
        </p:txBody>
      </p:sp>
      <p:sp>
        <p:nvSpPr>
          <p:cNvPr id="62473" name="Oval 9"/>
          <p:cNvSpPr>
            <a:spLocks noChangeArrowheads="1"/>
          </p:cNvSpPr>
          <p:nvPr/>
        </p:nvSpPr>
        <p:spPr bwMode="gray">
          <a:xfrm>
            <a:off x="4295775" y="3176588"/>
            <a:ext cx="895350" cy="895350"/>
          </a:xfrm>
          <a:prstGeom prst="ellipse">
            <a:avLst/>
          </a:prstGeom>
          <a:solidFill>
            <a:srgbClr val="C0C0C0">
              <a:alpha val="50000"/>
            </a:srgbClr>
          </a:solidFill>
          <a:ln w="9525" algn="ctr">
            <a:noFill/>
            <a:round/>
            <a:headEnd/>
            <a:tailEnd/>
          </a:ln>
          <a:effectLst/>
        </p:spPr>
        <p:txBody>
          <a:bodyPr wrap="none" anchor="ctr"/>
          <a:lstStyle/>
          <a:p>
            <a:endParaRPr lang="ru-RU"/>
          </a:p>
        </p:txBody>
      </p:sp>
      <p:grpSp>
        <p:nvGrpSpPr>
          <p:cNvPr id="2" name="Group 11"/>
          <p:cNvGrpSpPr>
            <a:grpSpLocks/>
          </p:cNvGrpSpPr>
          <p:nvPr/>
        </p:nvGrpSpPr>
        <p:grpSpPr bwMode="auto">
          <a:xfrm>
            <a:off x="1462090" y="692696"/>
            <a:ext cx="3312784" cy="2239417"/>
            <a:chOff x="1792" y="1008"/>
            <a:chExt cx="1280" cy="872"/>
          </a:xfrm>
        </p:grpSpPr>
        <p:sp>
          <p:nvSpPr>
            <p:cNvPr id="62476" name="Oval 12"/>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3" name="Group 13"/>
            <p:cNvGrpSpPr>
              <a:grpSpLocks/>
            </p:cNvGrpSpPr>
            <p:nvPr/>
          </p:nvGrpSpPr>
          <p:grpSpPr bwMode="auto">
            <a:xfrm>
              <a:off x="2086" y="1031"/>
              <a:ext cx="680" cy="849"/>
              <a:chOff x="3975" y="1593"/>
              <a:chExt cx="931" cy="1163"/>
            </a:xfrm>
          </p:grpSpPr>
          <p:pic>
            <p:nvPicPr>
              <p:cNvPr id="62478" name="Picture 14" descr="circuler_1"/>
              <p:cNvPicPr>
                <a:picLocks noChangeAspect="1" noChangeArrowheads="1"/>
              </p:cNvPicPr>
              <p:nvPr/>
            </p:nvPicPr>
            <p:blipFill>
              <a:blip r:embed="rId2" cstate="print"/>
              <a:srcRect/>
              <a:stretch>
                <a:fillRect/>
              </a:stretch>
            </p:blipFill>
            <p:spPr bwMode="gray">
              <a:xfrm>
                <a:off x="3975" y="1593"/>
                <a:ext cx="925" cy="935"/>
              </a:xfrm>
              <a:prstGeom prst="rect">
                <a:avLst/>
              </a:prstGeom>
              <a:noFill/>
            </p:spPr>
          </p:pic>
          <p:sp>
            <p:nvSpPr>
              <p:cNvPr id="62479" name="Oval 15"/>
              <p:cNvSpPr>
                <a:spLocks noChangeArrowheads="1"/>
              </p:cNvSpPr>
              <p:nvPr/>
            </p:nvSpPr>
            <p:spPr bwMode="gray">
              <a:xfrm>
                <a:off x="3975" y="1593"/>
                <a:ext cx="931" cy="937"/>
              </a:xfrm>
              <a:prstGeom prst="ellipse">
                <a:avLst/>
              </a:prstGeom>
              <a:solidFill>
                <a:schemeClr val="hlink">
                  <a:alpha val="50000"/>
                </a:schemeClr>
              </a:solidFill>
              <a:ln w="9525" algn="ctr">
                <a:noFill/>
                <a:round/>
                <a:headEnd/>
                <a:tailEnd/>
              </a:ln>
              <a:effectLst/>
            </p:spPr>
            <p:txBody>
              <a:bodyPr wrap="none" anchor="ctr"/>
              <a:lstStyle/>
              <a:p>
                <a:endParaRPr lang="ru-RU"/>
              </a:p>
            </p:txBody>
          </p:sp>
          <p:pic>
            <p:nvPicPr>
              <p:cNvPr id="62480" name="Picture 16" descr="light_shadow1"/>
              <p:cNvPicPr>
                <a:picLocks noChangeAspect="1" noChangeArrowheads="1"/>
              </p:cNvPicPr>
              <p:nvPr/>
            </p:nvPicPr>
            <p:blipFill>
              <a:blip r:embed="rId3" cstate="print"/>
              <a:srcRect t="14285"/>
              <a:stretch>
                <a:fillRect/>
              </a:stretch>
            </p:blipFill>
            <p:spPr bwMode="gray">
              <a:xfrm>
                <a:off x="3984" y="1632"/>
                <a:ext cx="682" cy="585"/>
              </a:xfrm>
              <a:prstGeom prst="rect">
                <a:avLst/>
              </a:prstGeom>
              <a:noFill/>
            </p:spPr>
          </p:pic>
          <p:grpSp>
            <p:nvGrpSpPr>
              <p:cNvPr id="4" name="Group 17"/>
              <p:cNvGrpSpPr>
                <a:grpSpLocks/>
              </p:cNvGrpSpPr>
              <p:nvPr/>
            </p:nvGrpSpPr>
            <p:grpSpPr bwMode="auto">
              <a:xfrm rot="-3733502" flipH="1" flipV="1">
                <a:off x="4256" y="2247"/>
                <a:ext cx="820" cy="198"/>
                <a:chOff x="2532" y="1051"/>
                <a:chExt cx="893" cy="246"/>
              </a:xfrm>
            </p:grpSpPr>
            <p:grpSp>
              <p:nvGrpSpPr>
                <p:cNvPr id="5" name="Group 18"/>
                <p:cNvGrpSpPr>
                  <a:grpSpLocks/>
                </p:cNvGrpSpPr>
                <p:nvPr/>
              </p:nvGrpSpPr>
              <p:grpSpPr bwMode="auto">
                <a:xfrm>
                  <a:off x="2532" y="1051"/>
                  <a:ext cx="743" cy="185"/>
                  <a:chOff x="1565" y="2568"/>
                  <a:chExt cx="1118" cy="279"/>
                </a:xfrm>
              </p:grpSpPr>
              <p:sp>
                <p:nvSpPr>
                  <p:cNvPr id="62483" name="AutoShape 19"/>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84" name="AutoShape 20"/>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85" name="AutoShape 21"/>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86" name="AutoShape 22"/>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 name="Group 23"/>
                <p:cNvGrpSpPr>
                  <a:grpSpLocks/>
                </p:cNvGrpSpPr>
                <p:nvPr/>
              </p:nvGrpSpPr>
              <p:grpSpPr bwMode="auto">
                <a:xfrm rot="1353540">
                  <a:off x="2682" y="1111"/>
                  <a:ext cx="743" cy="186"/>
                  <a:chOff x="1565" y="2568"/>
                  <a:chExt cx="1118" cy="279"/>
                </a:xfrm>
              </p:grpSpPr>
              <p:sp>
                <p:nvSpPr>
                  <p:cNvPr id="62488" name="AutoShape 24"/>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89" name="AutoShape 25"/>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90" name="AutoShape 26"/>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91" name="AutoShape 27"/>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7" name="Group 28"/>
            <p:cNvGrpSpPr>
              <a:grpSpLocks/>
            </p:cNvGrpSpPr>
            <p:nvPr/>
          </p:nvGrpSpPr>
          <p:grpSpPr bwMode="auto">
            <a:xfrm rot="-3733502" flipH="1" flipV="1">
              <a:off x="2362" y="1505"/>
              <a:ext cx="527" cy="128"/>
              <a:chOff x="2532" y="1051"/>
              <a:chExt cx="893" cy="246"/>
            </a:xfrm>
          </p:grpSpPr>
          <p:grpSp>
            <p:nvGrpSpPr>
              <p:cNvPr id="8" name="Group 29"/>
              <p:cNvGrpSpPr>
                <a:grpSpLocks/>
              </p:cNvGrpSpPr>
              <p:nvPr/>
            </p:nvGrpSpPr>
            <p:grpSpPr bwMode="auto">
              <a:xfrm>
                <a:off x="2532" y="1051"/>
                <a:ext cx="743" cy="185"/>
                <a:chOff x="1565" y="2568"/>
                <a:chExt cx="1118" cy="279"/>
              </a:xfrm>
            </p:grpSpPr>
            <p:sp>
              <p:nvSpPr>
                <p:cNvPr id="62494" name="AutoShape 30"/>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95" name="AutoShape 31"/>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96" name="AutoShape 32"/>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97" name="AutoShape 33"/>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9" name="Group 34"/>
              <p:cNvGrpSpPr>
                <a:grpSpLocks/>
              </p:cNvGrpSpPr>
              <p:nvPr/>
            </p:nvGrpSpPr>
            <p:grpSpPr bwMode="auto">
              <a:xfrm rot="1353540">
                <a:off x="2682" y="1111"/>
                <a:ext cx="743" cy="186"/>
                <a:chOff x="1565" y="2568"/>
                <a:chExt cx="1118" cy="279"/>
              </a:xfrm>
            </p:grpSpPr>
            <p:sp>
              <p:nvSpPr>
                <p:cNvPr id="62499" name="AutoShape 35"/>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00" name="AutoShape 36"/>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01" name="AutoShape 37"/>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02" name="AutoShape 38"/>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62503" name="Rectangle 39"/>
            <p:cNvSpPr>
              <a:spLocks noChangeArrowheads="1"/>
            </p:cNvSpPr>
            <p:nvPr/>
          </p:nvSpPr>
          <p:spPr bwMode="gray">
            <a:xfrm>
              <a:off x="1792" y="1272"/>
              <a:ext cx="1280" cy="324"/>
            </a:xfrm>
            <a:prstGeom prst="rect">
              <a:avLst/>
            </a:prstGeom>
            <a:noFill/>
            <a:ln w="9525" algn="ctr">
              <a:noFill/>
              <a:miter lim="800000"/>
              <a:headEnd/>
              <a:tailEnd/>
            </a:ln>
            <a:effectLst/>
          </p:spPr>
          <p:txBody>
            <a:bodyPr wrap="none">
              <a:spAutoFit/>
              <a:flatTx/>
            </a:bodyPr>
            <a:lstStyle/>
            <a:p>
              <a:pPr algn="ctr"/>
              <a:r>
                <a:rPr lang="ru-RU" sz="2400" b="1" dirty="0" smtClean="0">
                  <a:solidFill>
                    <a:srgbClr val="000000"/>
                  </a:solidFill>
                </a:rPr>
                <a:t>Решить/преодолеть </a:t>
              </a:r>
            </a:p>
            <a:p>
              <a:pPr algn="ctr"/>
              <a:r>
                <a:rPr lang="ru-RU" sz="2400" b="1" dirty="0" smtClean="0">
                  <a:solidFill>
                    <a:srgbClr val="000000"/>
                  </a:solidFill>
                </a:rPr>
                <a:t>проблему</a:t>
              </a:r>
              <a:endParaRPr lang="en-US" sz="2400" b="1" dirty="0">
                <a:solidFill>
                  <a:srgbClr val="000000"/>
                </a:solidFill>
              </a:endParaRPr>
            </a:p>
          </p:txBody>
        </p:sp>
      </p:grpSp>
      <p:grpSp>
        <p:nvGrpSpPr>
          <p:cNvPr id="10" name="Group 40"/>
          <p:cNvGrpSpPr>
            <a:grpSpLocks/>
          </p:cNvGrpSpPr>
          <p:nvPr/>
        </p:nvGrpSpPr>
        <p:grpSpPr bwMode="auto">
          <a:xfrm>
            <a:off x="6183888" y="3573016"/>
            <a:ext cx="2874988" cy="2614712"/>
            <a:chOff x="1820" y="1008"/>
            <a:chExt cx="1223" cy="872"/>
          </a:xfrm>
        </p:grpSpPr>
        <p:sp>
          <p:nvSpPr>
            <p:cNvPr id="62505" name="Oval 41"/>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11" name="Group 42"/>
            <p:cNvGrpSpPr>
              <a:grpSpLocks/>
            </p:cNvGrpSpPr>
            <p:nvPr/>
          </p:nvGrpSpPr>
          <p:grpSpPr bwMode="auto">
            <a:xfrm>
              <a:off x="2086" y="1031"/>
              <a:ext cx="680" cy="849"/>
              <a:chOff x="3975" y="1593"/>
              <a:chExt cx="931" cy="1163"/>
            </a:xfrm>
          </p:grpSpPr>
          <p:pic>
            <p:nvPicPr>
              <p:cNvPr id="62507" name="Picture 43" descr="circuler_1"/>
              <p:cNvPicPr>
                <a:picLocks noChangeAspect="1" noChangeArrowheads="1"/>
              </p:cNvPicPr>
              <p:nvPr/>
            </p:nvPicPr>
            <p:blipFill>
              <a:blip r:embed="rId2" cstate="print"/>
              <a:srcRect/>
              <a:stretch>
                <a:fillRect/>
              </a:stretch>
            </p:blipFill>
            <p:spPr bwMode="gray">
              <a:xfrm>
                <a:off x="3975" y="1593"/>
                <a:ext cx="925" cy="935"/>
              </a:xfrm>
              <a:prstGeom prst="rect">
                <a:avLst/>
              </a:prstGeom>
              <a:noFill/>
            </p:spPr>
          </p:pic>
          <p:sp>
            <p:nvSpPr>
              <p:cNvPr id="62508" name="Oval 44"/>
              <p:cNvSpPr>
                <a:spLocks noChangeArrowheads="1"/>
              </p:cNvSpPr>
              <p:nvPr/>
            </p:nvSpPr>
            <p:spPr bwMode="gray">
              <a:xfrm>
                <a:off x="3975" y="1593"/>
                <a:ext cx="931" cy="937"/>
              </a:xfrm>
              <a:prstGeom prst="ellipse">
                <a:avLst/>
              </a:prstGeom>
              <a:solidFill>
                <a:schemeClr val="accent1">
                  <a:alpha val="50000"/>
                </a:schemeClr>
              </a:solidFill>
              <a:ln w="9525" algn="ctr">
                <a:noFill/>
                <a:round/>
                <a:headEnd/>
                <a:tailEnd/>
              </a:ln>
              <a:effectLst/>
            </p:spPr>
            <p:txBody>
              <a:bodyPr wrap="none" anchor="ctr"/>
              <a:lstStyle/>
              <a:p>
                <a:endParaRPr lang="ru-RU"/>
              </a:p>
            </p:txBody>
          </p:sp>
          <p:grpSp>
            <p:nvGrpSpPr>
              <p:cNvPr id="12" name="Group 46"/>
              <p:cNvGrpSpPr>
                <a:grpSpLocks/>
              </p:cNvGrpSpPr>
              <p:nvPr/>
            </p:nvGrpSpPr>
            <p:grpSpPr bwMode="auto">
              <a:xfrm rot="-3733502" flipH="1" flipV="1">
                <a:off x="4256" y="2247"/>
                <a:ext cx="820" cy="198"/>
                <a:chOff x="2532" y="1051"/>
                <a:chExt cx="893" cy="246"/>
              </a:xfrm>
            </p:grpSpPr>
            <p:grpSp>
              <p:nvGrpSpPr>
                <p:cNvPr id="13" name="Group 47"/>
                <p:cNvGrpSpPr>
                  <a:grpSpLocks/>
                </p:cNvGrpSpPr>
                <p:nvPr/>
              </p:nvGrpSpPr>
              <p:grpSpPr bwMode="auto">
                <a:xfrm>
                  <a:off x="2532" y="1051"/>
                  <a:ext cx="743" cy="185"/>
                  <a:chOff x="1565" y="2568"/>
                  <a:chExt cx="1118" cy="279"/>
                </a:xfrm>
              </p:grpSpPr>
              <p:sp>
                <p:nvSpPr>
                  <p:cNvPr id="62512" name="AutoShape 48"/>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3" name="AutoShape 49"/>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4" name="AutoShape 50"/>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5" name="AutoShape 51"/>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14" name="Group 52"/>
                <p:cNvGrpSpPr>
                  <a:grpSpLocks/>
                </p:cNvGrpSpPr>
                <p:nvPr/>
              </p:nvGrpSpPr>
              <p:grpSpPr bwMode="auto">
                <a:xfrm rot="1353540">
                  <a:off x="2682" y="1111"/>
                  <a:ext cx="743" cy="186"/>
                  <a:chOff x="1565" y="2568"/>
                  <a:chExt cx="1118" cy="279"/>
                </a:xfrm>
              </p:grpSpPr>
              <p:sp>
                <p:nvSpPr>
                  <p:cNvPr id="62517" name="AutoShape 53"/>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8" name="AutoShape 54"/>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9" name="AutoShape 55"/>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0" name="AutoShape 56"/>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15" name="Group 57"/>
            <p:cNvGrpSpPr>
              <a:grpSpLocks/>
            </p:cNvGrpSpPr>
            <p:nvPr/>
          </p:nvGrpSpPr>
          <p:grpSpPr bwMode="auto">
            <a:xfrm rot="-3733502" flipH="1" flipV="1">
              <a:off x="2362" y="1505"/>
              <a:ext cx="527" cy="128"/>
              <a:chOff x="2532" y="1051"/>
              <a:chExt cx="893" cy="246"/>
            </a:xfrm>
          </p:grpSpPr>
          <p:grpSp>
            <p:nvGrpSpPr>
              <p:cNvPr id="16" name="Group 58"/>
              <p:cNvGrpSpPr>
                <a:grpSpLocks/>
              </p:cNvGrpSpPr>
              <p:nvPr/>
            </p:nvGrpSpPr>
            <p:grpSpPr bwMode="auto">
              <a:xfrm>
                <a:off x="2532" y="1051"/>
                <a:ext cx="743" cy="185"/>
                <a:chOff x="1565" y="2568"/>
                <a:chExt cx="1118" cy="279"/>
              </a:xfrm>
            </p:grpSpPr>
            <p:sp>
              <p:nvSpPr>
                <p:cNvPr id="62523" name="AutoShape 59"/>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4" name="AutoShape 60"/>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5" name="AutoShape 61"/>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6" name="AutoShape 62"/>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17" name="Group 63"/>
              <p:cNvGrpSpPr>
                <a:grpSpLocks/>
              </p:cNvGrpSpPr>
              <p:nvPr/>
            </p:nvGrpSpPr>
            <p:grpSpPr bwMode="auto">
              <a:xfrm rot="1353540">
                <a:off x="2682" y="1111"/>
                <a:ext cx="743" cy="186"/>
                <a:chOff x="1565" y="2568"/>
                <a:chExt cx="1118" cy="279"/>
              </a:xfrm>
            </p:grpSpPr>
            <p:sp>
              <p:nvSpPr>
                <p:cNvPr id="62528" name="AutoShape 64"/>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9" name="AutoShape 65"/>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30" name="AutoShape 66"/>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31" name="AutoShape 67"/>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62532" name="Rectangle 68"/>
            <p:cNvSpPr>
              <a:spLocks noChangeArrowheads="1"/>
            </p:cNvSpPr>
            <p:nvPr/>
          </p:nvSpPr>
          <p:spPr bwMode="gray">
            <a:xfrm>
              <a:off x="1820" y="1272"/>
              <a:ext cx="1223" cy="236"/>
            </a:xfrm>
            <a:prstGeom prst="rect">
              <a:avLst/>
            </a:prstGeom>
            <a:noFill/>
            <a:ln w="9525" algn="ctr">
              <a:noFill/>
              <a:miter lim="800000"/>
              <a:headEnd/>
              <a:tailEnd/>
            </a:ln>
            <a:effectLst/>
          </p:spPr>
          <p:txBody>
            <a:bodyPr wrap="none">
              <a:spAutoFit/>
              <a:flatTx/>
            </a:bodyPr>
            <a:lstStyle/>
            <a:p>
              <a:pPr algn="ctr"/>
              <a:r>
                <a:rPr lang="ru-RU" sz="2000" b="1" dirty="0" smtClean="0">
                  <a:solidFill>
                    <a:srgbClr val="000000"/>
                  </a:solidFill>
                </a:rPr>
                <a:t>Вернуть человека </a:t>
              </a:r>
            </a:p>
            <a:p>
              <a:pPr algn="ctr"/>
              <a:r>
                <a:rPr lang="ru-RU" sz="2000" b="1" dirty="0" smtClean="0">
                  <a:solidFill>
                    <a:srgbClr val="000000"/>
                  </a:solidFill>
                </a:rPr>
                <a:t>в прежнее состояние</a:t>
              </a:r>
              <a:endParaRPr lang="en-US" sz="2000" b="1" dirty="0">
                <a:solidFill>
                  <a:srgbClr val="000000"/>
                </a:solidFill>
              </a:endParaRPr>
            </a:p>
          </p:txBody>
        </p:sp>
      </p:grpSp>
      <p:grpSp>
        <p:nvGrpSpPr>
          <p:cNvPr id="18" name="Group 98"/>
          <p:cNvGrpSpPr>
            <a:grpSpLocks/>
          </p:cNvGrpSpPr>
          <p:nvPr/>
        </p:nvGrpSpPr>
        <p:grpSpPr bwMode="auto">
          <a:xfrm>
            <a:off x="3779912" y="3068960"/>
            <a:ext cx="1896449" cy="1869727"/>
            <a:chOff x="2064" y="1008"/>
            <a:chExt cx="722" cy="872"/>
          </a:xfrm>
        </p:grpSpPr>
        <p:sp>
          <p:nvSpPr>
            <p:cNvPr id="62563" name="Oval 99"/>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19" name="Group 100"/>
            <p:cNvGrpSpPr>
              <a:grpSpLocks/>
            </p:cNvGrpSpPr>
            <p:nvPr/>
          </p:nvGrpSpPr>
          <p:grpSpPr bwMode="auto">
            <a:xfrm>
              <a:off x="2086" y="1031"/>
              <a:ext cx="680" cy="849"/>
              <a:chOff x="3975" y="1593"/>
              <a:chExt cx="931" cy="1163"/>
            </a:xfrm>
          </p:grpSpPr>
          <p:pic>
            <p:nvPicPr>
              <p:cNvPr id="62565" name="Picture 101" descr="circuler_1"/>
              <p:cNvPicPr>
                <a:picLocks noChangeAspect="1" noChangeArrowheads="1"/>
              </p:cNvPicPr>
              <p:nvPr/>
            </p:nvPicPr>
            <p:blipFill>
              <a:blip r:embed="rId2" cstate="print"/>
              <a:srcRect/>
              <a:stretch>
                <a:fillRect/>
              </a:stretch>
            </p:blipFill>
            <p:spPr bwMode="gray">
              <a:xfrm>
                <a:off x="3975" y="1593"/>
                <a:ext cx="925" cy="935"/>
              </a:xfrm>
              <a:prstGeom prst="rect">
                <a:avLst/>
              </a:prstGeom>
              <a:noFill/>
            </p:spPr>
          </p:pic>
          <p:sp>
            <p:nvSpPr>
              <p:cNvPr id="62566" name="Oval 102"/>
              <p:cNvSpPr>
                <a:spLocks noChangeArrowheads="1"/>
              </p:cNvSpPr>
              <p:nvPr/>
            </p:nvSpPr>
            <p:spPr bwMode="gray">
              <a:xfrm>
                <a:off x="3975" y="1593"/>
                <a:ext cx="931" cy="937"/>
              </a:xfrm>
              <a:prstGeom prst="ellipse">
                <a:avLst/>
              </a:prstGeom>
              <a:solidFill>
                <a:schemeClr val="bg2">
                  <a:alpha val="50000"/>
                </a:schemeClr>
              </a:solidFill>
              <a:ln w="9525" algn="ctr">
                <a:noFill/>
                <a:round/>
                <a:headEnd/>
                <a:tailEnd/>
              </a:ln>
              <a:effectLst/>
            </p:spPr>
            <p:txBody>
              <a:bodyPr wrap="none" anchor="ctr"/>
              <a:lstStyle/>
              <a:p>
                <a:endParaRPr lang="ru-RU"/>
              </a:p>
            </p:txBody>
          </p:sp>
          <p:pic>
            <p:nvPicPr>
              <p:cNvPr id="62567" name="Picture 103" descr="light_shadow1"/>
              <p:cNvPicPr>
                <a:picLocks noChangeAspect="1" noChangeArrowheads="1"/>
              </p:cNvPicPr>
              <p:nvPr/>
            </p:nvPicPr>
            <p:blipFill>
              <a:blip r:embed="rId3" cstate="print"/>
              <a:srcRect t="14285"/>
              <a:stretch>
                <a:fillRect/>
              </a:stretch>
            </p:blipFill>
            <p:spPr bwMode="gray">
              <a:xfrm>
                <a:off x="3984" y="1632"/>
                <a:ext cx="682" cy="585"/>
              </a:xfrm>
              <a:prstGeom prst="rect">
                <a:avLst/>
              </a:prstGeom>
              <a:noFill/>
            </p:spPr>
          </p:pic>
          <p:grpSp>
            <p:nvGrpSpPr>
              <p:cNvPr id="20" name="Group 104"/>
              <p:cNvGrpSpPr>
                <a:grpSpLocks/>
              </p:cNvGrpSpPr>
              <p:nvPr/>
            </p:nvGrpSpPr>
            <p:grpSpPr bwMode="auto">
              <a:xfrm rot="-3733502" flipH="1" flipV="1">
                <a:off x="4256" y="2247"/>
                <a:ext cx="820" cy="198"/>
                <a:chOff x="2532" y="1051"/>
                <a:chExt cx="893" cy="246"/>
              </a:xfrm>
            </p:grpSpPr>
            <p:grpSp>
              <p:nvGrpSpPr>
                <p:cNvPr id="21" name="Group 105"/>
                <p:cNvGrpSpPr>
                  <a:grpSpLocks/>
                </p:cNvGrpSpPr>
                <p:nvPr/>
              </p:nvGrpSpPr>
              <p:grpSpPr bwMode="auto">
                <a:xfrm>
                  <a:off x="2532" y="1051"/>
                  <a:ext cx="743" cy="185"/>
                  <a:chOff x="1565" y="2568"/>
                  <a:chExt cx="1118" cy="279"/>
                </a:xfrm>
              </p:grpSpPr>
              <p:sp>
                <p:nvSpPr>
                  <p:cNvPr id="62570" name="AutoShape 106"/>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1" name="AutoShape 107"/>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2" name="AutoShape 108"/>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3" name="AutoShape 109"/>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22" name="Group 110"/>
                <p:cNvGrpSpPr>
                  <a:grpSpLocks/>
                </p:cNvGrpSpPr>
                <p:nvPr/>
              </p:nvGrpSpPr>
              <p:grpSpPr bwMode="auto">
                <a:xfrm rot="1353540">
                  <a:off x="2682" y="1111"/>
                  <a:ext cx="743" cy="186"/>
                  <a:chOff x="1565" y="2568"/>
                  <a:chExt cx="1118" cy="279"/>
                </a:xfrm>
              </p:grpSpPr>
              <p:sp>
                <p:nvSpPr>
                  <p:cNvPr id="62575" name="AutoShape 111"/>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6" name="AutoShape 112"/>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7" name="AutoShape 113"/>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8" name="AutoShape 114"/>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23" name="Group 115"/>
            <p:cNvGrpSpPr>
              <a:grpSpLocks/>
            </p:cNvGrpSpPr>
            <p:nvPr/>
          </p:nvGrpSpPr>
          <p:grpSpPr bwMode="auto">
            <a:xfrm rot="-3733502" flipH="1" flipV="1">
              <a:off x="2362" y="1505"/>
              <a:ext cx="527" cy="128"/>
              <a:chOff x="2532" y="1051"/>
              <a:chExt cx="893" cy="246"/>
            </a:xfrm>
          </p:grpSpPr>
          <p:grpSp>
            <p:nvGrpSpPr>
              <p:cNvPr id="24" name="Group 116"/>
              <p:cNvGrpSpPr>
                <a:grpSpLocks/>
              </p:cNvGrpSpPr>
              <p:nvPr/>
            </p:nvGrpSpPr>
            <p:grpSpPr bwMode="auto">
              <a:xfrm>
                <a:off x="2532" y="1051"/>
                <a:ext cx="743" cy="185"/>
                <a:chOff x="1565" y="2568"/>
                <a:chExt cx="1118" cy="279"/>
              </a:xfrm>
            </p:grpSpPr>
            <p:sp>
              <p:nvSpPr>
                <p:cNvPr id="62581" name="AutoShape 117"/>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2" name="AutoShape 118"/>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3" name="AutoShape 119"/>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4" name="AutoShape 120"/>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25" name="Group 121"/>
              <p:cNvGrpSpPr>
                <a:grpSpLocks/>
              </p:cNvGrpSpPr>
              <p:nvPr/>
            </p:nvGrpSpPr>
            <p:grpSpPr bwMode="auto">
              <a:xfrm rot="1353540">
                <a:off x="2682" y="1111"/>
                <a:ext cx="743" cy="186"/>
                <a:chOff x="1565" y="2568"/>
                <a:chExt cx="1118" cy="279"/>
              </a:xfrm>
            </p:grpSpPr>
            <p:sp>
              <p:nvSpPr>
                <p:cNvPr id="62586" name="AutoShape 122"/>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7" name="AutoShape 123"/>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8" name="AutoShape 124"/>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9" name="AutoShape 125"/>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62590" name="Rectangle 126"/>
            <p:cNvSpPr>
              <a:spLocks noChangeArrowheads="1"/>
            </p:cNvSpPr>
            <p:nvPr/>
          </p:nvSpPr>
          <p:spPr bwMode="gray">
            <a:xfrm>
              <a:off x="2155" y="1272"/>
              <a:ext cx="552" cy="215"/>
            </a:xfrm>
            <a:prstGeom prst="rect">
              <a:avLst/>
            </a:prstGeom>
            <a:noFill/>
            <a:ln w="9525" algn="ctr">
              <a:noFill/>
              <a:miter lim="800000"/>
              <a:headEnd/>
              <a:tailEnd/>
            </a:ln>
            <a:effectLst/>
          </p:spPr>
          <p:txBody>
            <a:bodyPr wrap="none">
              <a:spAutoFit/>
              <a:flatTx/>
            </a:bodyPr>
            <a:lstStyle/>
            <a:p>
              <a:pPr algn="ctr"/>
              <a:r>
                <a:rPr lang="ru-RU" sz="2400" b="1" dirty="0" smtClean="0"/>
                <a:t>Помощь</a:t>
              </a:r>
              <a:endParaRPr lang="en-US" sz="2400" b="1" dirty="0">
                <a:solidFill>
                  <a:srgbClr val="000000"/>
                </a:solidFill>
              </a:endParaRPr>
            </a:p>
          </p:txBody>
        </p:sp>
      </p:grpSp>
      <p:grpSp>
        <p:nvGrpSpPr>
          <p:cNvPr id="26" name="Group 127"/>
          <p:cNvGrpSpPr>
            <a:grpSpLocks/>
          </p:cNvGrpSpPr>
          <p:nvPr/>
        </p:nvGrpSpPr>
        <p:grpSpPr bwMode="auto">
          <a:xfrm>
            <a:off x="4211881" y="980728"/>
            <a:ext cx="4409025" cy="1960910"/>
            <a:chOff x="1420" y="1008"/>
            <a:chExt cx="2143" cy="872"/>
          </a:xfrm>
        </p:grpSpPr>
        <p:sp>
          <p:nvSpPr>
            <p:cNvPr id="62592" name="Oval 128"/>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27" name="Group 129"/>
            <p:cNvGrpSpPr>
              <a:grpSpLocks/>
            </p:cNvGrpSpPr>
            <p:nvPr/>
          </p:nvGrpSpPr>
          <p:grpSpPr bwMode="auto">
            <a:xfrm>
              <a:off x="2086" y="1031"/>
              <a:ext cx="680" cy="849"/>
              <a:chOff x="3975" y="1593"/>
              <a:chExt cx="931" cy="1163"/>
            </a:xfrm>
          </p:grpSpPr>
          <p:pic>
            <p:nvPicPr>
              <p:cNvPr id="62594" name="Picture 130" descr="circuler_1"/>
              <p:cNvPicPr>
                <a:picLocks noChangeAspect="1" noChangeArrowheads="1"/>
              </p:cNvPicPr>
              <p:nvPr/>
            </p:nvPicPr>
            <p:blipFill>
              <a:blip r:embed="rId2" cstate="print"/>
              <a:srcRect/>
              <a:stretch>
                <a:fillRect/>
              </a:stretch>
            </p:blipFill>
            <p:spPr bwMode="gray">
              <a:xfrm>
                <a:off x="3975" y="1593"/>
                <a:ext cx="925" cy="935"/>
              </a:xfrm>
              <a:prstGeom prst="rect">
                <a:avLst/>
              </a:prstGeom>
              <a:noFill/>
            </p:spPr>
          </p:pic>
          <p:sp>
            <p:nvSpPr>
              <p:cNvPr id="62595" name="Oval 131"/>
              <p:cNvSpPr>
                <a:spLocks noChangeArrowheads="1"/>
              </p:cNvSpPr>
              <p:nvPr/>
            </p:nvSpPr>
            <p:spPr bwMode="gray">
              <a:xfrm>
                <a:off x="3975" y="1593"/>
                <a:ext cx="931" cy="937"/>
              </a:xfrm>
              <a:prstGeom prst="ellipse">
                <a:avLst/>
              </a:prstGeom>
              <a:solidFill>
                <a:schemeClr val="folHlink">
                  <a:alpha val="50000"/>
                </a:schemeClr>
              </a:solidFill>
              <a:ln w="9525" algn="ctr">
                <a:noFill/>
                <a:round/>
                <a:headEnd/>
                <a:tailEnd/>
              </a:ln>
              <a:effectLst/>
            </p:spPr>
            <p:txBody>
              <a:bodyPr wrap="none" anchor="ctr"/>
              <a:lstStyle/>
              <a:p>
                <a:endParaRPr lang="ru-RU"/>
              </a:p>
            </p:txBody>
          </p:sp>
          <p:pic>
            <p:nvPicPr>
              <p:cNvPr id="62596" name="Picture 132" descr="light_shadow1"/>
              <p:cNvPicPr>
                <a:picLocks noChangeAspect="1" noChangeArrowheads="1"/>
              </p:cNvPicPr>
              <p:nvPr/>
            </p:nvPicPr>
            <p:blipFill>
              <a:blip r:embed="rId3" cstate="print"/>
              <a:srcRect t="14285"/>
              <a:stretch>
                <a:fillRect/>
              </a:stretch>
            </p:blipFill>
            <p:spPr bwMode="gray">
              <a:xfrm>
                <a:off x="3984" y="1632"/>
                <a:ext cx="682" cy="585"/>
              </a:xfrm>
              <a:prstGeom prst="rect">
                <a:avLst/>
              </a:prstGeom>
              <a:noFill/>
            </p:spPr>
          </p:pic>
          <p:grpSp>
            <p:nvGrpSpPr>
              <p:cNvPr id="28" name="Group 133"/>
              <p:cNvGrpSpPr>
                <a:grpSpLocks/>
              </p:cNvGrpSpPr>
              <p:nvPr/>
            </p:nvGrpSpPr>
            <p:grpSpPr bwMode="auto">
              <a:xfrm rot="-3733502" flipH="1" flipV="1">
                <a:off x="4256" y="2247"/>
                <a:ext cx="820" cy="198"/>
                <a:chOff x="2532" y="1051"/>
                <a:chExt cx="893" cy="246"/>
              </a:xfrm>
            </p:grpSpPr>
            <p:grpSp>
              <p:nvGrpSpPr>
                <p:cNvPr id="29" name="Group 134"/>
                <p:cNvGrpSpPr>
                  <a:grpSpLocks/>
                </p:cNvGrpSpPr>
                <p:nvPr/>
              </p:nvGrpSpPr>
              <p:grpSpPr bwMode="auto">
                <a:xfrm>
                  <a:off x="2532" y="1051"/>
                  <a:ext cx="743" cy="185"/>
                  <a:chOff x="1565" y="2568"/>
                  <a:chExt cx="1118" cy="279"/>
                </a:xfrm>
              </p:grpSpPr>
              <p:sp>
                <p:nvSpPr>
                  <p:cNvPr id="62599" name="AutoShape 135"/>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0" name="AutoShape 136"/>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1" name="AutoShape 137"/>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2" name="AutoShape 138"/>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30" name="Group 139"/>
                <p:cNvGrpSpPr>
                  <a:grpSpLocks/>
                </p:cNvGrpSpPr>
                <p:nvPr/>
              </p:nvGrpSpPr>
              <p:grpSpPr bwMode="auto">
                <a:xfrm rot="1353540">
                  <a:off x="2682" y="1111"/>
                  <a:ext cx="743" cy="186"/>
                  <a:chOff x="1565" y="2568"/>
                  <a:chExt cx="1118" cy="279"/>
                </a:xfrm>
              </p:grpSpPr>
              <p:sp>
                <p:nvSpPr>
                  <p:cNvPr id="62604" name="AutoShape 140"/>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5" name="AutoShape 141"/>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6" name="AutoShape 142"/>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7" name="AutoShape 143"/>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31" name="Group 144"/>
            <p:cNvGrpSpPr>
              <a:grpSpLocks/>
            </p:cNvGrpSpPr>
            <p:nvPr/>
          </p:nvGrpSpPr>
          <p:grpSpPr bwMode="auto">
            <a:xfrm rot="-3733502" flipH="1" flipV="1">
              <a:off x="2362" y="1505"/>
              <a:ext cx="527" cy="128"/>
              <a:chOff x="2532" y="1051"/>
              <a:chExt cx="893" cy="246"/>
            </a:xfrm>
          </p:grpSpPr>
          <p:grpSp>
            <p:nvGrpSpPr>
              <p:cNvPr id="62560" name="Group 145"/>
              <p:cNvGrpSpPr>
                <a:grpSpLocks/>
              </p:cNvGrpSpPr>
              <p:nvPr/>
            </p:nvGrpSpPr>
            <p:grpSpPr bwMode="auto">
              <a:xfrm>
                <a:off x="2532" y="1051"/>
                <a:ext cx="743" cy="185"/>
                <a:chOff x="1565" y="2568"/>
                <a:chExt cx="1118" cy="279"/>
              </a:xfrm>
            </p:grpSpPr>
            <p:sp>
              <p:nvSpPr>
                <p:cNvPr id="62610" name="AutoShape 146"/>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1" name="AutoShape 147"/>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2" name="AutoShape 148"/>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3" name="AutoShape 149"/>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561" name="Group 150"/>
              <p:cNvGrpSpPr>
                <a:grpSpLocks/>
              </p:cNvGrpSpPr>
              <p:nvPr/>
            </p:nvGrpSpPr>
            <p:grpSpPr bwMode="auto">
              <a:xfrm rot="1353540">
                <a:off x="2682" y="1111"/>
                <a:ext cx="743" cy="186"/>
                <a:chOff x="1565" y="2568"/>
                <a:chExt cx="1118" cy="279"/>
              </a:xfrm>
            </p:grpSpPr>
            <p:sp>
              <p:nvSpPr>
                <p:cNvPr id="62615" name="AutoShape 151"/>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6" name="AutoShape 152"/>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7" name="AutoShape 153"/>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8" name="AutoShape 154"/>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62619" name="Rectangle 155"/>
            <p:cNvSpPr>
              <a:spLocks noChangeArrowheads="1"/>
            </p:cNvSpPr>
            <p:nvPr/>
          </p:nvSpPr>
          <p:spPr bwMode="gray">
            <a:xfrm>
              <a:off x="1420" y="1232"/>
              <a:ext cx="2143" cy="315"/>
            </a:xfrm>
            <a:prstGeom prst="rect">
              <a:avLst/>
            </a:prstGeom>
            <a:noFill/>
            <a:ln w="9525" algn="ctr">
              <a:noFill/>
              <a:miter lim="800000"/>
              <a:headEnd/>
              <a:tailEnd/>
            </a:ln>
            <a:effectLst/>
          </p:spPr>
          <p:txBody>
            <a:bodyPr wrap="square">
              <a:spAutoFit/>
              <a:flatTx/>
            </a:bodyPr>
            <a:lstStyle/>
            <a:p>
              <a:pPr algn="ctr"/>
              <a:r>
                <a:rPr lang="ru-RU" sz="2000" b="1" dirty="0" smtClean="0">
                  <a:solidFill>
                    <a:srgbClr val="000000"/>
                  </a:solidFill>
                </a:rPr>
                <a:t>Изменить отношение </a:t>
              </a:r>
            </a:p>
            <a:p>
              <a:pPr algn="ctr"/>
              <a:r>
                <a:rPr lang="ru-RU" sz="2000" b="1" dirty="0" smtClean="0">
                  <a:solidFill>
                    <a:srgbClr val="000000"/>
                  </a:solidFill>
                </a:rPr>
                <a:t>к проблеме</a:t>
              </a:r>
              <a:endParaRPr lang="en-US" sz="2000" b="1" dirty="0">
                <a:solidFill>
                  <a:srgbClr val="000000"/>
                </a:solidFill>
              </a:endParaRPr>
            </a:p>
          </p:txBody>
        </p:sp>
      </p:grpSp>
      <p:grpSp>
        <p:nvGrpSpPr>
          <p:cNvPr id="62562" name="Group 40"/>
          <p:cNvGrpSpPr>
            <a:grpSpLocks/>
          </p:cNvGrpSpPr>
          <p:nvPr/>
        </p:nvGrpSpPr>
        <p:grpSpPr bwMode="auto">
          <a:xfrm>
            <a:off x="611560" y="2982912"/>
            <a:ext cx="2581363" cy="2614712"/>
            <a:chOff x="1992" y="1008"/>
            <a:chExt cx="879" cy="872"/>
          </a:xfrm>
        </p:grpSpPr>
        <p:sp>
          <p:nvSpPr>
            <p:cNvPr id="182" name="Oval 41"/>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62564" name="Group 42"/>
            <p:cNvGrpSpPr>
              <a:grpSpLocks/>
            </p:cNvGrpSpPr>
            <p:nvPr/>
          </p:nvGrpSpPr>
          <p:grpSpPr bwMode="auto">
            <a:xfrm>
              <a:off x="2086" y="1031"/>
              <a:ext cx="680" cy="849"/>
              <a:chOff x="3975" y="1593"/>
              <a:chExt cx="931" cy="1163"/>
            </a:xfrm>
          </p:grpSpPr>
          <p:pic>
            <p:nvPicPr>
              <p:cNvPr id="196" name="Picture 43" descr="circuler_1"/>
              <p:cNvPicPr>
                <a:picLocks noChangeAspect="1" noChangeArrowheads="1"/>
              </p:cNvPicPr>
              <p:nvPr/>
            </p:nvPicPr>
            <p:blipFill>
              <a:blip r:embed="rId2" cstate="print"/>
              <a:srcRect/>
              <a:stretch>
                <a:fillRect/>
              </a:stretch>
            </p:blipFill>
            <p:spPr bwMode="gray">
              <a:xfrm>
                <a:off x="3975" y="1593"/>
                <a:ext cx="925" cy="935"/>
              </a:xfrm>
              <a:prstGeom prst="rect">
                <a:avLst/>
              </a:prstGeom>
              <a:noFill/>
            </p:spPr>
          </p:pic>
          <p:sp>
            <p:nvSpPr>
              <p:cNvPr id="197" name="Oval 44"/>
              <p:cNvSpPr>
                <a:spLocks noChangeArrowheads="1"/>
              </p:cNvSpPr>
              <p:nvPr/>
            </p:nvSpPr>
            <p:spPr bwMode="gray">
              <a:xfrm>
                <a:off x="3975" y="1593"/>
                <a:ext cx="931" cy="937"/>
              </a:xfrm>
              <a:prstGeom prst="ellipse">
                <a:avLst/>
              </a:prstGeom>
              <a:solidFill>
                <a:schemeClr val="accent2">
                  <a:alpha val="50000"/>
                </a:schemeClr>
              </a:solidFill>
              <a:ln w="9525" algn="ctr">
                <a:noFill/>
                <a:round/>
                <a:headEnd/>
                <a:tailEnd/>
              </a:ln>
              <a:effectLst/>
            </p:spPr>
            <p:txBody>
              <a:bodyPr wrap="none" anchor="ctr"/>
              <a:lstStyle/>
              <a:p>
                <a:endParaRPr lang="ru-RU"/>
              </a:p>
            </p:txBody>
          </p:sp>
          <p:pic>
            <p:nvPicPr>
              <p:cNvPr id="198" name="Picture 45" descr="light_shadow1"/>
              <p:cNvPicPr>
                <a:picLocks noChangeAspect="1" noChangeArrowheads="1"/>
              </p:cNvPicPr>
              <p:nvPr/>
            </p:nvPicPr>
            <p:blipFill>
              <a:blip r:embed="rId3" cstate="print"/>
              <a:srcRect t="14285"/>
              <a:stretch>
                <a:fillRect/>
              </a:stretch>
            </p:blipFill>
            <p:spPr bwMode="gray">
              <a:xfrm>
                <a:off x="3984" y="1632"/>
                <a:ext cx="682" cy="585"/>
              </a:xfrm>
              <a:prstGeom prst="rect">
                <a:avLst/>
              </a:prstGeom>
              <a:noFill/>
            </p:spPr>
          </p:pic>
          <p:grpSp>
            <p:nvGrpSpPr>
              <p:cNvPr id="62568" name="Group 46"/>
              <p:cNvGrpSpPr>
                <a:grpSpLocks/>
              </p:cNvGrpSpPr>
              <p:nvPr/>
            </p:nvGrpSpPr>
            <p:grpSpPr bwMode="auto">
              <a:xfrm rot="-3733502" flipH="1" flipV="1">
                <a:off x="4256" y="2247"/>
                <a:ext cx="820" cy="198"/>
                <a:chOff x="2532" y="1051"/>
                <a:chExt cx="893" cy="246"/>
              </a:xfrm>
            </p:grpSpPr>
            <p:grpSp>
              <p:nvGrpSpPr>
                <p:cNvPr id="62569" name="Group 47"/>
                <p:cNvGrpSpPr>
                  <a:grpSpLocks/>
                </p:cNvGrpSpPr>
                <p:nvPr/>
              </p:nvGrpSpPr>
              <p:grpSpPr bwMode="auto">
                <a:xfrm>
                  <a:off x="2532" y="1051"/>
                  <a:ext cx="743" cy="185"/>
                  <a:chOff x="1565" y="2568"/>
                  <a:chExt cx="1118" cy="279"/>
                </a:xfrm>
              </p:grpSpPr>
              <p:sp>
                <p:nvSpPr>
                  <p:cNvPr id="206" name="AutoShape 48"/>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7" name="AutoShape 49"/>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8" name="AutoShape 50"/>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9" name="AutoShape 51"/>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574" name="Group 52"/>
                <p:cNvGrpSpPr>
                  <a:grpSpLocks/>
                </p:cNvGrpSpPr>
                <p:nvPr/>
              </p:nvGrpSpPr>
              <p:grpSpPr bwMode="auto">
                <a:xfrm rot="1353540">
                  <a:off x="2682" y="1111"/>
                  <a:ext cx="743" cy="186"/>
                  <a:chOff x="1565" y="2568"/>
                  <a:chExt cx="1118" cy="279"/>
                </a:xfrm>
              </p:grpSpPr>
              <p:sp>
                <p:nvSpPr>
                  <p:cNvPr id="202" name="AutoShape 53"/>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3" name="AutoShape 54"/>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4" name="AutoShape 55"/>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5" name="AutoShape 56"/>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62579" name="Group 57"/>
            <p:cNvGrpSpPr>
              <a:grpSpLocks/>
            </p:cNvGrpSpPr>
            <p:nvPr/>
          </p:nvGrpSpPr>
          <p:grpSpPr bwMode="auto">
            <a:xfrm rot="-3733502" flipH="1" flipV="1">
              <a:off x="2362" y="1505"/>
              <a:ext cx="527" cy="128"/>
              <a:chOff x="2532" y="1051"/>
              <a:chExt cx="893" cy="246"/>
            </a:xfrm>
          </p:grpSpPr>
          <p:grpSp>
            <p:nvGrpSpPr>
              <p:cNvPr id="62580" name="Group 58"/>
              <p:cNvGrpSpPr>
                <a:grpSpLocks/>
              </p:cNvGrpSpPr>
              <p:nvPr/>
            </p:nvGrpSpPr>
            <p:grpSpPr bwMode="auto">
              <a:xfrm>
                <a:off x="2532" y="1051"/>
                <a:ext cx="743" cy="185"/>
                <a:chOff x="1565" y="2568"/>
                <a:chExt cx="1118" cy="279"/>
              </a:xfrm>
            </p:grpSpPr>
            <p:sp>
              <p:nvSpPr>
                <p:cNvPr id="192" name="AutoShape 59"/>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3" name="AutoShape 60"/>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4" name="AutoShape 61"/>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5" name="AutoShape 62"/>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585" name="Group 63"/>
              <p:cNvGrpSpPr>
                <a:grpSpLocks/>
              </p:cNvGrpSpPr>
              <p:nvPr/>
            </p:nvGrpSpPr>
            <p:grpSpPr bwMode="auto">
              <a:xfrm rot="1353540">
                <a:off x="2682" y="1111"/>
                <a:ext cx="743" cy="186"/>
                <a:chOff x="1565" y="2568"/>
                <a:chExt cx="1118" cy="279"/>
              </a:xfrm>
            </p:grpSpPr>
            <p:sp>
              <p:nvSpPr>
                <p:cNvPr id="188" name="AutoShape 64"/>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89" name="AutoShape 65"/>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0" name="AutoShape 66"/>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1" name="AutoShape 67"/>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185" name="Rectangle 68"/>
            <p:cNvSpPr>
              <a:spLocks noChangeArrowheads="1"/>
            </p:cNvSpPr>
            <p:nvPr/>
          </p:nvSpPr>
          <p:spPr bwMode="gray">
            <a:xfrm>
              <a:off x="1992" y="1272"/>
              <a:ext cx="879" cy="236"/>
            </a:xfrm>
            <a:prstGeom prst="rect">
              <a:avLst/>
            </a:prstGeom>
            <a:noFill/>
            <a:ln w="9525" algn="ctr">
              <a:noFill/>
              <a:miter lim="800000"/>
              <a:headEnd/>
              <a:tailEnd/>
            </a:ln>
            <a:effectLst/>
          </p:spPr>
          <p:txBody>
            <a:bodyPr wrap="none">
              <a:spAutoFit/>
              <a:flatTx/>
            </a:bodyPr>
            <a:lstStyle/>
            <a:p>
              <a:pPr algn="ctr"/>
              <a:r>
                <a:rPr lang="ru-RU" sz="2000" b="1" dirty="0" smtClean="0">
                  <a:solidFill>
                    <a:srgbClr val="000000"/>
                  </a:solidFill>
                </a:rPr>
                <a:t>Игнорировать </a:t>
              </a:r>
            </a:p>
            <a:p>
              <a:pPr algn="ctr"/>
              <a:r>
                <a:rPr lang="ru-RU" sz="2000" b="1" dirty="0" smtClean="0">
                  <a:solidFill>
                    <a:srgbClr val="000000"/>
                  </a:solidFill>
                </a:rPr>
                <a:t>проблему</a:t>
              </a:r>
              <a:endParaRPr lang="en-US" sz="2000" b="1" dirty="0">
                <a:solidFill>
                  <a:srgbClr val="000000"/>
                </a:solidFill>
              </a:endParaRPr>
            </a:p>
          </p:txBody>
        </p:sp>
      </p:grpSp>
      <p:sp>
        <p:nvSpPr>
          <p:cNvPr id="210" name="Line 4"/>
          <p:cNvSpPr>
            <a:spLocks noChangeShapeType="1"/>
          </p:cNvSpPr>
          <p:nvPr/>
        </p:nvSpPr>
        <p:spPr bwMode="gray">
          <a:xfrm>
            <a:off x="5580112" y="3933056"/>
            <a:ext cx="1224136" cy="432048"/>
          </a:xfrm>
          <a:prstGeom prst="line">
            <a:avLst/>
          </a:prstGeom>
          <a:noFill/>
          <a:ln w="12700">
            <a:solidFill>
              <a:schemeClr val="tx1"/>
            </a:solidFill>
            <a:round/>
            <a:headEnd/>
            <a:tailEnd/>
          </a:ln>
          <a:effectLst/>
        </p:spPr>
        <p:txBody>
          <a:bodyPr wrap="none" anchor="ctr"/>
          <a:lstStyle/>
          <a:p>
            <a:endParaRPr lang="ru-RU"/>
          </a:p>
        </p:txBody>
      </p:sp>
      <p:grpSp>
        <p:nvGrpSpPr>
          <p:cNvPr id="62591" name="Group 11"/>
          <p:cNvGrpSpPr>
            <a:grpSpLocks/>
          </p:cNvGrpSpPr>
          <p:nvPr/>
        </p:nvGrpSpPr>
        <p:grpSpPr bwMode="auto">
          <a:xfrm>
            <a:off x="2536284" y="5013176"/>
            <a:ext cx="3783821" cy="2239417"/>
            <a:chOff x="1701" y="1008"/>
            <a:chExt cx="1462" cy="872"/>
          </a:xfrm>
        </p:grpSpPr>
        <p:sp>
          <p:nvSpPr>
            <p:cNvPr id="212" name="Oval 12"/>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62593" name="Group 13"/>
            <p:cNvGrpSpPr>
              <a:grpSpLocks/>
            </p:cNvGrpSpPr>
            <p:nvPr/>
          </p:nvGrpSpPr>
          <p:grpSpPr bwMode="auto">
            <a:xfrm>
              <a:off x="2086" y="1031"/>
              <a:ext cx="680" cy="849"/>
              <a:chOff x="3975" y="1593"/>
              <a:chExt cx="931" cy="1163"/>
            </a:xfrm>
          </p:grpSpPr>
          <p:pic>
            <p:nvPicPr>
              <p:cNvPr id="226" name="Picture 14" descr="circuler_1"/>
              <p:cNvPicPr>
                <a:picLocks noChangeAspect="1" noChangeArrowheads="1"/>
              </p:cNvPicPr>
              <p:nvPr/>
            </p:nvPicPr>
            <p:blipFill>
              <a:blip r:embed="rId2" cstate="print"/>
              <a:srcRect/>
              <a:stretch>
                <a:fillRect/>
              </a:stretch>
            </p:blipFill>
            <p:spPr bwMode="gray">
              <a:xfrm>
                <a:off x="3975" y="1593"/>
                <a:ext cx="925" cy="935"/>
              </a:xfrm>
              <a:prstGeom prst="rect">
                <a:avLst/>
              </a:prstGeom>
              <a:noFill/>
            </p:spPr>
          </p:pic>
          <p:sp>
            <p:nvSpPr>
              <p:cNvPr id="227" name="Oval 15"/>
              <p:cNvSpPr>
                <a:spLocks noChangeArrowheads="1"/>
              </p:cNvSpPr>
              <p:nvPr/>
            </p:nvSpPr>
            <p:spPr bwMode="gray">
              <a:xfrm>
                <a:off x="3975" y="1593"/>
                <a:ext cx="931" cy="937"/>
              </a:xfrm>
              <a:prstGeom prst="ellipse">
                <a:avLst/>
              </a:prstGeom>
              <a:solidFill>
                <a:schemeClr val="accent2">
                  <a:lumMod val="50000"/>
                  <a:alpha val="50000"/>
                </a:schemeClr>
              </a:solidFill>
              <a:ln w="9525" algn="ctr">
                <a:noFill/>
                <a:round/>
                <a:headEnd/>
                <a:tailEnd/>
              </a:ln>
              <a:effectLst/>
            </p:spPr>
            <p:txBody>
              <a:bodyPr wrap="none" anchor="ctr"/>
              <a:lstStyle/>
              <a:p>
                <a:endParaRPr lang="ru-RU"/>
              </a:p>
            </p:txBody>
          </p:sp>
          <p:grpSp>
            <p:nvGrpSpPr>
              <p:cNvPr id="62597" name="Group 17"/>
              <p:cNvGrpSpPr>
                <a:grpSpLocks/>
              </p:cNvGrpSpPr>
              <p:nvPr/>
            </p:nvGrpSpPr>
            <p:grpSpPr bwMode="auto">
              <a:xfrm rot="-3733502" flipH="1" flipV="1">
                <a:off x="4256" y="2247"/>
                <a:ext cx="820" cy="198"/>
                <a:chOff x="2532" y="1051"/>
                <a:chExt cx="893" cy="246"/>
              </a:xfrm>
            </p:grpSpPr>
            <p:grpSp>
              <p:nvGrpSpPr>
                <p:cNvPr id="62598" name="Group 18"/>
                <p:cNvGrpSpPr>
                  <a:grpSpLocks/>
                </p:cNvGrpSpPr>
                <p:nvPr/>
              </p:nvGrpSpPr>
              <p:grpSpPr bwMode="auto">
                <a:xfrm>
                  <a:off x="2532" y="1051"/>
                  <a:ext cx="743" cy="185"/>
                  <a:chOff x="1565" y="2568"/>
                  <a:chExt cx="1118" cy="279"/>
                </a:xfrm>
              </p:grpSpPr>
              <p:sp>
                <p:nvSpPr>
                  <p:cNvPr id="236" name="AutoShape 19"/>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7" name="AutoShape 20"/>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8" name="AutoShape 21"/>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9" name="AutoShape 22"/>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603" name="Group 23"/>
                <p:cNvGrpSpPr>
                  <a:grpSpLocks/>
                </p:cNvGrpSpPr>
                <p:nvPr/>
              </p:nvGrpSpPr>
              <p:grpSpPr bwMode="auto">
                <a:xfrm rot="1353540">
                  <a:off x="2682" y="1111"/>
                  <a:ext cx="743" cy="186"/>
                  <a:chOff x="1565" y="2568"/>
                  <a:chExt cx="1118" cy="279"/>
                </a:xfrm>
              </p:grpSpPr>
              <p:sp>
                <p:nvSpPr>
                  <p:cNvPr id="232" name="AutoShape 24"/>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3" name="AutoShape 25"/>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4" name="AutoShape 26"/>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5" name="AutoShape 27"/>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62608" name="Group 28"/>
            <p:cNvGrpSpPr>
              <a:grpSpLocks/>
            </p:cNvGrpSpPr>
            <p:nvPr/>
          </p:nvGrpSpPr>
          <p:grpSpPr bwMode="auto">
            <a:xfrm rot="-3733502" flipH="1" flipV="1">
              <a:off x="2362" y="1505"/>
              <a:ext cx="527" cy="128"/>
              <a:chOff x="2532" y="1051"/>
              <a:chExt cx="893" cy="246"/>
            </a:xfrm>
          </p:grpSpPr>
          <p:grpSp>
            <p:nvGrpSpPr>
              <p:cNvPr id="62609" name="Group 29"/>
              <p:cNvGrpSpPr>
                <a:grpSpLocks/>
              </p:cNvGrpSpPr>
              <p:nvPr/>
            </p:nvGrpSpPr>
            <p:grpSpPr bwMode="auto">
              <a:xfrm>
                <a:off x="2532" y="1051"/>
                <a:ext cx="743" cy="185"/>
                <a:chOff x="1565" y="2568"/>
                <a:chExt cx="1118" cy="279"/>
              </a:xfrm>
            </p:grpSpPr>
            <p:sp>
              <p:nvSpPr>
                <p:cNvPr id="222" name="AutoShape 30"/>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3" name="AutoShape 31"/>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4" name="AutoShape 32"/>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5" name="AutoShape 33"/>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614" name="Group 34"/>
              <p:cNvGrpSpPr>
                <a:grpSpLocks/>
              </p:cNvGrpSpPr>
              <p:nvPr/>
            </p:nvGrpSpPr>
            <p:grpSpPr bwMode="auto">
              <a:xfrm rot="1353540">
                <a:off x="2682" y="1111"/>
                <a:ext cx="743" cy="186"/>
                <a:chOff x="1565" y="2568"/>
                <a:chExt cx="1118" cy="279"/>
              </a:xfrm>
            </p:grpSpPr>
            <p:sp>
              <p:nvSpPr>
                <p:cNvPr id="218" name="AutoShape 35"/>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19" name="AutoShape 36"/>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0" name="AutoShape 37"/>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1" name="AutoShape 38"/>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215" name="Rectangle 39"/>
            <p:cNvSpPr>
              <a:spLocks noChangeArrowheads="1"/>
            </p:cNvSpPr>
            <p:nvPr/>
          </p:nvSpPr>
          <p:spPr bwMode="gray">
            <a:xfrm>
              <a:off x="1701" y="1272"/>
              <a:ext cx="1462" cy="324"/>
            </a:xfrm>
            <a:prstGeom prst="rect">
              <a:avLst/>
            </a:prstGeom>
            <a:noFill/>
            <a:ln w="9525" algn="ctr">
              <a:noFill/>
              <a:miter lim="800000"/>
              <a:headEnd/>
              <a:tailEnd/>
            </a:ln>
            <a:effectLst/>
          </p:spPr>
          <p:txBody>
            <a:bodyPr wrap="none">
              <a:spAutoFit/>
              <a:flatTx/>
            </a:bodyPr>
            <a:lstStyle/>
            <a:p>
              <a:pPr algn="ctr"/>
              <a:r>
                <a:rPr lang="ru-RU" sz="2400" b="1" dirty="0" smtClean="0">
                  <a:solidFill>
                    <a:srgbClr val="000000"/>
                  </a:solidFill>
                </a:rPr>
                <a:t>Избавится от человека </a:t>
              </a:r>
            </a:p>
            <a:p>
              <a:pPr algn="ctr"/>
              <a:r>
                <a:rPr lang="ru-RU" sz="2400" b="1" dirty="0" smtClean="0">
                  <a:solidFill>
                    <a:srgbClr val="000000"/>
                  </a:solidFill>
                </a:rPr>
                <a:t>и его проблемы</a:t>
              </a:r>
              <a:endParaRPr lang="en-US" sz="2400" b="1" dirty="0">
                <a:solidFill>
                  <a:srgbClr val="000000"/>
                </a:solidFill>
              </a:endParaRPr>
            </a:p>
          </p:txBody>
        </p:sp>
      </p:grpSp>
      <p:sp>
        <p:nvSpPr>
          <p:cNvPr id="240" name="Line 4"/>
          <p:cNvSpPr>
            <a:spLocks noChangeShapeType="1"/>
          </p:cNvSpPr>
          <p:nvPr/>
        </p:nvSpPr>
        <p:spPr bwMode="gray">
          <a:xfrm flipH="1">
            <a:off x="4499992" y="4581128"/>
            <a:ext cx="144016" cy="504056"/>
          </a:xfrm>
          <a:prstGeom prst="line">
            <a:avLst/>
          </a:prstGeom>
          <a:noFill/>
          <a:ln w="12700">
            <a:solidFill>
              <a:schemeClr val="tx1"/>
            </a:solidFill>
            <a:round/>
            <a:headEnd/>
            <a:tailEnd/>
          </a:ln>
          <a:effectLst/>
        </p:spPr>
        <p:txBody>
          <a:bodyPr wrap="none" anchor="ctr"/>
          <a:lstStyle/>
          <a:p>
            <a:endParaRPr lang="ru-RU"/>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Содержимое 3"/>
          <p:cNvSpPr>
            <a:spLocks noGrp="1"/>
          </p:cNvSpPr>
          <p:nvPr>
            <p:ph idx="4294967295"/>
          </p:nvPr>
        </p:nvSpPr>
        <p:spPr>
          <a:xfrm>
            <a:off x="323529" y="548681"/>
            <a:ext cx="8568952" cy="6120408"/>
          </a:xfrm>
        </p:spPr>
        <p:txBody>
          <a:bodyPr/>
          <a:lstStyle/>
          <a:p>
            <a:pPr marL="0" indent="450850" algn="just">
              <a:buFont typeface="Arial" charset="0"/>
              <a:buNone/>
            </a:pPr>
            <a:r>
              <a:rPr lang="ru-RU" sz="2700" dirty="0" smtClean="0">
                <a:latin typeface="Times New Roman" pitchFamily="18" charset="0"/>
              </a:rPr>
              <a:t>Наиболее конкретным видом социального служения является обычная </a:t>
            </a:r>
            <a:r>
              <a:rPr lang="ru-RU" sz="2700" b="1" i="1" dirty="0" smtClean="0">
                <a:solidFill>
                  <a:srgbClr val="3333FF"/>
                </a:solidFill>
                <a:latin typeface="Times New Roman" pitchFamily="18" charset="0"/>
              </a:rPr>
              <a:t>человеческая взаимопомощь.</a:t>
            </a:r>
            <a:r>
              <a:rPr lang="ru-RU" sz="2700" dirty="0" smtClean="0">
                <a:latin typeface="Times New Roman" pitchFamily="18" charset="0"/>
              </a:rPr>
              <a:t> Самые простые виды помощи имеют тот же самый вектор, что и </a:t>
            </a:r>
            <a:r>
              <a:rPr lang="ru-RU" sz="2700" b="1" dirty="0" smtClean="0">
                <a:latin typeface="Times New Roman" pitchFamily="18" charset="0"/>
              </a:rPr>
              <a:t>любые виды подвижнического служения. </a:t>
            </a:r>
          </a:p>
          <a:p>
            <a:pPr marL="0" indent="450850" algn="just">
              <a:buFont typeface="Arial" charset="0"/>
              <a:buNone/>
            </a:pPr>
            <a:r>
              <a:rPr lang="ru-RU" sz="2700" dirty="0" smtClean="0">
                <a:latin typeface="Times New Roman" pitchFamily="18" charset="0"/>
              </a:rPr>
              <a:t>Во-первых, потому, что в них </a:t>
            </a:r>
            <a:r>
              <a:rPr lang="ru-RU" sz="2700" b="1" i="1" dirty="0" smtClean="0">
                <a:solidFill>
                  <a:srgbClr val="3333FF"/>
                </a:solidFill>
                <a:latin typeface="Times New Roman" pitchFamily="18" charset="0"/>
              </a:rPr>
              <a:t>проявляется сердечное отношение</a:t>
            </a:r>
            <a:r>
              <a:rPr lang="ru-RU" sz="2700" dirty="0" smtClean="0">
                <a:latin typeface="Times New Roman" pitchFamily="18" charset="0"/>
              </a:rPr>
              <a:t> к другому лицу, которое можно считать начальным выражением любви. </a:t>
            </a:r>
          </a:p>
          <a:p>
            <a:pPr marL="0" indent="450850" algn="just">
              <a:buFont typeface="Arial" charset="0"/>
              <a:buNone/>
            </a:pPr>
            <a:r>
              <a:rPr lang="ru-RU" sz="2700" dirty="0" smtClean="0">
                <a:latin typeface="Times New Roman" pitchFamily="18" charset="0"/>
              </a:rPr>
              <a:t>Во-вторых, потому, что он, </a:t>
            </a:r>
            <a:r>
              <a:rPr lang="ru-RU" sz="2700" b="1" i="1" dirty="0" smtClean="0">
                <a:solidFill>
                  <a:srgbClr val="3333FF"/>
                </a:solidFill>
                <a:latin typeface="Times New Roman" pitchFamily="18" charset="0"/>
              </a:rPr>
              <a:t>забыв о себе, видит перед собой</a:t>
            </a:r>
            <a:r>
              <a:rPr lang="ru-RU" sz="2700" dirty="0" smtClean="0">
                <a:latin typeface="Times New Roman" pitchFamily="18" charset="0"/>
              </a:rPr>
              <a:t> лицом к лицу человека </a:t>
            </a:r>
            <a:r>
              <a:rPr lang="ru-RU" sz="2700" b="1" i="1" dirty="0" smtClean="0">
                <a:solidFill>
                  <a:srgbClr val="3333FF"/>
                </a:solidFill>
                <a:latin typeface="Times New Roman" pitchFamily="18" charset="0"/>
              </a:rPr>
              <a:t>другого</a:t>
            </a:r>
            <a:r>
              <a:rPr lang="ru-RU" sz="2700" dirty="0" smtClean="0">
                <a:latin typeface="Times New Roman" pitchFamily="18" charset="0"/>
              </a:rPr>
              <a:t> и его нужду. </a:t>
            </a:r>
          </a:p>
          <a:p>
            <a:pPr marL="0" indent="450850" algn="just">
              <a:buFont typeface="Arial" charset="0"/>
              <a:buNone/>
            </a:pPr>
            <a:r>
              <a:rPr lang="ru-RU" sz="2700" dirty="0" smtClean="0">
                <a:latin typeface="Times New Roman" pitchFamily="18" charset="0"/>
              </a:rPr>
              <a:t>В-третьих, потому, что сердце его, часто </a:t>
            </a:r>
            <a:r>
              <a:rPr lang="ru-RU" sz="2700" b="1" i="1" dirty="0" smtClean="0">
                <a:solidFill>
                  <a:srgbClr val="3333FF"/>
                </a:solidFill>
                <a:latin typeface="Times New Roman" pitchFamily="18" charset="0"/>
              </a:rPr>
              <a:t>помимо всякого рассуждения, стремится исполнить нужду</a:t>
            </a:r>
            <a:r>
              <a:rPr lang="ru-RU" sz="2700" dirty="0" smtClean="0">
                <a:latin typeface="Times New Roman" pitchFamily="18" charset="0"/>
              </a:rPr>
              <a:t> этого человека и помочь ему, послужив необходимым образом. </a:t>
            </a:r>
            <a:r>
              <a:rPr lang="ru-RU" sz="2700" b="1" dirty="0" smtClean="0">
                <a:latin typeface="Times New Roman" pitchFamily="18" charset="0"/>
              </a:rPr>
              <a:t>(</a:t>
            </a:r>
            <a:r>
              <a:rPr lang="ru-RU" sz="2700" b="1" dirty="0" err="1" smtClean="0">
                <a:latin typeface="Times New Roman" pitchFamily="18" charset="0"/>
              </a:rPr>
              <a:t>прот</a:t>
            </a:r>
            <a:r>
              <a:rPr lang="ru-RU" sz="2700" b="1" dirty="0" smtClean="0">
                <a:latin typeface="Times New Roman" pitchFamily="18" charset="0"/>
              </a:rPr>
              <a:t>. Владислав Свешников) </a:t>
            </a:r>
          </a:p>
        </p:txBody>
      </p:sp>
      <p:sp>
        <p:nvSpPr>
          <p:cNvPr id="4" name="Номер слайда 3"/>
          <p:cNvSpPr>
            <a:spLocks noGrp="1"/>
          </p:cNvSpPr>
          <p:nvPr>
            <p:ph type="sldNum" sz="quarter" idx="12"/>
          </p:nvPr>
        </p:nvSpPr>
        <p:spPr/>
        <p:txBody>
          <a:bodyPr/>
          <a:lstStyle/>
          <a:p>
            <a:fld id="{1532A216-013D-4D50-95FE-72D363296103}"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AutoShape 2"/>
          <p:cNvSpPr>
            <a:spLocks noChangeArrowheads="1"/>
          </p:cNvSpPr>
          <p:nvPr/>
        </p:nvSpPr>
        <p:spPr bwMode="gray">
          <a:xfrm>
            <a:off x="5135563" y="2570163"/>
            <a:ext cx="2713037" cy="727075"/>
          </a:xfrm>
          <a:prstGeom prst="chevron">
            <a:avLst>
              <a:gd name="adj" fmla="val 53225"/>
            </a:avLst>
          </a:prstGeom>
          <a:gradFill rotWithShape="1">
            <a:gsLst>
              <a:gs pos="0">
                <a:schemeClr val="accent1">
                  <a:gamma/>
                  <a:shade val="69804"/>
                  <a:invGamma/>
                </a:schemeClr>
              </a:gs>
              <a:gs pos="100000">
                <a:schemeClr val="accent1"/>
              </a:gs>
            </a:gsLst>
            <a:lin ang="0" scaled="1"/>
          </a:gradFill>
          <a:ln w="19050">
            <a:miter lim="800000"/>
            <a:headEnd/>
            <a:tailEnd/>
          </a:ln>
          <a:effectLst/>
          <a:scene3d>
            <a:camera prst="legacyPerspectiveBottomLeft"/>
            <a:lightRig rig="legacyFlat4" dir="b"/>
          </a:scene3d>
          <a:sp3d extrusionH="430200" prstMaterial="legacyMetal">
            <a:bevelT w="13500" h="13500" prst="angle"/>
            <a:bevelB w="13500" h="13500" prst="angle"/>
            <a:extrusionClr>
              <a:schemeClr val="accent1"/>
            </a:extrusionClr>
          </a:sp3d>
        </p:spPr>
        <p:txBody>
          <a:bodyPr wrap="none" anchor="ctr">
            <a:flatTx/>
          </a:bodyPr>
          <a:lstStyle/>
          <a:p>
            <a:endParaRPr lang="ru-RU"/>
          </a:p>
        </p:txBody>
      </p:sp>
      <p:sp>
        <p:nvSpPr>
          <p:cNvPr id="86019" name="AutoShape 3"/>
          <p:cNvSpPr>
            <a:spLocks noChangeArrowheads="1"/>
          </p:cNvSpPr>
          <p:nvPr/>
        </p:nvSpPr>
        <p:spPr bwMode="ltGray">
          <a:xfrm>
            <a:off x="2159000" y="2482850"/>
            <a:ext cx="3378200" cy="914400"/>
          </a:xfrm>
          <a:prstGeom prst="homePlate">
            <a:avLst>
              <a:gd name="adj" fmla="val 51551"/>
            </a:avLst>
          </a:prstGeom>
          <a:gradFill rotWithShape="1">
            <a:gsLst>
              <a:gs pos="0">
                <a:schemeClr val="accent1"/>
              </a:gs>
              <a:gs pos="100000">
                <a:schemeClr val="accent1">
                  <a:gamma/>
                  <a:tint val="70196"/>
                  <a:invGamma/>
                </a:schemeClr>
              </a:gs>
            </a:gsLst>
            <a:lin ang="0" scaled="1"/>
          </a:gradFill>
          <a:ln w="19050">
            <a:miter lim="800000"/>
            <a:headEnd/>
            <a:tailEnd/>
          </a:ln>
          <a:effectLst/>
          <a:scene3d>
            <a:camera prst="legacyObliqueBottomLeft"/>
            <a:lightRig rig="legacyFlat3" dir="b"/>
          </a:scene3d>
          <a:sp3d extrusionH="430200" prstMaterial="legacyMetal">
            <a:bevelT w="13500" h="13500" prst="angle"/>
            <a:bevelB w="13500" h="13500" prst="angle"/>
            <a:extrusionClr>
              <a:schemeClr val="accent1"/>
            </a:extrusionClr>
          </a:sp3d>
        </p:spPr>
        <p:txBody>
          <a:bodyPr wrap="none" anchor="ctr">
            <a:flatTx/>
          </a:bodyPr>
          <a:lstStyle/>
          <a:p>
            <a:endParaRPr lang="ru-RU"/>
          </a:p>
        </p:txBody>
      </p:sp>
      <p:grpSp>
        <p:nvGrpSpPr>
          <p:cNvPr id="2" name="Group 4"/>
          <p:cNvGrpSpPr>
            <a:grpSpLocks/>
          </p:cNvGrpSpPr>
          <p:nvPr/>
        </p:nvGrpSpPr>
        <p:grpSpPr bwMode="auto">
          <a:xfrm>
            <a:off x="1508125" y="2452688"/>
            <a:ext cx="1130300" cy="1123950"/>
            <a:chOff x="2161" y="696"/>
            <a:chExt cx="1360" cy="1356"/>
          </a:xfrm>
        </p:grpSpPr>
        <p:grpSp>
          <p:nvGrpSpPr>
            <p:cNvPr id="3" name="Group 5"/>
            <p:cNvGrpSpPr>
              <a:grpSpLocks/>
            </p:cNvGrpSpPr>
            <p:nvPr/>
          </p:nvGrpSpPr>
          <p:grpSpPr bwMode="auto">
            <a:xfrm>
              <a:off x="2161" y="696"/>
              <a:ext cx="1360" cy="1356"/>
              <a:chOff x="2508" y="1231"/>
              <a:chExt cx="1248" cy="1240"/>
            </a:xfrm>
          </p:grpSpPr>
          <p:sp>
            <p:nvSpPr>
              <p:cNvPr id="86022" name="Oval 6"/>
              <p:cNvSpPr>
                <a:spLocks noChangeArrowheads="1"/>
              </p:cNvSpPr>
              <p:nvPr/>
            </p:nvSpPr>
            <p:spPr bwMode="gray">
              <a:xfrm>
                <a:off x="2508" y="1231"/>
                <a:ext cx="1248" cy="1240"/>
              </a:xfrm>
              <a:prstGeom prst="ellipse">
                <a:avLst/>
              </a:prstGeom>
              <a:solidFill>
                <a:srgbClr val="808080"/>
              </a:solidFill>
              <a:ln w="9525" algn="ctr">
                <a:noFill/>
                <a:round/>
                <a:headEnd/>
                <a:tailEnd/>
              </a:ln>
              <a:effectLst/>
            </p:spPr>
            <p:txBody>
              <a:bodyPr wrap="none" anchor="ctr"/>
              <a:lstStyle/>
              <a:p>
                <a:endParaRPr lang="ru-RU"/>
              </a:p>
            </p:txBody>
          </p:sp>
          <p:sp>
            <p:nvSpPr>
              <p:cNvPr id="86023" name="Oval 7"/>
              <p:cNvSpPr>
                <a:spLocks noChangeArrowheads="1"/>
              </p:cNvSpPr>
              <p:nvPr/>
            </p:nvSpPr>
            <p:spPr bwMode="gray">
              <a:xfrm>
                <a:off x="2541" y="1256"/>
                <a:ext cx="1190" cy="1190"/>
              </a:xfrm>
              <a:prstGeom prst="ellipse">
                <a:avLst/>
              </a:prstGeom>
              <a:gradFill rotWithShape="1">
                <a:gsLst>
                  <a:gs pos="0">
                    <a:srgbClr val="FFFFFF"/>
                  </a:gs>
                  <a:gs pos="100000">
                    <a:srgbClr val="FFFFFF">
                      <a:gamma/>
                      <a:shade val="26275"/>
                      <a:invGamma/>
                    </a:srgbClr>
                  </a:gs>
                </a:gsLst>
                <a:lin ang="5400000" scaled="1"/>
              </a:gradFill>
              <a:ln w="9525" algn="ctr">
                <a:noFill/>
                <a:round/>
                <a:headEnd/>
                <a:tailEnd/>
              </a:ln>
              <a:effectLst/>
            </p:spPr>
            <p:txBody>
              <a:bodyPr wrap="none" anchor="ctr"/>
              <a:lstStyle/>
              <a:p>
                <a:endParaRPr lang="ru-RU"/>
              </a:p>
            </p:txBody>
          </p:sp>
          <p:sp>
            <p:nvSpPr>
              <p:cNvPr id="86024" name="Oval 8"/>
              <p:cNvSpPr>
                <a:spLocks noChangeArrowheads="1"/>
              </p:cNvSpPr>
              <p:nvPr/>
            </p:nvSpPr>
            <p:spPr bwMode="gray">
              <a:xfrm>
                <a:off x="2590" y="1305"/>
                <a:ext cx="1092" cy="1092"/>
              </a:xfrm>
              <a:prstGeom prst="ellipse">
                <a:avLst/>
              </a:prstGeom>
              <a:solidFill>
                <a:srgbClr val="808080">
                  <a:alpha val="25000"/>
                </a:srgbClr>
              </a:solidFill>
              <a:ln w="9525" algn="ctr">
                <a:noFill/>
                <a:round/>
                <a:headEnd/>
                <a:tailEnd/>
              </a:ln>
              <a:effectLst/>
            </p:spPr>
            <p:txBody>
              <a:bodyPr wrap="none" anchor="ctr"/>
              <a:lstStyle/>
              <a:p>
                <a:endParaRPr lang="ru-RU"/>
              </a:p>
            </p:txBody>
          </p:sp>
          <p:sp>
            <p:nvSpPr>
              <p:cNvPr id="86025" name="Oval 9"/>
              <p:cNvSpPr>
                <a:spLocks noChangeArrowheads="1"/>
              </p:cNvSpPr>
              <p:nvPr/>
            </p:nvSpPr>
            <p:spPr bwMode="gray">
              <a:xfrm>
                <a:off x="2623" y="1330"/>
                <a:ext cx="1026" cy="1026"/>
              </a:xfrm>
              <a:prstGeom prst="ellipse">
                <a:avLst/>
              </a:prstGeom>
              <a:solidFill>
                <a:srgbClr val="808080">
                  <a:alpha val="30000"/>
                </a:srgbClr>
              </a:solidFill>
              <a:ln w="9525" algn="ctr">
                <a:noFill/>
                <a:round/>
                <a:headEnd/>
                <a:tailEnd/>
              </a:ln>
              <a:effectLst/>
            </p:spPr>
            <p:txBody>
              <a:bodyPr wrap="none" anchor="ctr"/>
              <a:lstStyle/>
              <a:p>
                <a:endParaRPr lang="ru-RU"/>
              </a:p>
            </p:txBody>
          </p:sp>
          <p:sp>
            <p:nvSpPr>
              <p:cNvPr id="86026" name="Oval 10"/>
              <p:cNvSpPr>
                <a:spLocks noChangeArrowheads="1"/>
              </p:cNvSpPr>
              <p:nvPr/>
            </p:nvSpPr>
            <p:spPr bwMode="gray">
              <a:xfrm>
                <a:off x="2637" y="1346"/>
                <a:ext cx="993" cy="994"/>
              </a:xfrm>
              <a:prstGeom prst="ellipse">
                <a:avLst/>
              </a:prstGeom>
              <a:gradFill rotWithShape="1">
                <a:gsLst>
                  <a:gs pos="0">
                    <a:srgbClr val="FFFFFF">
                      <a:gamma/>
                      <a:shade val="36078"/>
                      <a:invGamma/>
                    </a:srgbClr>
                  </a:gs>
                  <a:gs pos="100000">
                    <a:srgbClr val="FFFFFF"/>
                  </a:gs>
                </a:gsLst>
                <a:lin ang="5400000" scaled="1"/>
              </a:gradFill>
              <a:ln w="9525" algn="ctr">
                <a:noFill/>
                <a:round/>
                <a:headEnd/>
                <a:tailEnd/>
              </a:ln>
              <a:effectLst/>
            </p:spPr>
            <p:txBody>
              <a:bodyPr wrap="none" anchor="ctr"/>
              <a:lstStyle/>
              <a:p>
                <a:endParaRPr lang="ru-RU"/>
              </a:p>
            </p:txBody>
          </p:sp>
        </p:grpSp>
        <p:sp>
          <p:nvSpPr>
            <p:cNvPr id="86027" name="Oval 11"/>
            <p:cNvSpPr>
              <a:spLocks noChangeArrowheads="1"/>
            </p:cNvSpPr>
            <p:nvPr/>
          </p:nvSpPr>
          <p:spPr bwMode="gray">
            <a:xfrm>
              <a:off x="2322" y="845"/>
              <a:ext cx="1054" cy="1054"/>
            </a:xfrm>
            <a:prstGeom prst="ellipse">
              <a:avLst/>
            </a:prstGeom>
            <a:gradFill rotWithShape="1">
              <a:gsLst>
                <a:gs pos="0">
                  <a:schemeClr val="accent1">
                    <a:gamma/>
                    <a:shade val="46275"/>
                    <a:invGamma/>
                  </a:schemeClr>
                </a:gs>
                <a:gs pos="100000">
                  <a:schemeClr val="accent1"/>
                </a:gs>
              </a:gsLst>
              <a:lin ang="5400000" scaled="1"/>
            </a:gradFill>
            <a:ln w="57150">
              <a:noFill/>
              <a:round/>
              <a:headEnd/>
              <a:tailEnd/>
            </a:ln>
            <a:effectLst/>
          </p:spPr>
          <p:txBody>
            <a:bodyPr wrap="none" anchor="ctr"/>
            <a:lstStyle/>
            <a:p>
              <a:endParaRPr lang="ru-RU"/>
            </a:p>
          </p:txBody>
        </p:sp>
      </p:grpSp>
      <p:sp>
        <p:nvSpPr>
          <p:cNvPr id="86028" name="Rectangle 12"/>
          <p:cNvSpPr>
            <a:spLocks noChangeArrowheads="1"/>
          </p:cNvSpPr>
          <p:nvPr/>
        </p:nvSpPr>
        <p:spPr bwMode="white">
          <a:xfrm>
            <a:off x="1916890" y="2824163"/>
            <a:ext cx="298480" cy="338554"/>
          </a:xfrm>
          <a:prstGeom prst="rect">
            <a:avLst/>
          </a:prstGeom>
          <a:noFill/>
          <a:ln w="9525" algn="ctr">
            <a:noFill/>
            <a:miter lim="800000"/>
            <a:headEnd/>
            <a:tailEnd/>
          </a:ln>
          <a:effectLst/>
        </p:spPr>
        <p:txBody>
          <a:bodyPr wrap="none">
            <a:spAutoFit/>
          </a:bodyPr>
          <a:lstStyle/>
          <a:p>
            <a:pPr algn="ctr"/>
            <a:r>
              <a:rPr lang="ru-RU" sz="1600" b="1" dirty="0" smtClean="0">
                <a:solidFill>
                  <a:srgbClr val="F8F8F8"/>
                </a:solidFill>
              </a:rPr>
              <a:t>1</a:t>
            </a:r>
            <a:endParaRPr lang="en-US" sz="1600" b="1" dirty="0">
              <a:solidFill>
                <a:srgbClr val="F8F8F8"/>
              </a:solidFill>
            </a:endParaRPr>
          </a:p>
        </p:txBody>
      </p:sp>
      <p:sp>
        <p:nvSpPr>
          <p:cNvPr id="86029" name="Rectangle 13"/>
          <p:cNvSpPr>
            <a:spLocks noChangeArrowheads="1"/>
          </p:cNvSpPr>
          <p:nvPr/>
        </p:nvSpPr>
        <p:spPr bwMode="auto">
          <a:xfrm>
            <a:off x="2730500" y="2651125"/>
            <a:ext cx="2616200" cy="338554"/>
          </a:xfrm>
          <a:prstGeom prst="rect">
            <a:avLst/>
          </a:prstGeom>
          <a:noFill/>
          <a:ln w="9525" algn="ctr">
            <a:noFill/>
            <a:miter lim="800000"/>
            <a:headEnd/>
            <a:tailEnd/>
          </a:ln>
          <a:effectLst>
            <a:outerShdw dist="17961" dir="2700000" algn="ctr" rotWithShape="0">
              <a:schemeClr val="tx1"/>
            </a:outerShdw>
          </a:effectLst>
        </p:spPr>
        <p:txBody>
          <a:bodyPr>
            <a:spAutoFit/>
          </a:bodyPr>
          <a:lstStyle/>
          <a:p>
            <a:pPr marL="342900" indent="-342900" eaLnBrk="0" hangingPunct="0"/>
            <a:r>
              <a:rPr lang="ru-RU" sz="1600" b="1" dirty="0" smtClean="0">
                <a:solidFill>
                  <a:srgbClr val="FFFFFF"/>
                </a:solidFill>
              </a:rPr>
              <a:t>СОЦИОНОМИЧЕСКИЙ</a:t>
            </a:r>
            <a:endParaRPr lang="en-US" sz="1600" b="1" dirty="0">
              <a:solidFill>
                <a:srgbClr val="FFFFFF"/>
              </a:solidFill>
            </a:endParaRPr>
          </a:p>
        </p:txBody>
      </p:sp>
      <p:sp>
        <p:nvSpPr>
          <p:cNvPr id="86030" name="Text Box 14"/>
          <p:cNvSpPr txBox="1">
            <a:spLocks noChangeArrowheads="1"/>
          </p:cNvSpPr>
          <p:nvPr/>
        </p:nvSpPr>
        <p:spPr bwMode="gray">
          <a:xfrm>
            <a:off x="5364088" y="2564904"/>
            <a:ext cx="3779912" cy="584775"/>
          </a:xfrm>
          <a:prstGeom prst="rect">
            <a:avLst/>
          </a:prstGeom>
          <a:noFill/>
          <a:ln w="9525" algn="ctr">
            <a:noFill/>
            <a:miter lim="800000"/>
            <a:headEnd/>
            <a:tailEnd/>
          </a:ln>
          <a:effectLst>
            <a:outerShdw dist="35921" dir="2700000" algn="ctr" rotWithShape="0">
              <a:srgbClr val="000000">
                <a:alpha val="50000"/>
              </a:srgbClr>
            </a:outerShdw>
          </a:effectLst>
        </p:spPr>
        <p:txBody>
          <a:bodyPr wrap="square">
            <a:spAutoFit/>
          </a:bodyPr>
          <a:lstStyle/>
          <a:p>
            <a:pPr algn="ctr">
              <a:spcBef>
                <a:spcPct val="50000"/>
              </a:spcBef>
            </a:pPr>
            <a:r>
              <a:rPr lang="ru-RU" sz="1600" b="1" dirty="0">
                <a:solidFill>
                  <a:srgbClr val="FFFFFF"/>
                </a:solidFill>
              </a:rPr>
              <a:t>Профессиональная деятельность социальных работников</a:t>
            </a:r>
            <a:endParaRPr lang="en-US" sz="1600" b="1" dirty="0">
              <a:solidFill>
                <a:srgbClr val="FFFFFF"/>
              </a:solidFill>
            </a:endParaRPr>
          </a:p>
        </p:txBody>
      </p:sp>
      <p:sp>
        <p:nvSpPr>
          <p:cNvPr id="86031" name="AutoShape 15"/>
          <p:cNvSpPr>
            <a:spLocks noChangeArrowheads="1"/>
          </p:cNvSpPr>
          <p:nvPr/>
        </p:nvSpPr>
        <p:spPr bwMode="gray">
          <a:xfrm>
            <a:off x="5135563" y="3886200"/>
            <a:ext cx="2713037" cy="728663"/>
          </a:xfrm>
          <a:prstGeom prst="chevron">
            <a:avLst>
              <a:gd name="adj" fmla="val 53109"/>
            </a:avLst>
          </a:prstGeom>
          <a:gradFill rotWithShape="1">
            <a:gsLst>
              <a:gs pos="0">
                <a:schemeClr val="folHlink">
                  <a:gamma/>
                  <a:shade val="69804"/>
                  <a:invGamma/>
                </a:schemeClr>
              </a:gs>
              <a:gs pos="100000">
                <a:schemeClr val="folHlink"/>
              </a:gs>
            </a:gsLst>
            <a:lin ang="0" scaled="1"/>
          </a:gradFill>
          <a:ln w="19050">
            <a:miter lim="800000"/>
            <a:headEnd/>
            <a:tailEnd/>
          </a:ln>
          <a:effectLst/>
          <a:scene3d>
            <a:camera prst="legacyPerspectiveBottomLeft"/>
            <a:lightRig rig="legacyFlat4" dir="b"/>
          </a:scene3d>
          <a:sp3d extrusionH="430200" prstMaterial="legacyMetal">
            <a:bevelT w="13500" h="13500" prst="angle"/>
            <a:bevelB w="13500" h="13500" prst="angle"/>
            <a:extrusionClr>
              <a:schemeClr val="folHlink"/>
            </a:extrusionClr>
          </a:sp3d>
        </p:spPr>
        <p:txBody>
          <a:bodyPr wrap="none" anchor="ctr">
            <a:flatTx/>
          </a:bodyPr>
          <a:lstStyle/>
          <a:p>
            <a:endParaRPr lang="ru-RU"/>
          </a:p>
        </p:txBody>
      </p:sp>
      <p:sp>
        <p:nvSpPr>
          <p:cNvPr id="86032" name="AutoShape 16"/>
          <p:cNvSpPr>
            <a:spLocks noChangeArrowheads="1"/>
          </p:cNvSpPr>
          <p:nvPr/>
        </p:nvSpPr>
        <p:spPr bwMode="gray">
          <a:xfrm>
            <a:off x="2159000" y="3800475"/>
            <a:ext cx="3378200" cy="914400"/>
          </a:xfrm>
          <a:prstGeom prst="homePlate">
            <a:avLst>
              <a:gd name="adj" fmla="val 51551"/>
            </a:avLst>
          </a:prstGeom>
          <a:gradFill rotWithShape="1">
            <a:gsLst>
              <a:gs pos="0">
                <a:schemeClr val="folHlink"/>
              </a:gs>
              <a:gs pos="100000">
                <a:schemeClr val="folHlink">
                  <a:gamma/>
                  <a:tint val="70196"/>
                  <a:invGamma/>
                </a:schemeClr>
              </a:gs>
            </a:gsLst>
            <a:lin ang="0" scaled="1"/>
          </a:gradFill>
          <a:ln w="19050">
            <a:miter lim="800000"/>
            <a:headEnd/>
            <a:tailEnd/>
          </a:ln>
          <a:effectLst/>
          <a:scene3d>
            <a:camera prst="legacyObliqueBottomLeft"/>
            <a:lightRig rig="legacyFlat3" dir="b"/>
          </a:scene3d>
          <a:sp3d extrusionH="430200" prstMaterial="legacyMetal">
            <a:bevelT w="13500" h="13500" prst="angle"/>
            <a:bevelB w="13500" h="13500" prst="angle"/>
            <a:extrusionClr>
              <a:schemeClr val="folHlink"/>
            </a:extrusionClr>
          </a:sp3d>
        </p:spPr>
        <p:txBody>
          <a:bodyPr wrap="none" anchor="ctr">
            <a:flatTx/>
          </a:bodyPr>
          <a:lstStyle/>
          <a:p>
            <a:endParaRPr lang="ru-RU"/>
          </a:p>
        </p:txBody>
      </p:sp>
      <p:grpSp>
        <p:nvGrpSpPr>
          <p:cNvPr id="4" name="Group 17"/>
          <p:cNvGrpSpPr>
            <a:grpSpLocks/>
          </p:cNvGrpSpPr>
          <p:nvPr/>
        </p:nvGrpSpPr>
        <p:grpSpPr bwMode="auto">
          <a:xfrm>
            <a:off x="1508125" y="3770313"/>
            <a:ext cx="1130300" cy="1123950"/>
            <a:chOff x="2161" y="696"/>
            <a:chExt cx="1360" cy="1356"/>
          </a:xfrm>
        </p:grpSpPr>
        <p:grpSp>
          <p:nvGrpSpPr>
            <p:cNvPr id="5" name="Group 18"/>
            <p:cNvGrpSpPr>
              <a:grpSpLocks/>
            </p:cNvGrpSpPr>
            <p:nvPr/>
          </p:nvGrpSpPr>
          <p:grpSpPr bwMode="auto">
            <a:xfrm>
              <a:off x="2161" y="696"/>
              <a:ext cx="1360" cy="1356"/>
              <a:chOff x="2508" y="1231"/>
              <a:chExt cx="1248" cy="1240"/>
            </a:xfrm>
          </p:grpSpPr>
          <p:sp>
            <p:nvSpPr>
              <p:cNvPr id="86035" name="Oval 19"/>
              <p:cNvSpPr>
                <a:spLocks noChangeArrowheads="1"/>
              </p:cNvSpPr>
              <p:nvPr/>
            </p:nvSpPr>
            <p:spPr bwMode="gray">
              <a:xfrm>
                <a:off x="2508" y="1231"/>
                <a:ext cx="1248" cy="1240"/>
              </a:xfrm>
              <a:prstGeom prst="ellipse">
                <a:avLst/>
              </a:prstGeom>
              <a:solidFill>
                <a:srgbClr val="808080"/>
              </a:solidFill>
              <a:ln w="9525" algn="ctr">
                <a:noFill/>
                <a:round/>
                <a:headEnd/>
                <a:tailEnd/>
              </a:ln>
              <a:effectLst/>
            </p:spPr>
            <p:txBody>
              <a:bodyPr wrap="none" anchor="ctr"/>
              <a:lstStyle/>
              <a:p>
                <a:endParaRPr lang="ru-RU"/>
              </a:p>
            </p:txBody>
          </p:sp>
          <p:sp>
            <p:nvSpPr>
              <p:cNvPr id="86036" name="Oval 20"/>
              <p:cNvSpPr>
                <a:spLocks noChangeArrowheads="1"/>
              </p:cNvSpPr>
              <p:nvPr/>
            </p:nvSpPr>
            <p:spPr bwMode="gray">
              <a:xfrm>
                <a:off x="2541" y="1256"/>
                <a:ext cx="1190" cy="1190"/>
              </a:xfrm>
              <a:prstGeom prst="ellipse">
                <a:avLst/>
              </a:prstGeom>
              <a:gradFill rotWithShape="1">
                <a:gsLst>
                  <a:gs pos="0">
                    <a:srgbClr val="FFFFFF"/>
                  </a:gs>
                  <a:gs pos="100000">
                    <a:srgbClr val="FFFFFF">
                      <a:gamma/>
                      <a:shade val="26275"/>
                      <a:invGamma/>
                    </a:srgbClr>
                  </a:gs>
                </a:gsLst>
                <a:lin ang="5400000" scaled="1"/>
              </a:gradFill>
              <a:ln w="9525" algn="ctr">
                <a:noFill/>
                <a:round/>
                <a:headEnd/>
                <a:tailEnd/>
              </a:ln>
              <a:effectLst/>
            </p:spPr>
            <p:txBody>
              <a:bodyPr wrap="none" anchor="ctr"/>
              <a:lstStyle/>
              <a:p>
                <a:endParaRPr lang="ru-RU"/>
              </a:p>
            </p:txBody>
          </p:sp>
          <p:sp>
            <p:nvSpPr>
              <p:cNvPr id="86037" name="Oval 21"/>
              <p:cNvSpPr>
                <a:spLocks noChangeArrowheads="1"/>
              </p:cNvSpPr>
              <p:nvPr/>
            </p:nvSpPr>
            <p:spPr bwMode="gray">
              <a:xfrm>
                <a:off x="2590" y="1305"/>
                <a:ext cx="1092" cy="1092"/>
              </a:xfrm>
              <a:prstGeom prst="ellipse">
                <a:avLst/>
              </a:prstGeom>
              <a:solidFill>
                <a:srgbClr val="808080">
                  <a:alpha val="25000"/>
                </a:srgbClr>
              </a:solidFill>
              <a:ln w="9525" algn="ctr">
                <a:noFill/>
                <a:round/>
                <a:headEnd/>
                <a:tailEnd/>
              </a:ln>
              <a:effectLst/>
            </p:spPr>
            <p:txBody>
              <a:bodyPr wrap="none" anchor="ctr"/>
              <a:lstStyle/>
              <a:p>
                <a:endParaRPr lang="ru-RU"/>
              </a:p>
            </p:txBody>
          </p:sp>
          <p:sp>
            <p:nvSpPr>
              <p:cNvPr id="86038" name="Oval 22"/>
              <p:cNvSpPr>
                <a:spLocks noChangeArrowheads="1"/>
              </p:cNvSpPr>
              <p:nvPr/>
            </p:nvSpPr>
            <p:spPr bwMode="gray">
              <a:xfrm>
                <a:off x="2623" y="1330"/>
                <a:ext cx="1026" cy="1026"/>
              </a:xfrm>
              <a:prstGeom prst="ellipse">
                <a:avLst/>
              </a:prstGeom>
              <a:solidFill>
                <a:srgbClr val="808080">
                  <a:alpha val="30000"/>
                </a:srgbClr>
              </a:solidFill>
              <a:ln w="9525" algn="ctr">
                <a:noFill/>
                <a:round/>
                <a:headEnd/>
                <a:tailEnd/>
              </a:ln>
              <a:effectLst/>
            </p:spPr>
            <p:txBody>
              <a:bodyPr wrap="none" anchor="ctr"/>
              <a:lstStyle/>
              <a:p>
                <a:endParaRPr lang="ru-RU"/>
              </a:p>
            </p:txBody>
          </p:sp>
          <p:sp>
            <p:nvSpPr>
              <p:cNvPr id="86039" name="Oval 23"/>
              <p:cNvSpPr>
                <a:spLocks noChangeArrowheads="1"/>
              </p:cNvSpPr>
              <p:nvPr/>
            </p:nvSpPr>
            <p:spPr bwMode="gray">
              <a:xfrm>
                <a:off x="2637" y="1346"/>
                <a:ext cx="993" cy="994"/>
              </a:xfrm>
              <a:prstGeom prst="ellipse">
                <a:avLst/>
              </a:prstGeom>
              <a:gradFill rotWithShape="1">
                <a:gsLst>
                  <a:gs pos="0">
                    <a:srgbClr val="FFFFFF">
                      <a:gamma/>
                      <a:shade val="36078"/>
                      <a:invGamma/>
                    </a:srgbClr>
                  </a:gs>
                  <a:gs pos="100000">
                    <a:srgbClr val="FFFFFF"/>
                  </a:gs>
                </a:gsLst>
                <a:lin ang="5400000" scaled="1"/>
              </a:gradFill>
              <a:ln w="9525" algn="ctr">
                <a:noFill/>
                <a:round/>
                <a:headEnd/>
                <a:tailEnd/>
              </a:ln>
              <a:effectLst/>
            </p:spPr>
            <p:txBody>
              <a:bodyPr wrap="none" anchor="ctr"/>
              <a:lstStyle/>
              <a:p>
                <a:endParaRPr lang="ru-RU"/>
              </a:p>
            </p:txBody>
          </p:sp>
        </p:grpSp>
        <p:sp>
          <p:nvSpPr>
            <p:cNvPr id="86040" name="Oval 24"/>
            <p:cNvSpPr>
              <a:spLocks noChangeArrowheads="1"/>
            </p:cNvSpPr>
            <p:nvPr/>
          </p:nvSpPr>
          <p:spPr bwMode="gray">
            <a:xfrm>
              <a:off x="2322" y="845"/>
              <a:ext cx="1054" cy="1054"/>
            </a:xfrm>
            <a:prstGeom prst="ellipse">
              <a:avLst/>
            </a:prstGeom>
            <a:gradFill rotWithShape="1">
              <a:gsLst>
                <a:gs pos="0">
                  <a:schemeClr val="folHlink">
                    <a:gamma/>
                    <a:shade val="46275"/>
                    <a:invGamma/>
                  </a:schemeClr>
                </a:gs>
                <a:gs pos="100000">
                  <a:schemeClr val="folHlink"/>
                </a:gs>
              </a:gsLst>
              <a:lin ang="5400000" scaled="1"/>
            </a:gradFill>
            <a:ln w="57150">
              <a:noFill/>
              <a:round/>
              <a:headEnd/>
              <a:tailEnd/>
            </a:ln>
            <a:effectLst/>
          </p:spPr>
          <p:txBody>
            <a:bodyPr wrap="none" anchor="ctr"/>
            <a:lstStyle/>
            <a:p>
              <a:endParaRPr lang="ru-RU"/>
            </a:p>
          </p:txBody>
        </p:sp>
      </p:grpSp>
      <p:sp>
        <p:nvSpPr>
          <p:cNvPr id="86041" name="Rectangle 25"/>
          <p:cNvSpPr>
            <a:spLocks noChangeArrowheads="1"/>
          </p:cNvSpPr>
          <p:nvPr/>
        </p:nvSpPr>
        <p:spPr bwMode="white">
          <a:xfrm>
            <a:off x="1916891" y="4140200"/>
            <a:ext cx="298480" cy="338554"/>
          </a:xfrm>
          <a:prstGeom prst="rect">
            <a:avLst/>
          </a:prstGeom>
          <a:noFill/>
          <a:ln w="9525" algn="ctr">
            <a:noFill/>
            <a:miter lim="800000"/>
            <a:headEnd/>
            <a:tailEnd/>
          </a:ln>
          <a:effectLst/>
        </p:spPr>
        <p:txBody>
          <a:bodyPr wrap="none">
            <a:spAutoFit/>
          </a:bodyPr>
          <a:lstStyle/>
          <a:p>
            <a:pPr algn="ctr"/>
            <a:r>
              <a:rPr lang="ru-RU" sz="1600" b="1" dirty="0">
                <a:solidFill>
                  <a:srgbClr val="F8F8F8"/>
                </a:solidFill>
              </a:rPr>
              <a:t>2</a:t>
            </a:r>
            <a:endParaRPr lang="en-US" sz="1600" b="1" dirty="0">
              <a:solidFill>
                <a:srgbClr val="F8F8F8"/>
              </a:solidFill>
            </a:endParaRPr>
          </a:p>
        </p:txBody>
      </p:sp>
      <p:sp>
        <p:nvSpPr>
          <p:cNvPr id="86042" name="Rectangle 26"/>
          <p:cNvSpPr>
            <a:spLocks noChangeArrowheads="1"/>
          </p:cNvSpPr>
          <p:nvPr/>
        </p:nvSpPr>
        <p:spPr bwMode="auto">
          <a:xfrm>
            <a:off x="2730500" y="3968750"/>
            <a:ext cx="2616200" cy="338554"/>
          </a:xfrm>
          <a:prstGeom prst="rect">
            <a:avLst/>
          </a:prstGeom>
          <a:noFill/>
          <a:ln w="9525" algn="ctr">
            <a:noFill/>
            <a:miter lim="800000"/>
            <a:headEnd/>
            <a:tailEnd/>
          </a:ln>
          <a:effectLst>
            <a:outerShdw dist="17961" dir="2700000" algn="ctr" rotWithShape="0">
              <a:schemeClr val="tx1"/>
            </a:outerShdw>
          </a:effectLst>
        </p:spPr>
        <p:txBody>
          <a:bodyPr>
            <a:spAutoFit/>
          </a:bodyPr>
          <a:lstStyle/>
          <a:p>
            <a:pPr marL="342900" indent="-342900" eaLnBrk="0" hangingPunct="0"/>
            <a:r>
              <a:rPr lang="ru-RU" sz="1600" b="1" dirty="0" smtClean="0">
                <a:solidFill>
                  <a:srgbClr val="FFFFFF"/>
                </a:solidFill>
              </a:rPr>
              <a:t>СОЦИОСФЕРНЫЙ</a:t>
            </a:r>
            <a:endParaRPr lang="en-US" sz="1600" b="1" dirty="0">
              <a:solidFill>
                <a:srgbClr val="FFFFFF"/>
              </a:solidFill>
            </a:endParaRPr>
          </a:p>
        </p:txBody>
      </p:sp>
      <p:sp>
        <p:nvSpPr>
          <p:cNvPr id="86044" name="AutoShape 28"/>
          <p:cNvSpPr>
            <a:spLocks noChangeArrowheads="1"/>
          </p:cNvSpPr>
          <p:nvPr/>
        </p:nvSpPr>
        <p:spPr bwMode="gray">
          <a:xfrm>
            <a:off x="5135563" y="5240338"/>
            <a:ext cx="2713037" cy="728662"/>
          </a:xfrm>
          <a:prstGeom prst="chevron">
            <a:avLst>
              <a:gd name="adj" fmla="val 53109"/>
            </a:avLst>
          </a:prstGeom>
          <a:gradFill rotWithShape="1">
            <a:gsLst>
              <a:gs pos="0">
                <a:schemeClr val="hlink">
                  <a:gamma/>
                  <a:shade val="69804"/>
                  <a:invGamma/>
                </a:schemeClr>
              </a:gs>
              <a:gs pos="100000">
                <a:schemeClr val="hlink"/>
              </a:gs>
            </a:gsLst>
            <a:lin ang="0" scaled="1"/>
          </a:gradFill>
          <a:ln w="19050">
            <a:miter lim="800000"/>
            <a:headEnd/>
            <a:tailEnd/>
          </a:ln>
          <a:effectLst/>
          <a:scene3d>
            <a:camera prst="legacyPerspectiveBottomLeft"/>
            <a:lightRig rig="legacyFlat4" dir="b"/>
          </a:scene3d>
          <a:sp3d extrusionH="430200" prstMaterial="legacyMetal">
            <a:bevelT w="13500" h="13500" prst="angle"/>
            <a:bevelB w="13500" h="13500" prst="angle"/>
            <a:extrusionClr>
              <a:schemeClr val="hlink"/>
            </a:extrusionClr>
          </a:sp3d>
        </p:spPr>
        <p:txBody>
          <a:bodyPr wrap="none" anchor="ctr">
            <a:flatTx/>
          </a:bodyPr>
          <a:lstStyle/>
          <a:p>
            <a:endParaRPr lang="ru-RU"/>
          </a:p>
        </p:txBody>
      </p:sp>
      <p:sp>
        <p:nvSpPr>
          <p:cNvPr id="86045" name="AutoShape 29"/>
          <p:cNvSpPr>
            <a:spLocks noChangeArrowheads="1"/>
          </p:cNvSpPr>
          <p:nvPr/>
        </p:nvSpPr>
        <p:spPr bwMode="ltGray">
          <a:xfrm>
            <a:off x="2159000" y="5154613"/>
            <a:ext cx="3378200" cy="914400"/>
          </a:xfrm>
          <a:prstGeom prst="homePlate">
            <a:avLst>
              <a:gd name="adj" fmla="val 51551"/>
            </a:avLst>
          </a:prstGeom>
          <a:gradFill rotWithShape="1">
            <a:gsLst>
              <a:gs pos="0">
                <a:schemeClr val="hlink"/>
              </a:gs>
              <a:gs pos="100000">
                <a:schemeClr val="hlink">
                  <a:gamma/>
                  <a:tint val="70196"/>
                  <a:invGamma/>
                </a:schemeClr>
              </a:gs>
            </a:gsLst>
            <a:lin ang="0" scaled="1"/>
          </a:gradFill>
          <a:ln w="19050">
            <a:miter lim="800000"/>
            <a:headEnd/>
            <a:tailEnd/>
          </a:ln>
          <a:effectLst/>
          <a:scene3d>
            <a:camera prst="legacyObliqueBottomLeft"/>
            <a:lightRig rig="legacyFlat3" dir="b"/>
          </a:scene3d>
          <a:sp3d extrusionH="430200" prstMaterial="legacyMetal">
            <a:bevelT w="13500" h="13500" prst="angle"/>
            <a:bevelB w="13500" h="13500" prst="angle"/>
            <a:extrusionClr>
              <a:schemeClr val="hlink"/>
            </a:extrusionClr>
          </a:sp3d>
        </p:spPr>
        <p:txBody>
          <a:bodyPr wrap="none" anchor="ctr">
            <a:flatTx/>
          </a:bodyPr>
          <a:lstStyle/>
          <a:p>
            <a:endParaRPr lang="ru-RU"/>
          </a:p>
        </p:txBody>
      </p:sp>
      <p:grpSp>
        <p:nvGrpSpPr>
          <p:cNvPr id="6" name="Group 30"/>
          <p:cNvGrpSpPr>
            <a:grpSpLocks/>
          </p:cNvGrpSpPr>
          <p:nvPr/>
        </p:nvGrpSpPr>
        <p:grpSpPr bwMode="auto">
          <a:xfrm>
            <a:off x="1508125" y="5124450"/>
            <a:ext cx="1130300" cy="1123950"/>
            <a:chOff x="2161" y="696"/>
            <a:chExt cx="1360" cy="1356"/>
          </a:xfrm>
        </p:grpSpPr>
        <p:grpSp>
          <p:nvGrpSpPr>
            <p:cNvPr id="7" name="Group 31"/>
            <p:cNvGrpSpPr>
              <a:grpSpLocks/>
            </p:cNvGrpSpPr>
            <p:nvPr/>
          </p:nvGrpSpPr>
          <p:grpSpPr bwMode="auto">
            <a:xfrm>
              <a:off x="2161" y="696"/>
              <a:ext cx="1360" cy="1356"/>
              <a:chOff x="2508" y="1231"/>
              <a:chExt cx="1248" cy="1240"/>
            </a:xfrm>
          </p:grpSpPr>
          <p:sp>
            <p:nvSpPr>
              <p:cNvPr id="86048" name="Oval 32"/>
              <p:cNvSpPr>
                <a:spLocks noChangeArrowheads="1"/>
              </p:cNvSpPr>
              <p:nvPr/>
            </p:nvSpPr>
            <p:spPr bwMode="gray">
              <a:xfrm>
                <a:off x="2508" y="1231"/>
                <a:ext cx="1248" cy="1240"/>
              </a:xfrm>
              <a:prstGeom prst="ellipse">
                <a:avLst/>
              </a:prstGeom>
              <a:solidFill>
                <a:srgbClr val="808080"/>
              </a:solidFill>
              <a:ln w="9525" algn="ctr">
                <a:noFill/>
                <a:round/>
                <a:headEnd/>
                <a:tailEnd/>
              </a:ln>
              <a:effectLst/>
            </p:spPr>
            <p:txBody>
              <a:bodyPr wrap="none" anchor="ctr"/>
              <a:lstStyle/>
              <a:p>
                <a:endParaRPr lang="ru-RU"/>
              </a:p>
            </p:txBody>
          </p:sp>
          <p:sp>
            <p:nvSpPr>
              <p:cNvPr id="86049" name="Oval 33"/>
              <p:cNvSpPr>
                <a:spLocks noChangeArrowheads="1"/>
              </p:cNvSpPr>
              <p:nvPr/>
            </p:nvSpPr>
            <p:spPr bwMode="gray">
              <a:xfrm>
                <a:off x="2541" y="1256"/>
                <a:ext cx="1190" cy="1190"/>
              </a:xfrm>
              <a:prstGeom prst="ellipse">
                <a:avLst/>
              </a:prstGeom>
              <a:gradFill rotWithShape="1">
                <a:gsLst>
                  <a:gs pos="0">
                    <a:srgbClr val="FFFFFF"/>
                  </a:gs>
                  <a:gs pos="100000">
                    <a:srgbClr val="FFFFFF">
                      <a:gamma/>
                      <a:shade val="26275"/>
                      <a:invGamma/>
                    </a:srgbClr>
                  </a:gs>
                </a:gsLst>
                <a:lin ang="5400000" scaled="1"/>
              </a:gradFill>
              <a:ln w="9525" algn="ctr">
                <a:noFill/>
                <a:round/>
                <a:headEnd/>
                <a:tailEnd/>
              </a:ln>
              <a:effectLst/>
            </p:spPr>
            <p:txBody>
              <a:bodyPr wrap="none" anchor="ctr"/>
              <a:lstStyle/>
              <a:p>
                <a:endParaRPr lang="ru-RU"/>
              </a:p>
            </p:txBody>
          </p:sp>
          <p:sp>
            <p:nvSpPr>
              <p:cNvPr id="86050" name="Oval 34"/>
              <p:cNvSpPr>
                <a:spLocks noChangeArrowheads="1"/>
              </p:cNvSpPr>
              <p:nvPr/>
            </p:nvSpPr>
            <p:spPr bwMode="gray">
              <a:xfrm>
                <a:off x="2590" y="1305"/>
                <a:ext cx="1092" cy="1092"/>
              </a:xfrm>
              <a:prstGeom prst="ellipse">
                <a:avLst/>
              </a:prstGeom>
              <a:solidFill>
                <a:srgbClr val="808080">
                  <a:alpha val="25000"/>
                </a:srgbClr>
              </a:solidFill>
              <a:ln w="9525" algn="ctr">
                <a:noFill/>
                <a:round/>
                <a:headEnd/>
                <a:tailEnd/>
              </a:ln>
              <a:effectLst/>
            </p:spPr>
            <p:txBody>
              <a:bodyPr wrap="none" anchor="ctr"/>
              <a:lstStyle/>
              <a:p>
                <a:endParaRPr lang="ru-RU"/>
              </a:p>
            </p:txBody>
          </p:sp>
          <p:sp>
            <p:nvSpPr>
              <p:cNvPr id="86051" name="Oval 35"/>
              <p:cNvSpPr>
                <a:spLocks noChangeArrowheads="1"/>
              </p:cNvSpPr>
              <p:nvPr/>
            </p:nvSpPr>
            <p:spPr bwMode="gray">
              <a:xfrm>
                <a:off x="2623" y="1330"/>
                <a:ext cx="1026" cy="1026"/>
              </a:xfrm>
              <a:prstGeom prst="ellipse">
                <a:avLst/>
              </a:prstGeom>
              <a:solidFill>
                <a:srgbClr val="808080">
                  <a:alpha val="30000"/>
                </a:srgbClr>
              </a:solidFill>
              <a:ln w="9525" algn="ctr">
                <a:noFill/>
                <a:round/>
                <a:headEnd/>
                <a:tailEnd/>
              </a:ln>
              <a:effectLst/>
            </p:spPr>
            <p:txBody>
              <a:bodyPr wrap="none" anchor="ctr"/>
              <a:lstStyle/>
              <a:p>
                <a:endParaRPr lang="ru-RU"/>
              </a:p>
            </p:txBody>
          </p:sp>
          <p:sp>
            <p:nvSpPr>
              <p:cNvPr id="86052" name="Oval 36"/>
              <p:cNvSpPr>
                <a:spLocks noChangeArrowheads="1"/>
              </p:cNvSpPr>
              <p:nvPr/>
            </p:nvSpPr>
            <p:spPr bwMode="gray">
              <a:xfrm>
                <a:off x="2637" y="1346"/>
                <a:ext cx="993" cy="994"/>
              </a:xfrm>
              <a:prstGeom prst="ellipse">
                <a:avLst/>
              </a:prstGeom>
              <a:gradFill rotWithShape="1">
                <a:gsLst>
                  <a:gs pos="0">
                    <a:srgbClr val="FFFFFF">
                      <a:gamma/>
                      <a:shade val="36078"/>
                      <a:invGamma/>
                    </a:srgbClr>
                  </a:gs>
                  <a:gs pos="100000">
                    <a:srgbClr val="FFFFFF"/>
                  </a:gs>
                </a:gsLst>
                <a:lin ang="5400000" scaled="1"/>
              </a:gradFill>
              <a:ln w="9525" algn="ctr">
                <a:noFill/>
                <a:round/>
                <a:headEnd/>
                <a:tailEnd/>
              </a:ln>
              <a:effectLst/>
            </p:spPr>
            <p:txBody>
              <a:bodyPr wrap="none" anchor="ctr"/>
              <a:lstStyle/>
              <a:p>
                <a:endParaRPr lang="ru-RU"/>
              </a:p>
            </p:txBody>
          </p:sp>
        </p:grpSp>
        <p:sp>
          <p:nvSpPr>
            <p:cNvPr id="86053" name="Oval 37"/>
            <p:cNvSpPr>
              <a:spLocks noChangeArrowheads="1"/>
            </p:cNvSpPr>
            <p:nvPr/>
          </p:nvSpPr>
          <p:spPr bwMode="gray">
            <a:xfrm>
              <a:off x="2322" y="845"/>
              <a:ext cx="1054" cy="1054"/>
            </a:xfrm>
            <a:prstGeom prst="ellipse">
              <a:avLst/>
            </a:prstGeom>
            <a:gradFill rotWithShape="1">
              <a:gsLst>
                <a:gs pos="0">
                  <a:schemeClr val="hlink">
                    <a:gamma/>
                    <a:shade val="46275"/>
                    <a:invGamma/>
                  </a:schemeClr>
                </a:gs>
                <a:gs pos="100000">
                  <a:schemeClr val="hlink"/>
                </a:gs>
              </a:gsLst>
              <a:lin ang="5400000" scaled="1"/>
            </a:gradFill>
            <a:ln w="57150">
              <a:noFill/>
              <a:round/>
              <a:headEnd/>
              <a:tailEnd/>
            </a:ln>
            <a:effectLst/>
          </p:spPr>
          <p:txBody>
            <a:bodyPr wrap="none" anchor="ctr"/>
            <a:lstStyle/>
            <a:p>
              <a:endParaRPr lang="ru-RU"/>
            </a:p>
          </p:txBody>
        </p:sp>
      </p:grpSp>
      <p:sp>
        <p:nvSpPr>
          <p:cNvPr id="86054" name="Rectangle 38"/>
          <p:cNvSpPr>
            <a:spLocks noChangeArrowheads="1"/>
          </p:cNvSpPr>
          <p:nvPr/>
        </p:nvSpPr>
        <p:spPr bwMode="white">
          <a:xfrm>
            <a:off x="1916891" y="5494338"/>
            <a:ext cx="298480" cy="338554"/>
          </a:xfrm>
          <a:prstGeom prst="rect">
            <a:avLst/>
          </a:prstGeom>
          <a:noFill/>
          <a:ln w="9525" algn="ctr">
            <a:noFill/>
            <a:miter lim="800000"/>
            <a:headEnd/>
            <a:tailEnd/>
          </a:ln>
          <a:effectLst/>
        </p:spPr>
        <p:txBody>
          <a:bodyPr wrap="none">
            <a:spAutoFit/>
          </a:bodyPr>
          <a:lstStyle/>
          <a:p>
            <a:pPr algn="ctr"/>
            <a:r>
              <a:rPr lang="ru-RU" sz="1600" b="1" dirty="0" smtClean="0">
                <a:solidFill>
                  <a:srgbClr val="F8F8F8"/>
                </a:solidFill>
              </a:rPr>
              <a:t>3</a:t>
            </a:r>
            <a:endParaRPr lang="en-US" sz="1600" b="1" dirty="0">
              <a:solidFill>
                <a:srgbClr val="F8F8F8"/>
              </a:solidFill>
            </a:endParaRPr>
          </a:p>
        </p:txBody>
      </p:sp>
      <p:sp>
        <p:nvSpPr>
          <p:cNvPr id="86055" name="Rectangle 39"/>
          <p:cNvSpPr>
            <a:spLocks noChangeArrowheads="1"/>
          </p:cNvSpPr>
          <p:nvPr/>
        </p:nvSpPr>
        <p:spPr bwMode="auto">
          <a:xfrm>
            <a:off x="2730500" y="5322888"/>
            <a:ext cx="2616200" cy="338554"/>
          </a:xfrm>
          <a:prstGeom prst="rect">
            <a:avLst/>
          </a:prstGeom>
          <a:noFill/>
          <a:ln w="9525" algn="ctr">
            <a:noFill/>
            <a:miter lim="800000"/>
            <a:headEnd/>
            <a:tailEnd/>
          </a:ln>
          <a:effectLst>
            <a:outerShdw dist="17961" dir="2700000" algn="ctr" rotWithShape="0">
              <a:schemeClr val="tx1"/>
            </a:outerShdw>
          </a:effectLst>
        </p:spPr>
        <p:txBody>
          <a:bodyPr>
            <a:spAutoFit/>
          </a:bodyPr>
          <a:lstStyle/>
          <a:p>
            <a:pPr marL="342900" indent="-342900" eaLnBrk="0" hangingPunct="0"/>
            <a:r>
              <a:rPr lang="ru-RU" sz="1600" b="1" dirty="0" smtClean="0">
                <a:solidFill>
                  <a:srgbClr val="FFFFFF"/>
                </a:solidFill>
              </a:rPr>
              <a:t>СОЦИОЕНТАЛЬНЫ</a:t>
            </a:r>
            <a:r>
              <a:rPr lang="ru-RU" sz="1600" dirty="0" smtClean="0">
                <a:solidFill>
                  <a:srgbClr val="FFFFFF"/>
                </a:solidFill>
              </a:rPr>
              <a:t>Й</a:t>
            </a:r>
            <a:endParaRPr lang="en-US" sz="1600" dirty="0">
              <a:solidFill>
                <a:srgbClr val="FFFFFF"/>
              </a:solidFill>
            </a:endParaRPr>
          </a:p>
        </p:txBody>
      </p:sp>
      <p:sp>
        <p:nvSpPr>
          <p:cNvPr id="86057" name="Rectangle 41"/>
          <p:cNvSpPr>
            <a:spLocks noGrp="1" noChangeArrowheads="1"/>
          </p:cNvSpPr>
          <p:nvPr>
            <p:ph type="title"/>
          </p:nvPr>
        </p:nvSpPr>
        <p:spPr>
          <a:xfrm>
            <a:off x="457200" y="325438"/>
            <a:ext cx="8291264" cy="1231354"/>
          </a:xfrm>
        </p:spPr>
        <p:txBody>
          <a:bodyPr/>
          <a:lstStyle/>
          <a:p>
            <a:r>
              <a:rPr lang="ru-RU" dirty="0" smtClean="0"/>
              <a:t>УРОВНИ СОЦИАЛЬНОЙ РАБОТЫ</a:t>
            </a:r>
            <a:endParaRPr lang="en-US" dirty="0"/>
          </a:p>
        </p:txBody>
      </p:sp>
      <p:sp>
        <p:nvSpPr>
          <p:cNvPr id="43" name="Rectangle 3"/>
          <p:cNvSpPr>
            <a:spLocks noChangeArrowheads="1"/>
          </p:cNvSpPr>
          <p:nvPr/>
        </p:nvSpPr>
        <p:spPr bwMode="black">
          <a:xfrm>
            <a:off x="1192213" y="1654175"/>
            <a:ext cx="5756275" cy="363176"/>
          </a:xfrm>
          <a:prstGeom prst="rect">
            <a:avLst/>
          </a:prstGeom>
          <a:noFill/>
          <a:ln w="9525" algn="ctr">
            <a:noFill/>
            <a:miter lim="800000"/>
            <a:headEnd/>
            <a:tailEnd/>
          </a:ln>
          <a:effectLst/>
        </p:spPr>
        <p:txBody>
          <a:bodyPr>
            <a:spAutoFit/>
          </a:bodyPr>
          <a:lstStyle/>
          <a:p>
            <a:pPr eaLnBrk="0" hangingPunct="0">
              <a:lnSpc>
                <a:spcPct val="110000"/>
              </a:lnSpc>
            </a:pPr>
            <a:r>
              <a:rPr lang="ru-RU" sz="1600" dirty="0" smtClean="0">
                <a:solidFill>
                  <a:srgbClr val="000000"/>
                </a:solidFill>
              </a:rPr>
              <a:t>Автор концепции Медведева Г.П.</a:t>
            </a:r>
            <a:endParaRPr lang="en-US" sz="1600" dirty="0">
              <a:solidFill>
                <a:srgbClr val="000000"/>
              </a:solidFill>
            </a:endParaRPr>
          </a:p>
        </p:txBody>
      </p:sp>
      <p:sp>
        <p:nvSpPr>
          <p:cNvPr id="44" name="Text Box 14"/>
          <p:cNvSpPr txBox="1">
            <a:spLocks noChangeArrowheads="1"/>
          </p:cNvSpPr>
          <p:nvPr/>
        </p:nvSpPr>
        <p:spPr bwMode="gray">
          <a:xfrm>
            <a:off x="5364088" y="3861048"/>
            <a:ext cx="3779912" cy="584775"/>
          </a:xfrm>
          <a:prstGeom prst="rect">
            <a:avLst/>
          </a:prstGeom>
          <a:noFill/>
          <a:ln w="9525" algn="ctr">
            <a:noFill/>
            <a:miter lim="800000"/>
            <a:headEnd/>
            <a:tailEnd/>
          </a:ln>
          <a:effectLst>
            <a:outerShdw dist="35921" dir="2700000" algn="ctr" rotWithShape="0">
              <a:srgbClr val="000000">
                <a:alpha val="50000"/>
              </a:srgbClr>
            </a:outerShdw>
          </a:effectLst>
        </p:spPr>
        <p:txBody>
          <a:bodyPr wrap="square">
            <a:spAutoFit/>
          </a:bodyPr>
          <a:lstStyle/>
          <a:p>
            <a:pPr algn="ctr">
              <a:spcBef>
                <a:spcPct val="50000"/>
              </a:spcBef>
            </a:pPr>
            <a:r>
              <a:rPr lang="ru-RU" sz="1600" b="1" dirty="0" smtClean="0">
                <a:solidFill>
                  <a:srgbClr val="FFFFFF"/>
                </a:solidFill>
              </a:rPr>
              <a:t>Социальная деятельность помогающих профессий</a:t>
            </a:r>
            <a:endParaRPr lang="en-US" sz="1600" b="1" dirty="0">
              <a:solidFill>
                <a:srgbClr val="FFFFFF"/>
              </a:solidFill>
            </a:endParaRPr>
          </a:p>
        </p:txBody>
      </p:sp>
      <p:sp>
        <p:nvSpPr>
          <p:cNvPr id="45" name="Text Box 14"/>
          <p:cNvSpPr txBox="1">
            <a:spLocks noChangeArrowheads="1"/>
          </p:cNvSpPr>
          <p:nvPr/>
        </p:nvSpPr>
        <p:spPr bwMode="gray">
          <a:xfrm>
            <a:off x="5580112" y="5373216"/>
            <a:ext cx="3563888" cy="584775"/>
          </a:xfrm>
          <a:prstGeom prst="rect">
            <a:avLst/>
          </a:prstGeom>
          <a:noFill/>
          <a:ln w="9525" algn="ctr">
            <a:noFill/>
            <a:miter lim="800000"/>
            <a:headEnd/>
            <a:tailEnd/>
          </a:ln>
          <a:effectLst>
            <a:outerShdw dist="35921" dir="2700000" algn="ctr" rotWithShape="0">
              <a:srgbClr val="000000">
                <a:alpha val="50000"/>
              </a:srgbClr>
            </a:outerShdw>
          </a:effectLst>
        </p:spPr>
        <p:txBody>
          <a:bodyPr wrap="square">
            <a:spAutoFit/>
          </a:bodyPr>
          <a:lstStyle/>
          <a:p>
            <a:pPr algn="ctr">
              <a:spcBef>
                <a:spcPct val="50000"/>
              </a:spcBef>
            </a:pPr>
            <a:r>
              <a:rPr lang="ru-RU" sz="1600" b="1" dirty="0" smtClean="0">
                <a:solidFill>
                  <a:srgbClr val="FFFFFF"/>
                </a:solidFill>
              </a:rPr>
              <a:t>Деятельность всех членов общества</a:t>
            </a:r>
            <a:endParaRPr lang="en-US" sz="1600" b="1" dirty="0" smtClean="0">
              <a:solidFill>
                <a:srgbClr val="FFFFFF"/>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548680"/>
            <a:ext cx="8280920" cy="4770537"/>
          </a:xfrm>
          <a:prstGeom prst="rect">
            <a:avLst/>
          </a:prstGeom>
          <a:noFill/>
        </p:spPr>
        <p:txBody>
          <a:bodyPr wrap="square" rtlCol="0">
            <a:spAutoFit/>
          </a:bodyPr>
          <a:lstStyle/>
          <a:p>
            <a:pPr algn="just"/>
            <a:r>
              <a:rPr lang="ru-RU" sz="3200" dirty="0" smtClean="0">
                <a:solidFill>
                  <a:srgbClr val="B5D5FE">
                    <a:lumMod val="25000"/>
                  </a:srgbClr>
                </a:solidFill>
                <a:latin typeface="Times New Roman" pitchFamily="18" charset="0"/>
                <a:cs typeface="Times New Roman" pitchFamily="18" charset="0"/>
              </a:rPr>
              <a:t>442-ФЗ от 28 декабря 2013 года</a:t>
            </a:r>
          </a:p>
          <a:p>
            <a:pPr algn="just"/>
            <a:r>
              <a:rPr lang="ru-RU" sz="3200" dirty="0" smtClean="0">
                <a:solidFill>
                  <a:srgbClr val="B5D5FE">
                    <a:lumMod val="25000"/>
                  </a:srgbClr>
                </a:solidFill>
                <a:latin typeface="Times New Roman" pitchFamily="18" charset="0"/>
                <a:cs typeface="Times New Roman" pitchFamily="18" charset="0"/>
              </a:rPr>
              <a:t>закон об </a:t>
            </a:r>
            <a:r>
              <a:rPr lang="ru-RU" sz="3200" b="1" dirty="0" smtClean="0">
                <a:solidFill>
                  <a:srgbClr val="B5D5FE">
                    <a:lumMod val="25000"/>
                  </a:srgbClr>
                </a:solidFill>
                <a:latin typeface="Times New Roman" pitchFamily="18" charset="0"/>
                <a:cs typeface="Times New Roman" pitchFamily="18" charset="0"/>
              </a:rPr>
              <a:t>«Основах социального обслуживания населения»</a:t>
            </a:r>
            <a:r>
              <a:rPr lang="ru-RU" sz="3200" dirty="0" smtClean="0">
                <a:solidFill>
                  <a:srgbClr val="B5D5FE">
                    <a:lumMod val="25000"/>
                  </a:srgbClr>
                </a:solidFill>
                <a:latin typeface="Times New Roman" pitchFamily="18" charset="0"/>
                <a:cs typeface="Times New Roman" pitchFamily="18" charset="0"/>
              </a:rPr>
              <a:t> – задает новый вектор взаимодействия государства и НКО.</a:t>
            </a:r>
          </a:p>
          <a:p>
            <a:pPr algn="just"/>
            <a:endParaRPr lang="ru-RU" sz="3200" dirty="0" smtClean="0">
              <a:solidFill>
                <a:srgbClr val="B5D5FE">
                  <a:lumMod val="25000"/>
                </a:srgbClr>
              </a:solidFill>
              <a:latin typeface="Times New Roman" pitchFamily="18" charset="0"/>
              <a:cs typeface="Times New Roman" pitchFamily="18" charset="0"/>
            </a:endParaRPr>
          </a:p>
          <a:p>
            <a:pPr algn="just">
              <a:buFont typeface="Arial" pitchFamily="34" charset="0"/>
              <a:buChar char="•"/>
            </a:pPr>
            <a:r>
              <a:rPr lang="ru-RU" sz="3200" dirty="0" smtClean="0">
                <a:solidFill>
                  <a:srgbClr val="B5D5FE">
                    <a:lumMod val="25000"/>
                  </a:srgbClr>
                </a:solidFill>
                <a:latin typeface="Times New Roman" pitchFamily="18" charset="0"/>
                <a:cs typeface="Times New Roman" pitchFamily="18" charset="0"/>
              </a:rPr>
              <a:t>Бюджетное финансирование проектов НКО</a:t>
            </a:r>
          </a:p>
          <a:p>
            <a:pPr algn="just">
              <a:buFont typeface="Arial" pitchFamily="34" charset="0"/>
              <a:buChar char="•"/>
            </a:pPr>
            <a:r>
              <a:rPr lang="ru-RU" sz="3200" dirty="0" smtClean="0">
                <a:solidFill>
                  <a:srgbClr val="B5D5FE">
                    <a:lumMod val="25000"/>
                  </a:srgbClr>
                </a:solidFill>
                <a:latin typeface="Times New Roman" pitchFamily="18" charset="0"/>
                <a:cs typeface="Times New Roman" pitchFamily="18" charset="0"/>
              </a:rPr>
              <a:t>Реестр поставщиков государственных услуг</a:t>
            </a:r>
          </a:p>
          <a:p>
            <a:pPr algn="just">
              <a:buFont typeface="Arial" pitchFamily="34" charset="0"/>
              <a:buChar char="•"/>
            </a:pPr>
            <a:r>
              <a:rPr lang="ru-RU" sz="3200" dirty="0" smtClean="0">
                <a:solidFill>
                  <a:srgbClr val="B5D5FE">
                    <a:lumMod val="25000"/>
                  </a:srgbClr>
                </a:solidFill>
                <a:latin typeface="Times New Roman" pitchFamily="18" charset="0"/>
                <a:cs typeface="Times New Roman" pitchFamily="18" charset="0"/>
              </a:rPr>
              <a:t>Профессиональные стандарты</a:t>
            </a:r>
          </a:p>
          <a:p>
            <a:pPr algn="just"/>
            <a:endParaRPr lang="ru-RU" sz="2400" dirty="0" smtClean="0"/>
          </a:p>
          <a:p>
            <a:pPr algn="just"/>
            <a:endParaRPr lang="ru-RU"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532A216-013D-4D50-95FE-72D363296103}" type="slidenum">
              <a:rPr lang="en-US" smtClean="0"/>
              <a:pPr/>
              <a:t>20</a:t>
            </a:fld>
            <a:endParaRPr lang="en-US"/>
          </a:p>
        </p:txBody>
      </p:sp>
      <p:sp>
        <p:nvSpPr>
          <p:cNvPr id="4" name="Прямоугольник 3"/>
          <p:cNvSpPr/>
          <p:nvPr/>
        </p:nvSpPr>
        <p:spPr>
          <a:xfrm>
            <a:off x="395536" y="548680"/>
            <a:ext cx="8352928" cy="5509200"/>
          </a:xfrm>
          <a:prstGeom prst="rect">
            <a:avLst/>
          </a:prstGeom>
        </p:spPr>
        <p:txBody>
          <a:bodyPr wrap="square">
            <a:spAutoFit/>
          </a:bodyPr>
          <a:lstStyle/>
          <a:p>
            <a:pPr algn="just"/>
            <a:r>
              <a:rPr lang="ru-RU" sz="3200" dirty="0" smtClean="0">
                <a:solidFill>
                  <a:srgbClr val="B5D5FE">
                    <a:lumMod val="25000"/>
                  </a:srgbClr>
                </a:solidFill>
                <a:latin typeface="Times New Roman" pitchFamily="18" charset="0"/>
                <a:cs typeface="Times New Roman" pitchFamily="18" charset="0"/>
              </a:rPr>
              <a:t>Указ Президента Российской Федерации от 8 августа 2016 г. № 398 "</a:t>
            </a:r>
            <a:r>
              <a:rPr lang="ru-RU" sz="3200" dirty="0" smtClean="0">
                <a:solidFill>
                  <a:srgbClr val="B5D5FE">
                    <a:lumMod val="25000"/>
                  </a:srgbClr>
                </a:solidFill>
                <a:latin typeface="Times New Roman" pitchFamily="18" charset="0"/>
                <a:cs typeface="Times New Roman" pitchFamily="18" charset="0"/>
                <a:hlinkClick r:id="rId3"/>
              </a:rPr>
              <a:t>Об утверждении приоритетных направлений деятельности в сфере оказания общественно полезных услуг</a:t>
            </a:r>
            <a:r>
              <a:rPr lang="ru-RU" sz="3200" dirty="0" smtClean="0">
                <a:solidFill>
                  <a:srgbClr val="B5D5FE">
                    <a:lumMod val="25000"/>
                  </a:srgbClr>
                </a:solidFill>
                <a:latin typeface="Times New Roman" pitchFamily="18" charset="0"/>
                <a:cs typeface="Times New Roman" pitchFamily="18" charset="0"/>
              </a:rPr>
              <a:t>" </a:t>
            </a:r>
          </a:p>
          <a:p>
            <a:pPr algn="just"/>
            <a:endParaRPr lang="ru-RU" sz="3200" dirty="0" smtClean="0">
              <a:solidFill>
                <a:srgbClr val="B5D5FE">
                  <a:lumMod val="25000"/>
                </a:srgbClr>
              </a:solidFill>
              <a:latin typeface="Times New Roman" pitchFamily="18" charset="0"/>
              <a:cs typeface="Times New Roman" pitchFamily="18" charset="0"/>
            </a:endParaRPr>
          </a:p>
          <a:p>
            <a:pPr algn="just"/>
            <a:r>
              <a:rPr lang="ru-RU" sz="3200" dirty="0" smtClean="0">
                <a:solidFill>
                  <a:srgbClr val="B5D5FE">
                    <a:lumMod val="25000"/>
                  </a:srgbClr>
                </a:solidFill>
                <a:latin typeface="Times New Roman" pitchFamily="18" charset="0"/>
                <a:cs typeface="Times New Roman" pitchFamily="18" charset="0"/>
              </a:rPr>
              <a:t>Постановление правительства РФ  от 27 октября 2016 г. № 1096 «</a:t>
            </a:r>
            <a:r>
              <a:rPr lang="ru-RU" sz="3200" dirty="0" smtClean="0">
                <a:solidFill>
                  <a:srgbClr val="B5D5FE">
                    <a:lumMod val="25000"/>
                  </a:srgbClr>
                </a:solidFill>
                <a:latin typeface="Times New Roman" pitchFamily="18" charset="0"/>
                <a:cs typeface="Times New Roman" pitchFamily="18" charset="0"/>
                <a:hlinkClick r:id="rId4"/>
              </a:rPr>
              <a:t>Об утверждении перечня общественно полезных услуг и критериев оценки качества их оказания</a:t>
            </a:r>
            <a:r>
              <a:rPr lang="ru-RU" sz="3200" dirty="0" smtClean="0">
                <a:solidFill>
                  <a:srgbClr val="B5D5FE">
                    <a:lumMod val="25000"/>
                  </a:srgbClr>
                </a:solidFill>
                <a:latin typeface="Times New Roman" pitchFamily="18" charset="0"/>
                <a:cs typeface="Times New Roman" pitchFamily="18" charset="0"/>
              </a:rPr>
              <a:t>»</a:t>
            </a:r>
          </a:p>
          <a:p>
            <a:pPr algn="just"/>
            <a:endParaRPr lang="ru-RU" sz="3200" dirty="0" smtClean="0">
              <a:solidFill>
                <a:srgbClr val="B5D5FE">
                  <a:lumMod val="25000"/>
                </a:srgbClr>
              </a:solidFill>
              <a:latin typeface="Times New Roman" pitchFamily="18" charset="0"/>
              <a:cs typeface="Times New Roman" pitchFamily="18" charset="0"/>
            </a:endParaRPr>
          </a:p>
          <a:p>
            <a:pPr algn="just"/>
            <a:r>
              <a:rPr lang="ru-RU" sz="3200" dirty="0" smtClean="0">
                <a:solidFill>
                  <a:srgbClr val="B5D5FE">
                    <a:lumMod val="25000"/>
                  </a:srgbClr>
                </a:solidFill>
                <a:latin typeface="Times New Roman" pitchFamily="18" charset="0"/>
                <a:cs typeface="Times New Roman" pitchFamily="18" charset="0"/>
              </a:rPr>
              <a:t>Вступает в силу с 1 января 2017 г.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532A216-013D-4D50-95FE-72D363296103}" type="slidenum">
              <a:rPr lang="en-US" smtClean="0"/>
              <a:pPr/>
              <a:t>21</a:t>
            </a:fld>
            <a:endParaRPr lang="en-US"/>
          </a:p>
        </p:txBody>
      </p:sp>
      <p:sp>
        <p:nvSpPr>
          <p:cNvPr id="4" name="Прямоугольник 3"/>
          <p:cNvSpPr/>
          <p:nvPr/>
        </p:nvSpPr>
        <p:spPr>
          <a:xfrm>
            <a:off x="395536" y="476672"/>
            <a:ext cx="8280920" cy="5478423"/>
          </a:xfrm>
          <a:prstGeom prst="rect">
            <a:avLst/>
          </a:prstGeom>
        </p:spPr>
        <p:txBody>
          <a:bodyPr wrap="square">
            <a:spAutoFit/>
          </a:bodyPr>
          <a:lstStyle/>
          <a:p>
            <a:pPr lvl="0" algn="ctr"/>
            <a:r>
              <a:rPr lang="ru-RU" sz="2500" b="1" dirty="0" smtClean="0">
                <a:solidFill>
                  <a:srgbClr val="B5D5FE">
                    <a:lumMod val="25000"/>
                  </a:srgbClr>
                </a:solidFill>
                <a:latin typeface="Times New Roman" pitchFamily="18" charset="0"/>
                <a:cs typeface="Times New Roman" pitchFamily="18" charset="0"/>
              </a:rPr>
              <a:t>КРИТЕРИИ ОЦЕНКИ КАЧЕСТВА ОКАЗАНИЯ ОБЩЕСТВЕННО ПОЛЕЗНЫХ УСЛУГ </a:t>
            </a:r>
          </a:p>
          <a:p>
            <a:pPr marL="342900" lvl="0" indent="-342900" algn="just">
              <a:buFontTx/>
              <a:buAutoNum type="arabicPeriod"/>
            </a:pPr>
            <a:r>
              <a:rPr lang="ru-RU" sz="2500" dirty="0" smtClean="0">
                <a:solidFill>
                  <a:srgbClr val="B5D5FE">
                    <a:lumMod val="25000"/>
                  </a:srgbClr>
                </a:solidFill>
                <a:latin typeface="Times New Roman" pitchFamily="18" charset="0"/>
                <a:cs typeface="Times New Roman" pitchFamily="18" charset="0"/>
              </a:rPr>
              <a:t>Соответствие общественно полезной услуги установленным нормативными правовыми актами РФ требованиям к ее содержанию (объем, сроки, качество предоставления). </a:t>
            </a:r>
          </a:p>
          <a:p>
            <a:pPr marL="342900" lvl="0" indent="-342900" algn="just">
              <a:buFontTx/>
              <a:buAutoNum type="arabicPeriod"/>
            </a:pPr>
            <a:r>
              <a:rPr lang="ru-RU" sz="2500" dirty="0" smtClean="0">
                <a:solidFill>
                  <a:srgbClr val="000066">
                    <a:lumMod val="60000"/>
                    <a:lumOff val="40000"/>
                  </a:srgbClr>
                </a:solidFill>
                <a:latin typeface="Times New Roman" pitchFamily="18" charset="0"/>
                <a:cs typeface="Times New Roman" pitchFamily="18" charset="0"/>
              </a:rPr>
              <a:t>Наличие</a:t>
            </a:r>
            <a:r>
              <a:rPr lang="ru-RU" sz="2500" dirty="0" smtClean="0">
                <a:solidFill>
                  <a:srgbClr val="000000"/>
                </a:solidFill>
                <a:latin typeface="Times New Roman" pitchFamily="18" charset="0"/>
                <a:cs typeface="Times New Roman" pitchFamily="18" charset="0"/>
              </a:rPr>
              <a:t> </a:t>
            </a:r>
            <a:r>
              <a:rPr lang="ru-RU" sz="2500" dirty="0" smtClean="0">
                <a:solidFill>
                  <a:srgbClr val="B5D5FE">
                    <a:lumMod val="25000"/>
                  </a:srgbClr>
                </a:solidFill>
                <a:latin typeface="Times New Roman" pitchFamily="18" charset="0"/>
                <a:cs typeface="Times New Roman" pitchFamily="18" charset="0"/>
              </a:rPr>
              <a:t>у лиц, непосредственно задействованных в исполнении общественно полезной услуги (в том числе работников НКО - исполнителя общественно полезных услуг и работников, привлеченных по договорам гражданско-правового характера), </a:t>
            </a:r>
            <a:r>
              <a:rPr lang="ru-RU" sz="2500" dirty="0" smtClean="0">
                <a:solidFill>
                  <a:srgbClr val="000066">
                    <a:lumMod val="60000"/>
                    <a:lumOff val="40000"/>
                  </a:srgbClr>
                </a:solidFill>
                <a:latin typeface="Times New Roman" pitchFamily="18" charset="0"/>
                <a:cs typeface="Times New Roman" pitchFamily="18" charset="0"/>
              </a:rPr>
              <a:t>необходимой квалификации (в том числе профессионального образования, опыта работы в соответствующей сфере), </a:t>
            </a:r>
            <a:r>
              <a:rPr lang="ru-RU" sz="2500" dirty="0" smtClean="0">
                <a:solidFill>
                  <a:srgbClr val="B5D5FE">
                    <a:lumMod val="25000"/>
                  </a:srgbClr>
                </a:solidFill>
                <a:latin typeface="Times New Roman" pitchFamily="18" charset="0"/>
                <a:cs typeface="Times New Roman" pitchFamily="18" charset="0"/>
              </a:rPr>
              <a:t>достаточность количества таких лиц.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532A216-013D-4D50-95FE-72D363296103}" type="slidenum">
              <a:rPr lang="en-US" smtClean="0"/>
              <a:pPr/>
              <a:t>22</a:t>
            </a:fld>
            <a:endParaRPr lang="en-US"/>
          </a:p>
        </p:txBody>
      </p:sp>
      <p:sp>
        <p:nvSpPr>
          <p:cNvPr id="4" name="Прямоугольник 3"/>
          <p:cNvSpPr/>
          <p:nvPr/>
        </p:nvSpPr>
        <p:spPr>
          <a:xfrm>
            <a:off x="323528" y="764704"/>
            <a:ext cx="8568952" cy="5616624"/>
          </a:xfrm>
          <a:prstGeom prst="rect">
            <a:avLst/>
          </a:prstGeom>
        </p:spPr>
        <p:txBody>
          <a:bodyPr wrap="square">
            <a:spAutoFit/>
          </a:bodyPr>
          <a:lstStyle/>
          <a:p>
            <a:pPr marL="342900" lvl="0" indent="-342900" algn="ctr"/>
            <a:r>
              <a:rPr lang="ru-RU" sz="2500" b="1" dirty="0" smtClean="0">
                <a:solidFill>
                  <a:srgbClr val="B5D5FE">
                    <a:lumMod val="25000"/>
                  </a:srgbClr>
                </a:solidFill>
                <a:latin typeface="Times New Roman" pitchFamily="18" charset="0"/>
                <a:cs typeface="Times New Roman" pitchFamily="18" charset="0"/>
              </a:rPr>
              <a:t>КРИТЕРИИ ОЦЕНКИ КАЧЕСТВА ОКАЗАНИЯ ОБЩЕСТВЕННО ПОЛЕЗНЫХ УСЛУГ </a:t>
            </a:r>
          </a:p>
          <a:p>
            <a:pPr marL="342900" lvl="0" indent="-342900" algn="ctr"/>
            <a:endParaRPr lang="ru-RU" sz="2500" b="1" dirty="0" smtClean="0">
              <a:solidFill>
                <a:srgbClr val="B5D5FE">
                  <a:lumMod val="25000"/>
                </a:srgbClr>
              </a:solidFill>
              <a:latin typeface="Times New Roman" pitchFamily="18" charset="0"/>
              <a:cs typeface="Times New Roman" pitchFamily="18" charset="0"/>
            </a:endParaRPr>
          </a:p>
          <a:p>
            <a:pPr marL="342900" lvl="0" indent="-342900" algn="just"/>
            <a:r>
              <a:rPr lang="ru-RU" sz="2500" dirty="0" smtClean="0">
                <a:solidFill>
                  <a:srgbClr val="B5D5FE">
                    <a:lumMod val="25000"/>
                  </a:srgbClr>
                </a:solidFill>
                <a:latin typeface="Times New Roman" pitchFamily="18" charset="0"/>
                <a:cs typeface="Times New Roman" pitchFamily="18" charset="0"/>
              </a:rPr>
              <a:t>3. Удовлетворенность получателей общественно полезных услуг качеством их оказания (отсутствие жалоб на действия (бездействие) и (или) решения некоммерческой организации, связанные с оказанием ею общественно полезных услуг, признанных обоснованными судом, органами государственного контроля (надзора) и муниципального надзора, иными государственными органами в соответствии с их компетенцией в течение 2 лет, предшествующих подаче заявления о включении в формируемый реестр некоммерческих организаций). </a:t>
            </a:r>
          </a:p>
          <a:p>
            <a:pPr marL="342900" lvl="0" indent="-342900"/>
            <a:endParaRPr lang="ru-RU" sz="2500" dirty="0" smtClean="0">
              <a:solidFill>
                <a:srgbClr val="B5D5FE">
                  <a:lumMod val="25000"/>
                </a:srgb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532A216-013D-4D50-95FE-72D363296103}" type="slidenum">
              <a:rPr lang="en-US" smtClean="0"/>
              <a:pPr/>
              <a:t>23</a:t>
            </a:fld>
            <a:endParaRPr lang="en-US"/>
          </a:p>
        </p:txBody>
      </p:sp>
      <p:sp>
        <p:nvSpPr>
          <p:cNvPr id="4" name="Прямоугольник 3"/>
          <p:cNvSpPr/>
          <p:nvPr/>
        </p:nvSpPr>
        <p:spPr>
          <a:xfrm>
            <a:off x="323528" y="692696"/>
            <a:ext cx="8568952" cy="5616624"/>
          </a:xfrm>
          <a:prstGeom prst="rect">
            <a:avLst/>
          </a:prstGeom>
        </p:spPr>
        <p:txBody>
          <a:bodyPr wrap="square">
            <a:spAutoFit/>
          </a:bodyPr>
          <a:lstStyle/>
          <a:p>
            <a:pPr marL="342900" lvl="0" indent="-342900" algn="ctr"/>
            <a:r>
              <a:rPr lang="ru-RU" sz="2500" b="1" dirty="0" smtClean="0">
                <a:solidFill>
                  <a:srgbClr val="B5D5FE">
                    <a:lumMod val="25000"/>
                  </a:srgbClr>
                </a:solidFill>
                <a:latin typeface="Times New Roman" pitchFamily="18" charset="0"/>
                <a:cs typeface="Times New Roman" pitchFamily="18" charset="0"/>
              </a:rPr>
              <a:t>КРИТЕРИИ ОЦЕНКИ КАЧЕСТВА ОКАЗАНИЯ ОБЩЕСТВЕННО ПОЛЕЗНЫХ УСЛУГ</a:t>
            </a:r>
          </a:p>
          <a:p>
            <a:pPr marL="342900" lvl="0" indent="-342900" algn="ctr"/>
            <a:r>
              <a:rPr lang="ru-RU" sz="2500" b="1" dirty="0" smtClean="0">
                <a:solidFill>
                  <a:srgbClr val="B5D5FE">
                    <a:lumMod val="25000"/>
                  </a:srgbClr>
                </a:solidFill>
                <a:latin typeface="Times New Roman" pitchFamily="18" charset="0"/>
                <a:cs typeface="Times New Roman" pitchFamily="18" charset="0"/>
              </a:rPr>
              <a:t> </a:t>
            </a:r>
          </a:p>
          <a:p>
            <a:pPr marL="342900" lvl="0" indent="-342900" algn="just"/>
            <a:r>
              <a:rPr lang="ru-RU" sz="2500" dirty="0" smtClean="0">
                <a:solidFill>
                  <a:srgbClr val="B5D5FE">
                    <a:lumMod val="25000"/>
                  </a:srgbClr>
                </a:solidFill>
                <a:latin typeface="Times New Roman" pitchFamily="18" charset="0"/>
                <a:cs typeface="Times New Roman" pitchFamily="18" charset="0"/>
              </a:rPr>
              <a:t>4. Открытость и доступность информации о некоммерческой организации. </a:t>
            </a:r>
          </a:p>
          <a:p>
            <a:pPr marL="342900" lvl="0" indent="-342900" algn="just"/>
            <a:r>
              <a:rPr lang="ru-RU" sz="2500" dirty="0" smtClean="0">
                <a:solidFill>
                  <a:srgbClr val="B5D5FE">
                    <a:lumMod val="25000"/>
                  </a:srgbClr>
                </a:solidFill>
                <a:latin typeface="Times New Roman" pitchFamily="18" charset="0"/>
                <a:cs typeface="Times New Roman" pitchFamily="18" charset="0"/>
              </a:rPr>
              <a:t>5. Отсутствие некоммерческой организации в реестре недобросовестных поставщиков по результатам оказания услуги в рамках исполнения контрактов, заключенных в соответствии с Федеральным законом </a:t>
            </a:r>
            <a:r>
              <a:rPr lang="ru-RU" sz="2500" dirty="0" smtClean="0">
                <a:solidFill>
                  <a:srgbClr val="B5D5FE">
                    <a:lumMod val="25000"/>
                  </a:srgbClr>
                </a:solidFill>
                <a:latin typeface="Times New Roman" pitchFamily="18" charset="0"/>
                <a:cs typeface="Times New Roman" pitchFamily="18" charset="0"/>
                <a:hlinkClick r:id="rId2"/>
              </a:rPr>
              <a:t>"О контрактной системе в сфере закупок товаров, работ, услуг для обеспечения государственных и муниципальных нужд"</a:t>
            </a:r>
            <a:r>
              <a:rPr lang="ru-RU" sz="2500" dirty="0" smtClean="0">
                <a:solidFill>
                  <a:srgbClr val="B5D5FE">
                    <a:lumMod val="25000"/>
                  </a:srgbClr>
                </a:solidFill>
                <a:latin typeface="Times New Roman" pitchFamily="18" charset="0"/>
                <a:cs typeface="Times New Roman" pitchFamily="18" charset="0"/>
              </a:rPr>
              <a:t> в течение 2 лет, предшествующих подаче заявления о включении в формируемый реестр некоммерческих организаций.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Заголовок 1"/>
          <p:cNvSpPr>
            <a:spLocks noGrp="1"/>
          </p:cNvSpPr>
          <p:nvPr>
            <p:ph type="title" idx="4294967295"/>
          </p:nvPr>
        </p:nvSpPr>
        <p:spPr>
          <a:xfrm>
            <a:off x="457200" y="274638"/>
            <a:ext cx="8229600" cy="633412"/>
          </a:xfrm>
        </p:spPr>
        <p:txBody>
          <a:bodyPr/>
          <a:lstStyle/>
          <a:p>
            <a:pPr>
              <a:lnSpc>
                <a:spcPct val="65000"/>
              </a:lnSpc>
            </a:pPr>
            <a:r>
              <a:rPr lang="ru-RU" sz="4000" b="1" dirty="0" smtClean="0">
                <a:solidFill>
                  <a:srgbClr val="7030A0"/>
                </a:solidFill>
                <a:latin typeface="Times New Roman" pitchFamily="18" charset="0"/>
              </a:rPr>
              <a:t>Церковное социальное служение</a:t>
            </a:r>
          </a:p>
        </p:txBody>
      </p:sp>
      <p:sp>
        <p:nvSpPr>
          <p:cNvPr id="49155" name="Содержимое 3"/>
          <p:cNvSpPr>
            <a:spLocks noGrp="1"/>
          </p:cNvSpPr>
          <p:nvPr>
            <p:ph idx="4294967295"/>
          </p:nvPr>
        </p:nvSpPr>
        <p:spPr>
          <a:xfrm>
            <a:off x="250825" y="981075"/>
            <a:ext cx="8569647" cy="5472261"/>
          </a:xfrm>
        </p:spPr>
        <p:txBody>
          <a:bodyPr/>
          <a:lstStyle/>
          <a:p>
            <a:pPr marL="0" indent="450850" algn="just">
              <a:buFont typeface="Arial" charset="0"/>
              <a:buNone/>
            </a:pPr>
            <a:r>
              <a:rPr lang="ru-RU" sz="2500" kern="1200" dirty="0" smtClean="0">
                <a:solidFill>
                  <a:srgbClr val="B5D5FE">
                    <a:lumMod val="25000"/>
                  </a:srgbClr>
                </a:solidFill>
                <a:latin typeface="Times New Roman" pitchFamily="18" charset="0"/>
                <a:cs typeface="Times New Roman" pitchFamily="18" charset="0"/>
              </a:rPr>
              <a:t>Церковное социальное служение - деятельность, которая является  неотъемлемой стороной жизни Церкви, в которой непостижимым образом сочетаются человеческие усилия верующих с действием Бога. </a:t>
            </a:r>
          </a:p>
          <a:p>
            <a:pPr marL="0" indent="450850" algn="just">
              <a:buFont typeface="Arial" charset="0"/>
              <a:buNone/>
            </a:pPr>
            <a:r>
              <a:rPr lang="ru-RU" sz="2500" b="1" kern="1200" dirty="0" smtClean="0">
                <a:solidFill>
                  <a:schemeClr val="tx2">
                    <a:lumMod val="60000"/>
                    <a:lumOff val="40000"/>
                  </a:schemeClr>
                </a:solidFill>
                <a:latin typeface="Times New Roman" pitchFamily="18" charset="0"/>
                <a:cs typeface="Times New Roman" pitchFamily="18" charset="0"/>
              </a:rPr>
              <a:t>Первая задача </a:t>
            </a:r>
            <a:r>
              <a:rPr lang="ru-RU" sz="2500" kern="1200" dirty="0" smtClean="0">
                <a:solidFill>
                  <a:srgbClr val="B5D5FE">
                    <a:lumMod val="25000"/>
                  </a:srgbClr>
                </a:solidFill>
                <a:latin typeface="Times New Roman" pitchFamily="18" charset="0"/>
                <a:cs typeface="Times New Roman" pitchFamily="18" charset="0"/>
              </a:rPr>
              <a:t>этого служения – практическая помощь людям в несении их жизненного креста, вне зависимости от их отношения к вере, - подчинена главной цели пастырского </a:t>
            </a:r>
            <a:r>
              <a:rPr lang="ru-RU" sz="2500" kern="1200" dirty="0" err="1" smtClean="0">
                <a:solidFill>
                  <a:srgbClr val="B5D5FE">
                    <a:lumMod val="25000"/>
                  </a:srgbClr>
                </a:solidFill>
                <a:latin typeface="Times New Roman" pitchFamily="18" charset="0"/>
                <a:cs typeface="Times New Roman" pitchFamily="18" charset="0"/>
              </a:rPr>
              <a:t>душепопечения</a:t>
            </a:r>
            <a:r>
              <a:rPr lang="ru-RU" sz="2500" kern="1200" dirty="0" smtClean="0">
                <a:solidFill>
                  <a:srgbClr val="B5D5FE">
                    <a:lumMod val="25000"/>
                  </a:srgbClr>
                </a:solidFill>
                <a:latin typeface="Times New Roman" pitchFamily="18" charset="0"/>
                <a:cs typeface="Times New Roman" pitchFamily="18" charset="0"/>
              </a:rPr>
              <a:t> – Спасения человека.  </a:t>
            </a:r>
          </a:p>
          <a:p>
            <a:pPr marL="0" indent="450850" algn="just">
              <a:buFont typeface="Arial" charset="0"/>
              <a:buNone/>
            </a:pPr>
            <a:r>
              <a:rPr lang="ru-RU" sz="2500" b="1" kern="1200" dirty="0" smtClean="0">
                <a:solidFill>
                  <a:schemeClr val="tx2">
                    <a:lumMod val="60000"/>
                    <a:lumOff val="40000"/>
                  </a:schemeClr>
                </a:solidFill>
                <a:latin typeface="Times New Roman" pitchFamily="18" charset="0"/>
                <a:cs typeface="Times New Roman" pitchFamily="18" charset="0"/>
              </a:rPr>
              <a:t>Вторая  задача</a:t>
            </a:r>
            <a:r>
              <a:rPr lang="ru-RU" sz="2500" kern="1200" dirty="0" smtClean="0">
                <a:solidFill>
                  <a:srgbClr val="B5D5FE">
                    <a:lumMod val="25000"/>
                  </a:srgbClr>
                </a:solidFill>
                <a:latin typeface="Times New Roman" pitchFamily="18" charset="0"/>
                <a:cs typeface="Times New Roman" pitchFamily="18" charset="0"/>
              </a:rPr>
              <a:t> – активное участие в «благих  делах, направленных на улучшение окружающего мира», - подчинена целям  Миссии Церкви  и направлена на  деятельное свидетельство о вере Церкви перед окружающим миром.  </a:t>
            </a:r>
          </a:p>
        </p:txBody>
      </p:sp>
      <p:sp>
        <p:nvSpPr>
          <p:cNvPr id="4" name="Номер слайда 3"/>
          <p:cNvSpPr>
            <a:spLocks noGrp="1"/>
          </p:cNvSpPr>
          <p:nvPr>
            <p:ph type="sldNum" sz="quarter" idx="12"/>
          </p:nvPr>
        </p:nvSpPr>
        <p:spPr/>
        <p:txBody>
          <a:bodyPr/>
          <a:lstStyle/>
          <a:p>
            <a:fld id="{1532A216-013D-4D50-95FE-72D363296103}"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1"/>
          <p:cNvSpPr>
            <a:spLocks noGrp="1"/>
          </p:cNvSpPr>
          <p:nvPr>
            <p:ph type="title" idx="4294967295"/>
          </p:nvPr>
        </p:nvSpPr>
        <p:spPr>
          <a:xfrm>
            <a:off x="457200" y="274638"/>
            <a:ext cx="8229600" cy="633412"/>
          </a:xfrm>
        </p:spPr>
        <p:txBody>
          <a:bodyPr/>
          <a:lstStyle/>
          <a:p>
            <a:r>
              <a:rPr lang="ru-RU" sz="4000" b="1" dirty="0" smtClean="0">
                <a:solidFill>
                  <a:srgbClr val="7030A0"/>
                </a:solidFill>
                <a:latin typeface="Times New Roman" pitchFamily="18" charset="0"/>
              </a:rPr>
              <a:t>Характеристики </a:t>
            </a:r>
            <a:r>
              <a:rPr lang="ru-RU" sz="4000" b="1" dirty="0" err="1" smtClean="0">
                <a:solidFill>
                  <a:srgbClr val="7030A0"/>
                </a:solidFill>
                <a:latin typeface="Times New Roman" pitchFamily="18" charset="0"/>
              </a:rPr>
              <a:t>диаконии</a:t>
            </a:r>
            <a:endParaRPr lang="ru-RU" sz="4000" b="1" dirty="0" smtClean="0">
              <a:solidFill>
                <a:srgbClr val="7030A0"/>
              </a:solidFill>
              <a:latin typeface="Times New Roman" pitchFamily="18" charset="0"/>
            </a:endParaRPr>
          </a:p>
        </p:txBody>
      </p:sp>
      <p:sp>
        <p:nvSpPr>
          <p:cNvPr id="33795" name="Содержимое 3"/>
          <p:cNvSpPr>
            <a:spLocks noGrp="1"/>
          </p:cNvSpPr>
          <p:nvPr>
            <p:ph idx="4294967295"/>
          </p:nvPr>
        </p:nvSpPr>
        <p:spPr>
          <a:xfrm>
            <a:off x="179388" y="981075"/>
            <a:ext cx="8785225" cy="5472113"/>
          </a:xfrm>
        </p:spPr>
        <p:txBody>
          <a:bodyPr/>
          <a:lstStyle/>
          <a:p>
            <a:pPr marL="0" indent="0" algn="just">
              <a:buFont typeface="Arial" charset="0"/>
              <a:buAutoNum type="arabicParenR"/>
            </a:pPr>
            <a:r>
              <a:rPr lang="ru-RU" sz="2800" dirty="0" smtClean="0">
                <a:solidFill>
                  <a:schemeClr val="accent5">
                    <a:lumMod val="25000"/>
                  </a:schemeClr>
                </a:solidFill>
                <a:latin typeface="Times New Roman" pitchFamily="18" charset="0"/>
              </a:rPr>
              <a:t> православное социальное служение – это  «служение любви»; </a:t>
            </a:r>
          </a:p>
          <a:p>
            <a:pPr marL="0" indent="0" algn="just">
              <a:buFont typeface="Arial" charset="0"/>
              <a:buAutoNum type="arabicParenR"/>
            </a:pPr>
            <a:r>
              <a:rPr lang="ru-RU" sz="2800" dirty="0" smtClean="0">
                <a:solidFill>
                  <a:schemeClr val="accent5">
                    <a:lumMod val="25000"/>
                  </a:schemeClr>
                </a:solidFill>
                <a:latin typeface="Times New Roman" pitchFamily="18" charset="0"/>
              </a:rPr>
              <a:t> совершая социальное служение, христианин жертвует собой, сострадает, сочувствует; </a:t>
            </a:r>
          </a:p>
          <a:p>
            <a:pPr marL="0" indent="0" algn="just">
              <a:buFont typeface="Arial" charset="0"/>
              <a:buAutoNum type="arabicParenR"/>
            </a:pPr>
            <a:r>
              <a:rPr lang="ru-RU" sz="2800" dirty="0" smtClean="0">
                <a:solidFill>
                  <a:schemeClr val="accent5">
                    <a:lumMod val="25000"/>
                  </a:schemeClr>
                </a:solidFill>
                <a:latin typeface="Times New Roman" pitchFamily="18" charset="0"/>
              </a:rPr>
              <a:t> дела милосердия – общие совместные дела всех членов церкви; </a:t>
            </a:r>
          </a:p>
          <a:p>
            <a:pPr marL="0" indent="0" algn="just">
              <a:buFont typeface="Arial" charset="0"/>
              <a:buAutoNum type="arabicParenR"/>
            </a:pPr>
            <a:r>
              <a:rPr lang="ru-RU" sz="2800" dirty="0" smtClean="0">
                <a:solidFill>
                  <a:schemeClr val="accent5">
                    <a:lumMod val="25000"/>
                  </a:schemeClr>
                </a:solidFill>
                <a:latin typeface="Times New Roman" pitchFamily="18" charset="0"/>
              </a:rPr>
              <a:t> служение осуществляется в тайне, «не пиаром, а подвигом»</a:t>
            </a:r>
            <a:r>
              <a:rPr lang="ru-RU" sz="2800" dirty="0" smtClean="0">
                <a:solidFill>
                  <a:schemeClr val="accent5">
                    <a:lumMod val="25000"/>
                  </a:schemeClr>
                </a:solidFill>
                <a:latin typeface="Times New Roman" pitchFamily="18" charset="0"/>
                <a:hlinkClick r:id="" action="ppaction://noaction"/>
              </a:rPr>
              <a:t>[</a:t>
            </a:r>
            <a:r>
              <a:rPr lang="ru-RU" sz="3600" u="sng" dirty="0" smtClean="0">
                <a:solidFill>
                  <a:schemeClr val="accent5">
                    <a:lumMod val="25000"/>
                  </a:schemeClr>
                </a:solidFill>
                <a:latin typeface="Times New Roman" pitchFamily="18" charset="0"/>
                <a:hlinkClick r:id="" action="ppaction://noaction"/>
              </a:rPr>
              <a:t>1]</a:t>
            </a:r>
            <a:r>
              <a:rPr lang="ru-RU" sz="3600" dirty="0" smtClean="0">
                <a:solidFill>
                  <a:schemeClr val="accent5">
                    <a:lumMod val="25000"/>
                  </a:schemeClr>
                </a:solidFill>
                <a:latin typeface="Times New Roman" pitchFamily="18" charset="0"/>
              </a:rPr>
              <a:t>.</a:t>
            </a:r>
            <a:r>
              <a:rPr lang="ru-RU" dirty="0" smtClean="0">
                <a:solidFill>
                  <a:schemeClr val="accent5">
                    <a:lumMod val="25000"/>
                  </a:schemeClr>
                </a:solidFill>
                <a:latin typeface="Times New Roman" pitchFamily="18" charset="0"/>
              </a:rPr>
              <a:t> </a:t>
            </a:r>
          </a:p>
          <a:p>
            <a:pPr marL="0" indent="0" algn="just">
              <a:buFont typeface="Arial" charset="0"/>
              <a:buNone/>
            </a:pPr>
            <a:r>
              <a:rPr lang="ru-RU" sz="2400" dirty="0" smtClean="0">
                <a:latin typeface="Times New Roman" pitchFamily="18" charset="0"/>
              </a:rPr>
              <a:t/>
            </a:r>
            <a:br>
              <a:rPr lang="ru-RU" sz="2400" dirty="0" smtClean="0">
                <a:latin typeface="Times New Roman" pitchFamily="18" charset="0"/>
              </a:rPr>
            </a:br>
            <a:r>
              <a:rPr lang="ru-RU" sz="1400" u="sng" dirty="0" smtClean="0">
                <a:latin typeface="Times New Roman" pitchFamily="18" charset="0"/>
                <a:hlinkClick r:id="" action="ppaction://noaction"/>
              </a:rPr>
              <a:t>[1]</a:t>
            </a:r>
            <a:r>
              <a:rPr lang="ru-RU" sz="1400" dirty="0" smtClean="0">
                <a:latin typeface="Times New Roman" pitchFamily="18" charset="0"/>
              </a:rPr>
              <a:t> </a:t>
            </a:r>
            <a:r>
              <a:rPr lang="ru-RU" sz="1400" dirty="0" err="1" smtClean="0">
                <a:latin typeface="Times New Roman" pitchFamily="18" charset="0"/>
              </a:rPr>
              <a:t>Пантелеимон</a:t>
            </a:r>
            <a:r>
              <a:rPr lang="ru-RU" sz="1400" dirty="0" smtClean="0">
                <a:latin typeface="Times New Roman" pitchFamily="18" charset="0"/>
              </a:rPr>
              <a:t>, </a:t>
            </a:r>
            <a:r>
              <a:rPr lang="ru-RU" sz="1400" dirty="0" err="1" smtClean="0">
                <a:latin typeface="Times New Roman" pitchFamily="18" charset="0"/>
              </a:rPr>
              <a:t>еп</a:t>
            </a:r>
            <a:r>
              <a:rPr lang="ru-RU" sz="1400" dirty="0" smtClean="0">
                <a:latin typeface="Times New Roman" pitchFamily="18" charset="0"/>
              </a:rPr>
              <a:t>. Орехово-Зуевский. Четыре особенности церковного социального служения. Доклад на пленарном заседании Первой региональной конференции по церковному социальному служению «Новая эра милосердия». [Электронный ресурс] – Режим доступа:</a:t>
            </a:r>
            <a:r>
              <a:rPr lang="ru-RU" sz="1400" b="1" dirty="0" smtClean="0">
                <a:latin typeface="Times New Roman" pitchFamily="18" charset="0"/>
              </a:rPr>
              <a:t> </a:t>
            </a:r>
            <a:r>
              <a:rPr lang="ru-RU" sz="1400" dirty="0" smtClean="0">
                <a:latin typeface="Times New Roman" pitchFamily="18" charset="0"/>
                <a:hlinkClick r:id="rId2"/>
              </a:rPr>
              <a:t>http://sluzhenie.tomsk.ru/?p=2608</a:t>
            </a:r>
            <a:r>
              <a:rPr lang="ru-RU" sz="1400" b="1" dirty="0" smtClean="0">
                <a:latin typeface="Times New Roman" pitchFamily="18" charset="0"/>
              </a:rPr>
              <a:t> </a:t>
            </a:r>
            <a:endParaRPr lang="ru-RU" sz="1400" dirty="0" smtClean="0">
              <a:latin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Таня\Pictures\любовь- послание апостола.jpg.png"/>
          <p:cNvPicPr>
            <a:picLocks noGrp="1" noChangeAspect="1" noChangeArrowheads="1"/>
          </p:cNvPicPr>
          <p:nvPr>
            <p:ph idx="1"/>
          </p:nvPr>
        </p:nvPicPr>
        <p:blipFill>
          <a:blip r:embed="rId2" cstate="print"/>
          <a:srcRect/>
          <a:stretch>
            <a:fillRect/>
          </a:stretch>
        </p:blipFill>
        <p:spPr bwMode="auto">
          <a:xfrm>
            <a:off x="611560" y="1124744"/>
            <a:ext cx="7920880" cy="4467851"/>
          </a:xfrm>
          <a:prstGeom prst="rect">
            <a:avLst/>
          </a:prstGeom>
          <a:noFill/>
        </p:spPr>
      </p:pic>
      <p:sp>
        <p:nvSpPr>
          <p:cNvPr id="3" name="Номер слайда 2"/>
          <p:cNvSpPr>
            <a:spLocks noGrp="1"/>
          </p:cNvSpPr>
          <p:nvPr>
            <p:ph type="sldNum" sz="quarter" idx="12"/>
          </p:nvPr>
        </p:nvSpPr>
        <p:spPr/>
        <p:txBody>
          <a:bodyPr/>
          <a:lstStyle/>
          <a:p>
            <a:fld id="{9165331C-E009-4F09-AF77-F8A027CF2996}"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Содержимое 3"/>
          <p:cNvSpPr>
            <a:spLocks noGrp="1"/>
          </p:cNvSpPr>
          <p:nvPr>
            <p:ph idx="4294967295"/>
          </p:nvPr>
        </p:nvSpPr>
        <p:spPr>
          <a:xfrm>
            <a:off x="323528" y="404664"/>
            <a:ext cx="8641085" cy="6264696"/>
          </a:xfrm>
        </p:spPr>
        <p:txBody>
          <a:bodyPr/>
          <a:lstStyle/>
          <a:p>
            <a:pPr marL="0" indent="450850" algn="just">
              <a:buFont typeface="Arial" charset="0"/>
              <a:buNone/>
            </a:pPr>
            <a:r>
              <a:rPr lang="ru-RU" sz="2400" b="1" dirty="0" smtClean="0">
                <a:solidFill>
                  <a:srgbClr val="0070C0"/>
                </a:solidFill>
                <a:latin typeface="Times New Roman" pitchFamily="18" charset="0"/>
              </a:rPr>
              <a:t>СЛОЖНОСТИ организации социального служения</a:t>
            </a:r>
            <a:r>
              <a:rPr lang="ru-RU" sz="2400" b="1" dirty="0" smtClean="0">
                <a:latin typeface="Times New Roman" pitchFamily="18" charset="0"/>
              </a:rPr>
              <a:t>.</a:t>
            </a:r>
          </a:p>
          <a:p>
            <a:pPr marL="0" indent="450850" algn="just">
              <a:buFont typeface="+mj-lt"/>
              <a:buAutoNum type="arabicPeriod"/>
            </a:pPr>
            <a:r>
              <a:rPr lang="ru-RU" sz="2800" b="1" dirty="0" smtClean="0">
                <a:latin typeface="Times New Roman" pitchFamily="18" charset="0"/>
              </a:rPr>
              <a:t>Неправильно понимаются цели и задачи социального служения:</a:t>
            </a:r>
          </a:p>
          <a:p>
            <a:pPr marL="0" indent="450850" algn="just">
              <a:buFont typeface="Arial" charset="0"/>
              <a:buNone/>
            </a:pPr>
            <a:r>
              <a:rPr lang="ru-RU" sz="2800" dirty="0" smtClean="0">
                <a:latin typeface="Times New Roman" pitchFamily="18" charset="0"/>
              </a:rPr>
              <a:t>Например, церковные социальные работники часто переживают, что их деятельность не такая эффективная и успешная как им бы того хотелось, но здесь важно помнить, что у церковного социального служения  есть задача умножать любовь, поэтому даже неудачные с технологической точки зрения проекты, могут быть успешными, если мы видим, что они способствуют укреплению духа братолюбия и милосердия.</a:t>
            </a:r>
          </a:p>
          <a:p>
            <a:pPr marL="0" indent="450850" algn="just">
              <a:buFont typeface="Arial" charset="0"/>
              <a:buNone/>
            </a:pPr>
            <a:endParaRPr lang="ru-RU" sz="2100" dirty="0" smtClean="0">
              <a:latin typeface="Times New Roman" pitchFamily="18" charset="0"/>
            </a:endParaRPr>
          </a:p>
          <a:p>
            <a:pPr marL="0" indent="450850" algn="just">
              <a:buFont typeface="Arial" charset="0"/>
              <a:buNone/>
            </a:pPr>
            <a:endParaRPr lang="ru-RU" sz="2100" dirty="0" smtClean="0">
              <a:latin typeface="Times New Roman" pitchFamily="18" charset="0"/>
            </a:endParaRPr>
          </a:p>
          <a:p>
            <a:pPr marL="0" indent="450850" algn="just">
              <a:buFont typeface="Arial" charset="0"/>
              <a:buNone/>
            </a:pPr>
            <a:endParaRPr lang="ru-RU" sz="2100" i="1" dirty="0" smtClean="0">
              <a:latin typeface="Times New Roman" pitchFamily="18" charset="0"/>
            </a:endParaRPr>
          </a:p>
        </p:txBody>
      </p:sp>
      <p:sp>
        <p:nvSpPr>
          <p:cNvPr id="4" name="Номер слайда 3"/>
          <p:cNvSpPr>
            <a:spLocks noGrp="1"/>
          </p:cNvSpPr>
          <p:nvPr>
            <p:ph type="sldNum" sz="quarter" idx="12"/>
          </p:nvPr>
        </p:nvSpPr>
        <p:spPr/>
        <p:txBody>
          <a:bodyPr/>
          <a:lstStyle/>
          <a:p>
            <a:fld id="{1532A216-013D-4D50-95FE-72D363296103}"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Содержимое 3"/>
          <p:cNvSpPr>
            <a:spLocks noGrp="1"/>
          </p:cNvSpPr>
          <p:nvPr>
            <p:ph idx="4294967295"/>
          </p:nvPr>
        </p:nvSpPr>
        <p:spPr>
          <a:xfrm>
            <a:off x="395536" y="764705"/>
            <a:ext cx="8569077" cy="5688484"/>
          </a:xfrm>
        </p:spPr>
        <p:txBody>
          <a:bodyPr/>
          <a:lstStyle/>
          <a:p>
            <a:pPr marL="0" indent="450850" algn="just">
              <a:buFont typeface="+mj-lt"/>
              <a:buAutoNum type="arabicPeriod" startAt="2"/>
            </a:pPr>
            <a:r>
              <a:rPr lang="ru-RU" sz="2800" b="1" dirty="0" smtClean="0">
                <a:solidFill>
                  <a:schemeClr val="accent5">
                    <a:lumMod val="25000"/>
                  </a:schemeClr>
                </a:solidFill>
                <a:latin typeface="Times New Roman" pitchFamily="18" charset="0"/>
              </a:rPr>
              <a:t>Прервана традиция церковного социального служения.</a:t>
            </a:r>
          </a:p>
          <a:p>
            <a:pPr marL="0" indent="450850" algn="just">
              <a:buFont typeface="Arial" charset="0"/>
              <a:buNone/>
            </a:pPr>
            <a:r>
              <a:rPr lang="ru-RU" sz="2800" dirty="0" smtClean="0">
                <a:solidFill>
                  <a:schemeClr val="accent5">
                    <a:lumMod val="25000"/>
                  </a:schemeClr>
                </a:solidFill>
                <a:latin typeface="Times New Roman" pitchFamily="18" charset="0"/>
              </a:rPr>
              <a:t>В советское время прервалась традиция открытого социального служения. Нас даже заставили его стыдиться.</a:t>
            </a:r>
          </a:p>
          <a:p>
            <a:pPr marL="0" indent="450850" algn="just">
              <a:buFont typeface="Arial" charset="0"/>
              <a:buNone/>
            </a:pPr>
            <a:r>
              <a:rPr lang="ru-RU" sz="2800" dirty="0" smtClean="0">
                <a:solidFill>
                  <a:schemeClr val="accent5">
                    <a:lumMod val="25000"/>
                  </a:schemeClr>
                </a:solidFill>
                <a:latin typeface="Times New Roman" pitchFamily="18" charset="0"/>
              </a:rPr>
              <a:t> Мы забыли свою историю и нам приходится писать новую, но не имея перед собой опыта милосердного служения, мы все придумываем на ходу, мы не знаем что нас могло бы вдохновить. Это снижает заинтересованность и желание помогать. Это путь к унынию, разочарованию и тщеславию.    </a:t>
            </a:r>
          </a:p>
          <a:p>
            <a:pPr marL="0" indent="450850" algn="just">
              <a:buFont typeface="Arial" charset="0"/>
              <a:buNone/>
            </a:pPr>
            <a:endParaRPr lang="ru-RU" sz="2100" dirty="0" smtClean="0">
              <a:latin typeface="Times New Roman" pitchFamily="18" charset="0"/>
            </a:endParaRPr>
          </a:p>
          <a:p>
            <a:pPr marL="0" indent="450850" algn="just">
              <a:buFont typeface="Arial" charset="0"/>
              <a:buNone/>
            </a:pPr>
            <a:endParaRPr lang="ru-RU" sz="2100" dirty="0" smtClean="0">
              <a:latin typeface="Times New Roman" pitchFamily="18" charset="0"/>
            </a:endParaRPr>
          </a:p>
          <a:p>
            <a:pPr marL="0" indent="450850" algn="just">
              <a:buFont typeface="Arial" charset="0"/>
              <a:buNone/>
            </a:pPr>
            <a:endParaRPr lang="ru-RU" sz="2100" i="1" dirty="0" smtClean="0">
              <a:latin typeface="Times New Roman" pitchFamily="18" charset="0"/>
            </a:endParaRPr>
          </a:p>
        </p:txBody>
      </p:sp>
      <p:sp>
        <p:nvSpPr>
          <p:cNvPr id="4" name="Номер слайда 3"/>
          <p:cNvSpPr>
            <a:spLocks noGrp="1"/>
          </p:cNvSpPr>
          <p:nvPr>
            <p:ph type="sldNum" sz="quarter" idx="12"/>
          </p:nvPr>
        </p:nvSpPr>
        <p:spPr/>
        <p:txBody>
          <a:bodyPr/>
          <a:lstStyle/>
          <a:p>
            <a:fld id="{1532A216-013D-4D50-95FE-72D363296103}"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8"/>
            <a:ext cx="8568952" cy="1224136"/>
          </a:xfrm>
        </p:spPr>
        <p:txBody>
          <a:bodyPr/>
          <a:lstStyle/>
          <a:p>
            <a:pPr lvl="0" algn="just"/>
            <a:r>
              <a:rPr lang="ru-RU" sz="3200" dirty="0" smtClean="0">
                <a:solidFill>
                  <a:srgbClr val="7030A0"/>
                </a:solidFill>
                <a:latin typeface="+mn-lt"/>
                <a:ea typeface="+mn-ea"/>
                <a:cs typeface="+mn-cs"/>
              </a:rPr>
              <a:t>О принципах организации социальной работы в Русской Православной Церкви</a:t>
            </a:r>
            <a:endParaRPr lang="ru-RU" dirty="0"/>
          </a:p>
        </p:txBody>
      </p:sp>
      <p:sp>
        <p:nvSpPr>
          <p:cNvPr id="4" name="Номер слайда 3"/>
          <p:cNvSpPr>
            <a:spLocks noGrp="1"/>
          </p:cNvSpPr>
          <p:nvPr>
            <p:ph type="sldNum" sz="quarter" idx="12"/>
          </p:nvPr>
        </p:nvSpPr>
        <p:spPr/>
        <p:txBody>
          <a:bodyPr/>
          <a:lstStyle/>
          <a:p>
            <a:fld id="{8F2CC685-8670-4EEB-810A-9C9D1DE4962B}" type="slidenum">
              <a:rPr lang="en-US" smtClean="0"/>
              <a:pPr/>
              <a:t>29</a:t>
            </a:fld>
            <a:endParaRPr lang="en-US"/>
          </a:p>
        </p:txBody>
      </p:sp>
      <p:sp>
        <p:nvSpPr>
          <p:cNvPr id="64513" name="Rectangle 1"/>
          <p:cNvSpPr>
            <a:spLocks noChangeArrowheads="1"/>
          </p:cNvSpPr>
          <p:nvPr/>
        </p:nvSpPr>
        <p:spPr bwMode="auto">
          <a:xfrm>
            <a:off x="251520" y="1690007"/>
            <a:ext cx="8640960" cy="48628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sz="2300" dirty="0" smtClean="0">
                <a:solidFill>
                  <a:schemeClr val="accent5">
                    <a:lumMod val="25000"/>
                  </a:schemeClr>
                </a:solidFill>
              </a:rPr>
              <a:t>Каждому члену Церкви даются особые дарования для служения всем: </a:t>
            </a:r>
            <a:r>
              <a:rPr lang="ru-RU" sz="2300" i="1" dirty="0" smtClean="0">
                <a:solidFill>
                  <a:schemeClr val="accent5">
                    <a:lumMod val="25000"/>
                  </a:schemeClr>
                </a:solidFill>
              </a:rPr>
              <a:t>«Служите друг другу, каждый тем даром, какой получил, как добрые домостроители многоразличной благодати Божией»</a:t>
            </a:r>
            <a:r>
              <a:rPr lang="ru-RU" sz="2300" dirty="0" smtClean="0">
                <a:solidFill>
                  <a:schemeClr val="accent5">
                    <a:lumMod val="25000"/>
                  </a:schemeClr>
                </a:solidFill>
              </a:rPr>
              <a:t> (1 Пет. 4, 10). Члены Тела Христова, участвуя в общем служении, выполняют и свои особые функции, сообразуясь со способностями, возможностями, навыками и опытом: </a:t>
            </a:r>
            <a:r>
              <a:rPr lang="ru-RU" sz="2300" i="1" dirty="0" smtClean="0">
                <a:solidFill>
                  <a:schemeClr val="accent5">
                    <a:lumMod val="25000"/>
                  </a:schemeClr>
                </a:solidFill>
              </a:rPr>
              <a:t>«Служения различны, а Господь один и тот же; и действия различны, а Бог один и тот же, производящий все во всех»</a:t>
            </a:r>
            <a:r>
              <a:rPr lang="ru-RU" sz="2300" dirty="0" smtClean="0">
                <a:solidFill>
                  <a:schemeClr val="accent5">
                    <a:lumMod val="25000"/>
                  </a:schemeClr>
                </a:solidFill>
              </a:rPr>
              <a:t> (1 </a:t>
            </a:r>
            <a:r>
              <a:rPr lang="ru-RU" sz="2300" dirty="0" err="1" smtClean="0">
                <a:solidFill>
                  <a:schemeClr val="accent5">
                    <a:lumMod val="25000"/>
                  </a:schemeClr>
                </a:solidFill>
              </a:rPr>
              <a:t>Кор</a:t>
            </a:r>
            <a:r>
              <a:rPr lang="ru-RU" sz="2300" dirty="0" smtClean="0">
                <a:solidFill>
                  <a:schemeClr val="accent5">
                    <a:lumMod val="25000"/>
                  </a:schemeClr>
                </a:solidFill>
              </a:rPr>
              <a:t>. 12, 5-6). </a:t>
            </a:r>
          </a:p>
          <a:p>
            <a:pPr algn="just"/>
            <a:r>
              <a:rPr lang="ru-RU" sz="2300" dirty="0" smtClean="0">
                <a:solidFill>
                  <a:schemeClr val="accent5">
                    <a:lumMod val="25000"/>
                  </a:schemeClr>
                </a:solidFill>
              </a:rPr>
              <a:t>Нераздельный церковный организм участвует в жизни окружающего мира во всей полноте, но духовенство, монашествующие и миряне могут по-разному и в разной степени осуществлять такое участие.</a:t>
            </a:r>
          </a:p>
          <a:p>
            <a:pPr marL="0" marR="0" lvl="0" indent="301625" algn="ctr" defTabSz="914400" rtl="0" eaLnBrk="0" fontAlgn="base" latinLnBrk="0" hangingPunct="0">
              <a:lnSpc>
                <a:spcPct val="100000"/>
              </a:lnSpc>
              <a:spcBef>
                <a:spcPct val="0"/>
              </a:spcBef>
              <a:spcAft>
                <a:spcPct val="0"/>
              </a:spcAft>
              <a:buClrTx/>
              <a:buSzTx/>
              <a:buFontTx/>
              <a:buNone/>
              <a:tabLst/>
            </a:pPr>
            <a:endParaRPr kumimoji="0" lang="ru-RU" sz="1100" b="0" i="0" u="none" strike="noStrike" cap="none" normalizeH="0" baseline="0" dirty="0" smtClean="0">
              <a:ln>
                <a:noFill/>
              </a:ln>
              <a:solidFill>
                <a:schemeClr val="accent5">
                  <a:lumMod val="25000"/>
                </a:schemeClr>
              </a:solidFill>
              <a:effectLst/>
              <a:latin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25438"/>
            <a:ext cx="8435280" cy="1663402"/>
          </a:xfrm>
        </p:spPr>
        <p:txBody>
          <a:bodyPr/>
          <a:lstStyle/>
          <a:p>
            <a:pPr lvl="0" algn="just"/>
            <a:r>
              <a:rPr lang="ru-RU" sz="3200" dirty="0" smtClean="0">
                <a:solidFill>
                  <a:srgbClr val="7030A0"/>
                </a:solidFill>
                <a:latin typeface="+mn-lt"/>
                <a:ea typeface="+mn-ea"/>
                <a:cs typeface="+mn-cs"/>
              </a:rPr>
              <a:t>О принципах организации социальной работы в Русской Православной Церкви</a:t>
            </a:r>
            <a:endParaRPr lang="ru-RU" dirty="0"/>
          </a:p>
        </p:txBody>
      </p:sp>
      <p:sp>
        <p:nvSpPr>
          <p:cNvPr id="4" name="Номер слайда 3"/>
          <p:cNvSpPr>
            <a:spLocks noGrp="1"/>
          </p:cNvSpPr>
          <p:nvPr>
            <p:ph type="sldNum" sz="quarter" idx="12"/>
          </p:nvPr>
        </p:nvSpPr>
        <p:spPr/>
        <p:txBody>
          <a:bodyPr/>
          <a:lstStyle/>
          <a:p>
            <a:fld id="{8F2CC685-8670-4EEB-810A-9C9D1DE4962B}" type="slidenum">
              <a:rPr lang="en-US" smtClean="0"/>
              <a:pPr/>
              <a:t>30</a:t>
            </a:fld>
            <a:endParaRPr lang="en-US"/>
          </a:p>
        </p:txBody>
      </p:sp>
      <p:sp>
        <p:nvSpPr>
          <p:cNvPr id="68609" name="Rectangle 1"/>
          <p:cNvSpPr>
            <a:spLocks noChangeArrowheads="1"/>
          </p:cNvSpPr>
          <p:nvPr/>
        </p:nvSpPr>
        <p:spPr bwMode="auto">
          <a:xfrm>
            <a:off x="323528" y="2014353"/>
            <a:ext cx="8568952"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01625" algn="just" defTabSz="914400" rtl="0" eaLnBrk="1" fontAlgn="base" latinLnBrk="0" hangingPunct="1">
              <a:lnSpc>
                <a:spcPct val="100000"/>
              </a:lnSpc>
              <a:spcBef>
                <a:spcPct val="0"/>
              </a:spcBef>
              <a:spcAft>
                <a:spcPct val="0"/>
              </a:spcAft>
              <a:buClrTx/>
              <a:buSzTx/>
              <a:buFontTx/>
              <a:buNone/>
              <a:tabLst/>
            </a:pPr>
            <a:r>
              <a:rPr kumimoji="0" lang="ru-RU" sz="2200" b="0" i="0" u="none" strike="noStrike" cap="none" normalizeH="0" baseline="0" dirty="0" smtClean="0">
                <a:ln>
                  <a:noFill/>
                </a:ln>
                <a:solidFill>
                  <a:schemeClr val="accent5">
                    <a:lumMod val="25000"/>
                  </a:schemeClr>
                </a:solidFill>
                <a:effectLst/>
                <a:latin typeface="+mn-lt"/>
                <a:ea typeface="Times New Roman" pitchFamily="18" charset="0"/>
                <a:cs typeface="Times New Roman" pitchFamily="18" charset="0"/>
              </a:rPr>
              <a:t>Поскольку в осуществлении своего социального служения Церковь имеет возможность тесно сотрудничать с государством, а государственные социальные учреждения часто становятся объектами церковной помощи, к делу социального служения Церкви могут привлекаться сотрудники государственных социальных и медицинских учреждений (врачи, медицинские сестры, педагоги, воспитатели, обслуживающий персонал интернатов, социальные работники и т.д.), в том числе пока не являющиеся активными членами Церкви. Важно, чтобы клирики, вдохновляющие социальную работу, </a:t>
            </a:r>
            <a:r>
              <a:rPr kumimoji="0" lang="ru-RU" sz="2200" b="1" i="0" u="none" strike="noStrike" cap="none" normalizeH="0" baseline="0" dirty="0" smtClean="0">
                <a:ln>
                  <a:noFill/>
                </a:ln>
                <a:solidFill>
                  <a:schemeClr val="accent5">
                    <a:lumMod val="25000"/>
                  </a:schemeClr>
                </a:solidFill>
                <a:effectLst/>
                <a:latin typeface="+mn-lt"/>
                <a:ea typeface="Times New Roman" pitchFamily="18" charset="0"/>
                <a:cs typeface="Times New Roman" pitchFamily="18" charset="0"/>
              </a:rPr>
              <a:t>оказывали особое пастырское внимание сотрудникам государственных учреждений, зачастую особо нуждающимся в духовной помощи.</a:t>
            </a:r>
            <a:endParaRPr kumimoji="0" lang="ru-RU" sz="2200" b="1" i="0" u="none" strike="noStrike" cap="none" normalizeH="0" baseline="0" dirty="0" smtClean="0">
              <a:ln>
                <a:noFill/>
              </a:ln>
              <a:solidFill>
                <a:schemeClr val="accent5">
                  <a:lumMod val="25000"/>
                </a:schemeClr>
              </a:solidFill>
              <a:effectLst/>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25438"/>
            <a:ext cx="8435280" cy="1663402"/>
          </a:xfrm>
        </p:spPr>
        <p:txBody>
          <a:bodyPr/>
          <a:lstStyle/>
          <a:p>
            <a:pPr lvl="0" algn="just"/>
            <a:r>
              <a:rPr lang="ru-RU" sz="3200" dirty="0" smtClean="0">
                <a:solidFill>
                  <a:srgbClr val="7030A0"/>
                </a:solidFill>
                <a:latin typeface="+mn-lt"/>
                <a:ea typeface="+mn-ea"/>
                <a:cs typeface="+mn-cs"/>
              </a:rPr>
              <a:t>О принципах организации социальной работы в Русской Православной Церкви</a:t>
            </a:r>
            <a:endParaRPr lang="ru-RU" dirty="0"/>
          </a:p>
        </p:txBody>
      </p:sp>
      <p:sp>
        <p:nvSpPr>
          <p:cNvPr id="4" name="Номер слайда 3"/>
          <p:cNvSpPr>
            <a:spLocks noGrp="1"/>
          </p:cNvSpPr>
          <p:nvPr>
            <p:ph type="sldNum" sz="quarter" idx="12"/>
          </p:nvPr>
        </p:nvSpPr>
        <p:spPr/>
        <p:txBody>
          <a:bodyPr/>
          <a:lstStyle/>
          <a:p>
            <a:fld id="{8F2CC685-8670-4EEB-810A-9C9D1DE4962B}" type="slidenum">
              <a:rPr lang="en-US" smtClean="0"/>
              <a:pPr/>
              <a:t>31</a:t>
            </a:fld>
            <a:endParaRPr lang="en-US"/>
          </a:p>
        </p:txBody>
      </p:sp>
      <p:sp>
        <p:nvSpPr>
          <p:cNvPr id="68609" name="Rectangle 1"/>
          <p:cNvSpPr>
            <a:spLocks noChangeArrowheads="1"/>
          </p:cNvSpPr>
          <p:nvPr/>
        </p:nvSpPr>
        <p:spPr bwMode="auto">
          <a:xfrm>
            <a:off x="395536" y="1929498"/>
            <a:ext cx="8496944"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sz="2500" dirty="0" smtClean="0">
                <a:solidFill>
                  <a:schemeClr val="accent5">
                    <a:lumMod val="25000"/>
                  </a:schemeClr>
                </a:solidFill>
                <a:latin typeface="+mn-lt"/>
                <a:ea typeface="Times New Roman" pitchFamily="18" charset="0"/>
                <a:cs typeface="Times New Roman" pitchFamily="18" charset="0"/>
              </a:rPr>
              <a:t>Церковная социальная деятельность не может порождать иждивенчество. </a:t>
            </a:r>
          </a:p>
          <a:p>
            <a:pPr algn="just"/>
            <a:r>
              <a:rPr lang="ru-RU" sz="2500" dirty="0" smtClean="0">
                <a:solidFill>
                  <a:schemeClr val="accent5">
                    <a:lumMod val="25000"/>
                  </a:schemeClr>
                </a:solidFill>
                <a:latin typeface="+mn-lt"/>
                <a:ea typeface="Times New Roman" pitchFamily="18" charset="0"/>
                <a:cs typeface="Times New Roman" pitchFamily="18" charset="0"/>
              </a:rPr>
              <a:t>Совершая дела милосердия, православные христиане должны проявлять рассудительность. </a:t>
            </a:r>
          </a:p>
          <a:p>
            <a:pPr algn="just"/>
            <a:r>
              <a:rPr lang="ru-RU" sz="2500" dirty="0" smtClean="0">
                <a:solidFill>
                  <a:schemeClr val="accent5">
                    <a:lumMod val="25000"/>
                  </a:schemeClr>
                </a:solidFill>
                <a:latin typeface="+mn-lt"/>
                <a:ea typeface="Times New Roman" pitchFamily="18" charset="0"/>
                <a:cs typeface="Times New Roman" pitchFamily="18" charset="0"/>
              </a:rPr>
              <a:t>Нуждающемуся необходимо не только выделять материальные средства, </a:t>
            </a:r>
            <a:r>
              <a:rPr lang="ru-RU" sz="2500" b="1" dirty="0" smtClean="0">
                <a:solidFill>
                  <a:schemeClr val="accent5">
                    <a:lumMod val="25000"/>
                  </a:schemeClr>
                </a:solidFill>
                <a:latin typeface="+mn-lt"/>
                <a:ea typeface="Times New Roman" pitchFamily="18" charset="0"/>
                <a:cs typeface="Times New Roman" pitchFamily="18" charset="0"/>
              </a:rPr>
              <a:t>но и помогать в поиске правильного жизненного пути</a:t>
            </a:r>
            <a:r>
              <a:rPr lang="ru-RU" sz="2500" dirty="0" smtClean="0">
                <a:solidFill>
                  <a:schemeClr val="accent5">
                    <a:lumMod val="25000"/>
                  </a:schemeClr>
                </a:solidFill>
                <a:latin typeface="+mn-lt"/>
                <a:ea typeface="Times New Roman" pitchFamily="18" charset="0"/>
                <a:cs typeface="Times New Roman" pitchFamily="18" charset="0"/>
              </a:rPr>
              <a:t>, в преодолении греховных пристрастий, а также в налаживании связей с профильными государственными службами, так как </a:t>
            </a:r>
            <a:r>
              <a:rPr lang="ru-RU" sz="2500" b="1" dirty="0" smtClean="0">
                <a:solidFill>
                  <a:schemeClr val="accent5">
                    <a:lumMod val="25000"/>
                  </a:schemeClr>
                </a:solidFill>
                <a:latin typeface="+mn-lt"/>
                <a:ea typeface="Times New Roman" pitchFamily="18" charset="0"/>
                <a:cs typeface="Times New Roman" pitchFamily="18" charset="0"/>
              </a:rPr>
              <a:t>социальное служение Церкви не должно подменять собой ответственность государства в социальной сфере.</a:t>
            </a:r>
            <a:endParaRPr lang="ru-RU" sz="2500" b="1" dirty="0">
              <a:solidFill>
                <a:schemeClr val="accent5">
                  <a:lumMod val="25000"/>
                </a:schemeClr>
              </a:solidFill>
              <a:latin typeface="+mn-lt"/>
              <a:ea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332656"/>
            <a:ext cx="8136904" cy="3970318"/>
          </a:xfrm>
          <a:prstGeom prst="rect">
            <a:avLst/>
          </a:prstGeom>
          <a:noFill/>
        </p:spPr>
        <p:txBody>
          <a:bodyPr wrap="square" rtlCol="0">
            <a:spAutoFit/>
          </a:bodyPr>
          <a:lstStyle/>
          <a:p>
            <a:pPr algn="just"/>
            <a:r>
              <a:rPr lang="ru-RU" sz="2800" dirty="0" smtClean="0">
                <a:solidFill>
                  <a:srgbClr val="0070C0"/>
                </a:solidFill>
                <a:latin typeface="Times New Roman" pitchFamily="18" charset="0"/>
                <a:ea typeface="Times New Roman" pitchFamily="18" charset="0"/>
                <a:cs typeface="Times New Roman" pitchFamily="18" charset="0"/>
              </a:rPr>
              <a:t>Для того, чтобы предложить людям в качестве руководства Евангелие</a:t>
            </a:r>
            <a:r>
              <a:rPr lang="ru-RU" sz="2800" dirty="0" smtClean="0">
                <a:solidFill>
                  <a:srgbClr val="000000"/>
                </a:solidFill>
                <a:latin typeface="Times New Roman" pitchFamily="18" charset="0"/>
                <a:ea typeface="Times New Roman" pitchFamily="18" charset="0"/>
                <a:cs typeface="Times New Roman" pitchFamily="18" charset="0"/>
              </a:rPr>
              <a:t>, нужно самому быть </a:t>
            </a:r>
            <a:r>
              <a:rPr lang="ru-RU" sz="2800" dirty="0" err="1" smtClean="0">
                <a:solidFill>
                  <a:srgbClr val="000000"/>
                </a:solidFill>
                <a:latin typeface="Times New Roman" pitchFamily="18" charset="0"/>
                <a:ea typeface="Times New Roman" pitchFamily="18" charset="0"/>
                <a:cs typeface="Times New Roman" pitchFamily="18" charset="0"/>
              </a:rPr>
              <a:t>воцерковленным</a:t>
            </a:r>
            <a:r>
              <a:rPr lang="ru-RU" sz="2800" dirty="0" smtClean="0">
                <a:solidFill>
                  <a:srgbClr val="000000"/>
                </a:solidFill>
                <a:latin typeface="Times New Roman" pitchFamily="18" charset="0"/>
                <a:ea typeface="Times New Roman" pitchFamily="18" charset="0"/>
                <a:cs typeface="Times New Roman" pitchFamily="18" charset="0"/>
              </a:rPr>
              <a:t> человеком, жить в предвкушении Царствия Божия.</a:t>
            </a:r>
          </a:p>
          <a:p>
            <a:pPr algn="just"/>
            <a:r>
              <a:rPr lang="ru-RU" sz="2800" dirty="0" smtClean="0">
                <a:solidFill>
                  <a:srgbClr val="000000"/>
                </a:solidFill>
                <a:latin typeface="Times New Roman" pitchFamily="18" charset="0"/>
                <a:cs typeface="Times New Roman" pitchFamily="18" charset="0"/>
              </a:rPr>
              <a:t>То есть социальное служение Церкви – это в первую очередь история о том как стать христианином.</a:t>
            </a:r>
          </a:p>
          <a:p>
            <a:pPr algn="ctr"/>
            <a:r>
              <a:rPr lang="ru-RU" sz="2800" b="1" dirty="0" smtClean="0">
                <a:latin typeface="Times New Roman" pitchFamily="18" charset="0"/>
                <a:cs typeface="Times New Roman" pitchFamily="18" charset="0"/>
              </a:rPr>
              <a:t>«</a:t>
            </a:r>
            <a:r>
              <a:rPr lang="ru-RU" sz="2800" b="1" dirty="0" err="1" smtClean="0">
                <a:latin typeface="Times New Roman" pitchFamily="18" charset="0"/>
                <a:cs typeface="Times New Roman" pitchFamily="18" charset="0"/>
              </a:rPr>
              <a:t>Стяжи</a:t>
            </a:r>
            <a:r>
              <a:rPr lang="ru-RU" sz="2800" b="1" dirty="0" smtClean="0">
                <a:latin typeface="Times New Roman" pitchFamily="18" charset="0"/>
                <a:cs typeface="Times New Roman" pitchFamily="18" charset="0"/>
              </a:rPr>
              <a:t> дух мирен, и тогда тысячи вокруг тебя спасутся»</a:t>
            </a:r>
            <a:endParaRPr lang="ru-RU"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9"/>
            <a:ext cx="8568952" cy="6848610"/>
          </a:xfrm>
          <a:prstGeom prst="rect">
            <a:avLst/>
          </a:prstGeom>
        </p:spPr>
        <p:txBody>
          <a:bodyPr wrap="square">
            <a:spAutoFit/>
          </a:bodyPr>
          <a:lstStyle/>
          <a:p>
            <a:pPr algn="just"/>
            <a:r>
              <a:rPr lang="ru-RU" sz="2500" dirty="0" smtClean="0">
                <a:solidFill>
                  <a:schemeClr val="accent5">
                    <a:lumMod val="25000"/>
                  </a:schemeClr>
                </a:solidFill>
                <a:latin typeface="+mn-lt"/>
                <a:ea typeface="Times New Roman" pitchFamily="18" charset="0"/>
                <a:cs typeface="Times New Roman" pitchFamily="18" charset="0"/>
              </a:rPr>
              <a:t>Деятельность церковных социальных работников имеет свою специфическую идеологическую направленность. Об этом говорит Патриарх Кирилл «Если вера без дел мертва, то каждый приход должен совершать добрые дела. Это наш долг, точно такой же, как совершать Божественную службу, причем важно, чтобы мы совершали их как община, как приход, с тем чтобы люди вовлекались в </a:t>
            </a:r>
            <a:r>
              <a:rPr lang="ru-RU" sz="2500" dirty="0" err="1" smtClean="0">
                <a:solidFill>
                  <a:schemeClr val="accent5">
                    <a:lumMod val="25000"/>
                  </a:schemeClr>
                </a:solidFill>
                <a:latin typeface="+mn-lt"/>
                <a:ea typeface="Times New Roman" pitchFamily="18" charset="0"/>
                <a:cs typeface="Times New Roman" pitchFamily="18" charset="0"/>
              </a:rPr>
              <a:t>доброделание</a:t>
            </a:r>
            <a:r>
              <a:rPr lang="ru-RU" sz="2500" dirty="0" smtClean="0">
                <a:solidFill>
                  <a:schemeClr val="accent5">
                    <a:lumMod val="25000"/>
                  </a:schemeClr>
                </a:solidFill>
                <a:latin typeface="+mn-lt"/>
                <a:ea typeface="Times New Roman" pitchFamily="18" charset="0"/>
                <a:cs typeface="Times New Roman" pitchFamily="18" charset="0"/>
              </a:rPr>
              <a:t>»[3] </a:t>
            </a:r>
          </a:p>
          <a:p>
            <a:pPr algn="just"/>
            <a:r>
              <a:rPr lang="ru-RU" sz="2500" dirty="0" smtClean="0">
                <a:solidFill>
                  <a:schemeClr val="accent5">
                    <a:lumMod val="25000"/>
                  </a:schemeClr>
                </a:solidFill>
                <a:latin typeface="+mn-lt"/>
                <a:ea typeface="Times New Roman" pitchFamily="18" charset="0"/>
                <a:cs typeface="Times New Roman" pitchFamily="18" charset="0"/>
              </a:rPr>
              <a:t>Если светская социальная работа философски осмысливает проблемы диалектической триады «человек – общество – государство» и соотношения «человек – окружающий мир» в целом [4, с. 92-95], то в философии церковной социальной работы возникает новое </a:t>
            </a:r>
            <a:r>
              <a:rPr lang="ru-RU" sz="2500" dirty="0" err="1" smtClean="0">
                <a:solidFill>
                  <a:schemeClr val="accent5">
                    <a:lumMod val="25000"/>
                  </a:schemeClr>
                </a:solidFill>
                <a:latin typeface="+mn-lt"/>
                <a:ea typeface="Times New Roman" pitchFamily="18" charset="0"/>
                <a:cs typeface="Times New Roman" pitchFamily="18" charset="0"/>
              </a:rPr>
              <a:t>смыслообразующее</a:t>
            </a:r>
            <a:r>
              <a:rPr lang="ru-RU" sz="2500" dirty="0" smtClean="0">
                <a:solidFill>
                  <a:schemeClr val="accent5">
                    <a:lumMod val="25000"/>
                  </a:schemeClr>
                </a:solidFill>
                <a:latin typeface="+mn-lt"/>
                <a:ea typeface="Times New Roman" pitchFamily="18" charset="0"/>
                <a:cs typeface="Times New Roman" pitchFamily="18" charset="0"/>
              </a:rPr>
              <a:t> поле, ничего общего не имеющее с рациональными научными доктринами. </a:t>
            </a:r>
          </a:p>
          <a:p>
            <a:pPr algn="just"/>
            <a:r>
              <a:rPr lang="ru-RU" sz="2500" dirty="0" smtClean="0">
                <a:solidFill>
                  <a:schemeClr val="accent5">
                    <a:lumMod val="25000"/>
                  </a:schemeClr>
                </a:solidFill>
                <a:latin typeface="+mn-lt"/>
                <a:ea typeface="Times New Roman" pitchFamily="18" charset="0"/>
                <a:cs typeface="Times New Roman" pitchFamily="18" charset="0"/>
              </a:rPr>
              <a:t>В триаду «человек – общество – государство», добавляется ещё одно содержание – это Бог.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568952" cy="6232475"/>
          </a:xfrm>
          <a:prstGeom prst="rect">
            <a:avLst/>
          </a:prstGeom>
        </p:spPr>
        <p:txBody>
          <a:bodyPr wrap="square">
            <a:spAutoFit/>
          </a:bodyPr>
          <a:lstStyle/>
          <a:p>
            <a:pPr algn="just"/>
            <a:r>
              <a:rPr lang="ru-RU" sz="2100" dirty="0" smtClean="0">
                <a:solidFill>
                  <a:schemeClr val="accent5">
                    <a:lumMod val="25000"/>
                  </a:schemeClr>
                </a:solidFill>
                <a:latin typeface="+mn-lt"/>
                <a:ea typeface="Times New Roman" pitchFamily="18" charset="0"/>
                <a:cs typeface="Times New Roman" pitchFamily="18" charset="0"/>
              </a:rPr>
              <a:t>Это содержание изменяет и преломляет философское наполнение церковной социальной работы. Именно вера становится </a:t>
            </a:r>
            <a:r>
              <a:rPr lang="ru-RU" sz="2100" dirty="0" err="1" smtClean="0">
                <a:solidFill>
                  <a:schemeClr val="accent5">
                    <a:lumMod val="25000"/>
                  </a:schemeClr>
                </a:solidFill>
                <a:latin typeface="+mn-lt"/>
                <a:ea typeface="Times New Roman" pitchFamily="18" charset="0"/>
                <a:cs typeface="Times New Roman" pitchFamily="18" charset="0"/>
              </a:rPr>
              <a:t>детерминантой</a:t>
            </a:r>
            <a:r>
              <a:rPr lang="ru-RU" sz="2100" dirty="0" smtClean="0">
                <a:solidFill>
                  <a:schemeClr val="accent5">
                    <a:lumMod val="25000"/>
                  </a:schemeClr>
                </a:solidFill>
                <a:latin typeface="+mn-lt"/>
                <a:ea typeface="Times New Roman" pitchFamily="18" charset="0"/>
                <a:cs typeface="Times New Roman" pitchFamily="18" charset="0"/>
              </a:rPr>
              <a:t> и в мотивации деятельности и в технологии. </a:t>
            </a:r>
          </a:p>
          <a:p>
            <a:pPr algn="just"/>
            <a:r>
              <a:rPr lang="ru-RU" sz="2100" dirty="0" smtClean="0">
                <a:solidFill>
                  <a:schemeClr val="accent5">
                    <a:lumMod val="25000"/>
                  </a:schemeClr>
                </a:solidFill>
                <a:latin typeface="+mn-lt"/>
                <a:ea typeface="Times New Roman" pitchFamily="18" charset="0"/>
                <a:cs typeface="Times New Roman" pitchFamily="18" charset="0"/>
              </a:rPr>
              <a:t>Церковная социальная работа часто будет призвана, решать задачи не всегда совпадающие с общепринятыми в социальной работе, целевыми установками и методами их достижения.</a:t>
            </a:r>
          </a:p>
          <a:p>
            <a:pPr algn="just"/>
            <a:r>
              <a:rPr lang="ru-RU" sz="2100" dirty="0" smtClean="0">
                <a:solidFill>
                  <a:schemeClr val="accent5">
                    <a:lumMod val="25000"/>
                  </a:schemeClr>
                </a:solidFill>
                <a:latin typeface="+mn-lt"/>
                <a:ea typeface="Times New Roman" pitchFamily="18" charset="0"/>
                <a:cs typeface="Times New Roman" pitchFamily="18" charset="0"/>
              </a:rPr>
              <a:t> В церковном социальном служении есть невероятно глубокое, специфическое восприятие социальной деятельности, которое переживается как самим социальным работником, так и тем, кому они помогают. </a:t>
            </a:r>
            <a:r>
              <a:rPr lang="ru-RU" sz="2100" b="1" dirty="0" smtClean="0">
                <a:solidFill>
                  <a:schemeClr val="accent5">
                    <a:lumMod val="25000"/>
                  </a:schemeClr>
                </a:solidFill>
                <a:latin typeface="+mn-lt"/>
                <a:ea typeface="Times New Roman" pitchFamily="18" charset="0"/>
                <a:cs typeface="Times New Roman" pitchFamily="18" charset="0"/>
              </a:rPr>
              <a:t>«У Церкви нет ни средств, ни достаточного количества учреждений, нет системы, которая есть у государства. Но наше социальное служение и не должно быть похожим на государственное мы знаем, что человек, узнавший Христа, соединившийся со Христом, на все сложности смотрит по-другому». </a:t>
            </a:r>
            <a:endParaRPr lang="ru-RU" sz="2100" dirty="0" smtClean="0">
              <a:solidFill>
                <a:schemeClr val="accent5">
                  <a:lumMod val="25000"/>
                </a:schemeClr>
              </a:solidFill>
              <a:latin typeface="+mn-lt"/>
              <a:ea typeface="Times New Roman" pitchFamily="18" charset="0"/>
              <a:cs typeface="Times New Roman" pitchFamily="18" charset="0"/>
            </a:endParaRPr>
          </a:p>
          <a:p>
            <a:pPr algn="just"/>
            <a:r>
              <a:rPr lang="ru-RU" sz="2100" dirty="0" smtClean="0">
                <a:solidFill>
                  <a:schemeClr val="accent5">
                    <a:lumMod val="25000"/>
                  </a:schemeClr>
                </a:solidFill>
                <a:latin typeface="+mn-lt"/>
                <a:ea typeface="Times New Roman" pitchFamily="18" charset="0"/>
                <a:cs typeface="Times New Roman" pitchFamily="18" charset="0"/>
              </a:rPr>
              <a:t>Соответственно нужно говорить об особом инструментарии церковной социальной работы, о её особом комплексе способов и методов организации социальной работы. </a:t>
            </a:r>
            <a:endParaRPr lang="ru-RU" sz="2100" dirty="0">
              <a:solidFill>
                <a:schemeClr val="accent5">
                  <a:lumMod val="25000"/>
                </a:schemeClr>
              </a:solidFill>
              <a:latin typeface="+mn-lt"/>
              <a:ea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Содержимое 3"/>
          <p:cNvSpPr>
            <a:spLocks noGrp="1"/>
          </p:cNvSpPr>
          <p:nvPr>
            <p:ph idx="4294967295"/>
          </p:nvPr>
        </p:nvSpPr>
        <p:spPr>
          <a:xfrm>
            <a:off x="1" y="332657"/>
            <a:ext cx="9144000" cy="6336432"/>
          </a:xfrm>
        </p:spPr>
        <p:txBody>
          <a:bodyPr/>
          <a:lstStyle/>
          <a:p>
            <a:pPr marL="0" indent="450850" algn="just">
              <a:buFont typeface="Arial" charset="0"/>
              <a:buNone/>
            </a:pPr>
            <a:r>
              <a:rPr lang="ru-RU" sz="2200" b="1" i="1" dirty="0" smtClean="0">
                <a:solidFill>
                  <a:schemeClr val="accent5">
                    <a:lumMod val="25000"/>
                  </a:schemeClr>
                </a:solidFill>
                <a:latin typeface="Times New Roman" pitchFamily="18" charset="0"/>
              </a:rPr>
              <a:t>Церковное социальное служение - деятельность, являющаяся неотъемлемой стороной жизни Церкви, как Богочеловеческого организма, в которой непостижимым для нас образом сочетаются человеческие усилия верующих с действием Бога. Задача этого служения – практическая помощь людям в несении их жизненного креста, вне зависимости от их отношения к вере, - подчинена главной цели пастырского </a:t>
            </a:r>
            <a:r>
              <a:rPr lang="ru-RU" sz="2200" b="1" i="1" dirty="0" err="1" smtClean="0">
                <a:solidFill>
                  <a:schemeClr val="accent5">
                    <a:lumMod val="25000"/>
                  </a:schemeClr>
                </a:solidFill>
                <a:latin typeface="Times New Roman" pitchFamily="18" charset="0"/>
              </a:rPr>
              <a:t>душепопечения</a:t>
            </a:r>
            <a:r>
              <a:rPr lang="ru-RU" sz="2200" b="1" i="1" dirty="0" smtClean="0">
                <a:solidFill>
                  <a:schemeClr val="accent5">
                    <a:lumMod val="25000"/>
                  </a:schemeClr>
                </a:solidFill>
                <a:latin typeface="Times New Roman" pitchFamily="18" charset="0"/>
              </a:rPr>
              <a:t> – Спасения человека через веру.  </a:t>
            </a:r>
          </a:p>
          <a:p>
            <a:pPr marL="0" indent="450850" algn="just">
              <a:buFont typeface="Arial" charset="0"/>
              <a:buNone/>
            </a:pPr>
            <a:r>
              <a:rPr lang="ru-RU" sz="2200" b="1" i="1" dirty="0" smtClean="0">
                <a:solidFill>
                  <a:schemeClr val="accent5">
                    <a:lumMod val="25000"/>
                  </a:schemeClr>
                </a:solidFill>
                <a:latin typeface="Times New Roman" pitchFamily="18" charset="0"/>
              </a:rPr>
              <a:t>Другая  задача – активное участие в «благих  делах, направленных на улучшение духовно-нравственного и материального состояния окружающего мира», - подчинена целям  Миссии Церкви  и направлена на  деятельное свидетельство о вере Церкви перед окружающим миром.     </a:t>
            </a:r>
            <a:endParaRPr lang="ru-RU" sz="2200" b="1" dirty="0" smtClean="0">
              <a:solidFill>
                <a:schemeClr val="accent5">
                  <a:lumMod val="25000"/>
                </a:schemeClr>
              </a:solidFill>
              <a:latin typeface="Times New Roman" pitchFamily="18" charset="0"/>
            </a:endParaRPr>
          </a:p>
          <a:p>
            <a:pPr marL="0" indent="450850" algn="just">
              <a:buFont typeface="Arial" charset="0"/>
              <a:buNone/>
            </a:pPr>
            <a:r>
              <a:rPr lang="ru-RU" sz="2200" dirty="0" smtClean="0">
                <a:solidFill>
                  <a:schemeClr val="accent5">
                    <a:lumMod val="25000"/>
                  </a:schemeClr>
                </a:solidFill>
                <a:latin typeface="Times New Roman" pitchFamily="18" charset="0"/>
              </a:rPr>
              <a:t> Самостоятельной цели у церковного социального служения нет. Вся наша деятельность подчинена </a:t>
            </a:r>
            <a:r>
              <a:rPr lang="ru-RU" sz="2200" dirty="0" err="1" smtClean="0">
                <a:solidFill>
                  <a:schemeClr val="accent5">
                    <a:lumMod val="25000"/>
                  </a:schemeClr>
                </a:solidFill>
                <a:latin typeface="Times New Roman" pitchFamily="18" charset="0"/>
              </a:rPr>
              <a:t>общецерковным</a:t>
            </a:r>
            <a:r>
              <a:rPr lang="ru-RU" sz="2200" dirty="0" smtClean="0">
                <a:solidFill>
                  <a:schemeClr val="accent5">
                    <a:lumMod val="25000"/>
                  </a:schemeClr>
                </a:solidFill>
                <a:latin typeface="Times New Roman" pitchFamily="18" charset="0"/>
              </a:rPr>
              <a:t> целям, которые сводятся к главной - Спасение человечества в целом и отдельных людей - в частности. Достижение же гармонии и благополучия в человеческом обществе предполагается в рамках чаяний, выраженных в Молитве Господней: «... да будет воля Твоя, яко на </a:t>
            </a:r>
            <a:r>
              <a:rPr lang="ru-RU" sz="2200" dirty="0" err="1" smtClean="0">
                <a:solidFill>
                  <a:schemeClr val="accent5">
                    <a:lumMod val="25000"/>
                  </a:schemeClr>
                </a:solidFill>
                <a:latin typeface="Times New Roman" pitchFamily="18" charset="0"/>
              </a:rPr>
              <a:t>Небеси</a:t>
            </a:r>
            <a:r>
              <a:rPr lang="ru-RU" sz="2200" dirty="0" smtClean="0">
                <a:solidFill>
                  <a:schemeClr val="accent5">
                    <a:lumMod val="25000"/>
                  </a:schemeClr>
                </a:solidFill>
                <a:latin typeface="Times New Roman" pitchFamily="18" charset="0"/>
              </a:rPr>
              <a:t> и на Земли».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5438"/>
            <a:ext cx="8229600" cy="655290"/>
          </a:xfrm>
        </p:spPr>
        <p:txBody>
          <a:bodyPr/>
          <a:lstStyle/>
          <a:p>
            <a:pPr algn="just"/>
            <a:r>
              <a:rPr lang="ru-RU" sz="3600" dirty="0" smtClean="0"/>
              <a:t>Важно!</a:t>
            </a:r>
            <a:endParaRPr lang="ru-RU" sz="3600" dirty="0"/>
          </a:p>
        </p:txBody>
      </p:sp>
      <p:sp>
        <p:nvSpPr>
          <p:cNvPr id="3" name="Номер слайда 2"/>
          <p:cNvSpPr>
            <a:spLocks noGrp="1"/>
          </p:cNvSpPr>
          <p:nvPr>
            <p:ph type="sldNum" sz="quarter" idx="12"/>
          </p:nvPr>
        </p:nvSpPr>
        <p:spPr/>
        <p:txBody>
          <a:bodyPr/>
          <a:lstStyle/>
          <a:p>
            <a:fld id="{8F2CC685-8670-4EEB-810A-9C9D1DE4962B}" type="slidenum">
              <a:rPr lang="en-US" smtClean="0"/>
              <a:pPr/>
              <a:t>36</a:t>
            </a:fld>
            <a:endParaRPr lang="en-US"/>
          </a:p>
        </p:txBody>
      </p:sp>
      <p:sp>
        <p:nvSpPr>
          <p:cNvPr id="4" name="TextBox 3"/>
          <p:cNvSpPr txBox="1"/>
          <p:nvPr/>
        </p:nvSpPr>
        <p:spPr>
          <a:xfrm>
            <a:off x="251520" y="908720"/>
            <a:ext cx="8640960" cy="5632311"/>
          </a:xfrm>
          <a:prstGeom prst="rect">
            <a:avLst/>
          </a:prstGeom>
          <a:noFill/>
        </p:spPr>
        <p:txBody>
          <a:bodyPr wrap="square" rtlCol="0">
            <a:spAutoFit/>
          </a:bodyPr>
          <a:lstStyle/>
          <a:p>
            <a:pPr algn="just"/>
            <a:r>
              <a:rPr lang="ru-RU" sz="2400" dirty="0" smtClean="0">
                <a:solidFill>
                  <a:schemeClr val="accent5">
                    <a:lumMod val="25000"/>
                  </a:schemeClr>
                </a:solidFill>
                <a:latin typeface="+mn-lt"/>
                <a:ea typeface="Times New Roman" pitchFamily="18" charset="0"/>
                <a:cs typeface="Times New Roman" pitchFamily="18" charset="0"/>
              </a:rPr>
              <a:t>Вовлечение в церковное социальное служение активизирует духовную жизнь. У человека  появляется  большое количество вопросов духовного порядка и без поддержки со стороны священника найти на них ответы практически невозможно. Духовная помощь нужна как социальному работнику на приходе, так и добровольцам.</a:t>
            </a:r>
          </a:p>
          <a:p>
            <a:pPr algn="just"/>
            <a:endParaRPr lang="ru-RU" sz="2400" dirty="0" smtClean="0">
              <a:solidFill>
                <a:schemeClr val="accent5">
                  <a:lumMod val="25000"/>
                </a:schemeClr>
              </a:solidFill>
              <a:latin typeface="+mn-lt"/>
              <a:ea typeface="Times New Roman" pitchFamily="18" charset="0"/>
              <a:cs typeface="Times New Roman" pitchFamily="18" charset="0"/>
            </a:endParaRPr>
          </a:p>
          <a:p>
            <a:pPr algn="just"/>
            <a:r>
              <a:rPr lang="ru-RU" sz="2400" dirty="0" smtClean="0">
                <a:solidFill>
                  <a:schemeClr val="accent5">
                    <a:lumMod val="25000"/>
                  </a:schemeClr>
                </a:solidFill>
                <a:latin typeface="+mn-lt"/>
                <a:ea typeface="Times New Roman" pitchFamily="18" charset="0"/>
                <a:cs typeface="Times New Roman" pitchFamily="18" charset="0"/>
              </a:rPr>
              <a:t>Стратегические цели перед социальным работником должен ставить священник. </a:t>
            </a:r>
          </a:p>
          <a:p>
            <a:pPr algn="just"/>
            <a:endParaRPr lang="ru-RU" sz="2400" dirty="0" smtClean="0">
              <a:solidFill>
                <a:schemeClr val="accent5">
                  <a:lumMod val="25000"/>
                </a:schemeClr>
              </a:solidFill>
              <a:latin typeface="+mn-lt"/>
              <a:ea typeface="Times New Roman" pitchFamily="18" charset="0"/>
              <a:cs typeface="Times New Roman" pitchFamily="18" charset="0"/>
            </a:endParaRPr>
          </a:p>
          <a:p>
            <a:pPr algn="just"/>
            <a:r>
              <a:rPr lang="ru-RU" sz="2400" dirty="0" smtClean="0">
                <a:solidFill>
                  <a:schemeClr val="accent5">
                    <a:lumMod val="25000"/>
                  </a:schemeClr>
                </a:solidFill>
                <a:latin typeface="+mn-lt"/>
                <a:ea typeface="Times New Roman" pitchFamily="18" charset="0"/>
                <a:cs typeface="Times New Roman" pitchFamily="18" charset="0"/>
              </a:rPr>
              <a:t>О церковной социальной работе надо говорить.  Если будет сделан акцент только на деятельность, но она не будет осмысляться, то это путь к психологическим и духовным деформациям. Организатор таких дискуссий/ бесед/ встреч должен быть немного впереди группы.</a:t>
            </a:r>
            <a:endParaRPr lang="ru-RU" sz="16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just"/>
            <a:r>
              <a:rPr lang="ru-RU" sz="3200" dirty="0" smtClean="0">
                <a:solidFill>
                  <a:srgbClr val="7030A0"/>
                </a:solidFill>
                <a:latin typeface="+mn-lt"/>
                <a:ea typeface="+mn-ea"/>
                <a:cs typeface="+mn-cs"/>
              </a:rPr>
              <a:t>Читайте о церковной социальной деятельности</a:t>
            </a:r>
          </a:p>
        </p:txBody>
      </p:sp>
      <p:sp>
        <p:nvSpPr>
          <p:cNvPr id="3" name="Номер слайда 2"/>
          <p:cNvSpPr>
            <a:spLocks noGrp="1"/>
          </p:cNvSpPr>
          <p:nvPr>
            <p:ph type="sldNum" sz="quarter" idx="12"/>
          </p:nvPr>
        </p:nvSpPr>
        <p:spPr/>
        <p:txBody>
          <a:bodyPr/>
          <a:lstStyle/>
          <a:p>
            <a:fld id="{8F2CC685-8670-4EEB-810A-9C9D1DE4962B}" type="slidenum">
              <a:rPr lang="en-US" smtClean="0"/>
              <a:pPr/>
              <a:t>37</a:t>
            </a:fld>
            <a:endParaRPr lang="en-US" dirty="0"/>
          </a:p>
        </p:txBody>
      </p:sp>
      <p:pic>
        <p:nvPicPr>
          <p:cNvPr id="74755" name="Picture 3" descr="C:\Documents and Settings\Алексей\Мои документы\Мои рисунки\милосердие_главная.gif"/>
          <p:cNvPicPr>
            <a:picLocks noChangeAspect="1" noChangeArrowheads="1"/>
          </p:cNvPicPr>
          <p:nvPr/>
        </p:nvPicPr>
        <p:blipFill>
          <a:blip r:embed="rId2" cstate="print"/>
          <a:srcRect/>
          <a:stretch>
            <a:fillRect/>
          </a:stretch>
        </p:blipFill>
        <p:spPr bwMode="auto">
          <a:xfrm>
            <a:off x="827584" y="1268760"/>
            <a:ext cx="7632848" cy="5293917"/>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Если есть вопросы…</a:t>
            </a:r>
            <a:endParaRPr lang="ru-RU" dirty="0"/>
          </a:p>
        </p:txBody>
      </p:sp>
      <p:sp>
        <p:nvSpPr>
          <p:cNvPr id="3" name="Номер слайда 2"/>
          <p:cNvSpPr>
            <a:spLocks noGrp="1"/>
          </p:cNvSpPr>
          <p:nvPr>
            <p:ph type="sldNum" sz="quarter" idx="12"/>
          </p:nvPr>
        </p:nvSpPr>
        <p:spPr/>
        <p:txBody>
          <a:bodyPr/>
          <a:lstStyle/>
          <a:p>
            <a:fld id="{8F2CC685-8670-4EEB-810A-9C9D1DE4962B}" type="slidenum">
              <a:rPr lang="en-US" smtClean="0"/>
              <a:pPr/>
              <a:t>38</a:t>
            </a:fld>
            <a:endParaRPr lang="en-US" dirty="0"/>
          </a:p>
        </p:txBody>
      </p:sp>
      <p:sp>
        <p:nvSpPr>
          <p:cNvPr id="4" name="TextBox 3"/>
          <p:cNvSpPr txBox="1"/>
          <p:nvPr/>
        </p:nvSpPr>
        <p:spPr>
          <a:xfrm>
            <a:off x="323528" y="1235647"/>
            <a:ext cx="8640960" cy="4678204"/>
          </a:xfrm>
          <a:prstGeom prst="rect">
            <a:avLst/>
          </a:prstGeom>
          <a:noFill/>
        </p:spPr>
        <p:txBody>
          <a:bodyPr wrap="square" rtlCol="0">
            <a:spAutoFit/>
          </a:bodyPr>
          <a:lstStyle/>
          <a:p>
            <a:pPr algn="ctr"/>
            <a:r>
              <a:rPr lang="ru-RU" sz="3200" dirty="0" smtClean="0">
                <a:solidFill>
                  <a:schemeClr val="accent5">
                    <a:lumMod val="25000"/>
                  </a:schemeClr>
                </a:solidFill>
                <a:latin typeface="+mn-lt"/>
                <a:ea typeface="Times New Roman" pitchFamily="18" charset="0"/>
                <a:cs typeface="Times New Roman" pitchFamily="18" charset="0"/>
              </a:rPr>
              <a:t>Всегда будем рады </a:t>
            </a:r>
            <a:r>
              <a:rPr lang="ru-RU" sz="3200" dirty="0" smtClean="0">
                <a:solidFill>
                  <a:schemeClr val="accent5">
                    <a:lumMod val="25000"/>
                  </a:schemeClr>
                </a:solidFill>
                <a:latin typeface="+mn-lt"/>
                <a:ea typeface="Times New Roman" pitchFamily="18" charset="0"/>
                <a:cs typeface="Times New Roman" pitchFamily="18" charset="0"/>
              </a:rPr>
              <a:t>помочь</a:t>
            </a:r>
            <a:r>
              <a:rPr lang="en-US" sz="3200" dirty="0" smtClean="0">
                <a:solidFill>
                  <a:schemeClr val="accent5">
                    <a:lumMod val="25000"/>
                  </a:schemeClr>
                </a:solidFill>
                <a:latin typeface="+mn-lt"/>
                <a:ea typeface="Times New Roman" pitchFamily="18" charset="0"/>
                <a:cs typeface="Times New Roman" pitchFamily="18" charset="0"/>
              </a:rPr>
              <a:t>.</a:t>
            </a:r>
          </a:p>
          <a:p>
            <a:pPr algn="just"/>
            <a:endParaRPr lang="en-US" sz="3200" dirty="0" smtClean="0">
              <a:solidFill>
                <a:schemeClr val="accent5">
                  <a:lumMod val="25000"/>
                </a:schemeClr>
              </a:solidFill>
              <a:latin typeface="+mn-lt"/>
              <a:ea typeface="Times New Roman" pitchFamily="18" charset="0"/>
              <a:cs typeface="Times New Roman" pitchFamily="18" charset="0"/>
            </a:endParaRPr>
          </a:p>
          <a:p>
            <a:pPr algn="just"/>
            <a:endParaRPr lang="ru-RU" sz="3200" dirty="0" smtClean="0">
              <a:solidFill>
                <a:schemeClr val="accent5">
                  <a:lumMod val="25000"/>
                </a:schemeClr>
              </a:solidFill>
              <a:latin typeface="+mn-lt"/>
              <a:ea typeface="Times New Roman" pitchFamily="18" charset="0"/>
              <a:cs typeface="Times New Roman" pitchFamily="18" charset="0"/>
            </a:endParaRPr>
          </a:p>
          <a:p>
            <a:pPr algn="just"/>
            <a:r>
              <a:rPr lang="ru-RU" sz="3200" dirty="0" smtClean="0">
                <a:solidFill>
                  <a:schemeClr val="accent5">
                    <a:lumMod val="25000"/>
                  </a:schemeClr>
                </a:solidFill>
                <a:latin typeface="+mn-lt"/>
                <a:ea typeface="Times New Roman" pitchFamily="18" charset="0"/>
                <a:cs typeface="Times New Roman" pitchFamily="18" charset="0"/>
              </a:rPr>
              <a:t>Приглашаем 26 января, на нашу секцию Рождественских </a:t>
            </a:r>
            <a:r>
              <a:rPr lang="ru-RU" sz="3200" dirty="0" smtClean="0">
                <a:solidFill>
                  <a:schemeClr val="accent5">
                    <a:lumMod val="25000"/>
                  </a:schemeClr>
                </a:solidFill>
                <a:latin typeface="+mn-lt"/>
                <a:ea typeface="Times New Roman" pitchFamily="18" charset="0"/>
                <a:cs typeface="Times New Roman" pitchFamily="18" charset="0"/>
              </a:rPr>
              <a:t>чтений ПСТГУ</a:t>
            </a:r>
          </a:p>
          <a:p>
            <a:pPr algn="just"/>
            <a:r>
              <a:rPr lang="ru-RU" sz="2800" b="1" dirty="0" smtClean="0">
                <a:solidFill>
                  <a:schemeClr val="accent5">
                    <a:lumMod val="50000"/>
                  </a:schemeClr>
                </a:solidFill>
              </a:rPr>
              <a:t>«Социальная </a:t>
            </a:r>
            <a:r>
              <a:rPr lang="ru-RU" sz="2800" b="1" dirty="0" smtClean="0">
                <a:solidFill>
                  <a:schemeClr val="accent5">
                    <a:lumMod val="50000"/>
                  </a:schemeClr>
                </a:solidFill>
              </a:rPr>
              <a:t>справедливость и милосердие: противоречие идей и ценностей».</a:t>
            </a:r>
          </a:p>
          <a:p>
            <a:pPr algn="just"/>
            <a:endParaRPr lang="ru-RU" sz="2800" b="1" dirty="0" smtClean="0">
              <a:solidFill>
                <a:schemeClr val="accent5">
                  <a:lumMod val="50000"/>
                </a:schemeClr>
              </a:solidFill>
            </a:endParaRPr>
          </a:p>
          <a:p>
            <a:pPr algn="just"/>
            <a:endParaRPr lang="ru-RU" sz="2500" dirty="0" smtClean="0">
              <a:solidFill>
                <a:schemeClr val="accent5">
                  <a:lumMod val="25000"/>
                </a:schemeClr>
              </a:solidFill>
              <a:latin typeface="+mn-lt"/>
              <a:ea typeface="Times New Roman" pitchFamily="18" charset="0"/>
              <a:cs typeface="Times New Roman" pitchFamily="18" charset="0"/>
            </a:endParaRPr>
          </a:p>
          <a:p>
            <a:pPr algn="just"/>
            <a:endParaRPr lang="ru-RU" sz="2500" dirty="0">
              <a:solidFill>
                <a:schemeClr val="accent5">
                  <a:lumMod val="25000"/>
                </a:schemeClr>
              </a:solidFill>
              <a:latin typeface="+mn-lt"/>
              <a:ea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4"/>
          <p:cNvSpPr>
            <a:spLocks noGrp="1" noChangeArrowheads="1"/>
          </p:cNvSpPr>
          <p:nvPr>
            <p:ph type="ctrTitle"/>
          </p:nvPr>
        </p:nvSpPr>
        <p:spPr>
          <a:xfrm>
            <a:off x="333375" y="2132856"/>
            <a:ext cx="8229600" cy="1656184"/>
          </a:xfrm>
        </p:spPr>
        <p:txBody>
          <a:bodyPr/>
          <a:lstStyle/>
          <a:p>
            <a:r>
              <a:rPr lang="ru-RU" sz="6000" dirty="0" smtClean="0"/>
              <a:t>Спасибо за внимание</a:t>
            </a:r>
            <a:endParaRPr lang="en-US" sz="6000" dirty="0"/>
          </a:p>
        </p:txBody>
      </p:sp>
      <p:sp>
        <p:nvSpPr>
          <p:cNvPr id="87045" name="Rectangle 5"/>
          <p:cNvSpPr>
            <a:spLocks noGrp="1" noChangeArrowheads="1"/>
          </p:cNvSpPr>
          <p:nvPr>
            <p:ph type="subTitle" idx="1"/>
          </p:nvPr>
        </p:nvSpPr>
        <p:spPr/>
        <p:txBody>
          <a:bodyPr/>
          <a:lstStyle/>
          <a:p>
            <a:r>
              <a:rPr lang="en-US"/>
              <a:t>www.themegallery.com</a:t>
            </a:r>
          </a:p>
        </p:txBody>
      </p:sp>
      <p:sp>
        <p:nvSpPr>
          <p:cNvPr id="4" name="Номер слайда 3"/>
          <p:cNvSpPr>
            <a:spLocks noGrp="1"/>
          </p:cNvSpPr>
          <p:nvPr>
            <p:ph type="sldNum" sz="quarter" idx="4"/>
          </p:nvPr>
        </p:nvSpPr>
        <p:spPr/>
        <p:txBody>
          <a:bodyPr/>
          <a:lstStyle/>
          <a:p>
            <a:fld id="{0254511E-8E7A-48B7-9CE0-CB3562F454DD}" type="slidenum">
              <a:rPr lang="en-US" smtClean="0"/>
              <a:pPr/>
              <a:t>39</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580TGp_general_light">
  <a:themeElements>
    <a:clrScheme name="Default Design 3">
      <a:dk1>
        <a:srgbClr val="000000"/>
      </a:dk1>
      <a:lt1>
        <a:srgbClr val="FEE9DE"/>
      </a:lt1>
      <a:dk2>
        <a:srgbClr val="000066"/>
      </a:dk2>
      <a:lt2>
        <a:srgbClr val="808080"/>
      </a:lt2>
      <a:accent1>
        <a:srgbClr val="5CB1FE"/>
      </a:accent1>
      <a:accent2>
        <a:srgbClr val="FF7575"/>
      </a:accent2>
      <a:accent3>
        <a:srgbClr val="FEF2EC"/>
      </a:accent3>
      <a:accent4>
        <a:srgbClr val="000000"/>
      </a:accent4>
      <a:accent5>
        <a:srgbClr val="B5D5FE"/>
      </a:accent5>
      <a:accent6>
        <a:srgbClr val="E76969"/>
      </a:accent6>
      <a:hlink>
        <a:srgbClr val="FFC319"/>
      </a:hlink>
      <a:folHlink>
        <a:srgbClr val="A8D02A"/>
      </a:folHlink>
    </a:clrScheme>
    <a:fontScheme name="Default Design">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DF58D"/>
        </a:lt1>
        <a:dk2>
          <a:srgbClr val="CC3300"/>
        </a:dk2>
        <a:lt2>
          <a:srgbClr val="808080"/>
        </a:lt2>
        <a:accent1>
          <a:srgbClr val="FF6161"/>
        </a:accent1>
        <a:accent2>
          <a:srgbClr val="FFC319"/>
        </a:accent2>
        <a:accent3>
          <a:srgbClr val="FEF9C5"/>
        </a:accent3>
        <a:accent4>
          <a:srgbClr val="000000"/>
        </a:accent4>
        <a:accent5>
          <a:srgbClr val="FFB7B7"/>
        </a:accent5>
        <a:accent6>
          <a:srgbClr val="E7B016"/>
        </a:accent6>
        <a:hlink>
          <a:srgbClr val="A8D02A"/>
        </a:hlink>
        <a:folHlink>
          <a:srgbClr val="5CB1FE"/>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E1F4D8"/>
        </a:lt1>
        <a:dk2>
          <a:srgbClr val="003366"/>
        </a:dk2>
        <a:lt2>
          <a:srgbClr val="808080"/>
        </a:lt2>
        <a:accent1>
          <a:srgbClr val="FFC319"/>
        </a:accent1>
        <a:accent2>
          <a:srgbClr val="A8D02A"/>
        </a:accent2>
        <a:accent3>
          <a:srgbClr val="EEF8E9"/>
        </a:accent3>
        <a:accent4>
          <a:srgbClr val="000000"/>
        </a:accent4>
        <a:accent5>
          <a:srgbClr val="FFDEAB"/>
        </a:accent5>
        <a:accent6>
          <a:srgbClr val="98BC25"/>
        </a:accent6>
        <a:hlink>
          <a:srgbClr val="5CB1FE"/>
        </a:hlink>
        <a:folHlink>
          <a:srgbClr val="FF6161"/>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EE9DE"/>
        </a:lt1>
        <a:dk2>
          <a:srgbClr val="000066"/>
        </a:dk2>
        <a:lt2>
          <a:srgbClr val="808080"/>
        </a:lt2>
        <a:accent1>
          <a:srgbClr val="5CB1FE"/>
        </a:accent1>
        <a:accent2>
          <a:srgbClr val="FF7575"/>
        </a:accent2>
        <a:accent3>
          <a:srgbClr val="FEF2EC"/>
        </a:accent3>
        <a:accent4>
          <a:srgbClr val="000000"/>
        </a:accent4>
        <a:accent5>
          <a:srgbClr val="B5D5FE"/>
        </a:accent5>
        <a:accent6>
          <a:srgbClr val="E76969"/>
        </a:accent6>
        <a:hlink>
          <a:srgbClr val="FFC319"/>
        </a:hlink>
        <a:folHlink>
          <a:srgbClr val="A8D02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881</TotalTime>
  <Words>2187</Words>
  <Application>Microsoft Office PowerPoint</Application>
  <PresentationFormat>Экран (4:3)</PresentationFormat>
  <Paragraphs>191</Paragraphs>
  <Slides>39</Slides>
  <Notes>2</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39</vt:i4>
      </vt:variant>
    </vt:vector>
  </HeadingPairs>
  <TitlesOfParts>
    <vt:vector size="43" baseType="lpstr">
      <vt:lpstr>Arial</vt:lpstr>
      <vt:lpstr>Arial Black</vt:lpstr>
      <vt:lpstr>Times New Roman</vt:lpstr>
      <vt:lpstr>580TGp_general_light</vt:lpstr>
      <vt:lpstr>Социальное служение Русской Православной Церкви</vt:lpstr>
      <vt:lpstr>Презентация PowerPoint</vt:lpstr>
      <vt:lpstr>Значение теории</vt:lpstr>
      <vt:lpstr>Презентация PowerPoint</vt:lpstr>
      <vt:lpstr>Социальная работа</vt:lpstr>
      <vt:lpstr>Социальная работа</vt:lpstr>
      <vt:lpstr>Социальная работа</vt:lpstr>
      <vt:lpstr>Презентация PowerPoint</vt:lpstr>
      <vt:lpstr>Презентация PowerPoint</vt:lpstr>
      <vt:lpstr>Организационно-правовые формы социальной защиты населения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УРОВНИ СОЦИАЛЬНОЙ РАБОТЫ</vt:lpstr>
      <vt:lpstr>Презентация PowerPoint</vt:lpstr>
      <vt:lpstr>Презентация PowerPoint</vt:lpstr>
      <vt:lpstr>Презентация PowerPoint</vt:lpstr>
      <vt:lpstr>Презентация PowerPoint</vt:lpstr>
      <vt:lpstr>Презентация PowerPoint</vt:lpstr>
      <vt:lpstr>Церковное социальное служение</vt:lpstr>
      <vt:lpstr>Характеристики диаконии</vt:lpstr>
      <vt:lpstr>Презентация PowerPoint</vt:lpstr>
      <vt:lpstr>Презентация PowerPoint</vt:lpstr>
      <vt:lpstr>Презентация PowerPoint</vt:lpstr>
      <vt:lpstr>О принципах организации социальной работы в Русской Православной Церкви</vt:lpstr>
      <vt:lpstr>О принципах организации социальной работы в Русской Православной Церкви</vt:lpstr>
      <vt:lpstr>О принципах организации социальной работы в Русской Православной Церкви</vt:lpstr>
      <vt:lpstr>Презентация PowerPoint</vt:lpstr>
      <vt:lpstr>Презентация PowerPoint</vt:lpstr>
      <vt:lpstr>Презентация PowerPoint</vt:lpstr>
      <vt:lpstr>Презентация PowerPoint</vt:lpstr>
      <vt:lpstr>Важно!</vt:lpstr>
      <vt:lpstr>Читайте о церковной социальной деятельности</vt:lpstr>
      <vt:lpstr>Если есть вопросы…</vt:lpstr>
      <vt:lpstr>Спасибо за внимание</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Социальная работа и социальное служение в жизни общества</dc:title>
  <dc:creator>Таня</dc:creator>
  <cp:lastModifiedBy>IKulikov</cp:lastModifiedBy>
  <cp:revision>104</cp:revision>
  <dcterms:created xsi:type="dcterms:W3CDTF">2014-10-02T01:11:26Z</dcterms:created>
  <dcterms:modified xsi:type="dcterms:W3CDTF">2016-12-02T08:36:57Z</dcterms:modified>
</cp:coreProperties>
</file>