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7" r:id="rId14"/>
    <p:sldId id="268" r:id="rId15"/>
    <p:sldId id="269" r:id="rId16"/>
    <p:sldId id="270" r:id="rId17"/>
    <p:sldId id="271" r:id="rId18"/>
    <p:sldId id="275" r:id="rId19"/>
    <p:sldId id="276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40" autoAdjust="0"/>
    <p:restoredTop sz="94660"/>
  </p:normalViewPr>
  <p:slideViewPr>
    <p:cSldViewPr>
      <p:cViewPr>
        <p:scale>
          <a:sx n="89" d="100"/>
          <a:sy n="89" d="100"/>
        </p:scale>
        <p:origin x="-894" y="6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29053E1-2261-4B8C-9E04-4FB949F039F1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F839129E-81CA-4169-8FFC-35DFB1BF29AF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9053E1-2261-4B8C-9E04-4FB949F039F1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839129E-81CA-4169-8FFC-35DFB1BF29A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29053E1-2261-4B8C-9E04-4FB949F039F1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F839129E-81CA-4169-8FFC-35DFB1BF29AF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9053E1-2261-4B8C-9E04-4FB949F039F1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839129E-81CA-4169-8FFC-35DFB1BF29A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9053E1-2261-4B8C-9E04-4FB949F039F1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839129E-81CA-4169-8FFC-35DFB1BF29A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9053E1-2261-4B8C-9E04-4FB949F039F1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839129E-81CA-4169-8FFC-35DFB1BF29A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29053E1-2261-4B8C-9E04-4FB949F039F1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839129E-81CA-4169-8FFC-35DFB1BF29A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9053E1-2261-4B8C-9E04-4FB949F039F1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839129E-81CA-4169-8FFC-35DFB1BF29A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9053E1-2261-4B8C-9E04-4FB949F039F1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839129E-81CA-4169-8FFC-35DFB1BF29AF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9053E1-2261-4B8C-9E04-4FB949F039F1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839129E-81CA-4169-8FFC-35DFB1BF29A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629053E1-2261-4B8C-9E04-4FB949F039F1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839129E-81CA-4169-8FFC-35DFB1BF29A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629053E1-2261-4B8C-9E04-4FB949F039F1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F839129E-81CA-4169-8FFC-35DFB1BF29A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globus.aquaviva.ru/eparkhialnyy-otdel-po-blagotvoritelnosti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4008" y="332655"/>
            <a:ext cx="4316016" cy="1008112"/>
          </a:xfrm>
        </p:spPr>
        <p:txBody>
          <a:bodyPr>
            <a:noAutofit/>
          </a:bodyPr>
          <a:lstStyle/>
          <a:p>
            <a:r>
              <a:rPr lang="ru-RU" sz="2000" dirty="0" smtClean="0"/>
              <a:t>Авиакатастрофа над </a:t>
            </a:r>
            <a:r>
              <a:rPr lang="ru-RU" sz="2000" dirty="0" err="1" smtClean="0"/>
              <a:t>Синаем</a:t>
            </a:r>
            <a:r>
              <a:rPr lang="ru-RU" sz="2000" dirty="0" smtClean="0"/>
              <a:t> </a:t>
            </a:r>
            <a:r>
              <a:rPr lang="ru-RU" sz="2000" b="1" dirty="0" smtClean="0"/>
              <a:t>224 человека погибли</a:t>
            </a:r>
            <a:endParaRPr lang="ru-RU" sz="2000" dirty="0"/>
          </a:p>
        </p:txBody>
      </p:sp>
      <p:pic>
        <p:nvPicPr>
          <p:cNvPr id="1026" name="Picture 2" descr="image descrip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3912493" cy="2448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092005" y="1772816"/>
            <a:ext cx="5033282" cy="3312368"/>
          </a:xfrm>
        </p:spPr>
        <p:txBody>
          <a:bodyPr>
            <a:noAutofit/>
          </a:bodyPr>
          <a:lstStyle/>
          <a:p>
            <a:pPr marL="285750" indent="-285750" algn="l">
              <a:buClr>
                <a:schemeClr val="bg1"/>
              </a:buClr>
              <a:buFont typeface="Wingdings" pitchFamily="2" charset="2"/>
              <a:buChar char="Ø"/>
            </a:pPr>
            <a:r>
              <a:rPr lang="ru-RU" sz="1500" dirty="0" smtClean="0">
                <a:solidFill>
                  <a:schemeClr val="bg1"/>
                </a:solidFill>
              </a:rPr>
              <a:t>Санкт-Петербургской епархией создана </a:t>
            </a:r>
            <a:r>
              <a:rPr lang="ru-RU" sz="1500" dirty="0">
                <a:solidFill>
                  <a:schemeClr val="bg1"/>
                </a:solidFill>
              </a:rPr>
              <a:t>оперативная группа, трое священников отправились в Пулково, где </a:t>
            </a:r>
            <a:r>
              <a:rPr lang="ru-RU" sz="1500" dirty="0" smtClean="0">
                <a:solidFill>
                  <a:schemeClr val="bg1"/>
                </a:solidFill>
              </a:rPr>
              <a:t>оказывали </a:t>
            </a:r>
            <a:r>
              <a:rPr lang="ru-RU" sz="1500" dirty="0">
                <a:solidFill>
                  <a:schemeClr val="bg1"/>
                </a:solidFill>
              </a:rPr>
              <a:t>духовную поддержку родственникам жертв </a:t>
            </a:r>
            <a:r>
              <a:rPr lang="ru-RU" sz="1500" dirty="0" smtClean="0">
                <a:solidFill>
                  <a:schemeClr val="bg1"/>
                </a:solidFill>
              </a:rPr>
              <a:t>катастрофы.</a:t>
            </a:r>
            <a:endParaRPr lang="ru-RU" sz="1500" dirty="0">
              <a:solidFill>
                <a:schemeClr val="bg1"/>
              </a:solidFill>
              <a:hlinkClick r:id="rId3"/>
            </a:endParaRPr>
          </a:p>
          <a:p>
            <a:pPr marL="285750" indent="-285750" algn="l">
              <a:buClr>
                <a:schemeClr val="bg1"/>
              </a:buClr>
              <a:buFont typeface="Wingdings" pitchFamily="2" charset="2"/>
              <a:buChar char="Ø"/>
            </a:pPr>
            <a:r>
              <a:rPr lang="ru-RU" sz="1500" dirty="0" smtClean="0">
                <a:solidFill>
                  <a:schemeClr val="bg1"/>
                </a:solidFill>
              </a:rPr>
              <a:t>Налажено </a:t>
            </a:r>
            <a:r>
              <a:rPr lang="ru-RU" sz="1500" dirty="0">
                <a:solidFill>
                  <a:schemeClr val="bg1"/>
                </a:solidFill>
              </a:rPr>
              <a:t>прямое взаимодействие с руководителем оперативного штаба по оказанию помощи родственникам погибших, вице-губернатором </a:t>
            </a:r>
            <a:r>
              <a:rPr lang="ru-RU" sz="1500" dirty="0" smtClean="0">
                <a:solidFill>
                  <a:schemeClr val="bg1"/>
                </a:solidFill>
              </a:rPr>
              <a:t>и </a:t>
            </a:r>
            <a:r>
              <a:rPr lang="ru-RU" sz="1500" dirty="0">
                <a:solidFill>
                  <a:schemeClr val="bg1"/>
                </a:solidFill>
              </a:rPr>
              <a:t>другими ответственными лицами городской администрации. </a:t>
            </a:r>
            <a:endParaRPr lang="ru-RU" sz="1500" dirty="0" smtClean="0">
              <a:solidFill>
                <a:schemeClr val="bg1"/>
              </a:solidFill>
            </a:endParaRPr>
          </a:p>
          <a:p>
            <a:pPr marL="285750" indent="-285750" algn="l">
              <a:buClr>
                <a:schemeClr val="bg1"/>
              </a:buClr>
              <a:buFont typeface="Wingdings" pitchFamily="2" charset="2"/>
              <a:buChar char="Ø"/>
            </a:pPr>
            <a:r>
              <a:rPr lang="ru-RU" sz="1500" dirty="0" smtClean="0">
                <a:solidFill>
                  <a:schemeClr val="bg1"/>
                </a:solidFill>
              </a:rPr>
              <a:t>В </a:t>
            </a:r>
            <a:r>
              <a:rPr lang="ru-RU" sz="1500" dirty="0">
                <a:solidFill>
                  <a:schemeClr val="bg1"/>
                </a:solidFill>
              </a:rPr>
              <a:t>отеле "</a:t>
            </a:r>
            <a:r>
              <a:rPr lang="ru-RU" sz="1500" dirty="0" err="1">
                <a:solidFill>
                  <a:schemeClr val="bg1"/>
                </a:solidFill>
              </a:rPr>
              <a:t>Краун</a:t>
            </a:r>
            <a:r>
              <a:rPr lang="ru-RU" sz="1500" dirty="0">
                <a:solidFill>
                  <a:schemeClr val="bg1"/>
                </a:solidFill>
              </a:rPr>
              <a:t> Плаза", куда </a:t>
            </a:r>
            <a:r>
              <a:rPr lang="ru-RU" sz="1500" dirty="0" smtClean="0">
                <a:solidFill>
                  <a:schemeClr val="bg1"/>
                </a:solidFill>
              </a:rPr>
              <a:t>съезжались </a:t>
            </a:r>
            <a:r>
              <a:rPr lang="ru-RU" sz="1500" dirty="0">
                <a:solidFill>
                  <a:schemeClr val="bg1"/>
                </a:solidFill>
              </a:rPr>
              <a:t>родственники и где </a:t>
            </a:r>
            <a:r>
              <a:rPr lang="ru-RU" sz="1500" dirty="0" smtClean="0">
                <a:solidFill>
                  <a:schemeClr val="bg1"/>
                </a:solidFill>
              </a:rPr>
              <a:t>располагался </a:t>
            </a:r>
            <a:r>
              <a:rPr lang="ru-RU" sz="1500" dirty="0">
                <a:solidFill>
                  <a:schemeClr val="bg1"/>
                </a:solidFill>
              </a:rPr>
              <a:t>оперативный штаб, </a:t>
            </a:r>
            <a:r>
              <a:rPr lang="ru-RU" sz="1500" dirty="0" smtClean="0">
                <a:solidFill>
                  <a:schemeClr val="bg1"/>
                </a:solidFill>
              </a:rPr>
              <a:t>находились </a:t>
            </a:r>
            <a:r>
              <a:rPr lang="ru-RU" sz="1500" dirty="0">
                <a:solidFill>
                  <a:schemeClr val="bg1"/>
                </a:solidFill>
              </a:rPr>
              <a:t>священники. К работе психологов МЧС </a:t>
            </a:r>
            <a:r>
              <a:rPr lang="ru-RU" sz="1500" dirty="0" smtClean="0">
                <a:solidFill>
                  <a:schemeClr val="bg1"/>
                </a:solidFill>
              </a:rPr>
              <a:t>подключились </a:t>
            </a:r>
            <a:r>
              <a:rPr lang="ru-RU" sz="1500" dirty="0">
                <a:solidFill>
                  <a:schemeClr val="bg1"/>
                </a:solidFill>
              </a:rPr>
              <a:t>специалисты Общества православных </a:t>
            </a:r>
            <a:r>
              <a:rPr lang="ru-RU" sz="1500" dirty="0" smtClean="0">
                <a:solidFill>
                  <a:schemeClr val="bg1"/>
                </a:solidFill>
              </a:rPr>
              <a:t>врачей.</a:t>
            </a:r>
          </a:p>
          <a:p>
            <a:pPr marL="285750" indent="-285750" algn="l">
              <a:buClr>
                <a:schemeClr val="bg1"/>
              </a:buClr>
              <a:buFont typeface="Wingdings" pitchFamily="2" charset="2"/>
              <a:buChar char="Ø"/>
            </a:pPr>
            <a:r>
              <a:rPr lang="ru-RU" sz="1500" dirty="0" smtClean="0">
                <a:solidFill>
                  <a:schemeClr val="bg1"/>
                </a:solidFill>
              </a:rPr>
              <a:t>По </a:t>
            </a:r>
            <a:r>
              <a:rPr lang="ru-RU" sz="1500" dirty="0">
                <a:solidFill>
                  <a:schemeClr val="bg1"/>
                </a:solidFill>
              </a:rPr>
              <a:t>благословению митрополита </a:t>
            </a:r>
            <a:r>
              <a:rPr lang="ru-RU" sz="1500" dirty="0" err="1">
                <a:solidFill>
                  <a:schemeClr val="bg1"/>
                </a:solidFill>
              </a:rPr>
              <a:t>Варсонофия</a:t>
            </a:r>
            <a:r>
              <a:rPr lang="ru-RU" sz="1500" dirty="0">
                <a:solidFill>
                  <a:schemeClr val="bg1"/>
                </a:solidFill>
              </a:rPr>
              <a:t> во всех храмах и монастырях епархии 1 ноября за Божественной Л</a:t>
            </a:r>
            <a:r>
              <a:rPr lang="ru-RU" sz="1500" dirty="0" smtClean="0">
                <a:solidFill>
                  <a:schemeClr val="bg1"/>
                </a:solidFill>
              </a:rPr>
              <a:t>итургией </a:t>
            </a:r>
            <a:r>
              <a:rPr lang="ru-RU" sz="1500" dirty="0">
                <a:solidFill>
                  <a:schemeClr val="bg1"/>
                </a:solidFill>
              </a:rPr>
              <a:t>вознесены заупокойные молитвы и совершены панихиды о всех, в авиакатастрофе в Египте погибших</a:t>
            </a:r>
            <a:r>
              <a:rPr lang="ru-RU" sz="1500" dirty="0" smtClean="0">
                <a:solidFill>
                  <a:schemeClr val="bg1"/>
                </a:solidFill>
              </a:rPr>
              <a:t>.</a:t>
            </a:r>
          </a:p>
          <a:p>
            <a:pPr marL="171450" indent="-171450" algn="l">
              <a:buFont typeface="Wingdings" pitchFamily="2" charset="2"/>
              <a:buChar char="Ø"/>
            </a:pPr>
            <a:endParaRPr lang="ru-RU" sz="1100" dirty="0"/>
          </a:p>
          <a:p>
            <a:pPr marL="171450" indent="-171450" algn="l">
              <a:buFont typeface="Wingdings" pitchFamily="2" charset="2"/>
              <a:buChar char="Ø"/>
            </a:pP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4119414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3779912" y="332656"/>
            <a:ext cx="5114778" cy="1101248"/>
          </a:xfrm>
        </p:spPr>
        <p:txBody>
          <a:bodyPr>
            <a:noAutofit/>
          </a:bodyPr>
          <a:lstStyle/>
          <a:p>
            <a:r>
              <a:rPr lang="ru-RU" sz="2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циклон на </a:t>
            </a:r>
            <a:r>
              <a:rPr lang="ru-RU" sz="2000" b="1" cap="all" dirty="0" err="1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сахалине</a:t>
            </a:r>
            <a:r>
              <a:rPr lang="ru-RU" sz="2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. </a:t>
            </a:r>
          </a:p>
          <a:p>
            <a:r>
              <a:rPr lang="ru-RU" sz="2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От </a:t>
            </a:r>
            <a:r>
              <a:rPr lang="ru-RU" sz="2000" b="1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стихии пострадали 37 человек, одна женщина погибла. </a:t>
            </a:r>
          </a:p>
        </p:txBody>
      </p:sp>
      <p:pic>
        <p:nvPicPr>
          <p:cNvPr id="2050" name="Picture 2" descr="image descripti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28" y="116632"/>
            <a:ext cx="3744416" cy="2497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95936" y="1777263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dirty="0" smtClean="0">
                <a:solidFill>
                  <a:schemeClr val="bg1"/>
                </a:solidFill>
              </a:rPr>
              <a:t>Больше </a:t>
            </a:r>
            <a:r>
              <a:rPr lang="ru-RU" dirty="0">
                <a:solidFill>
                  <a:schemeClr val="bg1"/>
                </a:solidFill>
              </a:rPr>
              <a:t>всего пострадали Южно-Сахалинск, Невельск, Холмск и Корсаков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</a:p>
          <a:p>
            <a:pPr marL="285750" indent="-285750">
              <a:buFont typeface="Wingdings" pitchFamily="2" charset="2"/>
              <a:buChar char="Ø"/>
            </a:pPr>
            <a:endParaRPr lang="ru-RU" dirty="0">
              <a:solidFill>
                <a:schemeClr val="bg1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ru-RU" dirty="0" smtClean="0">
                <a:solidFill>
                  <a:schemeClr val="bg1"/>
                </a:solidFill>
              </a:rPr>
              <a:t>Со всех  благочиний Южно-Сахалинской епархии отправлены священники в больницы посетить пострадавших </a:t>
            </a:r>
          </a:p>
          <a:p>
            <a:pPr marL="285750" indent="-285750">
              <a:buFont typeface="Wingdings" pitchFamily="2" charset="2"/>
              <a:buChar char="Ø"/>
            </a:pPr>
            <a:endParaRPr lang="ru-RU" b="1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ru-RU" dirty="0">
                <a:solidFill>
                  <a:schemeClr val="bg1"/>
                </a:solidFill>
              </a:rPr>
              <a:t>Священнослужители епархии посещают потерпевших, выясняя нужды, оказывая посильную помощь. </a:t>
            </a:r>
            <a:endParaRPr lang="ru-RU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endParaRPr lang="ru-RU" dirty="0">
              <a:solidFill>
                <a:schemeClr val="bg1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ru-RU" dirty="0" smtClean="0">
                <a:solidFill>
                  <a:schemeClr val="bg1"/>
                </a:solidFill>
              </a:rPr>
              <a:t>В </a:t>
            </a:r>
            <a:r>
              <a:rPr lang="ru-RU" dirty="0">
                <a:solidFill>
                  <a:schemeClr val="bg1"/>
                </a:solidFill>
              </a:rPr>
              <a:t>епархии открыта горячая линия помощи пострадавшим от стихии.</a:t>
            </a:r>
            <a:endParaRPr lang="ru-RU" b="1" dirty="0">
              <a:solidFill>
                <a:schemeClr val="bg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1589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95936" y="2492896"/>
            <a:ext cx="4968552" cy="3690410"/>
          </a:xfrm>
        </p:spPr>
        <p:txBody>
          <a:bodyPr>
            <a:noAutofit/>
          </a:bodyPr>
          <a:lstStyle/>
          <a:p>
            <a:pPr algn="l"/>
            <a:r>
              <a:rPr lang="ru-RU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Трое паломников скончались на месте, остальных доставили в больницы Можги и села Алнаши.</a:t>
            </a:r>
            <a:br>
              <a:rPr lang="ru-RU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</a:br>
            <a:r>
              <a:rPr lang="ru-RU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/>
            </a:r>
            <a:br>
              <a:rPr lang="ru-RU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</a:br>
            <a:r>
              <a:rPr lang="ru-RU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Прибыв к пострадавшим, архимандрит Вениамин (Крюков) от лица Святейшего Патриарха Московского и всея Руси Кирилла выразил страждущим слова пастырской поддержки и духовного ободрения. </a:t>
            </a:r>
            <a:br>
              <a:rPr lang="ru-RU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</a:br>
            <a:r>
              <a:rPr lang="ru-RU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/>
            </a:r>
            <a:br>
              <a:rPr lang="ru-RU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</a:br>
            <a:r>
              <a:rPr lang="ru-RU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передал пострадавшим иконы Христа Спасителя и Матери Божией и рассказал о том, что в храмах и монастырях Русской Православной Церкви возносятся сугубые заздравные молитвы о пострадавших.</a:t>
            </a:r>
            <a:br>
              <a:rPr lang="ru-RU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</a:br>
            <a:r>
              <a:rPr lang="ru-RU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/>
            </a:r>
            <a:br>
              <a:rPr lang="ru-RU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</a:br>
            <a:r>
              <a:rPr lang="ru-RU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Погибшие в аварии были доставлены в морг Можги. Священник оказывает родственникам погибших психологическую помощь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subTitle" idx="1"/>
          </p:nvPr>
        </p:nvSpPr>
        <p:spPr>
          <a:xfrm>
            <a:off x="3707904" y="404664"/>
            <a:ext cx="5222309" cy="1035115"/>
          </a:xfrm>
        </p:spPr>
        <p:txBody>
          <a:bodyPr>
            <a:normAutofit fontScale="92500"/>
          </a:bodyPr>
          <a:lstStyle/>
          <a:p>
            <a:r>
              <a:rPr lang="ru-RU" sz="2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в паломнический автобус </a:t>
            </a:r>
          </a:p>
          <a:p>
            <a:r>
              <a:rPr lang="ru-RU" sz="2000" b="1" cap="all" dirty="0" err="1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дивеево-удмуртия</a:t>
            </a:r>
            <a:r>
              <a:rPr lang="ru-RU" sz="2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 врезался грузовик. </a:t>
            </a:r>
          </a:p>
          <a:p>
            <a:r>
              <a:rPr lang="ru-RU" sz="2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 3 погибли, 9 госпитализированы. </a:t>
            </a:r>
          </a:p>
          <a:p>
            <a:endParaRPr lang="ru-RU" dirty="0"/>
          </a:p>
        </p:txBody>
      </p:sp>
      <p:pic>
        <p:nvPicPr>
          <p:cNvPr id="3074" name="Picture 2" descr="image descripti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962" y="260648"/>
            <a:ext cx="3528392" cy="2646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9816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22576" y="908720"/>
            <a:ext cx="5321424" cy="2371824"/>
          </a:xfrm>
        </p:spPr>
        <p:txBody>
          <a:bodyPr>
            <a:normAutofit fontScale="90000"/>
          </a:bodyPr>
          <a:lstStyle/>
          <a:p>
            <a:r>
              <a:rPr lang="ru-RU" sz="1800" dirty="0" smtClean="0"/>
              <a:t>обрушения </a:t>
            </a:r>
            <a:r>
              <a:rPr lang="ru-RU" sz="1800" dirty="0"/>
              <a:t>казармы в Омской </a:t>
            </a:r>
            <a:r>
              <a:rPr lang="ru-RU" sz="1800" dirty="0" smtClean="0"/>
              <a:t>области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из-под завалов извлекли 36 </a:t>
            </a:r>
            <a:r>
              <a:rPr lang="ru-RU" sz="1800" dirty="0" smtClean="0"/>
              <a:t>человек.</a:t>
            </a:r>
            <a:br>
              <a:rPr lang="ru-RU" sz="1800" dirty="0" smtClean="0"/>
            </a:br>
            <a:r>
              <a:rPr lang="ru-RU" sz="1800" dirty="0" smtClean="0"/>
              <a:t>16 погибли, 20 </a:t>
            </a:r>
            <a:r>
              <a:rPr lang="ru-RU" sz="1800" dirty="0"/>
              <a:t>человек с травмами разной степени тяжести доставили в местные больницы.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Один </a:t>
            </a:r>
            <a:r>
              <a:rPr lang="ru-RU" sz="1800" dirty="0"/>
              <a:t>из спасенных скончался на операционном столе</a:t>
            </a:r>
            <a:r>
              <a:rPr lang="ru-RU" sz="2000" dirty="0"/>
              <a:t>.</a:t>
            </a:r>
            <a:br>
              <a:rPr lang="ru-RU" sz="2000" dirty="0"/>
            </a:br>
            <a:r>
              <a:rPr lang="ru-RU" b="0" dirty="0"/>
              <a:t/>
            </a:r>
            <a:br>
              <a:rPr lang="ru-RU" b="0" dirty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subTitle" idx="1"/>
          </p:nvPr>
        </p:nvSpPr>
        <p:spPr>
          <a:xfrm>
            <a:off x="3635896" y="2276872"/>
            <a:ext cx="5508103" cy="4320480"/>
          </a:xfrm>
        </p:spPr>
        <p:txBody>
          <a:bodyPr>
            <a:normAutofit fontScale="25000" lnSpcReduction="20000"/>
          </a:bodyPr>
          <a:lstStyle/>
          <a:p>
            <a:pPr marL="571500" indent="-571500" algn="l">
              <a:buClr>
                <a:schemeClr val="bg1"/>
              </a:buClr>
              <a:buFont typeface="Wingdings" pitchFamily="2" charset="2"/>
              <a:buChar char="Ø"/>
            </a:pPr>
            <a:r>
              <a:rPr lang="ru-RU" sz="5200" dirty="0"/>
              <a:t>В момент трагедии в казарме находились 337 военнослужащих</a:t>
            </a:r>
            <a:r>
              <a:rPr lang="ru-RU" sz="5200" dirty="0" smtClean="0"/>
              <a:t>.</a:t>
            </a:r>
          </a:p>
          <a:p>
            <a:pPr marL="571500" indent="-571500" algn="l">
              <a:buClr>
                <a:schemeClr val="bg1"/>
              </a:buClr>
              <a:buFont typeface="Wingdings" pitchFamily="2" charset="2"/>
              <a:buChar char="Ø"/>
            </a:pPr>
            <a:endParaRPr lang="ru-RU" sz="5200" dirty="0"/>
          </a:p>
          <a:p>
            <a:pPr marL="571500" indent="-571500" algn="l">
              <a:buClr>
                <a:schemeClr val="bg1"/>
              </a:buClr>
              <a:buFont typeface="Wingdings" pitchFamily="2" charset="2"/>
              <a:buChar char="Ø"/>
            </a:pPr>
            <a:r>
              <a:rPr lang="ru-RU" sz="5200" dirty="0"/>
              <a:t>По первым данным, полученным с места происшествия, под завалами оказались 45 человек. Троим из них посчастливилось выбраться самостоятельно. К операции по спасению людей подключились не только профессиональные спасатели, но и военнослужащие, находящиеся на территории этого военного городка. «Всю ночь представители духовенства дежурили на месте происшествия, – сказал руководитель социального отдела Омской епархии </a:t>
            </a:r>
            <a:r>
              <a:rPr lang="ru-RU" sz="5200" b="1" dirty="0"/>
              <a:t>протоиерей Олег Цветков.</a:t>
            </a:r>
            <a:r>
              <a:rPr lang="ru-RU" sz="5200" dirty="0"/>
              <a:t> – И не только словом помогали, но и носилки носили, и завалы разбирали</a:t>
            </a:r>
            <a:r>
              <a:rPr lang="ru-RU" sz="5200" dirty="0" smtClean="0"/>
              <a:t>».</a:t>
            </a:r>
          </a:p>
          <a:p>
            <a:pPr marL="571500" indent="-571500" algn="l">
              <a:buClr>
                <a:schemeClr val="bg1"/>
              </a:buClr>
              <a:buFont typeface="Wingdings" pitchFamily="2" charset="2"/>
              <a:buChar char="Ø"/>
            </a:pPr>
            <a:r>
              <a:rPr lang="ru-RU" sz="5200" dirty="0" smtClean="0"/>
              <a:t>Пострадавших </a:t>
            </a:r>
            <a:r>
              <a:rPr lang="ru-RU" sz="5200" dirty="0"/>
              <a:t>ребят в больницах </a:t>
            </a:r>
            <a:r>
              <a:rPr lang="ru-RU" sz="5200" dirty="0" smtClean="0"/>
              <a:t>навестили </a:t>
            </a:r>
            <a:r>
              <a:rPr lang="ru-RU" sz="5200" dirty="0"/>
              <a:t>священники. </a:t>
            </a:r>
            <a:endParaRPr lang="ru-RU" sz="5200" dirty="0" smtClean="0"/>
          </a:p>
          <a:p>
            <a:pPr marL="571500" indent="-571500" algn="l">
              <a:buClr>
                <a:schemeClr val="bg1"/>
              </a:buClr>
              <a:buFont typeface="Wingdings" pitchFamily="2" charset="2"/>
              <a:buChar char="Ø"/>
            </a:pPr>
            <a:r>
              <a:rPr lang="ru-RU" sz="5200" dirty="0" smtClean="0"/>
              <a:t>Утром </a:t>
            </a:r>
            <a:r>
              <a:rPr lang="ru-RU" sz="5200" dirty="0"/>
              <a:t>в Храме Святой Троицы, который находится на территории военного </a:t>
            </a:r>
            <a:r>
              <a:rPr lang="ru-RU" sz="5200" dirty="0" smtClean="0"/>
              <a:t>городка отслужили </a:t>
            </a:r>
            <a:r>
              <a:rPr lang="ru-RU" sz="5200" dirty="0"/>
              <a:t>молебны о здравии пострадавших и панихиды о </a:t>
            </a:r>
            <a:r>
              <a:rPr lang="ru-RU" sz="5200" dirty="0" smtClean="0"/>
              <a:t>погибших</a:t>
            </a:r>
          </a:p>
          <a:p>
            <a:pPr marL="571500" indent="-571500" algn="l">
              <a:buClr>
                <a:schemeClr val="bg1"/>
              </a:buClr>
              <a:buFont typeface="Wingdings" pitchFamily="2" charset="2"/>
              <a:buChar char="Ø"/>
            </a:pPr>
            <a:r>
              <a:rPr lang="ru-RU" sz="5200" dirty="0" smtClean="0"/>
              <a:t>«Особенно </a:t>
            </a:r>
            <a:r>
              <a:rPr lang="ru-RU" sz="5200" dirty="0"/>
              <a:t>тяжело видеть горе родителей, которые приехали на принятие присяги, чтобы посмотреть и порадоваться за своих </a:t>
            </a:r>
            <a:r>
              <a:rPr lang="ru-RU" sz="5200" dirty="0" smtClean="0"/>
              <a:t>детей…Священники </a:t>
            </a:r>
            <a:r>
              <a:rPr lang="ru-RU" sz="5200" dirty="0"/>
              <a:t>нашей епархии беседуют с родителями, поддерживают их, не дают угаснуть надежде в их сердцах. А несколько парней, которые находились в эту ночь в казарме и,  счастью, не пострадали, выразили желание креститься».</a:t>
            </a:r>
          </a:p>
          <a:p>
            <a:endParaRPr lang="ru-RU" dirty="0"/>
          </a:p>
        </p:txBody>
      </p:sp>
      <p:pic>
        <p:nvPicPr>
          <p:cNvPr id="4098" name="Picture 2" descr="image descrip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38" y="260648"/>
            <a:ext cx="3919095" cy="2745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1620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11960" y="476672"/>
            <a:ext cx="4445492" cy="1584176"/>
          </a:xfrm>
        </p:spPr>
        <p:txBody>
          <a:bodyPr>
            <a:normAutofit/>
          </a:bodyPr>
          <a:lstStyle/>
          <a:p>
            <a:r>
              <a:rPr lang="ru-RU" sz="2000" dirty="0" smtClean="0"/>
              <a:t>Рыбинская епархия </a:t>
            </a:r>
            <a:r>
              <a:rPr lang="ru-RU" sz="2000" dirty="0"/>
              <a:t>открыла новый приют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для </a:t>
            </a:r>
            <a:r>
              <a:rPr lang="ru-RU" sz="2000" dirty="0"/>
              <a:t>украинских беженцев</a:t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3" name="Текст 2"/>
          <p:cNvSpPr>
            <a:spLocks noGrp="1"/>
          </p:cNvSpPr>
          <p:nvPr>
            <p:ph type="subTitle" idx="1"/>
          </p:nvPr>
        </p:nvSpPr>
        <p:spPr>
          <a:xfrm>
            <a:off x="4281261" y="2276872"/>
            <a:ext cx="4888392" cy="3240360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ru-RU" b="1" dirty="0"/>
              <a:t>«Дом милосердия» в Рыбинске </a:t>
            </a:r>
            <a:r>
              <a:rPr lang="ru-RU" b="1" dirty="0" smtClean="0"/>
              <a:t>на 30 человек</a:t>
            </a:r>
            <a:r>
              <a:rPr lang="ru-RU" b="1" dirty="0"/>
              <a:t> </a:t>
            </a:r>
            <a:r>
              <a:rPr lang="ru-RU" b="1" dirty="0" smtClean="0"/>
              <a:t>открылся в </a:t>
            </a:r>
            <a:r>
              <a:rPr lang="ru-RU" b="1" dirty="0"/>
              <a:t>здании бывшего детского сада, переданном Церкви городской администрацией. </a:t>
            </a:r>
            <a:endParaRPr lang="ru-RU" b="1" dirty="0" smtClean="0"/>
          </a:p>
          <a:p>
            <a:pPr algn="l"/>
            <a:endParaRPr lang="ru-RU" b="1" dirty="0" smtClean="0"/>
          </a:p>
          <a:p>
            <a:pPr algn="l"/>
            <a:r>
              <a:rPr lang="ru-RU" b="1" dirty="0" smtClean="0"/>
              <a:t>На </a:t>
            </a:r>
            <a:r>
              <a:rPr lang="ru-RU" b="1" dirty="0"/>
              <a:t>общецерковные средства двухэтажное здание, находившееся в аварийном состоянии, было отремонтировано и подготовлено к приему беженцев из Украины, нуждающихся в жилье. </a:t>
            </a:r>
            <a:endParaRPr lang="ru-RU" b="1" dirty="0" smtClean="0"/>
          </a:p>
          <a:p>
            <a:pPr algn="l"/>
            <a:endParaRPr lang="ru-RU" b="1" dirty="0" smtClean="0"/>
          </a:p>
          <a:p>
            <a:pPr algn="l"/>
            <a:r>
              <a:rPr lang="ru-RU" b="1" dirty="0" smtClean="0"/>
              <a:t>Кроме </a:t>
            </a:r>
            <a:r>
              <a:rPr lang="ru-RU" b="1" dirty="0"/>
              <a:t>того, по благословению Святейшего Патриарха Кирилла Церковь оказывает помощь мирным жителям, которые находятся на территории юго-востока Украины. </a:t>
            </a:r>
            <a:endParaRPr lang="ru-RU" dirty="0"/>
          </a:p>
        </p:txBody>
      </p:sp>
      <p:pic>
        <p:nvPicPr>
          <p:cNvPr id="5122" name="Picture 2" descr="image descripti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0648"/>
            <a:ext cx="3464536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www.diaconia.ru/files/55a7a3/08416d/a14f0b/8b4567/img_1368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147" y="4221088"/>
            <a:ext cx="3482752" cy="2420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6286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136649" y="116633"/>
            <a:ext cx="5007351" cy="2088232"/>
          </a:xfrm>
        </p:spPr>
        <p:txBody>
          <a:bodyPr/>
          <a:lstStyle/>
          <a:p>
            <a:pPr algn="l"/>
            <a:r>
              <a:rPr lang="ru-RU" sz="1600" dirty="0" smtClean="0"/>
              <a:t>Снежные заносы на трассе Оренбург –</a:t>
            </a:r>
            <a:r>
              <a:rPr lang="ru-RU" sz="1600" dirty="0" err="1" smtClean="0"/>
              <a:t>орск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12 человек госпитализировано, 1 погиб.</a:t>
            </a:r>
            <a:br>
              <a:rPr lang="ru-RU" sz="1600" dirty="0" smtClean="0"/>
            </a:br>
            <a:r>
              <a:rPr lang="ru-RU" sz="1600" dirty="0" smtClean="0"/>
              <a:t>Сержант </a:t>
            </a:r>
            <a:r>
              <a:rPr lang="ru-RU" sz="1600" dirty="0"/>
              <a:t>Максудов, во время спасательной операции, </a:t>
            </a:r>
            <a:r>
              <a:rPr lang="ru-RU" sz="1600" dirty="0" smtClean="0"/>
              <a:t>при </a:t>
            </a:r>
            <a:r>
              <a:rPr lang="ru-RU" sz="1600" dirty="0"/>
              <a:t>спасении людей отдал свою куртку ребенку и рукавицы замерзающей девушке, из-за чего получил тяжелое обморожение левой руки.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subTitle" idx="1"/>
          </p:nvPr>
        </p:nvSpPr>
        <p:spPr>
          <a:xfrm>
            <a:off x="4283968" y="2564904"/>
            <a:ext cx="4608512" cy="3456384"/>
          </a:xfrm>
        </p:spPr>
        <p:txBody>
          <a:bodyPr>
            <a:normAutofit fontScale="92500" lnSpcReduction="10000"/>
          </a:bodyPr>
          <a:lstStyle/>
          <a:p>
            <a:pPr marL="342900" indent="-342900" algn="l">
              <a:buClr>
                <a:schemeClr val="bg1"/>
              </a:buClr>
              <a:buFont typeface="Wingdings" pitchFamily="2" charset="2"/>
              <a:buChar char="Ø"/>
            </a:pPr>
            <a:r>
              <a:rPr lang="ru-RU" sz="1900" dirty="0" smtClean="0"/>
              <a:t>Епископ </a:t>
            </a:r>
            <a:r>
              <a:rPr lang="ru-RU" sz="1900" dirty="0" err="1"/>
              <a:t>Орский</a:t>
            </a:r>
            <a:r>
              <a:rPr lang="ru-RU" sz="1900" dirty="0"/>
              <a:t> и Гайский посетил в больнице сотрудника патрульно-постовой службы полиции города </a:t>
            </a:r>
            <a:r>
              <a:rPr lang="ru-RU" sz="1900" dirty="0" smtClean="0"/>
              <a:t>Медногорска</a:t>
            </a:r>
          </a:p>
          <a:p>
            <a:pPr marL="342900" indent="-342900" algn="l">
              <a:buClr>
                <a:schemeClr val="bg1"/>
              </a:buClr>
              <a:buFont typeface="Wingdings" pitchFamily="2" charset="2"/>
              <a:buChar char="Ø"/>
            </a:pPr>
            <a:r>
              <a:rPr lang="ru-RU" sz="1900" dirty="0" smtClean="0"/>
              <a:t>Владыка </a:t>
            </a:r>
            <a:r>
              <a:rPr lang="ru-RU" sz="1900" dirty="0"/>
              <a:t>тепло беседовал с сержантом, поддерживал, благодарил героя-полицейского за оказанную помощь замерзающим </a:t>
            </a:r>
            <a:r>
              <a:rPr lang="ru-RU" sz="1900" dirty="0" smtClean="0"/>
              <a:t>людям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ru-RU" sz="1900" dirty="0" smtClean="0"/>
              <a:t>Из </a:t>
            </a:r>
            <a:r>
              <a:rPr lang="ru-RU" sz="1900" dirty="0"/>
              <a:t>личных средств владыки Данилу выделено пожертвование, необходимое </a:t>
            </a:r>
            <a:r>
              <a:rPr lang="ru-RU" sz="1900" dirty="0" smtClean="0"/>
              <a:t>для </a:t>
            </a:r>
            <a:r>
              <a:rPr lang="ru-RU" sz="1900" dirty="0"/>
              <a:t>лечения.</a:t>
            </a:r>
            <a:r>
              <a:rPr lang="ru-RU" sz="1900" dirty="0" smtClean="0"/>
              <a:t/>
            </a:r>
            <a:br>
              <a:rPr lang="ru-RU" sz="1900" dirty="0" smtClean="0"/>
            </a:br>
            <a:r>
              <a:rPr lang="ru-RU" sz="1900" dirty="0"/>
              <a:t>Выразил благодарность владыка и медицинскому </a:t>
            </a:r>
            <a:r>
              <a:rPr lang="ru-RU" sz="1900" dirty="0" smtClean="0"/>
              <a:t>персоналу</a:t>
            </a:r>
          </a:p>
          <a:p>
            <a:endParaRPr lang="ru-RU" dirty="0"/>
          </a:p>
        </p:txBody>
      </p:sp>
      <p:pic>
        <p:nvPicPr>
          <p:cNvPr id="6147" name="Picture 3" descr="C:\Users\Пк\Downloads\226198.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52549"/>
            <a:ext cx="4029145" cy="2703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Медик приняла роды во время бури на трассе в Оренбургской области и согревала младенца своим телом несколько часов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717032"/>
            <a:ext cx="40005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8986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454352" y="293427"/>
            <a:ext cx="4203100" cy="1340720"/>
          </a:xfrm>
        </p:spPr>
        <p:txBody>
          <a:bodyPr/>
          <a:lstStyle/>
          <a:p>
            <a:r>
              <a:rPr lang="ru-RU" sz="1800" dirty="0" smtClean="0"/>
              <a:t>Воркута. </a:t>
            </a:r>
            <a:br>
              <a:rPr lang="ru-RU" sz="1800" dirty="0" smtClean="0"/>
            </a:br>
            <a:r>
              <a:rPr lang="ru-RU" sz="1800" dirty="0" smtClean="0"/>
              <a:t>Обрушения </a:t>
            </a:r>
            <a:r>
              <a:rPr lang="ru-RU" sz="1800" dirty="0"/>
              <a:t>в шахте </a:t>
            </a:r>
            <a:r>
              <a:rPr lang="ru-RU" sz="1800" dirty="0" smtClean="0"/>
              <a:t>северная </a:t>
            </a:r>
            <a:br>
              <a:rPr lang="ru-RU" sz="1800" dirty="0" smtClean="0"/>
            </a:br>
            <a:r>
              <a:rPr lang="ru-RU" sz="1800" dirty="0" smtClean="0"/>
              <a:t>Всего </a:t>
            </a:r>
            <a:r>
              <a:rPr lang="ru-RU" sz="1800" dirty="0"/>
              <a:t>в результате </a:t>
            </a:r>
            <a:r>
              <a:rPr lang="ru-RU" sz="1800" dirty="0" smtClean="0"/>
              <a:t>аварий </a:t>
            </a:r>
            <a:r>
              <a:rPr lang="ru-RU" sz="1800" dirty="0"/>
              <a:t>погибли 36 </a:t>
            </a:r>
            <a:r>
              <a:rPr lang="ru-RU" sz="1800" dirty="0" smtClean="0"/>
              <a:t>человек</a:t>
            </a:r>
            <a:endParaRPr lang="ru-RU" sz="1800" dirty="0"/>
          </a:p>
        </p:txBody>
      </p:sp>
      <p:sp>
        <p:nvSpPr>
          <p:cNvPr id="3" name="Текст 2"/>
          <p:cNvSpPr>
            <a:spLocks noGrp="1"/>
          </p:cNvSpPr>
          <p:nvPr>
            <p:ph type="subTitle" idx="1"/>
          </p:nvPr>
        </p:nvSpPr>
        <p:spPr>
          <a:xfrm>
            <a:off x="4644008" y="1844824"/>
            <a:ext cx="4320480" cy="4824536"/>
          </a:xfrm>
        </p:spPr>
        <p:txBody>
          <a:bodyPr>
            <a:normAutofit fontScale="55000" lnSpcReduction="20000"/>
          </a:bodyPr>
          <a:lstStyle/>
          <a:p>
            <a:pPr algn="l"/>
            <a:r>
              <a:rPr lang="ru-RU" b="1" dirty="0"/>
              <a:t>29 февраля в Воркуте было совершено отпевание горняков, погибших в результате аварии на шахте «Северной». </a:t>
            </a:r>
            <a:r>
              <a:rPr lang="ru-RU" b="1" dirty="0" smtClean="0"/>
              <a:t>Соболезнования </a:t>
            </a:r>
            <a:r>
              <a:rPr lang="ru-RU" b="1" dirty="0"/>
              <a:t>родным и близким погибших выразил Святейший Патриарх Кирилл.</a:t>
            </a:r>
            <a:endParaRPr lang="ru-RU" dirty="0" smtClean="0"/>
          </a:p>
          <a:p>
            <a:endParaRPr lang="ru-RU" dirty="0"/>
          </a:p>
          <a:p>
            <a:pPr algn="l"/>
            <a:r>
              <a:rPr lang="ru-RU" dirty="0"/>
              <a:t>Храм </a:t>
            </a:r>
            <a:r>
              <a:rPr lang="ru-RU" dirty="0" err="1"/>
              <a:t>Иверской</a:t>
            </a:r>
            <a:r>
              <a:rPr lang="ru-RU" dirty="0"/>
              <a:t> иконы Божией Матери города Воркуты открыт круглосуточно. </a:t>
            </a:r>
          </a:p>
          <a:p>
            <a:pPr algn="l"/>
            <a:endParaRPr lang="ru-RU" dirty="0" smtClean="0"/>
          </a:p>
          <a:p>
            <a:pPr algn="l"/>
            <a:r>
              <a:rPr lang="ru-RU" dirty="0" smtClean="0"/>
              <a:t>С </a:t>
            </a:r>
            <a:r>
              <a:rPr lang="ru-RU" dirty="0"/>
              <a:t>родственниками шахтеров работают священнослужители епархии, им оказывается духовная поддержка. </a:t>
            </a:r>
            <a:endParaRPr lang="ru-RU" dirty="0" smtClean="0"/>
          </a:p>
          <a:p>
            <a:pPr algn="l"/>
            <a:endParaRPr lang="ru-RU" dirty="0"/>
          </a:p>
          <a:p>
            <a:pPr algn="l"/>
            <a:r>
              <a:rPr lang="ru-RU" dirty="0"/>
              <a:t>Б</a:t>
            </a:r>
            <a:r>
              <a:rPr lang="ru-RU" dirty="0" smtClean="0"/>
              <a:t>лагочинный </a:t>
            </a:r>
            <a:r>
              <a:rPr lang="ru-RU" dirty="0"/>
              <a:t>города Воркуты игумен Рафаил и протоиерей Павел </a:t>
            </a:r>
            <a:r>
              <a:rPr lang="ru-RU" dirty="0" err="1"/>
              <a:t>Беловолов</a:t>
            </a:r>
            <a:r>
              <a:rPr lang="ru-RU" dirty="0"/>
              <a:t>, находились на шахте с момента трагедии и до половины второго </a:t>
            </a:r>
            <a:r>
              <a:rPr lang="ru-RU" dirty="0" smtClean="0"/>
              <a:t>ночи. Они </a:t>
            </a:r>
            <a:r>
              <a:rPr lang="ru-RU" dirty="0"/>
              <a:t>поддерживали коллег и родственников </a:t>
            </a:r>
            <a:r>
              <a:rPr lang="ru-RU" dirty="0" smtClean="0"/>
              <a:t>пострадавших. </a:t>
            </a:r>
          </a:p>
          <a:p>
            <a:pPr algn="l"/>
            <a:endParaRPr lang="ru-RU" dirty="0" smtClean="0"/>
          </a:p>
          <a:p>
            <a:pPr algn="l"/>
            <a:r>
              <a:rPr lang="ru-RU" dirty="0" smtClean="0"/>
              <a:t>«Главное</a:t>
            </a:r>
            <a:r>
              <a:rPr lang="ru-RU" dirty="0"/>
              <a:t>, что священник может сделать – это поговорить с человеком, выслушать его, утешить». </a:t>
            </a:r>
            <a:endParaRPr lang="ru-RU" dirty="0" smtClean="0"/>
          </a:p>
          <a:p>
            <a:pPr algn="l"/>
            <a:endParaRPr lang="ru-RU" dirty="0" smtClean="0"/>
          </a:p>
          <a:p>
            <a:pPr algn="l"/>
            <a:r>
              <a:rPr lang="ru-RU" dirty="0"/>
              <a:t> «Родственникам погибших очень тяжело и больно: сегодня мы хоронили четверых горняков в закрытых гробах, – говорит отец Рафаил. – Самое страшное для родственников – это процедура опознания, ведь люди до последнего надеялись, что их близкие живы, но второй и третий взрывы уже не оставили никакой надежды».</a:t>
            </a:r>
          </a:p>
          <a:p>
            <a:pPr algn="l"/>
            <a:r>
              <a:rPr lang="ru-RU" dirty="0"/>
              <a:t> </a:t>
            </a:r>
          </a:p>
          <a:p>
            <a:pPr algn="l"/>
            <a:endParaRPr lang="ru-RU" dirty="0"/>
          </a:p>
          <a:p>
            <a:endParaRPr lang="ru-RU" dirty="0"/>
          </a:p>
        </p:txBody>
      </p:sp>
      <p:pic>
        <p:nvPicPr>
          <p:cNvPr id="7170" name="Picture 2" descr="image descripti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68" y="3717032"/>
            <a:ext cx="435248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www.diaconia.ru/files/56d461/25416d/a1a320/8b4569/tsar_118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4130824" cy="2746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6809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860032" y="620688"/>
            <a:ext cx="4149633" cy="1196704"/>
          </a:xfrm>
        </p:spPr>
        <p:txBody>
          <a:bodyPr/>
          <a:lstStyle/>
          <a:p>
            <a:r>
              <a:rPr lang="ru-RU" sz="1600" dirty="0" smtClean="0"/>
              <a:t>Паводки в вологодской </a:t>
            </a:r>
            <a:r>
              <a:rPr lang="ru-RU" sz="1600" dirty="0" err="1" smtClean="0"/>
              <a:t>обл</a:t>
            </a:r>
            <a:r>
              <a:rPr lang="ru-RU" sz="1600" dirty="0"/>
              <a:t> 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в </a:t>
            </a:r>
            <a:r>
              <a:rPr lang="ru-RU" sz="1600" dirty="0"/>
              <a:t>22 населенных пунктах Вологодской области и в городе Великий Устюг подтоплены 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1,5 </a:t>
            </a:r>
            <a:r>
              <a:rPr lang="ru-RU" sz="1600" dirty="0"/>
              <a:t>тысячи жилых домов, в которых проживают 4650 человек</a:t>
            </a:r>
          </a:p>
        </p:txBody>
      </p:sp>
      <p:pic>
        <p:nvPicPr>
          <p:cNvPr id="8196" name="Picture 4" descr="http://www.diaconia.ru/files/5714d6/da416d/a19e7c/8b4569/_img_91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20" y="3861048"/>
            <a:ext cx="3842792" cy="2568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://www.diaconia.ru/files/5714d8/66416d/a1cd7d/8b456a/422963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0191"/>
            <a:ext cx="4353210" cy="2793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Текст 2"/>
          <p:cNvSpPr>
            <a:spLocks noGrp="1"/>
          </p:cNvSpPr>
          <p:nvPr>
            <p:ph type="subTitle" idx="1"/>
          </p:nvPr>
        </p:nvSpPr>
        <p:spPr>
          <a:xfrm>
            <a:off x="4283968" y="2420888"/>
            <a:ext cx="4680520" cy="4032448"/>
          </a:xfrm>
        </p:spPr>
        <p:txBody>
          <a:bodyPr>
            <a:normAutofit fontScale="55000" lnSpcReduction="20000"/>
          </a:bodyPr>
          <a:lstStyle/>
          <a:p>
            <a:pPr algn="l"/>
            <a:r>
              <a:rPr lang="ru-RU" b="1" dirty="0" smtClean="0"/>
              <a:t>По </a:t>
            </a:r>
            <a:r>
              <a:rPr lang="ru-RU" b="1" dirty="0"/>
              <a:t>предложению епархии в помещении воскресной школы кафедрального собора в Великом Устюге разместился отряд из 30 спасателей МЧС, которые оказывают помощь пострадавшим от наводнения людям. </a:t>
            </a:r>
            <a:endParaRPr lang="ru-RU" b="1" dirty="0" smtClean="0"/>
          </a:p>
          <a:p>
            <a:pPr algn="l"/>
            <a:endParaRPr lang="ru-RU" b="1" dirty="0"/>
          </a:p>
          <a:p>
            <a:pPr algn="l"/>
            <a:r>
              <a:rPr lang="ru-RU" dirty="0" smtClean="0"/>
              <a:t>«Раньше </a:t>
            </a:r>
            <a:r>
              <a:rPr lang="ru-RU" dirty="0"/>
              <a:t>спасателям приходилось жить в очень плохих условиях – они спали на холодном полу, питались сухим пайком, при этом работали по 12 часов в сутки в ледяной воде. В помещении воскресной школы они могут разместиться в тепле и просушить одежду, поесть горячей пищи в трапезной</a:t>
            </a:r>
            <a:r>
              <a:rPr lang="ru-RU" dirty="0" smtClean="0"/>
              <a:t>».</a:t>
            </a:r>
          </a:p>
          <a:p>
            <a:pPr algn="l"/>
            <a:endParaRPr lang="ru-RU" dirty="0"/>
          </a:p>
          <a:p>
            <a:pPr algn="l"/>
            <a:r>
              <a:rPr lang="ru-RU" b="1" dirty="0" smtClean="0"/>
              <a:t>Священники </a:t>
            </a:r>
            <a:r>
              <a:rPr lang="ru-RU" b="1" dirty="0"/>
              <a:t>посещают пункты временного размещения и выясняют, в чем нуждаются пострадавшие</a:t>
            </a:r>
            <a:r>
              <a:rPr lang="ru-RU" b="1" dirty="0" smtClean="0"/>
              <a:t>.</a:t>
            </a:r>
            <a:endParaRPr lang="ru-RU" b="1" dirty="0"/>
          </a:p>
          <a:p>
            <a:pPr algn="l"/>
            <a:r>
              <a:rPr lang="ru-RU" dirty="0"/>
              <a:t>«Сегодня мы объезжали деревни Дымково и </a:t>
            </a:r>
            <a:r>
              <a:rPr lang="ru-RU" dirty="0" err="1"/>
              <a:t>Ивашево</a:t>
            </a:r>
            <a:r>
              <a:rPr lang="ru-RU" dirty="0"/>
              <a:t>, беседовали с людьми, которые остаются в своих домах, – говорит отец Димитрий. – Они нуждаются, в первую очередь, в питьевой воде и медикаментах, и мы будем закупать и привозить им эту помощь</a:t>
            </a:r>
            <a:r>
              <a:rPr lang="ru-RU" dirty="0" smtClean="0"/>
              <a:t>».</a:t>
            </a:r>
          </a:p>
          <a:p>
            <a:pPr algn="l"/>
            <a:endParaRPr lang="ru-RU" dirty="0" smtClean="0"/>
          </a:p>
          <a:p>
            <a:pPr algn="l"/>
            <a:r>
              <a:rPr lang="ru-RU" b="1" dirty="0"/>
              <a:t>Также на встрече отца </a:t>
            </a:r>
            <a:r>
              <a:rPr lang="ru-RU" b="1" dirty="0" smtClean="0"/>
              <a:t>Димитрия </a:t>
            </a:r>
            <a:r>
              <a:rPr lang="ru-RU" b="1" dirty="0"/>
              <a:t>с представителем МЧС Александром Кимом была достигнута договоренность об использовании колоколен храмов города и района для аварийного оповещения жителей при опасности наводнения</a:t>
            </a: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919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www.diaconia.ru/files/5714d7/11416d/a1cd7d/8b4569/_img_949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4130824" cy="2774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www.diaconia.ru/files/5714d7/9c416d/a1c171/8b456d/_img_95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642998"/>
            <a:ext cx="5616624" cy="3744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Текст 2"/>
          <p:cNvSpPr>
            <a:spLocks noGrp="1"/>
          </p:cNvSpPr>
          <p:nvPr>
            <p:ph type="subTitle" idx="1"/>
          </p:nvPr>
        </p:nvSpPr>
        <p:spPr>
          <a:xfrm>
            <a:off x="4644008" y="404664"/>
            <a:ext cx="4322690" cy="180020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В </a:t>
            </a:r>
            <a:r>
              <a:rPr lang="ru-RU" dirty="0" err="1" smtClean="0"/>
              <a:t>Прокопиевском</a:t>
            </a:r>
            <a:r>
              <a:rPr lang="ru-RU" dirty="0" smtClean="0"/>
              <a:t> </a:t>
            </a:r>
            <a:r>
              <a:rPr lang="ru-RU" dirty="0"/>
              <a:t>соборе состоялся общегородской крестный ход с молитвой от наводнения.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нем приняли участие священнослужители и прихожане всех храмов города.</a:t>
            </a:r>
          </a:p>
        </p:txBody>
      </p:sp>
    </p:spTree>
    <p:extLst>
      <p:ext uri="{BB962C8B-B14F-4D97-AF65-F5344CB8AC3E}">
        <p14:creationId xmlns:p14="http://schemas.microsoft.com/office/powerpoint/2010/main" val="1285788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355976" y="776373"/>
            <a:ext cx="4572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«Как только началось наводнение, неравнодушные жители Великого Устюга решили помогать пострадавшим, и создали для координации группу «</a:t>
            </a:r>
            <a:r>
              <a:rPr lang="ru-RU" dirty="0" err="1">
                <a:solidFill>
                  <a:schemeClr val="bg1"/>
                </a:solidFill>
              </a:rPr>
              <a:t>ВКонтакте</a:t>
            </a:r>
            <a:r>
              <a:rPr lang="ru-RU" dirty="0">
                <a:solidFill>
                  <a:schemeClr val="bg1"/>
                </a:solidFill>
              </a:rPr>
              <a:t>». </a:t>
            </a:r>
            <a:endParaRPr lang="ru-RU" dirty="0" smtClean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Мы </a:t>
            </a:r>
            <a:r>
              <a:rPr lang="ru-RU" dirty="0">
                <a:solidFill>
                  <a:schemeClr val="bg1"/>
                </a:solidFill>
              </a:rPr>
              <a:t>предложили им объединить усилия и вот уже несколько дней работаем вместе, - рассказал настоятель кафедрального собора святого праведного Прокопия Устюжского </a:t>
            </a:r>
            <a:r>
              <a:rPr lang="ru-RU" b="1" dirty="0">
                <a:solidFill>
                  <a:schemeClr val="bg1"/>
                </a:solidFill>
              </a:rPr>
              <a:t>протоиерей Димитрий Фомин</a:t>
            </a:r>
            <a:r>
              <a:rPr lang="ru-RU" dirty="0">
                <a:solidFill>
                  <a:schemeClr val="bg1"/>
                </a:solidFill>
              </a:rPr>
              <a:t>. – </a:t>
            </a:r>
            <a:endParaRPr lang="ru-RU" dirty="0" smtClean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Мы </a:t>
            </a:r>
            <a:r>
              <a:rPr lang="ru-RU" dirty="0">
                <a:solidFill>
                  <a:schemeClr val="bg1"/>
                </a:solidFill>
              </a:rPr>
              <a:t>доставляем им продукты питания, которые они фасуют в сухие пайки на базе одного из кафе города. А в трапезной воскресной школы готовятся горячие обеды, которые развозят жителям затопленных территорий».</a:t>
            </a:r>
          </a:p>
        </p:txBody>
      </p:sp>
      <p:pic>
        <p:nvPicPr>
          <p:cNvPr id="3076" name="Picture 4" descr="http://www.diaconia.ru/files/57176c/34416d/a16902/8b4567/img_96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94017"/>
            <a:ext cx="4204402" cy="2802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891041"/>
            <a:ext cx="339090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6936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4648987" y="44624"/>
            <a:ext cx="4248472" cy="2232248"/>
          </a:xfrm>
        </p:spPr>
        <p:txBody>
          <a:bodyPr/>
          <a:lstStyle/>
          <a:p>
            <a:r>
              <a:rPr lang="ru-RU" sz="1600" dirty="0" smtClean="0"/>
              <a:t>в </a:t>
            </a:r>
            <a:r>
              <a:rPr lang="ru-RU" sz="1600" dirty="0"/>
              <a:t>аэропорту Ростова-на-Дону при заходе на посадку потерпел крушение самолет </a:t>
            </a:r>
            <a:r>
              <a:rPr lang="ru-RU" sz="1600" dirty="0" smtClean="0"/>
              <a:t>из </a:t>
            </a:r>
            <a:r>
              <a:rPr lang="ru-RU" sz="1600" dirty="0" err="1"/>
              <a:t>Дубаи</a:t>
            </a:r>
            <a:r>
              <a:rPr lang="ru-RU" sz="1600" dirty="0"/>
              <a:t>. 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На </a:t>
            </a:r>
            <a:r>
              <a:rPr lang="ru-RU" sz="1600" dirty="0"/>
              <a:t>борту находились 55 пассажиров и 7 членов экипажа, 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все погибли</a:t>
            </a:r>
            <a:endParaRPr lang="ru-RU" sz="1600" dirty="0"/>
          </a:p>
        </p:txBody>
      </p:sp>
      <p:sp>
        <p:nvSpPr>
          <p:cNvPr id="3" name="Текст 2"/>
          <p:cNvSpPr>
            <a:spLocks noGrp="1"/>
          </p:cNvSpPr>
          <p:nvPr>
            <p:ph type="subTitle" idx="1"/>
          </p:nvPr>
        </p:nvSpPr>
        <p:spPr>
          <a:xfrm>
            <a:off x="3275856" y="3043145"/>
            <a:ext cx="5760640" cy="3626215"/>
          </a:xfrm>
        </p:spPr>
        <p:txBody>
          <a:bodyPr>
            <a:normAutofit fontScale="55000" lnSpcReduction="20000"/>
          </a:bodyPr>
          <a:lstStyle/>
          <a:p>
            <a:pPr marL="342900" indent="-342900" algn="l">
              <a:buClr>
                <a:schemeClr val="bg1"/>
              </a:buClr>
              <a:buFont typeface="Wingdings" pitchFamily="2" charset="2"/>
              <a:buChar char="Ø"/>
            </a:pPr>
            <a:r>
              <a:rPr lang="ru-RU" b="1" dirty="0" smtClean="0"/>
              <a:t>Священнослужителя </a:t>
            </a:r>
            <a:r>
              <a:rPr lang="ru-RU" b="1" dirty="0"/>
              <a:t>и церковные добровольцы дежурят в аэропорту Ростова-на-Дону. Там находятся родственники погибших пассажиров </a:t>
            </a:r>
            <a:r>
              <a:rPr lang="ru-RU" b="1" dirty="0" smtClean="0"/>
              <a:t>самолета</a:t>
            </a:r>
          </a:p>
          <a:p>
            <a:pPr marL="342900" indent="-342900" algn="l">
              <a:buClr>
                <a:schemeClr val="bg1"/>
              </a:buClr>
              <a:buFont typeface="Wingdings" pitchFamily="2" charset="2"/>
              <a:buChar char="Ø"/>
            </a:pPr>
            <a:r>
              <a:rPr lang="ru-RU" dirty="0" smtClean="0"/>
              <a:t>Руководитель социального отдела епархии священник </a:t>
            </a:r>
            <a:r>
              <a:rPr lang="ru-RU" dirty="0"/>
              <a:t>Евгений </a:t>
            </a:r>
            <a:r>
              <a:rPr lang="ru-RU" dirty="0" err="1"/>
              <a:t>Осяк</a:t>
            </a:r>
            <a:r>
              <a:rPr lang="ru-RU" dirty="0"/>
              <a:t> отметил, что утром 7 священнослужителей, которые являются аттестованными спасателями, прошли дополнительный инструктаж МЧС для работы с родственниками пассажиров Боинга во время опознания. </a:t>
            </a:r>
          </a:p>
          <a:p>
            <a:pPr marL="342900" indent="-342900" algn="l">
              <a:buClr>
                <a:schemeClr val="bg1"/>
              </a:buClr>
              <a:buFont typeface="Wingdings" pitchFamily="2" charset="2"/>
              <a:buChar char="Ø"/>
            </a:pPr>
            <a:r>
              <a:rPr lang="ru-RU" dirty="0"/>
              <a:t>«Все родственники находятся в очень тяжелом психологическом состоянии. Духовенство епархии будет поддерживать их не только сейчас, и не только во время опознания, но и далее, - подчеркнул руководитель епархиального отдела по благотворительности. - Они могут получить помощь Церкви в любой момент». </a:t>
            </a:r>
          </a:p>
          <a:p>
            <a:pPr marL="342900" indent="-342900" algn="l">
              <a:buClr>
                <a:schemeClr val="bg1"/>
              </a:buClr>
              <a:buFont typeface="Wingdings" pitchFamily="2" charset="2"/>
              <a:buChar char="Ø"/>
            </a:pPr>
            <a:r>
              <a:rPr lang="ru-RU" dirty="0"/>
              <a:t>По словам отца Евгения, епархия позаботится и о тех пассажирах, которые остаются в аэропорту Ростова-на-Дону из-за того, что их рейсы отменили. </a:t>
            </a:r>
          </a:p>
          <a:p>
            <a:pPr marL="342900" indent="-342900" algn="l">
              <a:buClr>
                <a:schemeClr val="bg1"/>
              </a:buClr>
              <a:buFont typeface="Wingdings" pitchFamily="2" charset="2"/>
              <a:buChar char="Ø"/>
            </a:pPr>
            <a:r>
              <a:rPr lang="ru-RU" dirty="0"/>
              <a:t>"Среди них есть люди, которые не живут в Ростове, и им сейчас некуда пойти. Если получится согласовать со службами аэропорта возможность доставить им горячее питание, мы займемся этим. Также мы планируем задействовать церковную службу "Социальное такси" - машины смогут привозить в аэропорт и из аэропорта в город тех, кому это понадобится. Для получения такой помощи следует обращаться к нашим добровольцам в аэропорту".</a:t>
            </a:r>
          </a:p>
          <a:p>
            <a:endParaRPr lang="ru-RU" dirty="0"/>
          </a:p>
        </p:txBody>
      </p:sp>
      <p:pic>
        <p:nvPicPr>
          <p:cNvPr id="10242" name="Picture 2" descr="image descripti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117" y="260648"/>
            <a:ext cx="4295870" cy="2641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725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499992" y="404664"/>
            <a:ext cx="4320480" cy="2232248"/>
          </a:xfrm>
        </p:spPr>
        <p:txBody>
          <a:bodyPr>
            <a:normAutofit/>
          </a:bodyPr>
          <a:lstStyle/>
          <a:p>
            <a:r>
              <a:rPr lang="ru-RU" sz="1800" dirty="0"/>
              <a:t>Священник спас из ледяной воды тонущего </a:t>
            </a:r>
            <a:r>
              <a:rPr lang="ru-RU" sz="1800" dirty="0" smtClean="0"/>
              <a:t>рыбака</a:t>
            </a:r>
            <a:br>
              <a:rPr lang="ru-RU" sz="1800" dirty="0" smtClean="0"/>
            </a:br>
            <a:r>
              <a:rPr lang="ru-RU" sz="1800" dirty="0" err="1" smtClean="0"/>
              <a:t>г.Кривой</a:t>
            </a:r>
            <a:r>
              <a:rPr lang="ru-RU" sz="1800" dirty="0" smtClean="0"/>
              <a:t> рог</a:t>
            </a:r>
            <a:r>
              <a:rPr lang="ru-RU" sz="1800" b="0" dirty="0" smtClean="0"/>
              <a:t/>
            </a:r>
            <a:br>
              <a:rPr lang="ru-RU" sz="1800" b="0" dirty="0" smtClean="0"/>
            </a:br>
            <a:r>
              <a:rPr lang="ru-RU" b="0" dirty="0"/>
              <a:t/>
            </a:r>
            <a:br>
              <a:rPr lang="ru-RU" b="0" dirty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subTitle" idx="1"/>
          </p:nvPr>
        </p:nvSpPr>
        <p:spPr>
          <a:xfrm>
            <a:off x="3275856" y="3284984"/>
            <a:ext cx="5682054" cy="2736304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/>
              <a:t>Утром 23 февраля иерей Георгий Гладыш, настоятель храма иконы Божией Матери «</a:t>
            </a:r>
            <a:r>
              <a:rPr lang="ru-RU" b="1" dirty="0" err="1"/>
              <a:t>Почаевская</a:t>
            </a:r>
            <a:r>
              <a:rPr lang="ru-RU" b="1" dirty="0"/>
              <a:t>» в Кривом </a:t>
            </a:r>
            <a:r>
              <a:rPr lang="ru-RU" b="1" dirty="0" smtClean="0"/>
              <a:t>Роге, </a:t>
            </a:r>
            <a:r>
              <a:rPr lang="ru-RU" b="1" dirty="0"/>
              <a:t>проезжал на велосипеде мимо водоема. Священник услышал крики и увидел тонущего среди остатков льдин человека. Он снял одежду и, осенив себя крестным знамением, бросился в ледяную воду спасать тонущего мужчину – как оказалось позже, пенсионера-рыбака. Совершив этот героический поступок, священник оделся и поехал по своим делам</a:t>
            </a:r>
            <a:r>
              <a:rPr lang="ru-RU" b="1" dirty="0" smtClean="0"/>
              <a:t>.</a:t>
            </a:r>
          </a:p>
          <a:p>
            <a:endParaRPr lang="ru-RU" b="1" dirty="0"/>
          </a:p>
          <a:p>
            <a:r>
              <a:rPr lang="ru-RU" dirty="0"/>
              <a:t>От переохлаждения и потери сил мужчина потерял сознание. Сбежавшиеся на крик люди вызвали полицию, МЧС и скорую помощь, спасенного рыбака отправили в больницу. В ближайшее время отец Георгий собирается навестить его.</a:t>
            </a:r>
          </a:p>
        </p:txBody>
      </p:sp>
      <p:pic>
        <p:nvPicPr>
          <p:cNvPr id="11266" name="Picture 2" descr="image descrip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92826"/>
            <a:ext cx="4201736" cy="2804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9086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38600" y="260648"/>
            <a:ext cx="5105400" cy="902855"/>
          </a:xfrm>
        </p:spPr>
        <p:txBody>
          <a:bodyPr/>
          <a:lstStyle/>
          <a:p>
            <a:r>
              <a:rPr lang="ru-RU" sz="1400" dirty="0"/>
              <a:t>в Хабаровском крае </a:t>
            </a:r>
            <a:r>
              <a:rPr lang="ru-RU" sz="1400" dirty="0" smtClean="0"/>
              <a:t>в </a:t>
            </a:r>
            <a:r>
              <a:rPr lang="ru-RU" sz="1400" dirty="0"/>
              <a:t>результате лобового столкновения двух рейсовых пассажирских автобусов погибли 16 человек, пострадали 56. 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subTitle" idx="1"/>
          </p:nvPr>
        </p:nvSpPr>
        <p:spPr>
          <a:xfrm>
            <a:off x="3533776" y="1556792"/>
            <a:ext cx="5358704" cy="5112568"/>
          </a:xfrm>
        </p:spPr>
        <p:txBody>
          <a:bodyPr>
            <a:normAutofit fontScale="70000" lnSpcReduction="20000"/>
          </a:bodyPr>
          <a:lstStyle/>
          <a:p>
            <a:r>
              <a:rPr lang="ru-RU" sz="2400" dirty="0"/>
              <a:t>Представители духовенства и </a:t>
            </a:r>
            <a:r>
              <a:rPr lang="ru-RU" sz="2400" dirty="0" err="1"/>
              <a:t>сестричеств</a:t>
            </a:r>
            <a:r>
              <a:rPr lang="ru-RU" sz="2400" dirty="0"/>
              <a:t> Хабаровской епархии </a:t>
            </a:r>
            <a:r>
              <a:rPr lang="ru-RU" sz="2400" dirty="0" smtClean="0"/>
              <a:t>посетили </a:t>
            </a:r>
            <a:r>
              <a:rPr lang="ru-RU" sz="2400" dirty="0"/>
              <a:t>пострадавших в </a:t>
            </a:r>
            <a:r>
              <a:rPr lang="ru-RU" sz="2400" dirty="0" smtClean="0"/>
              <a:t>больницах</a:t>
            </a:r>
          </a:p>
          <a:p>
            <a:r>
              <a:rPr lang="ru-RU" dirty="0" smtClean="0"/>
              <a:t>Совершены </a:t>
            </a:r>
            <a:r>
              <a:rPr lang="ru-RU" dirty="0"/>
              <a:t>заупокойные службы по погибшим в </a:t>
            </a:r>
            <a:r>
              <a:rPr lang="ru-RU" dirty="0" smtClean="0"/>
              <a:t>автокатастрофе и молебны </a:t>
            </a:r>
            <a:r>
              <a:rPr lang="ru-RU" dirty="0"/>
              <a:t>о здравии тех, кто получил увечья и травмы в результате аварии.</a:t>
            </a:r>
            <a:endParaRPr lang="ru-RU" dirty="0" smtClean="0"/>
          </a:p>
          <a:p>
            <a:endParaRPr lang="ru-RU" sz="2400" b="1" dirty="0"/>
          </a:p>
          <a:p>
            <a:r>
              <a:rPr lang="ru-RU" b="1" dirty="0" smtClean="0"/>
              <a:t>Выжившая </a:t>
            </a:r>
            <a:r>
              <a:rPr lang="ru-RU" b="1" dirty="0"/>
              <a:t>в автокатастрофе женщина, которую спас игумен Тихон, приняла Крещение в больничной </a:t>
            </a:r>
            <a:r>
              <a:rPr lang="ru-RU" b="1" dirty="0" smtClean="0"/>
              <a:t>палате.</a:t>
            </a:r>
            <a:endParaRPr lang="ru-RU" b="1" dirty="0"/>
          </a:p>
          <a:p>
            <a:r>
              <a:rPr lang="ru-RU" b="1" dirty="0" smtClean="0"/>
              <a:t>По </a:t>
            </a:r>
            <a:r>
              <a:rPr lang="ru-RU" b="1" dirty="0"/>
              <a:t>словам женщины, ей помог выбраться из автобуса игумен Тихон (</a:t>
            </a:r>
            <a:r>
              <a:rPr lang="ru-RU" b="1" dirty="0" err="1"/>
              <a:t>Тюрюмин</a:t>
            </a:r>
            <a:r>
              <a:rPr lang="ru-RU" b="1" dirty="0"/>
              <a:t>), секретарь Амурской епархии </a:t>
            </a:r>
            <a:r>
              <a:rPr lang="ru-RU" b="1" dirty="0" smtClean="0"/>
              <a:t>настоятель </a:t>
            </a:r>
            <a:r>
              <a:rPr lang="ru-RU" b="1" dirty="0"/>
              <a:t>кафедрального собора во имя святого Пророка Илии города Комсомольска-на-Амуре, который тоже находился в одном из столкнувшихся автобусов.</a:t>
            </a:r>
            <a:r>
              <a:rPr lang="ru-RU" dirty="0"/>
              <a:t> </a:t>
            </a:r>
            <a:r>
              <a:rPr lang="ru-RU" b="1" dirty="0"/>
              <a:t>Священник получил тяжелые травмы, однако, пока хватало сил, помогал пострадавшим, вытаскивая их из искореженных автобусов. Когда прибыла </a:t>
            </a:r>
            <a:r>
              <a:rPr lang="ru-RU" b="1" dirty="0" err="1"/>
              <a:t>спецпомощь</a:t>
            </a:r>
            <a:r>
              <a:rPr lang="ru-RU" b="1" dirty="0"/>
              <a:t>, отец Тихон согласился на транспортировку в больницу одним из самых последних. В больнице врачи диагностировали у отца Тихона множественный перелом ребер, гемоторакс (скопление крови в легких), проникающее ранение левого глаза, множественные ссадины и ушибы.</a:t>
            </a:r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16386" name="Picture 2" descr="http://www.diaconia.ru/files/55c489/ff416d/a1ac71/8b4567/d3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3758135" cy="2492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73016"/>
            <a:ext cx="3533775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2249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08445" y="-387424"/>
            <a:ext cx="5617359" cy="1772768"/>
          </a:xfrm>
        </p:spPr>
        <p:txBody>
          <a:bodyPr/>
          <a:lstStyle/>
          <a:p>
            <a:r>
              <a:rPr lang="ru-RU" sz="1400" dirty="0"/>
              <a:t>Взрыв газа в жилом пятиэтажном доме </a:t>
            </a:r>
            <a:r>
              <a:rPr lang="ru-RU" sz="1400" dirty="0" err="1" smtClean="0"/>
              <a:t>г.Ярославля</a:t>
            </a:r>
            <a:r>
              <a:rPr lang="ru-RU" sz="1400" dirty="0" smtClean="0"/>
              <a:t> .</a:t>
            </a:r>
            <a:br>
              <a:rPr lang="ru-RU" sz="1400" dirty="0" smtClean="0"/>
            </a:br>
            <a:r>
              <a:rPr lang="ru-RU" sz="1400" dirty="0" smtClean="0"/>
              <a:t> </a:t>
            </a:r>
            <a:r>
              <a:rPr lang="ru-RU" sz="1400" dirty="0"/>
              <a:t>В результате произошло обрушение перекрытий с первого по пятый этаж. 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погибли </a:t>
            </a:r>
            <a:r>
              <a:rPr lang="ru-RU" sz="1400" dirty="0"/>
              <a:t>семь человек, двое из них дети.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subTitle" idx="1"/>
          </p:nvPr>
        </p:nvSpPr>
        <p:spPr>
          <a:xfrm>
            <a:off x="4340171" y="1980156"/>
            <a:ext cx="4633105" cy="4342524"/>
          </a:xfrm>
        </p:spPr>
        <p:txBody>
          <a:bodyPr>
            <a:noAutofit/>
          </a:bodyPr>
          <a:lstStyle/>
          <a:p>
            <a:pPr marL="342900" indent="-342900" algn="l">
              <a:buClr>
                <a:schemeClr val="bg1"/>
              </a:buClr>
              <a:buFont typeface="Wingdings" pitchFamily="2" charset="2"/>
              <a:buChar char="Ø"/>
            </a:pPr>
            <a:r>
              <a:rPr lang="ru-RU" sz="1300" b="1" dirty="0" smtClean="0"/>
              <a:t>Жильцы </a:t>
            </a:r>
            <a:r>
              <a:rPr lang="ru-RU" sz="1300" b="1" dirty="0"/>
              <a:t>обрушившегося дома эвакуированы, для них развернут пункт временного размещения.</a:t>
            </a:r>
            <a:r>
              <a:rPr lang="ru-RU" sz="1300" dirty="0"/>
              <a:t> </a:t>
            </a:r>
            <a:r>
              <a:rPr lang="ru-RU" sz="1300" b="1" dirty="0"/>
              <a:t>На месте обрушения находятся священнослужители Ярославской епархии и сотрудники епархиального Отдела по социальному служению.</a:t>
            </a:r>
            <a:endParaRPr lang="ru-RU" sz="1300" dirty="0"/>
          </a:p>
          <a:p>
            <a:pPr marL="342900" indent="-342900" algn="l">
              <a:buClr>
                <a:schemeClr val="bg1"/>
              </a:buClr>
              <a:buFont typeface="Wingdings" pitchFamily="2" charset="2"/>
              <a:buChar char="Ø"/>
            </a:pPr>
            <a:r>
              <a:rPr lang="ru-RU" sz="1300" dirty="0" smtClean="0"/>
              <a:t>«</a:t>
            </a:r>
            <a:r>
              <a:rPr lang="ru-RU" sz="1300" dirty="0"/>
              <a:t>Наши священники навестили пострадавших в </a:t>
            </a:r>
            <a:r>
              <a:rPr lang="ru-RU" sz="1300" dirty="0" err="1"/>
              <a:t>Соловьевской</a:t>
            </a:r>
            <a:r>
              <a:rPr lang="ru-RU" sz="1300" dirty="0"/>
              <a:t> больнице, где оказывали им духовную поддержку и помощь, – рассказал председатель епархиального Отдела по социальному служению, благотворительности и взаимодействию с медицинскими учреждениями иеромонах </a:t>
            </a:r>
            <a:r>
              <a:rPr lang="ru-RU" sz="1300" dirty="0" err="1"/>
              <a:t>Агафангел</a:t>
            </a:r>
            <a:r>
              <a:rPr lang="ru-RU" sz="1300" dirty="0"/>
              <a:t> (</a:t>
            </a:r>
            <a:r>
              <a:rPr lang="ru-RU" sz="1300" dirty="0" err="1"/>
              <a:t>Шкуранков</a:t>
            </a:r>
            <a:r>
              <a:rPr lang="ru-RU" sz="1300" dirty="0"/>
              <a:t>). – </a:t>
            </a:r>
            <a:endParaRPr lang="ru-RU" sz="1300" dirty="0" smtClean="0"/>
          </a:p>
          <a:p>
            <a:pPr marL="342900" indent="-342900" algn="l">
              <a:buClr>
                <a:schemeClr val="bg1"/>
              </a:buClr>
              <a:buFont typeface="Wingdings" pitchFamily="2" charset="2"/>
              <a:buChar char="Ø"/>
            </a:pPr>
            <a:r>
              <a:rPr lang="ru-RU" sz="1300" dirty="0" smtClean="0"/>
              <a:t>Сейчас </a:t>
            </a:r>
            <a:r>
              <a:rPr lang="ru-RU" sz="1300" b="1" dirty="0"/>
              <a:t>неподалеку от разрушенного дома мы развернули пункт помощи и временную часовню, где дежурит православный психолог и сотрудники нашего отдела.</a:t>
            </a:r>
            <a:r>
              <a:rPr lang="ru-RU" sz="1300" dirty="0"/>
              <a:t> Они собирают информацию о том, чем мы можем помочь пострадавшим, раздают листовки с адресом церковного вещевого склада, предлагают психологическую помощь. Люди передают записки на поминовение усопших».</a:t>
            </a:r>
          </a:p>
          <a:p>
            <a:pPr marL="342900" indent="-342900" algn="l">
              <a:buClr>
                <a:schemeClr val="bg1"/>
              </a:buClr>
              <a:buFont typeface="Wingdings" pitchFamily="2" charset="2"/>
              <a:buChar char="Ø"/>
            </a:pPr>
            <a:r>
              <a:rPr lang="ru-RU" sz="1300" dirty="0"/>
              <a:t>Днем 16 февраля возле пострадавшего от взрыва бытового газа дома была совершена панихида по всем жильцам</a:t>
            </a:r>
          </a:p>
        </p:txBody>
      </p:sp>
      <p:pic>
        <p:nvPicPr>
          <p:cNvPr id="12294" name="Picture 6" descr="http://www.diaconia.ru/files/56c38d/4d416d/a1572a/8b4568/74c16ad8-03d7-4ff5-ae30-6cc946738b3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030"/>
            <a:ext cx="2756925" cy="4135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://www.diaconia.ru/files/56c38e/88416d/a1cb65/8b4568/_20160216_12462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068960"/>
            <a:ext cx="2432467" cy="3478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2861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55976" y="764704"/>
            <a:ext cx="4589508" cy="1636893"/>
          </a:xfrm>
        </p:spPr>
        <p:txBody>
          <a:bodyPr/>
          <a:lstStyle/>
          <a:p>
            <a:r>
              <a:rPr lang="ru-RU" sz="1600" dirty="0" err="1" smtClean="0"/>
              <a:t>Г.Вяземск</a:t>
            </a:r>
            <a:r>
              <a:rPr lang="ru-RU" sz="1600" dirty="0" smtClean="0"/>
              <a:t> Хабаровского края </a:t>
            </a:r>
            <a:br>
              <a:rPr lang="ru-RU" sz="1600" dirty="0" smtClean="0"/>
            </a:br>
            <a:r>
              <a:rPr lang="ru-RU" sz="1600" dirty="0" smtClean="0"/>
              <a:t>пожар в двухквартирном доме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Погибли двое жильцов – мужчина и его 6-летний сын. 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Жена </a:t>
            </a:r>
            <a:r>
              <a:rPr lang="ru-RU" sz="1600" dirty="0"/>
              <a:t>и трое малолетних детей погибшего, которым удалось спастись, </a:t>
            </a:r>
            <a:r>
              <a:rPr lang="ru-RU" sz="1600" dirty="0" smtClean="0"/>
              <a:t>нуждаются </a:t>
            </a:r>
            <a:r>
              <a:rPr lang="ru-RU" sz="1600" dirty="0"/>
              <a:t>в помощи.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subTitle" idx="1"/>
          </p:nvPr>
        </p:nvSpPr>
        <p:spPr>
          <a:xfrm>
            <a:off x="3203848" y="2924944"/>
            <a:ext cx="5688632" cy="3318136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/>
              <a:t> </a:t>
            </a:r>
          </a:p>
          <a:p>
            <a:r>
              <a:rPr lang="ru-RU" dirty="0" smtClean="0"/>
              <a:t>Пунктом </a:t>
            </a:r>
            <a:r>
              <a:rPr lang="ru-RU" dirty="0"/>
              <a:t>сбора вещей стал храм святителя Николая в г. Вяземский.</a:t>
            </a:r>
          </a:p>
          <a:p>
            <a:r>
              <a:rPr lang="ru-RU" dirty="0"/>
              <a:t>«Когда мы узнали о такой трагедии, то решили принять участие в судьбе пострадавших, – говорит настоятель храма </a:t>
            </a:r>
            <a:r>
              <a:rPr lang="ru-RU" b="1" dirty="0"/>
              <a:t>иерей Георгий Ибрагимов</a:t>
            </a:r>
            <a:r>
              <a:rPr lang="ru-RU" dirty="0"/>
              <a:t>. – Люди уже приносят в храм одежду».</a:t>
            </a:r>
          </a:p>
          <a:p>
            <a:r>
              <a:rPr lang="ru-RU" dirty="0"/>
              <a:t>Вещи для пострадавшей семьи передал и Отдел по церковной благотворительности и социальному служению Хабаровской епархии.</a:t>
            </a:r>
          </a:p>
          <a:p>
            <a:endParaRPr lang="ru-RU" dirty="0"/>
          </a:p>
        </p:txBody>
      </p:sp>
      <p:pic>
        <p:nvPicPr>
          <p:cNvPr id="13314" name="Picture 2" descr="image descripti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99977"/>
            <a:ext cx="4210813" cy="2508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8356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image descrip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3785407" cy="279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Текст 2"/>
          <p:cNvSpPr>
            <a:spLocks noGrp="1"/>
          </p:cNvSpPr>
          <p:nvPr>
            <p:ph type="subTitle" idx="1"/>
          </p:nvPr>
        </p:nvSpPr>
        <p:spPr>
          <a:xfrm>
            <a:off x="3707904" y="1844824"/>
            <a:ext cx="5256584" cy="4824536"/>
          </a:xfrm>
        </p:spPr>
        <p:txBody>
          <a:bodyPr>
            <a:normAutofit fontScale="70000" lnSpcReduction="20000"/>
          </a:bodyPr>
          <a:lstStyle/>
          <a:p>
            <a:pPr marL="342900" indent="-342900" algn="l">
              <a:buClr>
                <a:schemeClr val="bg1"/>
              </a:buClr>
              <a:buFont typeface="Wingdings" pitchFamily="2" charset="2"/>
              <a:buChar char="Ø"/>
            </a:pPr>
            <a:r>
              <a:rPr lang="ru-RU" dirty="0" smtClean="0"/>
              <a:t>Руководитель </a:t>
            </a:r>
            <a:r>
              <a:rPr lang="ru-RU" dirty="0"/>
              <a:t>социального отдела Волгоградской епархии </a:t>
            </a:r>
            <a:r>
              <a:rPr lang="ru-RU" b="1" dirty="0"/>
              <a:t>иерей Евгений Катаев</a:t>
            </a:r>
            <a:r>
              <a:rPr lang="ru-RU" dirty="0"/>
              <a:t> прибыл в пункт временного размещения для людей, лишившихся </a:t>
            </a:r>
            <a:r>
              <a:rPr lang="ru-RU" dirty="0" smtClean="0"/>
              <a:t>жилья, пообщался </a:t>
            </a:r>
            <a:r>
              <a:rPr lang="ru-RU" dirty="0"/>
              <a:t>с пострадавшими и выяснил, в чем они нуждаются.</a:t>
            </a:r>
          </a:p>
          <a:p>
            <a:pPr marL="342900" indent="-342900" algn="l">
              <a:buClr>
                <a:schemeClr val="bg1"/>
              </a:buClr>
              <a:buFont typeface="Wingdings" pitchFamily="2" charset="2"/>
              <a:buChar char="Ø"/>
            </a:pPr>
            <a:r>
              <a:rPr lang="ru-RU" dirty="0"/>
              <a:t>«При храме Похвалы Пресвятой Богородицы был организован сбор помощи, которая передается пострадавшим, – рассказал </a:t>
            </a:r>
            <a:r>
              <a:rPr lang="ru-RU" b="1" dirty="0"/>
              <a:t>священник Евгений Катаев</a:t>
            </a:r>
            <a:r>
              <a:rPr lang="ru-RU" dirty="0"/>
              <a:t>. – Вчера в ПВР была отправлена первая машина с помощью: около 350 кг нескоропортящихся продуктов питания (крупы, тушенка, консервы, чай) и предметы личной гигиены (мыло, порошки, влажные салфетки). Вторую машину с гуманитарной помощью планируем отправить в ПВР сегодня».</a:t>
            </a:r>
          </a:p>
          <a:p>
            <a:pPr marL="342900" indent="-342900" algn="l">
              <a:buClr>
                <a:schemeClr val="bg1"/>
              </a:buClr>
              <a:buFont typeface="Wingdings" pitchFamily="2" charset="2"/>
              <a:buChar char="Ø"/>
            </a:pPr>
            <a:r>
              <a:rPr lang="ru-RU" dirty="0"/>
              <a:t>В больнице скорой помощи №25, ближайшей к эпицентру взрыва, пострадавшим оказывает духовную поддержку </a:t>
            </a:r>
            <a:r>
              <a:rPr lang="ru-RU" b="1" dirty="0"/>
              <a:t>иерей Игорь </a:t>
            </a:r>
            <a:r>
              <a:rPr lang="ru-RU" b="1" dirty="0" err="1"/>
              <a:t>Санаи</a:t>
            </a:r>
            <a:r>
              <a:rPr lang="ru-RU" dirty="0"/>
              <a:t>. В 7-й городской больнице находятся четверо пострадавших, им оказывает помощь </a:t>
            </a:r>
            <a:r>
              <a:rPr lang="ru-RU" b="1" dirty="0"/>
              <a:t>священник Максим Александровский</a:t>
            </a:r>
            <a:r>
              <a:rPr lang="ru-RU" dirty="0"/>
              <a:t>. После общения со священниками несколько пострадавших и их родственников высказали желание исповедаться и причаститься Святых Христовых Таин, рассказали в Волгоградской епархии</a:t>
            </a:r>
            <a:r>
              <a:rPr lang="ru-RU" dirty="0" smtClean="0"/>
              <a:t>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91846" y="209324"/>
            <a:ext cx="5328592" cy="1268712"/>
          </a:xfrm>
        </p:spPr>
        <p:txBody>
          <a:bodyPr/>
          <a:lstStyle/>
          <a:p>
            <a:r>
              <a:rPr lang="ru-RU" sz="1400" dirty="0" smtClean="0"/>
              <a:t>Волгоград. взрыв </a:t>
            </a:r>
            <a:r>
              <a:rPr lang="ru-RU" sz="1400" dirty="0"/>
              <a:t>бытового газа и обрушении подъезда 9-этажного </a:t>
            </a:r>
            <a:r>
              <a:rPr lang="ru-RU" sz="1400" dirty="0" smtClean="0"/>
              <a:t>дома. </a:t>
            </a:r>
            <a:br>
              <a:rPr lang="ru-RU" sz="1400" dirty="0" smtClean="0"/>
            </a:br>
            <a:r>
              <a:rPr lang="ru-RU" sz="1400" dirty="0" smtClean="0"/>
              <a:t>один </a:t>
            </a:r>
            <a:r>
              <a:rPr lang="ru-RU" sz="1400" dirty="0"/>
              <a:t>человек погиб, еще 11 пострадали, трое из них находятся в реанимации</a:t>
            </a:r>
            <a:r>
              <a:rPr lang="ru-RU" sz="1400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1692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4211960" y="286914"/>
            <a:ext cx="4642877" cy="1484736"/>
          </a:xfrm>
        </p:spPr>
        <p:txBody>
          <a:bodyPr/>
          <a:lstStyle/>
          <a:p>
            <a:r>
              <a:rPr lang="ru-RU" sz="1400" dirty="0"/>
              <a:t>Обрушение жилого дома в поселке Корфовский Хабаровского края, где в результате взрыва газа обрушились три этажа в одном из подъездов. Погибли шесть человек, в том числе ребенок, еще трое госпитализированы.</a:t>
            </a:r>
          </a:p>
        </p:txBody>
      </p:sp>
      <p:pic>
        <p:nvPicPr>
          <p:cNvPr id="15364" name="Picture 4" descr="image descrip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422" y="3861048"/>
            <a:ext cx="3830363" cy="2553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4300"/>
            <a:ext cx="3867150" cy="331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279194" y="1952280"/>
            <a:ext cx="4846093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b="1" dirty="0" smtClean="0">
                <a:solidFill>
                  <a:schemeClr val="bg1"/>
                </a:solidFill>
              </a:rPr>
              <a:t>В </a:t>
            </a:r>
            <a:r>
              <a:rPr lang="ru-RU" sz="1500" b="1" dirty="0">
                <a:solidFill>
                  <a:schemeClr val="bg1"/>
                </a:solidFill>
              </a:rPr>
              <a:t>храме прошли первые отпевания жертв взрыва. </a:t>
            </a:r>
          </a:p>
          <a:p>
            <a:r>
              <a:rPr lang="ru-RU" sz="1500" b="1" dirty="0">
                <a:solidFill>
                  <a:schemeClr val="bg1"/>
                </a:solidFill>
              </a:rPr>
              <a:t>Прихожане помогали сотрудникам МЧС разбирать завалы, приносили на место трагедии цветы и свечи. </a:t>
            </a:r>
            <a:endParaRPr lang="ru-RU" sz="1500" b="1" dirty="0" smtClean="0">
              <a:solidFill>
                <a:schemeClr val="bg1"/>
              </a:solidFill>
            </a:endParaRPr>
          </a:p>
          <a:p>
            <a:endParaRPr lang="ru-RU" sz="1500" b="1" dirty="0">
              <a:solidFill>
                <a:schemeClr val="bg1"/>
              </a:solidFill>
            </a:endParaRPr>
          </a:p>
          <a:p>
            <a:r>
              <a:rPr lang="ru-RU" sz="1500" b="1" dirty="0">
                <a:solidFill>
                  <a:schemeClr val="bg1"/>
                </a:solidFill>
              </a:rPr>
              <a:t>На всех приходах Хабаровской </a:t>
            </a:r>
            <a:r>
              <a:rPr lang="ru-RU" sz="1500" b="1" dirty="0" smtClean="0">
                <a:solidFill>
                  <a:schemeClr val="bg1"/>
                </a:solidFill>
              </a:rPr>
              <a:t>епархии</a:t>
            </a:r>
            <a:r>
              <a:rPr lang="ru-RU" sz="1500" dirty="0">
                <a:solidFill>
                  <a:schemeClr val="bg1"/>
                </a:solidFill>
              </a:rPr>
              <a:t> по благословлению </a:t>
            </a:r>
            <a:r>
              <a:rPr lang="ru-RU" sz="1500" b="1" dirty="0">
                <a:solidFill>
                  <a:schemeClr val="bg1"/>
                </a:solidFill>
              </a:rPr>
              <a:t>митрополита Хабаровского и Приамурского Игнатия </a:t>
            </a:r>
            <a:r>
              <a:rPr lang="ru-RU" sz="1500" b="1" dirty="0" smtClean="0">
                <a:solidFill>
                  <a:schemeClr val="bg1"/>
                </a:solidFill>
              </a:rPr>
              <a:t> прошли 2 сбора </a:t>
            </a:r>
            <a:r>
              <a:rPr lang="ru-RU" sz="1500" b="1" dirty="0">
                <a:solidFill>
                  <a:schemeClr val="bg1"/>
                </a:solidFill>
              </a:rPr>
              <a:t>средств в помощь пострадавшим</a:t>
            </a:r>
            <a:r>
              <a:rPr lang="ru-RU" sz="1500" b="1" dirty="0" smtClean="0">
                <a:solidFill>
                  <a:schemeClr val="bg1"/>
                </a:solidFill>
              </a:rPr>
              <a:t>.</a:t>
            </a:r>
          </a:p>
          <a:p>
            <a:endParaRPr lang="ru-RU" sz="1500" dirty="0">
              <a:solidFill>
                <a:schemeClr val="bg1"/>
              </a:solidFill>
            </a:endParaRPr>
          </a:p>
          <a:p>
            <a:r>
              <a:rPr lang="ru-RU" sz="1500" dirty="0">
                <a:solidFill>
                  <a:schemeClr val="bg1"/>
                </a:solidFill>
              </a:rPr>
              <a:t>«Как только будет ясно, что еще необходимо людям, начнем помогать адресно. Пока могу сказать, что самое важное для людей – это духовная поддержка: молитвой, разговором, даже деятельным молчанием. Самый главный вопрос, который задают, не "за что", а "как мне теперь жить дальше", а потому беседы с людьми, многие из которых до сих пор пребывают в шоке, очень важны</a:t>
            </a:r>
            <a:r>
              <a:rPr lang="ru-RU" sz="1500" dirty="0" smtClean="0">
                <a:solidFill>
                  <a:schemeClr val="bg1"/>
                </a:solidFill>
              </a:rPr>
              <a:t>».</a:t>
            </a:r>
            <a:endParaRPr lang="ru-RU" sz="1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1295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3779912" y="188640"/>
            <a:ext cx="5177408" cy="1340720"/>
          </a:xfrm>
        </p:spPr>
        <p:txBody>
          <a:bodyPr/>
          <a:lstStyle/>
          <a:p>
            <a:r>
              <a:rPr lang="ru-RU" sz="1400" dirty="0" smtClean="0"/>
              <a:t>Воронежская </a:t>
            </a:r>
            <a:r>
              <a:rPr lang="ru-RU" sz="1400" dirty="0" err="1" smtClean="0"/>
              <a:t>обл</a:t>
            </a:r>
            <a:r>
              <a:rPr lang="ru-RU" sz="1400" dirty="0" smtClean="0"/>
              <a:t> </a:t>
            </a:r>
            <a:r>
              <a:rPr lang="ru-RU" sz="1400" dirty="0" err="1" smtClean="0"/>
              <a:t>пос.липовка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ДТП </a:t>
            </a:r>
            <a:r>
              <a:rPr lang="ru-RU" sz="1400" dirty="0"/>
              <a:t>с участием грузового автомобиля и микроавтобуса пострадали 12 чел.,11 чел. в том числе 2 ребенка госпитализированы.</a:t>
            </a:r>
            <a:r>
              <a:rPr lang="ru-RU" sz="1800" dirty="0">
                <a:latin typeface="Calibri"/>
                <a:ea typeface="Calibri"/>
                <a:cs typeface="Times New Roman"/>
              </a:rPr>
              <a:t/>
            </a:r>
            <a:br>
              <a:rPr lang="ru-RU" sz="1800" dirty="0">
                <a:latin typeface="Calibri"/>
                <a:ea typeface="Calibri"/>
                <a:cs typeface="Times New Roman"/>
              </a:rPr>
            </a:br>
            <a:endParaRPr lang="ru-RU" sz="1400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3203848" y="1700808"/>
            <a:ext cx="5760640" cy="4968552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sz="2400" dirty="0" smtClean="0"/>
              <a:t>Священник прихода </a:t>
            </a:r>
            <a:r>
              <a:rPr lang="ru-RU" sz="2400" dirty="0"/>
              <a:t>Успенского храма города Боброва протоиерей Владимир </a:t>
            </a:r>
            <a:r>
              <a:rPr lang="ru-RU" sz="2400" dirty="0" err="1"/>
              <a:t>Лепский</a:t>
            </a:r>
            <a:r>
              <a:rPr lang="ru-RU" sz="2400" dirty="0"/>
              <a:t> посетил пострадавших в аварии людей. Выяснил какие у них есть просьбы, нужды и постарался их удовлетворить, а именно: приобретены и розданы полотенца, домашние тапочки, бутилированная питьевая вода</a:t>
            </a:r>
            <a:r>
              <a:rPr lang="ru-RU" sz="2400" dirty="0" smtClean="0"/>
              <a:t>, влажные </a:t>
            </a:r>
            <a:r>
              <a:rPr lang="ru-RU" sz="2400" dirty="0"/>
              <a:t>салфетки, соки и сладости</a:t>
            </a:r>
            <a:r>
              <a:rPr lang="ru-RU" sz="2400" dirty="0" smtClean="0"/>
              <a:t>. Священник </a:t>
            </a:r>
            <a:r>
              <a:rPr lang="ru-RU" sz="2400" dirty="0"/>
              <a:t>провёл беседу с лечащим </a:t>
            </a:r>
            <a:r>
              <a:rPr lang="ru-RU" sz="2400" dirty="0" smtClean="0"/>
              <a:t>врачом </a:t>
            </a:r>
            <a:r>
              <a:rPr lang="ru-RU" sz="2400" dirty="0"/>
              <a:t>выяснил их самочувствие и потребность в лекарственных средствах</a:t>
            </a:r>
            <a:r>
              <a:rPr lang="ru-RU" sz="2400" dirty="0" smtClean="0"/>
              <a:t>.</a:t>
            </a:r>
          </a:p>
          <a:p>
            <a:pPr algn="l"/>
            <a:r>
              <a:rPr lang="ru-RU" sz="2400" dirty="0" smtClean="0"/>
              <a:t>Также </a:t>
            </a:r>
            <a:r>
              <a:rPr lang="ru-RU" sz="2400" dirty="0"/>
              <a:t>отец Владимир оставил свой номер телефона для связи, в дальнейшем планируется и далее курировать пострадавших.</a:t>
            </a:r>
            <a:endParaRPr lang="ru-RU" sz="32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5473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077072"/>
            <a:ext cx="6255488" cy="136207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СМС на номер 7715:</a:t>
            </a:r>
            <a:br>
              <a:rPr lang="ru-RU" dirty="0" smtClean="0"/>
            </a:br>
            <a:r>
              <a:rPr lang="ru-RU" dirty="0" smtClean="0"/>
              <a:t>«ЧС» пробел «сумма»</a:t>
            </a:r>
            <a:br>
              <a:rPr lang="ru-RU" dirty="0" smtClean="0"/>
            </a:br>
            <a:r>
              <a:rPr lang="ru-RU" dirty="0" smtClean="0"/>
              <a:t>или на сайте </a:t>
            </a:r>
            <a:r>
              <a:rPr lang="en-US" dirty="0" smtClean="0"/>
              <a:t>diaconia.ru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5576" y="3140968"/>
            <a:ext cx="6255488" cy="743507"/>
          </a:xfrm>
        </p:spPr>
        <p:txBody>
          <a:bodyPr/>
          <a:lstStyle/>
          <a:p>
            <a:r>
              <a:rPr lang="ru-RU" b="1" dirty="0" smtClean="0"/>
              <a:t>НАВОДНЕНИЕ В ПРИМОРСКОМ КРАЕ</a:t>
            </a:r>
            <a:endParaRPr lang="ru-RU" b="1" dirty="0"/>
          </a:p>
        </p:txBody>
      </p:sp>
      <p:pic>
        <p:nvPicPr>
          <p:cNvPr id="1026" name="Picture 2" descr="C:\Users\Пк\Downloads\_20160908_150407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0688"/>
            <a:ext cx="4444160" cy="2503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1326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392</TotalTime>
  <Words>1064</Words>
  <Application>Microsoft Office PowerPoint</Application>
  <PresentationFormat>Экран (4:3)</PresentationFormat>
  <Paragraphs>106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Изящная</vt:lpstr>
      <vt:lpstr>Авиакатастрофа над Синаем 224 человека погибли</vt:lpstr>
      <vt:lpstr>Презентация PowerPoint</vt:lpstr>
      <vt:lpstr>Трое паломников скончались на месте, остальных доставили в больницы Можги и села Алнаши.  Прибыв к пострадавшим, архимандрит Вениамин (Крюков) от лица Святейшего Патриарха Московского и всея Руси Кирилла выразил страждущим слова пастырской поддержки и духовного ободрения.   передал пострадавшим иконы Христа Спасителя и Матери Божией и рассказал о том, что в храмах и монастырях Русской Православной Церкви возносятся сугубые заздравные молитвы о пострадавших.  Погибшие в аварии были доставлены в морг Можги. Священник оказывает родственникам погибших психологическую помощь</vt:lpstr>
      <vt:lpstr>обрушения казармы в Омской области из-под завалов извлекли 36 человек. 16 погибли, 20 человек с травмами разной степени тяжести доставили в местные больницы.  Один из спасенных скончался на операционном столе.  </vt:lpstr>
      <vt:lpstr>Рыбинская епархия открыла новый приют  для украинских беженцев </vt:lpstr>
      <vt:lpstr>Снежные заносы на трассе Оренбург –орск 12 человек госпитализировано, 1 погиб. Сержант Максудов, во время спасательной операции, при спасении людей отдал свою куртку ребенку и рукавицы замерзающей девушке, из-за чего получил тяжелое обморожение левой руки.</vt:lpstr>
      <vt:lpstr>Воркута.  Обрушения в шахте северная  Всего в результате аварий погибли 36 человек</vt:lpstr>
      <vt:lpstr>Паводки в вологодской обл  в 22 населенных пунктах Вологодской области и в городе Великий Устюг подтоплены  1,5 тысячи жилых домов, в которых проживают 4650 человек</vt:lpstr>
      <vt:lpstr>Презентация PowerPoint</vt:lpstr>
      <vt:lpstr>Презентация PowerPoint</vt:lpstr>
      <vt:lpstr>в аэропорту Ростова-на-Дону при заходе на посадку потерпел крушение самолет из Дубаи.  На борту находились 55 пассажиров и 7 членов экипажа,  все погибли</vt:lpstr>
      <vt:lpstr>Священник спас из ледяной воды тонущего рыбака г.Кривой рог  </vt:lpstr>
      <vt:lpstr>в Хабаровском крае в результате лобового столкновения двух рейсовых пассажирских автобусов погибли 16 человек, пострадали 56. </vt:lpstr>
      <vt:lpstr>Взрыв газа в жилом пятиэтажном доме г.Ярославля .  В результате произошло обрушение перекрытий с первого по пятый этаж.  погибли семь человек, двое из них дети.</vt:lpstr>
      <vt:lpstr>Г.Вяземск Хабаровского края  пожар в двухквартирном доме Погибли двое жильцов – мужчина и его 6-летний сын.  Жена и трое малолетних детей погибшего, которым удалось спастись, нуждаются в помощи.</vt:lpstr>
      <vt:lpstr>Волгоград. взрыв бытового газа и обрушении подъезда 9-этажного дома.  один человек погиб, еще 11 пострадали, трое из них находятся в реанимации.</vt:lpstr>
      <vt:lpstr>Обрушение жилого дома в поселке Корфовский Хабаровского края, где в результате взрыва газа обрушились три этажа в одном из подъездов. Погибли шесть человек, в том числе ребенок, еще трое госпитализированы.</vt:lpstr>
      <vt:lpstr>Воронежская обл пос.липовка ДТП с участием грузового автомобиля и микроавтобуса пострадали 12 чел.,11 чел. в том числе 2 ребенка госпитализированы. </vt:lpstr>
      <vt:lpstr>СМС на номер 7715: «ЧС» пробел «сумма» или на сайте diaconia.ru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Авиакатастрофа над Синаем 2015 217 пассажирами и 7 членами</dc:title>
  <dc:creator>Пк</dc:creator>
  <cp:lastModifiedBy>Пк</cp:lastModifiedBy>
  <cp:revision>53</cp:revision>
  <dcterms:created xsi:type="dcterms:W3CDTF">2016-08-26T07:59:25Z</dcterms:created>
  <dcterms:modified xsi:type="dcterms:W3CDTF">2016-09-20T16:13:32Z</dcterms:modified>
</cp:coreProperties>
</file>