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6" r:id="rId6"/>
    <p:sldId id="267" r:id="rId7"/>
    <p:sldId id="265" r:id="rId8"/>
    <p:sldId id="270" r:id="rId9"/>
    <p:sldId id="271" r:id="rId10"/>
    <p:sldId id="272" r:id="rId11"/>
    <p:sldId id="273" r:id="rId12"/>
    <p:sldId id="274" r:id="rId13"/>
    <p:sldId id="275" r:id="rId14"/>
    <p:sldId id="280" r:id="rId15"/>
    <p:sldId id="281" r:id="rId16"/>
    <p:sldId id="276" r:id="rId17"/>
    <p:sldId id="277" r:id="rId18"/>
    <p:sldId id="279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81" d="100"/>
          <a:sy n="81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Делегирование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Теория и практика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мы подразумеваем под делегированием?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Наука о делегирование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Делегирование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Передача человеку</a:t>
            </a:r>
          </a:p>
          <a:p>
            <a:pPr>
              <a:buNone/>
            </a:pPr>
            <a:endParaRPr lang="ru-RU" dirty="0" smtClean="0"/>
          </a:p>
          <a:p>
            <a:pPr>
              <a:buFont typeface="Arial" charset="0"/>
              <a:buChar char="•"/>
            </a:pPr>
            <a:r>
              <a:rPr lang="ru-RU" dirty="0" smtClean="0"/>
              <a:t>части своих функций</a:t>
            </a:r>
          </a:p>
          <a:p>
            <a:pPr>
              <a:buFont typeface="Arial" charset="0"/>
              <a:buChar char="•"/>
            </a:pPr>
            <a:r>
              <a:rPr lang="ru-RU" dirty="0" smtClean="0"/>
              <a:t>части своих прав принимать решения</a:t>
            </a:r>
          </a:p>
          <a:p>
            <a:pPr>
              <a:buFont typeface="Arial" charset="0"/>
              <a:buChar char="•"/>
            </a:pPr>
            <a:r>
              <a:rPr lang="ru-RU" dirty="0" smtClean="0"/>
              <a:t>части ответственности за результат</a:t>
            </a:r>
            <a:endParaRPr lang="ru-RU" dirty="0"/>
          </a:p>
        </p:txBody>
      </p:sp>
      <p:pic>
        <p:nvPicPr>
          <p:cNvPr id="5" name="Содержимое 4" descr="делегирование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43512" y="2758281"/>
            <a:ext cx="2847975" cy="22098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Зачем делегировать?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Подумать о стратегии</a:t>
            </a:r>
          </a:p>
          <a:p>
            <a:r>
              <a:rPr lang="ru-RU" dirty="0" smtClean="0"/>
              <a:t>Видеть всю картину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Воодушевить сотрудников</a:t>
            </a:r>
          </a:p>
          <a:p>
            <a:r>
              <a:rPr lang="ru-RU" dirty="0" smtClean="0"/>
              <a:t>Обучать сотрудников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6" name="Содержимое 5" descr="развитие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431722"/>
            <a:ext cx="4038600" cy="2862919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делегировать?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То, что вы уже делали или очень хорошо представляете как надо делать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То, что кто-то сделает лучше вас (</a:t>
            </a:r>
            <a:r>
              <a:rPr lang="ru-RU" dirty="0" err="1" smtClean="0"/>
              <a:t>узкопрофильные</a:t>
            </a:r>
            <a:r>
              <a:rPr lang="ru-RU" dirty="0" smtClean="0"/>
              <a:t> вещи)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Сбор информации и вспомогательные  технические работы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функции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14912" y="2210594"/>
            <a:ext cx="3305175" cy="330517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делегировать?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Видение деятельности?</a:t>
            </a:r>
          </a:p>
          <a:p>
            <a:pPr>
              <a:buNone/>
            </a:pPr>
            <a:r>
              <a:rPr lang="ru-RU" dirty="0" smtClean="0">
                <a:solidFill>
                  <a:srgbClr val="FFC000"/>
                </a:solidFill>
              </a:rPr>
              <a:t>Планирование проекта?</a:t>
            </a:r>
          </a:p>
          <a:p>
            <a:pPr>
              <a:buNone/>
            </a:pPr>
            <a:r>
              <a:rPr lang="ru-RU" dirty="0" smtClean="0">
                <a:solidFill>
                  <a:srgbClr val="00B050"/>
                </a:solidFill>
              </a:rPr>
              <a:t>Выполнение проекта?</a:t>
            </a:r>
          </a:p>
          <a:p>
            <a:pPr>
              <a:buNone/>
            </a:pPr>
            <a:r>
              <a:rPr lang="ru-RU" dirty="0" smtClean="0">
                <a:solidFill>
                  <a:srgbClr val="00B050"/>
                </a:solidFill>
              </a:rPr>
              <a:t>Координацию рабочей группы проекта?</a:t>
            </a:r>
          </a:p>
          <a:p>
            <a:pPr>
              <a:buNone/>
            </a:pPr>
            <a:r>
              <a:rPr lang="ru-RU" dirty="0" smtClean="0"/>
              <a:t>Контроль за сроками?</a:t>
            </a:r>
          </a:p>
          <a:p>
            <a:pPr>
              <a:buNone/>
            </a:pPr>
            <a:r>
              <a:rPr lang="ru-RU" dirty="0" smtClean="0"/>
              <a:t>Мотивацию людей?</a:t>
            </a:r>
          </a:p>
          <a:p>
            <a:pPr>
              <a:buNone/>
            </a:pPr>
            <a:r>
              <a:rPr lang="ru-RU" dirty="0" smtClean="0">
                <a:solidFill>
                  <a:srgbClr val="FFC000"/>
                </a:solidFill>
              </a:rPr>
              <a:t>Принятие решений?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5" name="Содержимое 4" descr="функции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14912" y="2210594"/>
            <a:ext cx="3305175" cy="330517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Отцы менеджмента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«Администрация осуществляет сердечное сотрудничество </a:t>
            </a:r>
            <a:br>
              <a:rPr lang="ru-RU" dirty="0" smtClean="0"/>
            </a:br>
            <a:r>
              <a:rPr lang="ru-RU" dirty="0" smtClean="0"/>
              <a:t>с рабочими в направлении достижения соответствия всех отдельных отраслей производства общим целям…</a:t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>«Устанавливается почти равномерное распределение труда и ответственности между администрацией предприятия и рабочими. Администрация берет на себя все те отрасли, для которых она является более опытной и показывает пример рабочим»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(Фредерик Тейлор)</a:t>
            </a:r>
            <a:endParaRPr lang="ru-RU" dirty="0"/>
          </a:p>
        </p:txBody>
      </p:sp>
      <p:pic>
        <p:nvPicPr>
          <p:cNvPr id="7" name="Содержимое 6" descr="тейлор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95912" y="1962944"/>
            <a:ext cx="2543175" cy="38004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Отцы менеджмента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«Развивая учение Тейлора Форд изучал явления, дающие возможность проявиться творческим способностям человека и вызывающие в нем воодушевление, а затем обретения веры»</a:t>
            </a:r>
          </a:p>
          <a:p>
            <a:pPr>
              <a:buNone/>
            </a:pPr>
            <a:r>
              <a:rPr lang="ru-RU" dirty="0" smtClean="0"/>
              <a:t>(Генри Форд)</a:t>
            </a:r>
            <a:endParaRPr lang="ru-RU" dirty="0"/>
          </a:p>
        </p:txBody>
      </p:sp>
      <p:pic>
        <p:nvPicPr>
          <p:cNvPr id="5" name="Содержимое 4" descr="форд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38248" y="1600200"/>
            <a:ext cx="2858503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Отцы менеджмента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«Полномочия и ответственность неотделимы друг от друга. Полномочия – это право командовать и возможность заставить подчиняться. </a:t>
            </a:r>
            <a:br>
              <a:rPr lang="ru-RU" dirty="0" smtClean="0"/>
            </a:br>
            <a:r>
              <a:rPr lang="ru-RU" dirty="0" smtClean="0"/>
              <a:t>Ответственность представляет собой вознаграждение или наказание, сопровождающие использование власти (полномочий)»</a:t>
            </a:r>
          </a:p>
          <a:p>
            <a:pPr>
              <a:buNone/>
            </a:pPr>
            <a:r>
              <a:rPr lang="ru-RU" dirty="0" smtClean="0"/>
              <a:t>«У каждого работника должен быть один начальник»</a:t>
            </a:r>
          </a:p>
          <a:p>
            <a:pPr>
              <a:buNone/>
            </a:pPr>
            <a:r>
              <a:rPr lang="ru-RU" dirty="0" smtClean="0"/>
              <a:t>(Анри </a:t>
            </a:r>
            <a:r>
              <a:rPr lang="ru-RU" dirty="0" err="1" smtClean="0"/>
              <a:t>Файоль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5" name="Содержимое 4" descr="файоль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97848" y="1600200"/>
            <a:ext cx="3539303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помогает и мешает делегировать?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Мнение управленцев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мешает делегировать?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«Мне </a:t>
            </a:r>
            <a:r>
              <a:rPr lang="ru-RU" u="sng" dirty="0" smtClean="0"/>
              <a:t>трудно доверить </a:t>
            </a:r>
            <a:r>
              <a:rPr lang="ru-RU" dirty="0" smtClean="0"/>
              <a:t>выполнение работы другим, я не уверен(а) </a:t>
            </a:r>
            <a:br>
              <a:rPr lang="ru-RU" dirty="0" smtClean="0"/>
            </a:br>
            <a:r>
              <a:rPr lang="ru-RU" dirty="0" smtClean="0"/>
              <a:t>в компетенциях и мотивации своих подчиненных». </a:t>
            </a:r>
          </a:p>
          <a:p>
            <a:r>
              <a:rPr lang="ru-RU" dirty="0" smtClean="0"/>
              <a:t>«У меня </a:t>
            </a:r>
            <a:r>
              <a:rPr lang="ru-RU" u="sng" dirty="0" smtClean="0"/>
              <a:t>мало времени </a:t>
            </a:r>
            <a:r>
              <a:rPr lang="ru-RU" dirty="0" smtClean="0"/>
              <a:t>для того, чтобы тратить его на объяснения, </a:t>
            </a:r>
            <a:br>
              <a:rPr lang="ru-RU" dirty="0" smtClean="0"/>
            </a:br>
            <a:r>
              <a:rPr lang="ru-RU" dirty="0" smtClean="0"/>
              <a:t>а потом на исправления». </a:t>
            </a:r>
          </a:p>
          <a:p>
            <a:r>
              <a:rPr lang="ru-RU" dirty="0" smtClean="0"/>
              <a:t>«Я испытываю некоторое </a:t>
            </a:r>
            <a:r>
              <a:rPr lang="ru-RU" u="sng" dirty="0" smtClean="0"/>
              <a:t>чувство дискомфорта</a:t>
            </a:r>
            <a:r>
              <a:rPr lang="ru-RU" dirty="0" smtClean="0"/>
              <a:t>, загружая новой дополнительной работой подчиненных». </a:t>
            </a:r>
          </a:p>
          <a:p>
            <a:r>
              <a:rPr lang="ru-RU" dirty="0" smtClean="0"/>
              <a:t>«Я опасаюсь, что другие сделают работу лучше меня или что я потеряю свою значимость, если кто-то другой станет выполнять мою работу». </a:t>
            </a:r>
          </a:p>
          <a:p>
            <a:r>
              <a:rPr lang="ru-RU" dirty="0" smtClean="0"/>
              <a:t>«Я не хочу отдавать подчиненным интересную работу». </a:t>
            </a:r>
          </a:p>
          <a:p>
            <a:endParaRPr lang="ru-RU" dirty="0"/>
          </a:p>
        </p:txBody>
      </p:sp>
      <p:pic>
        <p:nvPicPr>
          <p:cNvPr id="7" name="Содержимое 6" descr="барьеры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532967"/>
            <a:ext cx="4038600" cy="266042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делегировать? Шаги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Практикум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Формулировка задания (</a:t>
            </a:r>
            <a:r>
              <a:rPr lang="ru-RU" dirty="0" err="1" smtClean="0"/>
              <a:t>бриф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7" name="Содержимое 6" descr="бриф-мы-писать-не-будем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52582" y="1844824"/>
            <a:ext cx="7231183" cy="403244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Формулирование брифа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20 обученных добровольцев, готовых 1 раз в 2 недели посещать семьи в округе Н</a:t>
            </a:r>
          </a:p>
          <a:p>
            <a:pPr marL="0" indent="0">
              <a:buNone/>
            </a:pPr>
            <a:r>
              <a:rPr lang="ru-RU" dirty="0" smtClean="0"/>
              <a:t>Срок – 15 декабря</a:t>
            </a:r>
          </a:p>
          <a:p>
            <a:pPr marL="0" indent="0">
              <a:buNone/>
            </a:pPr>
            <a:r>
              <a:rPr lang="ru-RU" dirty="0" smtClean="0"/>
              <a:t>Рабочая группа:</a:t>
            </a:r>
          </a:p>
          <a:p>
            <a:pPr marL="0" indent="0">
              <a:buNone/>
            </a:pPr>
            <a:r>
              <a:rPr lang="ru-RU" dirty="0" smtClean="0"/>
              <a:t>Катя – лидер</a:t>
            </a:r>
          </a:p>
          <a:p>
            <a:pPr marL="0" indent="0">
              <a:buNone/>
            </a:pPr>
            <a:r>
              <a:rPr lang="ru-RU" dirty="0" smtClean="0"/>
              <a:t>Аня, Вася – участники</a:t>
            </a:r>
          </a:p>
          <a:p>
            <a:pPr marL="0" indent="0">
              <a:buNone/>
            </a:pPr>
            <a:r>
              <a:rPr lang="ru-RU" dirty="0" smtClean="0"/>
              <a:t>Шаги:</a:t>
            </a:r>
          </a:p>
          <a:p>
            <a:pPr marL="0" indent="0">
              <a:buNone/>
            </a:pPr>
            <a:r>
              <a:rPr lang="ru-RU" dirty="0" smtClean="0"/>
              <a:t>До 15 октября сделать….</a:t>
            </a:r>
          </a:p>
          <a:p>
            <a:pPr marL="0" indent="0">
              <a:buNone/>
            </a:pPr>
            <a:r>
              <a:rPr lang="ru-RU" dirty="0" smtClean="0"/>
              <a:t>До 15 ноября сделать…</a:t>
            </a:r>
          </a:p>
        </p:txBody>
      </p:sp>
    </p:spTree>
    <p:extLst>
      <p:ext uri="{BB962C8B-B14F-4D97-AF65-F5344CB8AC3E}">
        <p14:creationId xmlns:p14="http://schemas.microsoft.com/office/powerpoint/2010/main" val="1835085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</a:t>
            </a:r>
            <a:r>
              <a:rPr lang="ru-RU" dirty="0" smtClean="0"/>
              <a:t>проверка </a:t>
            </a:r>
            <a:r>
              <a:rPr lang="ru-RU" dirty="0" err="1" smtClean="0"/>
              <a:t>брифа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 – Specific – </a:t>
            </a:r>
            <a:r>
              <a:rPr lang="ru-RU" dirty="0" smtClean="0"/>
              <a:t>Определенными;</a:t>
            </a:r>
          </a:p>
          <a:p>
            <a:pPr>
              <a:buNone/>
            </a:pPr>
            <a:r>
              <a:rPr lang="en-US" dirty="0" smtClean="0"/>
              <a:t>M – Measurable – </a:t>
            </a:r>
            <a:r>
              <a:rPr lang="ru-RU" dirty="0" smtClean="0"/>
              <a:t>Измеримыми;</a:t>
            </a:r>
          </a:p>
          <a:p>
            <a:pPr>
              <a:buNone/>
            </a:pPr>
            <a:r>
              <a:rPr lang="en-US" dirty="0" smtClean="0"/>
              <a:t>A – Achievable – </a:t>
            </a:r>
            <a:r>
              <a:rPr lang="ru-RU" dirty="0" smtClean="0"/>
              <a:t>Достижимыми;</a:t>
            </a:r>
          </a:p>
          <a:p>
            <a:pPr>
              <a:buNone/>
            </a:pPr>
            <a:r>
              <a:rPr lang="en-US" dirty="0" smtClean="0"/>
              <a:t>R – Realistic – </a:t>
            </a:r>
            <a:r>
              <a:rPr lang="ru-RU" dirty="0" smtClean="0"/>
              <a:t>Реалистичными;</a:t>
            </a:r>
          </a:p>
          <a:p>
            <a:pPr>
              <a:buNone/>
            </a:pPr>
            <a:r>
              <a:rPr lang="en-US" dirty="0" smtClean="0"/>
              <a:t>T – </a:t>
            </a:r>
            <a:r>
              <a:rPr lang="en-US" dirty="0" err="1" smtClean="0"/>
              <a:t>Timebound</a:t>
            </a:r>
            <a:r>
              <a:rPr lang="en-US" dirty="0" smtClean="0"/>
              <a:t> – </a:t>
            </a:r>
            <a:r>
              <a:rPr lang="ru-RU" dirty="0" smtClean="0"/>
              <a:t>Ограниченными во времени.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058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Передача </a:t>
            </a:r>
            <a:r>
              <a:rPr lang="ru-RU" dirty="0" err="1" smtClean="0"/>
              <a:t>брифа</a:t>
            </a:r>
            <a:endParaRPr lang="ru-RU" dirty="0"/>
          </a:p>
        </p:txBody>
      </p:sp>
      <p:pic>
        <p:nvPicPr>
          <p:cNvPr id="4" name="Содержимое 3" descr="притча о камнях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2856" y="1600200"/>
            <a:ext cx="7818287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Обратная связь по </a:t>
            </a:r>
            <a:r>
              <a:rPr lang="ru-RU" dirty="0" err="1" smtClean="0"/>
              <a:t>брифу</a:t>
            </a:r>
            <a:endParaRPr lang="ru-RU" dirty="0"/>
          </a:p>
        </p:txBody>
      </p:sp>
      <p:pic>
        <p:nvPicPr>
          <p:cNvPr id="4" name="Содержимое 3" descr="обратная связь_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42582" y="1600200"/>
            <a:ext cx="5658835" cy="45259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Точки контроля и обратное делегирование</a:t>
            </a:r>
            <a:endParaRPr lang="ru-RU" dirty="0"/>
          </a:p>
        </p:txBody>
      </p:sp>
      <p:pic>
        <p:nvPicPr>
          <p:cNvPr id="10" name="Содержимое 9" descr="чек лист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2626494"/>
            <a:ext cx="3374264" cy="2530698"/>
          </a:xfrm>
        </p:spPr>
      </p:pic>
      <p:pic>
        <p:nvPicPr>
          <p:cNvPr id="9" name="Содержимое 8" descr="контроль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05756" y="2275173"/>
            <a:ext cx="3523488" cy="3176016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Отцы менеджмента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«Если не имеем перед глазами </a:t>
            </a:r>
            <a:r>
              <a:rPr lang="ru-RU" b="1" dirty="0" smtClean="0"/>
              <a:t>цели</a:t>
            </a:r>
            <a:r>
              <a:rPr lang="ru-RU" dirty="0" smtClean="0"/>
              <a:t> очень легко снабжать публику тем, чего она не хочет на самом деле. Стоит сообразить народу, что производитель ему не служит, и конец его недалек» </a:t>
            </a:r>
            <a:br>
              <a:rPr lang="ru-RU" dirty="0" smtClean="0"/>
            </a:br>
            <a:r>
              <a:rPr lang="ru-RU" dirty="0" smtClean="0"/>
              <a:t>(Генри Форд)</a:t>
            </a:r>
            <a:endParaRPr lang="ru-RU" dirty="0"/>
          </a:p>
        </p:txBody>
      </p:sp>
      <p:pic>
        <p:nvPicPr>
          <p:cNvPr id="5" name="Содержимое 4" descr="форд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38248" y="1600200"/>
            <a:ext cx="2858503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323</Words>
  <Application>Microsoft Office PowerPoint</Application>
  <PresentationFormat>Экран (4:3)</PresentationFormat>
  <Paragraphs>74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Calibri</vt:lpstr>
      <vt:lpstr>Тема Office</vt:lpstr>
      <vt:lpstr>Делегирование</vt:lpstr>
      <vt:lpstr>Что мы подразумеваем под делегированием?</vt:lpstr>
      <vt:lpstr>Делегирование</vt:lpstr>
      <vt:lpstr>Зачем делегировать?</vt:lpstr>
      <vt:lpstr>Что делегировать?</vt:lpstr>
      <vt:lpstr>Что делегировать?</vt:lpstr>
      <vt:lpstr>Отцы менеджмента</vt:lpstr>
      <vt:lpstr>Отцы менеджмента</vt:lpstr>
      <vt:lpstr>Отцы менеджмента</vt:lpstr>
      <vt:lpstr>Что помогает и мешает делегировать?</vt:lpstr>
      <vt:lpstr>Что мешает делегировать?</vt:lpstr>
      <vt:lpstr>Как делегировать? Шаги</vt:lpstr>
      <vt:lpstr>Формулировка задания (бриф)</vt:lpstr>
      <vt:lpstr>Формулирование брифа</vt:lpstr>
      <vt:lpstr>SMART проверка брифа</vt:lpstr>
      <vt:lpstr>Передача брифа</vt:lpstr>
      <vt:lpstr>Обратная связь по брифу</vt:lpstr>
      <vt:lpstr>Точки контроля и обратное делегирование</vt:lpstr>
      <vt:lpstr>Отцы менеджмента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IKulikov</cp:lastModifiedBy>
  <cp:revision>22</cp:revision>
  <dcterms:created xsi:type="dcterms:W3CDTF">2016-08-24T22:18:26Z</dcterms:created>
  <dcterms:modified xsi:type="dcterms:W3CDTF">2016-08-29T14:40:36Z</dcterms:modified>
</cp:coreProperties>
</file>