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2" r:id="rId4"/>
    <p:sldId id="296" r:id="rId5"/>
    <p:sldId id="259" r:id="rId6"/>
    <p:sldId id="293" r:id="rId7"/>
    <p:sldId id="258" r:id="rId8"/>
    <p:sldId id="298" r:id="rId9"/>
    <p:sldId id="297" r:id="rId10"/>
    <p:sldId id="299" r:id="rId11"/>
    <p:sldId id="290" r:id="rId12"/>
    <p:sldId id="291" r:id="rId13"/>
    <p:sldId id="262" r:id="rId14"/>
    <p:sldId id="267" r:id="rId15"/>
    <p:sldId id="300" r:id="rId16"/>
    <p:sldId id="301" r:id="rId17"/>
    <p:sldId id="28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5F5F5F"/>
    <a:srgbClr val="5F4637"/>
    <a:srgbClr val="963D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99" d="100"/>
          <a:sy n="99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4241800"/>
            <a:ext cx="9144000" cy="2616200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gray">
          <a:xfrm>
            <a:off x="0" y="0"/>
            <a:ext cx="9144000" cy="45085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gray">
          <a:xfrm>
            <a:off x="7439025" y="4508500"/>
            <a:ext cx="1704975" cy="93663"/>
          </a:xfrm>
          <a:prstGeom prst="rect">
            <a:avLst/>
          </a:prstGeom>
          <a:solidFill>
            <a:schemeClr val="accent1">
              <a:alpha val="85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gray">
          <a:xfrm>
            <a:off x="1619250" y="404813"/>
            <a:ext cx="7524750" cy="1655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gray">
          <a:xfrm>
            <a:off x="0" y="2781300"/>
            <a:ext cx="7451725" cy="2303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84" name="Picture 12" descr="11"/>
          <p:cNvPicPr>
            <a:picLocks noChangeAspect="1" noChangeArrowheads="1"/>
          </p:cNvPicPr>
          <p:nvPr/>
        </p:nvPicPr>
        <p:blipFill>
          <a:blip r:embed="rId3" cstate="print"/>
          <a:srcRect b="16513"/>
          <a:stretch>
            <a:fillRect/>
          </a:stretch>
        </p:blipFill>
        <p:spPr bwMode="gray">
          <a:xfrm>
            <a:off x="533400" y="5567363"/>
            <a:ext cx="1435100" cy="1155700"/>
          </a:xfrm>
          <a:prstGeom prst="rect">
            <a:avLst/>
          </a:prstGeom>
          <a:noFill/>
        </p:spPr>
      </p:pic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0" y="2781300"/>
            <a:ext cx="4235450" cy="2295525"/>
            <a:chOff x="0" y="1752"/>
            <a:chExt cx="2668" cy="1446"/>
          </a:xfrm>
        </p:grpSpPr>
        <p:pic>
          <p:nvPicPr>
            <p:cNvPr id="3087" name="Picture 15" descr="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0" y="1752"/>
              <a:ext cx="2668" cy="1446"/>
            </a:xfrm>
            <a:prstGeom prst="rect">
              <a:avLst/>
            </a:prstGeom>
            <a:noFill/>
          </p:spPr>
        </p:pic>
        <p:pic>
          <p:nvPicPr>
            <p:cNvPr id="3090" name="Picture 18" descr="5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0" y="1752"/>
              <a:ext cx="2562" cy="102"/>
            </a:xfrm>
            <a:prstGeom prst="rect">
              <a:avLst/>
            </a:prstGeom>
            <a:noFill/>
          </p:spPr>
        </p:pic>
      </p:grp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2843213" y="404813"/>
            <a:ext cx="6300787" cy="1660525"/>
            <a:chOff x="1791" y="255"/>
            <a:chExt cx="3969" cy="1046"/>
          </a:xfrm>
        </p:grpSpPr>
        <p:pic>
          <p:nvPicPr>
            <p:cNvPr id="3086" name="Picture 14" descr="3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1791" y="255"/>
              <a:ext cx="3969" cy="1046"/>
            </a:xfrm>
            <a:prstGeom prst="rect">
              <a:avLst/>
            </a:prstGeom>
            <a:noFill/>
          </p:spPr>
        </p:pic>
        <p:pic>
          <p:nvPicPr>
            <p:cNvPr id="3091" name="Picture 19" descr="6"/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gray">
            <a:xfrm>
              <a:off x="2200" y="255"/>
              <a:ext cx="3560" cy="117"/>
            </a:xfrm>
            <a:prstGeom prst="rect">
              <a:avLst/>
            </a:prstGeom>
            <a:noFill/>
          </p:spPr>
        </p:pic>
      </p:grpSp>
      <p:pic>
        <p:nvPicPr>
          <p:cNvPr id="3092" name="Picture 20" descr="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0" y="0"/>
            <a:ext cx="2990850" cy="2428875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5257800"/>
            <a:ext cx="7772400" cy="990600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33900" y="6096000"/>
            <a:ext cx="4419600" cy="533400"/>
          </a:xfrm>
        </p:spPr>
        <p:txBody>
          <a:bodyPr/>
          <a:lstStyle>
            <a:lvl1pPr marL="0" indent="0">
              <a:buFontTx/>
              <a:buNone/>
              <a:defRPr sz="18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62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3716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667000" y="6505575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fld id="{EBF47279-E2F2-4A77-BEB3-FC8E5B2D86F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gray">
          <a:xfrm>
            <a:off x="63500" y="293688"/>
            <a:ext cx="13033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FFFFFF"/>
                </a:solidFill>
                <a:latin typeface="Arial Black" pitchFamily="34" charset="0"/>
              </a:rPr>
              <a:t>L/O/G/O</a:t>
            </a:r>
          </a:p>
        </p:txBody>
      </p:sp>
      <p:pic>
        <p:nvPicPr>
          <p:cNvPr id="3088" name="Picture 16" descr="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324177" flipH="1">
            <a:off x="1733550" y="3008313"/>
            <a:ext cx="822325" cy="3721100"/>
          </a:xfrm>
          <a:prstGeom prst="rect">
            <a:avLst/>
          </a:prstGeom>
          <a:noFill/>
        </p:spPr>
      </p:pic>
      <p:pic>
        <p:nvPicPr>
          <p:cNvPr id="3089" name="Picture 17" descr="4"/>
          <p:cNvPicPr>
            <a:picLocks noChangeAspect="1" noChangeArrowheads="1"/>
          </p:cNvPicPr>
          <p:nvPr/>
        </p:nvPicPr>
        <p:blipFill>
          <a:blip r:embed="rId10" cstate="print"/>
          <a:srcRect l="23305" b="32939"/>
          <a:stretch>
            <a:fillRect/>
          </a:stretch>
        </p:blipFill>
        <p:spPr bwMode="gray">
          <a:xfrm>
            <a:off x="2268538" y="0"/>
            <a:ext cx="6875462" cy="450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2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2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2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2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2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animBg="1"/>
      <p:bldP spid="3082" grpId="0" animBg="1"/>
      <p:bldP spid="3083" grpId="0" animBg="1"/>
      <p:bldP spid="3074" grpId="1"/>
      <p:bldP spid="3075" grpId="0" build="p">
        <p:tmplLst>
          <p:tmpl lvl="1">
            <p:tnLst>
              <p:par>
                <p:cTn presetID="2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F650A-C4B4-4298-84D0-7149730361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87CAB-F234-4AC5-AADB-F9F1CC135A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103BA-1363-40B9-8F20-DD1BC3C01E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9DCC0-88C4-4DF0-AB14-62441ED22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C6775-148C-48E1-A5FB-A67EFD0EB7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E5D49-8F19-44AD-9A74-7F6368C3DE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4BB94-B00F-4279-9DA0-D6D61D90FD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7B743-D43E-4929-8D12-75E92F7181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14827-B0FA-426D-883D-35910390B8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61150" y="239713"/>
            <a:ext cx="2066925" cy="58864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9713"/>
            <a:ext cx="6051550" cy="5886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FEC03-515F-44F5-9F4F-5DB782AADB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088" y="239713"/>
            <a:ext cx="7773987" cy="6889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B79DE77-1667-4726-9B4E-CF4DCBF8D4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088" y="239713"/>
            <a:ext cx="7773987" cy="6889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209A8E6-F955-47FE-B9A6-D24F78178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0" y="828675"/>
            <a:ext cx="9144000" cy="60293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alpha val="8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gray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>
            <a:off x="838200" y="146050"/>
            <a:ext cx="8305800" cy="815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36" name="Picture 12" descr="6"/>
          <p:cNvPicPr>
            <a:picLocks noChangeAspect="1" noChangeArrowheads="1"/>
          </p:cNvPicPr>
          <p:nvPr/>
        </p:nvPicPr>
        <p:blipFill>
          <a:blip r:embed="rId16" cstate="print"/>
          <a:srcRect r="48404" b="35051"/>
          <a:stretch>
            <a:fillRect/>
          </a:stretch>
        </p:blipFill>
        <p:spPr bwMode="gray">
          <a:xfrm>
            <a:off x="7046913" y="127000"/>
            <a:ext cx="2097087" cy="8413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AFF3E040-8FB8-42D4-A4BC-F308F473079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8" name="Picture 14" descr="11"/>
          <p:cNvPicPr>
            <a:picLocks noChangeAspect="1" noChangeArrowheads="1"/>
          </p:cNvPicPr>
          <p:nvPr/>
        </p:nvPicPr>
        <p:blipFill>
          <a:blip r:embed="rId17" cstate="print"/>
          <a:srcRect b="16513"/>
          <a:stretch>
            <a:fillRect/>
          </a:stretch>
        </p:blipFill>
        <p:spPr bwMode="gray">
          <a:xfrm rot="10395266">
            <a:off x="228600" y="1306513"/>
            <a:ext cx="860425" cy="404812"/>
          </a:xfrm>
          <a:prstGeom prst="rect">
            <a:avLst/>
          </a:prstGeom>
          <a:noFill/>
        </p:spPr>
      </p:pic>
      <p:pic>
        <p:nvPicPr>
          <p:cNvPr id="1039" name="Picture 15" descr="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gray">
          <a:xfrm rot="-936155">
            <a:off x="304800" y="-76200"/>
            <a:ext cx="442913" cy="1676400"/>
          </a:xfrm>
          <a:prstGeom prst="rect">
            <a:avLst/>
          </a:prstGeom>
          <a:noFill/>
        </p:spPr>
      </p:pic>
      <p:pic>
        <p:nvPicPr>
          <p:cNvPr id="1035" name="Picture 11" descr="3"/>
          <p:cNvPicPr>
            <a:picLocks noChangeAspect="1" noChangeArrowheads="1"/>
          </p:cNvPicPr>
          <p:nvPr/>
        </p:nvPicPr>
        <p:blipFill>
          <a:blip r:embed="rId19" cstate="print"/>
          <a:srcRect r="32556"/>
          <a:stretch>
            <a:fillRect/>
          </a:stretch>
        </p:blipFill>
        <p:spPr bwMode="gray">
          <a:xfrm>
            <a:off x="6096000" y="127000"/>
            <a:ext cx="3048000" cy="936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54088" y="239713"/>
            <a:ext cx="7773987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0" animBg="1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pk16/seminar12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donorsforum.ru/projects/annual-report/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700" u="sng" dirty="0" err="1" smtClean="0">
                <a:hlinkClick r:id="rId2"/>
              </a:rPr>
              <a:t>Целеполагание</a:t>
            </a:r>
            <a:r>
              <a:rPr lang="ru-RU" sz="2700" u="sng" dirty="0" smtClean="0">
                <a:hlinkClick r:id="rId2"/>
              </a:rPr>
              <a:t> и ресурсное обеспечение церковной социальной деятельности</a:t>
            </a:r>
            <a:endParaRPr lang="en-US" sz="27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6237312"/>
            <a:ext cx="6685756" cy="392088"/>
          </a:xfrm>
        </p:spPr>
        <p:txBody>
          <a:bodyPr/>
          <a:lstStyle/>
          <a:p>
            <a:pPr algn="r"/>
            <a:r>
              <a:rPr lang="ru-RU" dirty="0" err="1" smtClean="0"/>
              <a:t>Зальцман</a:t>
            </a:r>
            <a:r>
              <a:rPr lang="ru-RU" dirty="0" smtClean="0"/>
              <a:t> Т.В., Соловьева И.В.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Все более активное включение в благотворительную деятельность </a:t>
            </a:r>
            <a:r>
              <a:rPr lang="ru-RU" sz="2000" dirty="0" err="1" smtClean="0"/>
              <a:t>бизнес-структур</a:t>
            </a:r>
            <a:r>
              <a:rPr lang="ru-RU" sz="2000" dirty="0" smtClean="0"/>
              <a:t>, для которых процесс оценки является обязательным элементом профессиональной деятельности.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Изменение социальной политики государства: предоставление возможности НКО получать бюджетное финансирование, чтобы наладить регулярную деятельность по оказанию социальных услуг.</a:t>
            </a:r>
          </a:p>
          <a:p>
            <a:pPr marL="457200" indent="981075" algn="just">
              <a:buClr>
                <a:srgbClr val="963D00"/>
              </a:buClr>
              <a:buSzPct val="90000"/>
            </a:pPr>
            <a:r>
              <a:rPr lang="ru-RU" sz="2000" dirty="0" smtClean="0">
                <a:solidFill>
                  <a:srgbClr val="002060"/>
                </a:solidFill>
              </a:rPr>
              <a:t>А)</a:t>
            </a:r>
            <a:r>
              <a:rPr lang="ru-RU" sz="2000" dirty="0" smtClean="0"/>
              <a:t> Государство разрабатывает методику оценки деятельности НКО (нормативы, стандарты качества услуг, и др.) Те СО НКО, которые будут отвечать формальным требованиям, смогут получать регулярное финансирование и реализовывать свои проекты. </a:t>
            </a:r>
          </a:p>
          <a:p>
            <a:pPr marL="457200" indent="981075" algn="just">
              <a:buClr>
                <a:srgbClr val="963D00"/>
              </a:buClr>
              <a:buSzPct val="90000"/>
            </a:pPr>
            <a:r>
              <a:rPr lang="ru-RU" sz="2000" dirty="0" smtClean="0">
                <a:solidFill>
                  <a:srgbClr val="002060"/>
                </a:solidFill>
              </a:rPr>
              <a:t>Б)</a:t>
            </a:r>
            <a:r>
              <a:rPr lang="ru-RU" sz="2000" dirty="0" smtClean="0"/>
              <a:t> НКО получают возможность оценивать и контролировать деятельность государственных служб через Общественные Советы, через добровольцев и священников в закрытых ДДИ и ПНИ, помогая сохранять человеческое достоинство.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4824536"/>
          </a:xfrm>
        </p:spPr>
        <p:txBody>
          <a:bodyPr/>
          <a:lstStyle/>
          <a:p>
            <a:pPr marL="360363" indent="-360363" algn="just">
              <a:buClr>
                <a:srgbClr val="963D00"/>
              </a:buClr>
              <a:buSzPct val="9000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С) </a:t>
            </a:r>
            <a:r>
              <a:rPr lang="ru-RU" sz="2000" dirty="0" smtClean="0"/>
              <a:t>В РФ вводится процедура оценки уровня профессиональной подготовки специалистов, в том числе это затронет и социальную сферу,  СО НКО и церковные организации, включенные в процесс оказания социальных услуг.</a:t>
            </a:r>
          </a:p>
          <a:p>
            <a:pPr marL="0" indent="449263" algn="just">
              <a:buNone/>
            </a:pPr>
            <a:r>
              <a:rPr lang="ru-RU" sz="2000" dirty="0" smtClean="0"/>
              <a:t>В июле 2016 года было принято три закона: </a:t>
            </a:r>
          </a:p>
          <a:p>
            <a:pPr marL="0" indent="449263" algn="just"/>
            <a:r>
              <a:rPr lang="ru-RU" sz="2000" b="1" dirty="0" smtClean="0">
                <a:solidFill>
                  <a:srgbClr val="002060"/>
                </a:solidFill>
              </a:rPr>
              <a:t>ФЗ от 03.07.2016 N 238-ФЗ «О независимой оценке квалификации», </a:t>
            </a:r>
          </a:p>
          <a:p>
            <a:pPr marL="0" indent="449263" algn="just"/>
            <a:r>
              <a:rPr lang="ru-RU" sz="2000" b="1" dirty="0" smtClean="0">
                <a:solidFill>
                  <a:srgbClr val="002060"/>
                </a:solidFill>
              </a:rPr>
              <a:t>ФЗ от 03.07.2016 N 239-ФЗ «О внесении изменений в Трудовой кодекс Российской Федерации в связи с принятием Федерального закона «О независимой оценке квалификации», </a:t>
            </a:r>
          </a:p>
          <a:p>
            <a:pPr marL="0" indent="449263" algn="just"/>
            <a:r>
              <a:rPr lang="ru-RU" sz="2000" b="1" dirty="0" smtClean="0">
                <a:solidFill>
                  <a:srgbClr val="002060"/>
                </a:solidFill>
              </a:rPr>
              <a:t>ФЗ от 03.07.2016 N 251-ФЗ «О внесении изменений в часть вторую Налогового кодекса Российской Федерации в связи с принятием Федерального закона «О независимой оценке квалификации».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484784"/>
            <a:ext cx="8640961" cy="5184576"/>
          </a:xfrm>
        </p:spPr>
        <p:txBody>
          <a:bodyPr/>
          <a:lstStyle/>
          <a:p>
            <a:pPr marL="0" indent="449263" algn="just">
              <a:lnSpc>
                <a:spcPct val="150000"/>
              </a:lnSpc>
              <a:buNone/>
            </a:pPr>
            <a:r>
              <a:rPr lang="ru-RU" sz="2000" dirty="0" smtClean="0"/>
              <a:t>Квалификация соискателя на требования установленные законодательно или в профессиональном стандарте будет оцениваться в центрах оценки квалификаций (далее — ЦОК). Оценка будет проводится в форме профессионального экзамена с применением оценочных средств, под которыми в законе понимается «комплекс заданий, критериев оценки, используемых центрами оценки квалификаций при проведении профессионального экзамена».  Порядок проведения профессионального экзамена еще будет дополнительно установлен Правительством РФ.</a:t>
            </a:r>
          </a:p>
          <a:p>
            <a:pPr marL="0" indent="449263" algn="just">
              <a:lnSpc>
                <a:spcPct val="150000"/>
              </a:lnSpc>
              <a:buNone/>
            </a:pPr>
            <a:r>
              <a:rPr lang="ru-RU" sz="2000" dirty="0" smtClean="0"/>
              <a:t>Процедура будет платной.  Оплату будет производить либо физическое лицо или работодатель.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4032448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 startAt="3"/>
            </a:pPr>
            <a:r>
              <a:rPr lang="ru-RU" sz="2000" dirty="0" smtClean="0"/>
              <a:t>Обсуждение темы оценки в церковной среде – это показатель нового уровня развития церковного социального служения, </a:t>
            </a:r>
            <a:r>
              <a:rPr lang="ru-RU" sz="2000" dirty="0" err="1" smtClean="0"/>
              <a:t>институализации</a:t>
            </a:r>
            <a:r>
              <a:rPr lang="ru-RU" sz="2000" dirty="0" smtClean="0"/>
              <a:t> и профессионализации. Происходит переход от интуитивного оценивания к аргументированного и осознанного.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/>
              <a:t>Усложнение программ, системная работа, популяризация церковного социального служения в обществе, </a:t>
            </a:r>
            <a:r>
              <a:rPr lang="ru-RU" sz="2000" dirty="0" err="1" smtClean="0"/>
              <a:t>приемственность</a:t>
            </a:r>
            <a:r>
              <a:rPr lang="ru-RU" sz="2000" dirty="0" smtClean="0"/>
              <a:t>, привлечение новых добровольцев и финансов невозможно без нового подхода к оценке и результатам оценки.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 startAt="4"/>
            </a:pPr>
            <a:r>
              <a:rPr lang="ru-RU" sz="2000" dirty="0" smtClean="0"/>
              <a:t>В секторе НКО (например, Форум Доноров) активно обсуждается тему оценки, следуя за своими зарубежными коллегами, тем самым и нас вовлекая в этот процесс. 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>
                <a:hlinkClick r:id="rId2"/>
              </a:rPr>
              <a:t>Ежегодный доклад 2016 года</a:t>
            </a:r>
            <a:endParaRPr lang="en-US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 startAt="4"/>
            </a:pPr>
            <a:endParaRPr lang="ru-RU" sz="2000" dirty="0" smtClean="0"/>
          </a:p>
          <a:p>
            <a:pPr marL="457200" indent="981075" algn="just">
              <a:buClr>
                <a:srgbClr val="963D00"/>
              </a:buClr>
              <a:buSzPct val="90000"/>
              <a:buNone/>
            </a:pPr>
            <a:endParaRPr lang="en-US" sz="2000" dirty="0"/>
          </a:p>
        </p:txBody>
      </p:sp>
      <p:pic>
        <p:nvPicPr>
          <p:cNvPr id="5" name="Picture 2" descr="http://ep.org.ru/wp-content/uploads/2014/12/Evalyear-Logo-Russian-PNG_300dp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869160"/>
            <a:ext cx="2728294" cy="1772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4608512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– от слова «ценность», это измерение степени достоинства явления (человека, вещи, процесса).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– это многоступенчатый и сложный процесс: от постановки цели до социального эффекта от деятельности.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 — это способ получить обратную связь и услышать тех людей, ради которых работает организация / проект.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— это непрерывный процесс получения новых знаний о реализуемых программах и проектах и возможность для улучшения благотворительной деятельности (отчет Форума доноров 2015).</a:t>
            </a:r>
          </a:p>
          <a:p>
            <a:pPr marL="457200" indent="-457200" algn="ctr">
              <a:buClr>
                <a:srgbClr val="963D00"/>
              </a:buClr>
              <a:buSzPct val="90000"/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Оценка – это не контроль и наказание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b="1" dirty="0" smtClean="0"/>
              <a:t>Оценка</a:t>
            </a:r>
            <a:r>
              <a:rPr lang="ru-RU" sz="2000" dirty="0" smtClean="0"/>
              <a:t> начинается уже на этапе </a:t>
            </a:r>
            <a:r>
              <a:rPr lang="ru-RU" sz="2000" dirty="0" err="1" smtClean="0"/>
              <a:t>целеполагания</a:t>
            </a:r>
            <a:r>
              <a:rPr lang="ru-RU" sz="2000" dirty="0" smtClean="0"/>
              <a:t> (формулировка цели и критерии ее оценки). ОТ ЭТОГО ЗАВИСИТ КАЧЕСТВО И УСПЕХ ОЦЕНКИ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r>
              <a:rPr lang="ru-RU" sz="2000" dirty="0" smtClean="0"/>
              <a:t>. </a:t>
            </a:r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914400" y="2038350"/>
            <a:ext cx="7239000" cy="421005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2038350" y="4633913"/>
            <a:ext cx="5089525" cy="471487"/>
            <a:chOff x="1161" y="1572"/>
            <a:chExt cx="3206" cy="338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979712" y="3861048"/>
            <a:ext cx="5148163" cy="582365"/>
            <a:chOff x="1161" y="1572"/>
            <a:chExt cx="3206" cy="338"/>
          </a:xfrm>
        </p:grpSpPr>
        <p:sp>
          <p:nvSpPr>
            <p:cNvPr id="7174" name="AutoShape 6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2038350" y="5264150"/>
            <a:ext cx="5197946" cy="685130"/>
            <a:chOff x="1161" y="1572"/>
            <a:chExt cx="3206" cy="338"/>
          </a:xfrm>
        </p:grpSpPr>
        <p:sp>
          <p:nvSpPr>
            <p:cNvPr id="7177" name="AutoShape 9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10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2038350" y="3316288"/>
            <a:ext cx="5089525" cy="471487"/>
            <a:chOff x="1161" y="1572"/>
            <a:chExt cx="3206" cy="338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1907704" y="2348880"/>
            <a:ext cx="5220171" cy="776908"/>
            <a:chOff x="1161" y="1572"/>
            <a:chExt cx="3206" cy="338"/>
          </a:xfrm>
        </p:grpSpPr>
        <p:sp>
          <p:nvSpPr>
            <p:cNvPr id="7183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86" name="AutoShape 18"/>
          <p:cNvSpPr>
            <a:spLocks noChangeArrowheads="1"/>
          </p:cNvSpPr>
          <p:nvPr/>
        </p:nvSpPr>
        <p:spPr bwMode="gray">
          <a:xfrm>
            <a:off x="2339752" y="3349625"/>
            <a:ext cx="4536504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четкость и однозначность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gray">
          <a:xfrm>
            <a:off x="2267744" y="3933056"/>
            <a:ext cx="4464496" cy="504056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Простота  использовании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gray">
          <a:xfrm>
            <a:off x="2838450" y="4659313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err="1" smtClean="0">
                <a:solidFill>
                  <a:srgbClr val="000000"/>
                </a:solidFill>
                <a:cs typeface="Arial" charset="0"/>
              </a:rPr>
              <a:t>Проверяемость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 / статистическая надежность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gray">
          <a:xfrm>
            <a:off x="2838450" y="5302250"/>
            <a:ext cx="3605758" cy="575022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экономичность использования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/ контролируемость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gray">
          <a:xfrm>
            <a:off x="2195736" y="2420888"/>
            <a:ext cx="4824536" cy="644575"/>
          </a:xfrm>
          <a:prstGeom prst="roundRect">
            <a:avLst>
              <a:gd name="adj" fmla="val 13563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адекватность сущностным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характеристикам конкретного проекта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title"/>
          </p:nvPr>
        </p:nvSpPr>
        <p:spPr>
          <a:xfrm>
            <a:off x="954088" y="239712"/>
            <a:ext cx="7772400" cy="1029047"/>
          </a:xfrm>
        </p:spPr>
        <p:txBody>
          <a:bodyPr/>
          <a:lstStyle/>
          <a:p>
            <a:r>
              <a:rPr lang="ru-RU" dirty="0" smtClean="0"/>
              <a:t>Качества индикаторов оценки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914400" y="2038350"/>
            <a:ext cx="7239000" cy="421005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38350" y="4633913"/>
            <a:ext cx="5089525" cy="471487"/>
            <a:chOff x="1161" y="1572"/>
            <a:chExt cx="3206" cy="338"/>
          </a:xfrm>
        </p:grpSpPr>
        <p:sp>
          <p:nvSpPr>
            <p:cNvPr id="7171" name="AutoShape 3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" name="AutoShape 4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979712" y="3861048"/>
            <a:ext cx="5148163" cy="582365"/>
            <a:chOff x="1161" y="1572"/>
            <a:chExt cx="3206" cy="338"/>
          </a:xfrm>
        </p:grpSpPr>
        <p:sp>
          <p:nvSpPr>
            <p:cNvPr id="7174" name="AutoShape 6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038350" y="5264150"/>
            <a:ext cx="5089525" cy="471488"/>
            <a:chOff x="1161" y="1572"/>
            <a:chExt cx="3206" cy="338"/>
          </a:xfrm>
        </p:grpSpPr>
        <p:sp>
          <p:nvSpPr>
            <p:cNvPr id="7177" name="AutoShape 9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10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038350" y="3316288"/>
            <a:ext cx="5089525" cy="471487"/>
            <a:chOff x="1161" y="1572"/>
            <a:chExt cx="3206" cy="338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1907704" y="2348880"/>
            <a:ext cx="5220171" cy="776908"/>
            <a:chOff x="1161" y="1572"/>
            <a:chExt cx="3206" cy="338"/>
          </a:xfrm>
        </p:grpSpPr>
        <p:sp>
          <p:nvSpPr>
            <p:cNvPr id="7183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86" name="AutoShape 18"/>
          <p:cNvSpPr>
            <a:spLocks noChangeArrowheads="1"/>
          </p:cNvSpPr>
          <p:nvPr/>
        </p:nvSpPr>
        <p:spPr bwMode="gray">
          <a:xfrm>
            <a:off x="2339752" y="3349625"/>
            <a:ext cx="4536504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Епархиальным социальным отделам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gray">
          <a:xfrm>
            <a:off x="2267744" y="3933056"/>
            <a:ext cx="4464496" cy="504056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Руководителям приходских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социальных служб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gray">
          <a:xfrm>
            <a:off x="2838450" y="4659313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Сотрудникам</a:t>
            </a:r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 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gray">
          <a:xfrm>
            <a:off x="2838450" y="5302250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Благотворителям / тем, кому помогают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gray">
          <a:xfrm>
            <a:off x="2195736" y="2420888"/>
            <a:ext cx="4824536" cy="644575"/>
          </a:xfrm>
          <a:prstGeom prst="roundRect">
            <a:avLst>
              <a:gd name="adj" fmla="val 13563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Синодальному отделу по церковной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благотворительности 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ru-RU" b="1" dirty="0" smtClean="0">
                <a:solidFill>
                  <a:srgbClr val="000000"/>
                </a:solidFill>
                <a:cs typeface="Arial" charset="0"/>
              </a:rPr>
              <a:t>и социальному служению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2400" cy="639762"/>
          </a:xfrm>
        </p:spPr>
        <p:txBody>
          <a:bodyPr/>
          <a:lstStyle/>
          <a:p>
            <a:r>
              <a:rPr lang="ru-RU" dirty="0" smtClean="0"/>
              <a:t>Кому нужна оценка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938392" cy="813023"/>
          </a:xfrm>
        </p:spPr>
        <p:txBody>
          <a:bodyPr/>
          <a:lstStyle/>
          <a:p>
            <a:r>
              <a:rPr lang="ru-RU" sz="4000" dirty="0" smtClean="0"/>
              <a:t>Условия для развития оценки</a:t>
            </a:r>
            <a:endParaRPr lang="en-US" sz="40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04048" y="2132856"/>
            <a:ext cx="3888432" cy="4032448"/>
            <a:chOff x="2457" y="2000"/>
            <a:chExt cx="901" cy="888"/>
          </a:xfrm>
        </p:grpSpPr>
        <p:pic>
          <p:nvPicPr>
            <p:cNvPr id="12293" name="Picture 5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2457" y="2000"/>
              <a:ext cx="901" cy="886"/>
            </a:xfrm>
            <a:prstGeom prst="rect">
              <a:avLst/>
            </a:prstGeom>
            <a:noFill/>
          </p:spPr>
        </p:pic>
        <p:sp>
          <p:nvSpPr>
            <p:cNvPr id="12294" name="Oval 6"/>
            <p:cNvSpPr>
              <a:spLocks noChangeArrowheads="1"/>
            </p:cNvSpPr>
            <p:nvPr/>
          </p:nvSpPr>
          <p:spPr bwMode="lt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8F8F8">
                    <a:gamma/>
                    <a:shade val="26275"/>
                    <a:invGamma/>
                    <a:alpha val="89999"/>
                  </a:srgbClr>
                </a:gs>
                <a:gs pos="50000">
                  <a:srgbClr val="F8F8F8">
                    <a:alpha val="45000"/>
                  </a:srgbClr>
                </a:gs>
                <a:gs pos="100000">
                  <a:srgbClr val="F8F8F8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ltGray">
            <a:xfrm>
              <a:off x="2550" y="2018"/>
              <a:ext cx="703" cy="308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2298" name="AutoShape 10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299" name="AutoShape 11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0" name="AutoShape 12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1" name="AutoShape 13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2303" name="AutoShape 15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4" name="AutoShape 16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5" name="AutoShape 17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306" name="AutoShape 18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" name="Group 19"/>
          <p:cNvGrpSpPr>
            <a:grpSpLocks/>
          </p:cNvGrpSpPr>
          <p:nvPr/>
        </p:nvGrpSpPr>
        <p:grpSpPr bwMode="auto">
          <a:xfrm rot="16200000">
            <a:off x="2108599" y="3300114"/>
            <a:ext cx="4043362" cy="1420813"/>
            <a:chOff x="564" y="1992"/>
            <a:chExt cx="2658" cy="984"/>
          </a:xfrm>
        </p:grpSpPr>
        <p:sp>
          <p:nvSpPr>
            <p:cNvPr id="12308" name="Freeform 20"/>
            <p:cNvSpPr>
              <a:spLocks/>
            </p:cNvSpPr>
            <p:nvPr/>
          </p:nvSpPr>
          <p:spPr bwMode="ltGray">
            <a:xfrm>
              <a:off x="564" y="2003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9" name="Freeform 21"/>
            <p:cNvSpPr>
              <a:spLocks/>
            </p:cNvSpPr>
            <p:nvPr/>
          </p:nvSpPr>
          <p:spPr bwMode="ltGray">
            <a:xfrm>
              <a:off x="1773" y="1992"/>
              <a:ext cx="231" cy="984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45" y="472"/>
                </a:cxn>
                <a:cxn ang="0">
                  <a:pos x="0" y="474"/>
                </a:cxn>
                <a:cxn ang="0">
                  <a:pos x="72" y="604"/>
                </a:cxn>
                <a:cxn ang="0">
                  <a:pos x="142" y="474"/>
                </a:cxn>
                <a:cxn ang="0">
                  <a:pos x="100" y="474"/>
                </a:cxn>
                <a:cxn ang="0">
                  <a:pos x="99" y="0"/>
                </a:cxn>
                <a:cxn ang="0">
                  <a:pos x="37" y="1"/>
                </a:cxn>
              </a:cxnLst>
              <a:rect l="0" t="0" r="r" b="b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ltGray">
            <a:xfrm flipH="1">
              <a:off x="2025" y="2003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0"/>
                    <a:invGamma/>
                    <a:alpha val="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74"/>
          <p:cNvGrpSpPr>
            <a:grpSpLocks/>
          </p:cNvGrpSpPr>
          <p:nvPr/>
        </p:nvGrpSpPr>
        <p:grpSpPr bwMode="auto">
          <a:xfrm>
            <a:off x="251520" y="1844824"/>
            <a:ext cx="3240360" cy="1127125"/>
            <a:chOff x="2289" y="1260"/>
            <a:chExt cx="1335" cy="672"/>
          </a:xfrm>
        </p:grpSpPr>
        <p:sp>
          <p:nvSpPr>
            <p:cNvPr id="12363" name="AutoShape 75"/>
            <p:cNvSpPr>
              <a:spLocks noChangeArrowheads="1"/>
            </p:cNvSpPr>
            <p:nvPr/>
          </p:nvSpPr>
          <p:spPr bwMode="ltGray">
            <a:xfrm>
              <a:off x="2289" y="1260"/>
              <a:ext cx="1335" cy="67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364" name="Picture 76" descr="Picture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2313" y="1280"/>
              <a:ext cx="751" cy="281"/>
            </a:xfrm>
            <a:prstGeom prst="rect">
              <a:avLst/>
            </a:prstGeom>
            <a:noFill/>
          </p:spPr>
        </p:pic>
      </p:grpSp>
      <p:sp>
        <p:nvSpPr>
          <p:cNvPr id="12366" name="AutoShape 78"/>
          <p:cNvSpPr>
            <a:spLocks noChangeArrowheads="1"/>
          </p:cNvSpPr>
          <p:nvPr/>
        </p:nvSpPr>
        <p:spPr bwMode="ltGray">
          <a:xfrm>
            <a:off x="323528" y="3212976"/>
            <a:ext cx="3240360" cy="1656184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НАЛИЧИЕ ПЛОЩАДОК ДЛЯ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ОБСУЖДЕНИЯ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КАЧЕСТВА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ЦЕРКОВНОЙ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СОЦИАЛЬНОЙ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ДЕЯТЕЛЬНОСТИ/ПАРТНЕРСТВО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179512" y="5085184"/>
            <a:ext cx="3384376" cy="1127125"/>
            <a:chOff x="2293" y="3198"/>
            <a:chExt cx="1335" cy="672"/>
          </a:xfrm>
        </p:grpSpPr>
        <p:sp>
          <p:nvSpPr>
            <p:cNvPr id="12369" name="AutoShape 81"/>
            <p:cNvSpPr>
              <a:spLocks noChangeArrowheads="1"/>
            </p:cNvSpPr>
            <p:nvPr/>
          </p:nvSpPr>
          <p:spPr bwMode="ltGray">
            <a:xfrm>
              <a:off x="2293" y="3198"/>
              <a:ext cx="1335" cy="67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370" name="Picture 82" descr="Picture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2313" y="3216"/>
              <a:ext cx="386" cy="424"/>
            </a:xfrm>
            <a:prstGeom prst="rect">
              <a:avLst/>
            </a:prstGeom>
            <a:noFill/>
          </p:spPr>
        </p:pic>
      </p:grpSp>
      <p:sp>
        <p:nvSpPr>
          <p:cNvPr id="12371" name="Rectangle 83"/>
          <p:cNvSpPr>
            <a:spLocks noChangeArrowheads="1"/>
          </p:cNvSpPr>
          <p:nvPr/>
        </p:nvSpPr>
        <p:spPr bwMode="auto">
          <a:xfrm>
            <a:off x="323528" y="1916832"/>
            <a:ext cx="30243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НАЛИЧИЕ СПЕЦИАЛИСТОВ / ЭКСПЕРТОВ / ЯЗЫК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373" name="Rectangle 85"/>
          <p:cNvSpPr>
            <a:spLocks noChangeArrowheads="1"/>
          </p:cNvSpPr>
          <p:nvPr/>
        </p:nvSpPr>
        <p:spPr bwMode="auto">
          <a:xfrm>
            <a:off x="395537" y="5373215"/>
            <a:ext cx="2520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charset="0"/>
              </a:rPr>
              <a:t>ВРЕМЯ/ФИНАНСЫ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375" name="Rectangle 87"/>
          <p:cNvSpPr>
            <a:spLocks noChangeArrowheads="1"/>
          </p:cNvSpPr>
          <p:nvPr/>
        </p:nvSpPr>
        <p:spPr bwMode="auto">
          <a:xfrm>
            <a:off x="5436096" y="3356992"/>
            <a:ext cx="309634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80808"/>
                </a:solidFill>
                <a:latin typeface="Arial Black" pitchFamily="34" charset="0"/>
                <a:cs typeface="Arial" charset="0"/>
              </a:rPr>
              <a:t>ФОРМИРОВАНИЕ КУЛЬТУРЫ ПРОВЕДЕНИЯ ОЦЕНКИ </a:t>
            </a:r>
            <a:endParaRPr lang="en-US" sz="2200" dirty="0">
              <a:solidFill>
                <a:srgbClr val="080808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3987" cy="813023"/>
          </a:xfrm>
        </p:spPr>
        <p:txBody>
          <a:bodyPr/>
          <a:lstStyle/>
          <a:p>
            <a:r>
              <a:rPr lang="ru-RU" sz="3600" dirty="0" smtClean="0"/>
              <a:t>Оценка человека помогающего</a:t>
            </a:r>
            <a:endParaRPr 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Принимает предложенные правила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Улучшаются отношения с коллегами, в коллективе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Учится слушать и слушаться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Появляется внимательность к себе и к другим (ориентация на хорошее  человеке)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Дает другим свободу выбора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Гибкость в принятии решений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Испытывает радость и удовлетворение от </a:t>
            </a:r>
            <a:r>
              <a:rPr lang="ru-RU" sz="2000" dirty="0" smtClean="0"/>
              <a:t>своей </a:t>
            </a:r>
            <a:r>
              <a:rPr lang="ru-RU" sz="2000" dirty="0" smtClean="0"/>
              <a:t>деятельности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Спокойствие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000" dirty="0" smtClean="0"/>
              <a:t>Изменение мотивации своей занятости в </a:t>
            </a:r>
            <a:r>
              <a:rPr lang="ru-RU" sz="2000" dirty="0" smtClean="0"/>
              <a:t>благотворительной </a:t>
            </a:r>
            <a:r>
              <a:rPr lang="ru-RU" sz="2000" dirty="0" smtClean="0"/>
              <a:t>деятельности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0"/>
            <a:ext cx="7848872" cy="1196752"/>
          </a:xfrm>
        </p:spPr>
        <p:txBody>
          <a:bodyPr/>
          <a:lstStyle/>
          <a:p>
            <a:r>
              <a:rPr lang="ru-RU" sz="3600" dirty="0" smtClean="0"/>
              <a:t>Показатели эффективной работы сотрудника</a:t>
            </a:r>
            <a:endParaRPr 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771650"/>
            <a:ext cx="8292851" cy="3385542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Умение правильно формулировать цель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Устойчивость к эмоциональному выгоранию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Сознательный контроль над своим поведением, контроль над эмоциональной включенностью.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Повышение квалификации.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Умение видеть перспективы деятельности и с ними корректировать в соответствии свою деятельность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gray">
          <a:xfrm>
            <a:off x="1322388" y="4546600"/>
            <a:ext cx="657225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gray">
          <a:xfrm>
            <a:off x="1322388" y="3098800"/>
            <a:ext cx="6572250" cy="1076325"/>
          </a:xfrm>
          <a:prstGeom prst="roundRect">
            <a:avLst>
              <a:gd name="adj" fmla="val 16667"/>
            </a:avLst>
          </a:prstGeom>
          <a:solidFill>
            <a:schemeClr val="accent2">
              <a:alpha val="3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gray">
          <a:xfrm>
            <a:off x="1314450" y="4622800"/>
            <a:ext cx="6580188" cy="1076325"/>
          </a:xfrm>
          <a:prstGeom prst="roundRect">
            <a:avLst>
              <a:gd name="adj" fmla="val 16667"/>
            </a:avLst>
          </a:prstGeom>
          <a:solidFill>
            <a:schemeClr val="hlink">
              <a:alpha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gray">
          <a:xfrm>
            <a:off x="1314450" y="1717675"/>
            <a:ext cx="6580188" cy="1076325"/>
          </a:xfrm>
          <a:prstGeom prst="roundRect">
            <a:avLst>
              <a:gd name="adj" fmla="val 16667"/>
            </a:avLst>
          </a:prstGeom>
          <a:solidFill>
            <a:schemeClr val="folHlink">
              <a:alpha val="3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4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Предполагает открытость организации: предоставление необходимых 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данных, доверие к  своим сотрудникам и внешним экспертам ,  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Оценка стремится к объективности. Успешна при условии</a:t>
            </a:r>
          </a:p>
          <a:p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 сформированного </a:t>
            </a: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профессионального </a:t>
            </a: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языка </a:t>
            </a:r>
            <a:endParaRPr lang="ru-RU" sz="1400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03325" y="2967038"/>
            <a:ext cx="3319463" cy="401637"/>
            <a:chOff x="720" y="1392"/>
            <a:chExt cx="4058" cy="480"/>
          </a:xfrm>
        </p:grpSpPr>
        <p:sp>
          <p:nvSpPr>
            <p:cNvPr id="9224" name="AutoShape 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9215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26" name="AutoShape 1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1921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7" name="AutoShape 1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15686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176338" y="4435475"/>
            <a:ext cx="3319462" cy="401638"/>
            <a:chOff x="720" y="1392"/>
            <a:chExt cx="4058" cy="480"/>
          </a:xfrm>
        </p:grpSpPr>
        <p:sp>
          <p:nvSpPr>
            <p:cNvPr id="9229" name="AutoShape 13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shade val="92157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31" name="AutoShape 15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2549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2" name="AutoShape 16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19216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206500" y="1514475"/>
            <a:ext cx="3319463" cy="401638"/>
            <a:chOff x="720" y="1392"/>
            <a:chExt cx="4058" cy="480"/>
          </a:xfrm>
        </p:grpSpPr>
        <p:sp>
          <p:nvSpPr>
            <p:cNvPr id="9234" name="AutoShape 18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9236" name="AutoShape 20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2000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7" name="AutoShape 21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22353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9238" name="Rectangle 22"/>
          <p:cNvSpPr>
            <a:spLocks noChangeArrowheads="1"/>
          </p:cNvSpPr>
          <p:nvPr/>
        </p:nvSpPr>
        <p:spPr bwMode="gray">
          <a:xfrm>
            <a:off x="1853464" y="1527175"/>
            <a:ext cx="19255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en-US" sz="16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Внешняя оценка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gray">
          <a:xfrm>
            <a:off x="1331640" y="2994024"/>
            <a:ext cx="65527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Внутренняя оценка (силами самой организации)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gray">
          <a:xfrm>
            <a:off x="2102024" y="4459288"/>
            <a:ext cx="14284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ru-RU" sz="1600" b="1" dirty="0" smtClean="0">
                <a:solidFill>
                  <a:schemeClr val="accent3">
                    <a:lumMod val="25000"/>
                  </a:schemeClr>
                </a:solidFill>
                <a:cs typeface="Arial" charset="0"/>
              </a:rPr>
              <a:t>Самооценка</a:t>
            </a:r>
            <a:endParaRPr lang="en-US" sz="1600" b="1" dirty="0">
              <a:solidFill>
                <a:schemeClr val="accent3">
                  <a:lumMod val="25000"/>
                </a:schemeClr>
              </a:solidFill>
              <a:cs typeface="Arial" charset="0"/>
            </a:endParaRPr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1466850" y="4914900"/>
            <a:ext cx="6345510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Необходимый  компонент профессионального и духовного развития.  Самопознание, </a:t>
            </a:r>
            <a:r>
              <a:rPr lang="ru-RU" sz="1400" b="1" dirty="0" err="1" smtClean="0">
                <a:solidFill>
                  <a:srgbClr val="000000"/>
                </a:solidFill>
                <a:cs typeface="Arial" charset="0"/>
              </a:rPr>
              <a:t>предстояние</a:t>
            </a: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 перед Богом, как основа христианского внутреннего делания.</a:t>
            </a:r>
            <a:endParaRPr lang="en-US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1473200" y="3452813"/>
            <a:ext cx="6267152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sz="1400" b="1" dirty="0" smtClean="0">
                <a:solidFill>
                  <a:srgbClr val="000000"/>
                </a:solidFill>
                <a:cs typeface="Arial" charset="0"/>
              </a:rPr>
              <a:t>Более дешевый вариант по сравнению с заказом внешней оценки.  Конфиденциальность. Знание ситуации, людей, истории</a:t>
            </a:r>
            <a:endParaRPr lang="en-US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45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оценки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3" name="AutoShape 59"/>
          <p:cNvSpPr>
            <a:spLocks noChangeArrowheads="1"/>
          </p:cNvSpPr>
          <p:nvPr/>
        </p:nvSpPr>
        <p:spPr bwMode="gray">
          <a:xfrm>
            <a:off x="611560" y="1556792"/>
            <a:ext cx="7985125" cy="4767808"/>
          </a:xfrm>
          <a:prstGeom prst="roundRect">
            <a:avLst>
              <a:gd name="adj" fmla="val 4657"/>
            </a:avLst>
          </a:prstGeom>
          <a:solidFill>
            <a:srgbClr val="FFFFFF">
              <a:alpha val="30000"/>
            </a:srgbClr>
          </a:solidFill>
          <a:ln w="3175" cap="rnd">
            <a:solidFill>
              <a:srgbClr val="000000">
                <a:alpha val="30000"/>
              </a:srgb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ltGray">
          <a:xfrm>
            <a:off x="3419872" y="5517232"/>
            <a:ext cx="4896544" cy="792088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ltGray">
          <a:xfrm>
            <a:off x="609600" y="4491038"/>
            <a:ext cx="3635375" cy="701675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  <a:alpha val="0"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ltGray">
          <a:xfrm>
            <a:off x="3635896" y="3501008"/>
            <a:ext cx="4680520" cy="70167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ltGray">
          <a:xfrm>
            <a:off x="683568" y="2492896"/>
            <a:ext cx="3561407" cy="78846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971600" y="2564905"/>
            <a:ext cx="2940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Помогает привлекать  средства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644008" y="3573016"/>
            <a:ext cx="3672408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80808"/>
                </a:solidFill>
                <a:cs typeface="Arial" charset="0"/>
              </a:rPr>
              <a:t>Требования благотворителей или </a:t>
            </a:r>
            <a:r>
              <a:rPr lang="ru-RU" sz="2000" dirty="0" err="1" smtClean="0">
                <a:solidFill>
                  <a:srgbClr val="080808"/>
                </a:solidFill>
                <a:cs typeface="Arial" charset="0"/>
              </a:rPr>
              <a:t>грантооператоров</a:t>
            </a:r>
            <a:endParaRPr lang="en-US" sz="200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971600" y="4509120"/>
            <a:ext cx="2940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Желание улучшить свою работу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716016" y="5661248"/>
            <a:ext cx="374441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cs typeface="Arial" charset="0"/>
              </a:rPr>
              <a:t>Желание рассказать о себе</a:t>
            </a:r>
            <a:endParaRPr lang="en-US" sz="2000" dirty="0">
              <a:solidFill>
                <a:srgbClr val="080808"/>
              </a:solidFill>
              <a:cs typeface="Arial" charset="0"/>
            </a:endParaRP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7092950" y="2682875"/>
            <a:ext cx="14366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cs typeface="Arial" charset="0"/>
            </a:endParaRPr>
          </a:p>
        </p:txBody>
      </p:sp>
      <p:sp>
        <p:nvSpPr>
          <p:cNvPr id="11325" name="Rectangle 61"/>
          <p:cNvSpPr>
            <a:spLocks noGrp="1" noChangeArrowheads="1"/>
          </p:cNvSpPr>
          <p:nvPr>
            <p:ph type="title"/>
          </p:nvPr>
        </p:nvSpPr>
        <p:spPr>
          <a:xfrm>
            <a:off x="954088" y="1"/>
            <a:ext cx="7794376" cy="1196752"/>
          </a:xfrm>
        </p:spPr>
        <p:txBody>
          <a:bodyPr/>
          <a:lstStyle/>
          <a:p>
            <a:r>
              <a:rPr lang="ru-RU" dirty="0" smtClean="0"/>
              <a:t>Причины проведения оценки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2"/>
          <p:cNvSpPr>
            <a:spLocks noChangeArrowheads="1"/>
          </p:cNvSpPr>
          <p:nvPr/>
        </p:nvSpPr>
        <p:spPr bwMode="gray">
          <a:xfrm>
            <a:off x="3275855" y="2924944"/>
            <a:ext cx="2376265" cy="2164581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dirty="0" smtClean="0">
                <a:solidFill>
                  <a:srgbClr val="000000"/>
                </a:solidFill>
              </a:rPr>
              <a:t>Количественные </a:t>
            </a:r>
          </a:p>
          <a:p>
            <a:r>
              <a:rPr lang="ru-RU" sz="2000" b="1" dirty="0" smtClean="0">
                <a:solidFill>
                  <a:srgbClr val="000000"/>
                </a:solidFill>
              </a:rPr>
              <a:t>и качественные </a:t>
            </a:r>
          </a:p>
          <a:p>
            <a:r>
              <a:rPr lang="ru-RU" sz="2000" b="1" dirty="0" smtClean="0">
                <a:solidFill>
                  <a:srgbClr val="000000"/>
                </a:solidFill>
              </a:rPr>
              <a:t>индикаторы</a:t>
            </a:r>
            <a:endParaRPr lang="ru-RU" sz="2000" b="1" dirty="0">
              <a:solidFill>
                <a:srgbClr val="000000"/>
              </a:solidFill>
            </a:endParaRP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gray">
          <a:xfrm>
            <a:off x="6089650" y="4595813"/>
            <a:ext cx="1439863" cy="142557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0" name="Picture 6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6048375" y="4530725"/>
            <a:ext cx="1511300" cy="1295400"/>
          </a:xfrm>
          <a:prstGeom prst="rect">
            <a:avLst/>
          </a:prstGeom>
          <a:noFill/>
        </p:spPr>
      </p:pic>
      <p:sp>
        <p:nvSpPr>
          <p:cNvPr id="16391" name="Rectangle 7"/>
          <p:cNvSpPr>
            <a:spLocks noChangeArrowheads="1"/>
          </p:cNvSpPr>
          <p:nvPr/>
        </p:nvSpPr>
        <p:spPr bwMode="white">
          <a:xfrm>
            <a:off x="6012160" y="4869161"/>
            <a:ext cx="1728192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масштаб деятельности</a:t>
            </a:r>
            <a:endParaRPr lang="en-US" sz="2000" dirty="0">
              <a:cs typeface="Arial" charset="0"/>
            </a:endParaRPr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gray">
          <a:xfrm>
            <a:off x="5986463" y="4478338"/>
            <a:ext cx="1649412" cy="1647825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gray">
          <a:xfrm>
            <a:off x="3246438" y="2738438"/>
            <a:ext cx="2481262" cy="2482850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gray">
          <a:xfrm flipV="1">
            <a:off x="2992438" y="4705350"/>
            <a:ext cx="487362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gray">
          <a:xfrm flipV="1">
            <a:off x="2908300" y="4554538"/>
            <a:ext cx="485775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gray">
          <a:xfrm flipV="1">
            <a:off x="5559425" y="3065463"/>
            <a:ext cx="487363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gray">
          <a:xfrm flipV="1">
            <a:off x="5473700" y="2914650"/>
            <a:ext cx="488950" cy="3048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gray">
          <a:xfrm>
            <a:off x="1516063" y="4719638"/>
            <a:ext cx="1441450" cy="1425575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9" name="Picture 1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476375" y="4654550"/>
            <a:ext cx="1511300" cy="1295400"/>
          </a:xfrm>
          <a:prstGeom prst="rect">
            <a:avLst/>
          </a:prstGeom>
          <a:noFill/>
        </p:spPr>
      </p:pic>
      <p:sp>
        <p:nvSpPr>
          <p:cNvPr id="16400" name="Rectangle 16"/>
          <p:cNvSpPr>
            <a:spLocks noChangeArrowheads="1"/>
          </p:cNvSpPr>
          <p:nvPr/>
        </p:nvSpPr>
        <p:spPr bwMode="white">
          <a:xfrm>
            <a:off x="1498600" y="5167313"/>
            <a:ext cx="14938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время</a:t>
            </a:r>
            <a:endParaRPr lang="en-US" sz="2000" dirty="0">
              <a:cs typeface="Arial" charset="0"/>
            </a:endParaRPr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gray">
          <a:xfrm>
            <a:off x="1414463" y="4602163"/>
            <a:ext cx="1647825" cy="1646237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gray">
          <a:xfrm>
            <a:off x="1458913" y="1855788"/>
            <a:ext cx="1439862" cy="1423987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403" name="Picture 19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417638" y="1790700"/>
            <a:ext cx="1511300" cy="1293813"/>
          </a:xfrm>
          <a:prstGeom prst="rect">
            <a:avLst/>
          </a:prstGeom>
          <a:noFill/>
        </p:spPr>
      </p:pic>
      <p:sp>
        <p:nvSpPr>
          <p:cNvPr id="16404" name="Rectangle 20"/>
          <p:cNvSpPr>
            <a:spLocks noChangeArrowheads="1"/>
          </p:cNvSpPr>
          <p:nvPr/>
        </p:nvSpPr>
        <p:spPr bwMode="white">
          <a:xfrm>
            <a:off x="1441450" y="2282825"/>
            <a:ext cx="14938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деньги</a:t>
            </a:r>
            <a:endParaRPr lang="en-US" sz="2000" dirty="0">
              <a:cs typeface="Arial" charset="0"/>
            </a:endParaRPr>
          </a:p>
        </p:txBody>
      </p:sp>
      <p:sp>
        <p:nvSpPr>
          <p:cNvPr id="16405" name="Oval 21"/>
          <p:cNvSpPr>
            <a:spLocks noChangeArrowheads="1"/>
          </p:cNvSpPr>
          <p:nvPr/>
        </p:nvSpPr>
        <p:spPr bwMode="gray">
          <a:xfrm>
            <a:off x="1355725" y="1736725"/>
            <a:ext cx="1649413" cy="1646238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gray">
          <a:xfrm>
            <a:off x="2879725" y="2957513"/>
            <a:ext cx="561975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gray">
          <a:xfrm>
            <a:off x="2794000" y="3101975"/>
            <a:ext cx="563563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8" name="Oval 24"/>
          <p:cNvSpPr>
            <a:spLocks noChangeArrowheads="1"/>
          </p:cNvSpPr>
          <p:nvPr/>
        </p:nvSpPr>
        <p:spPr bwMode="gray">
          <a:xfrm>
            <a:off x="5965825" y="1855788"/>
            <a:ext cx="1439863" cy="1423987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409" name="Picture 2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5924550" y="1790700"/>
            <a:ext cx="1511300" cy="1293813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white">
          <a:xfrm>
            <a:off x="5948363" y="2271713"/>
            <a:ext cx="14938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людей</a:t>
            </a:r>
            <a:endParaRPr lang="en-US" sz="2000" dirty="0">
              <a:cs typeface="Arial" charset="0"/>
            </a:endParaRPr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gray">
          <a:xfrm>
            <a:off x="5862638" y="1736725"/>
            <a:ext cx="1647825" cy="1646238"/>
          </a:xfrm>
          <a:prstGeom prst="ellips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gray">
          <a:xfrm>
            <a:off x="5643563" y="4419600"/>
            <a:ext cx="561975" cy="3429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gray">
          <a:xfrm>
            <a:off x="5557838" y="4564063"/>
            <a:ext cx="563562" cy="3444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18" name="Rectangle 34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Что оценивают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7773987" cy="813023"/>
          </a:xfrm>
        </p:spPr>
        <p:txBody>
          <a:bodyPr/>
          <a:lstStyle/>
          <a:p>
            <a:r>
              <a:rPr lang="ru-RU" sz="3600" dirty="0" smtClean="0"/>
              <a:t>Опасности и препятствия проведения оценки</a:t>
            </a:r>
            <a:endParaRPr 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Опасность уклониться в менеджеризм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Опасность улечься светскими технологиями и методиками. Необходима внутренняя экспертиза / оценки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времени, </a:t>
            </a:r>
            <a:r>
              <a:rPr lang="ru-RU" sz="2400" dirty="0" err="1" smtClean="0"/>
              <a:t>трудозатратно</a:t>
            </a:r>
            <a:r>
              <a:rPr lang="ru-RU" sz="2400" dirty="0" smtClean="0"/>
              <a:t>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финансовых ресурсов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недостаток знаний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нехватка внешних экспертов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нет запроса со стороны руководства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4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4088" y="239713"/>
            <a:ext cx="8010400" cy="885031"/>
          </a:xfrm>
        </p:spPr>
        <p:txBody>
          <a:bodyPr/>
          <a:lstStyle/>
          <a:p>
            <a:r>
              <a:rPr lang="ru-RU" sz="3200" dirty="0" smtClean="0"/>
              <a:t>Как повышать культуру оценивания</a:t>
            </a:r>
            <a:endParaRPr lang="en-US" sz="32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28800"/>
            <a:ext cx="8712969" cy="5229200"/>
          </a:xfrm>
        </p:spPr>
        <p:txBody>
          <a:bodyPr/>
          <a:lstStyle/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Участие в профессиональных конференциях;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Повышение квалификации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r>
              <a:rPr lang="ru-RU" sz="2400" dirty="0" smtClean="0"/>
              <a:t>Членство в профессиональных сообществах. </a:t>
            </a:r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ru-RU" sz="2000" dirty="0" smtClean="0"/>
          </a:p>
          <a:p>
            <a:pPr marL="457200" indent="-457200" algn="just">
              <a:buClr>
                <a:srgbClr val="963D00"/>
              </a:buClr>
              <a:buSzPct val="90000"/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5301208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Материалы занятия подготовлены в рамках проекта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«Проблемы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и перспективы институционализации церковной социальной деятельности в современной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России»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при поддержке Фонда Развития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ПСТГУ (2016)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3TGp_calligraphy_light_ani">
  <a:themeElements>
    <a:clrScheme name="Default Design 1">
      <a:dk1>
        <a:srgbClr val="BCB5AC"/>
      </a:dk1>
      <a:lt1>
        <a:srgbClr val="D9D3C5"/>
      </a:lt1>
      <a:dk2>
        <a:srgbClr val="537568"/>
      </a:dk2>
      <a:lt2>
        <a:srgbClr val="333333"/>
      </a:lt2>
      <a:accent1>
        <a:srgbClr val="9A9180"/>
      </a:accent1>
      <a:accent2>
        <a:srgbClr val="7573A1"/>
      </a:accent2>
      <a:accent3>
        <a:srgbClr val="E9E6DF"/>
      </a:accent3>
      <a:accent4>
        <a:srgbClr val="A09A92"/>
      </a:accent4>
      <a:accent5>
        <a:srgbClr val="CAC7C0"/>
      </a:accent5>
      <a:accent6>
        <a:srgbClr val="696891"/>
      </a:accent6>
      <a:hlink>
        <a:srgbClr val="AD6B83"/>
      </a:hlink>
      <a:folHlink>
        <a:srgbClr val="699F6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BCB5AC"/>
        </a:dk1>
        <a:lt1>
          <a:srgbClr val="D9D3C5"/>
        </a:lt1>
        <a:dk2>
          <a:srgbClr val="537568"/>
        </a:dk2>
        <a:lt2>
          <a:srgbClr val="333333"/>
        </a:lt2>
        <a:accent1>
          <a:srgbClr val="9A9180"/>
        </a:accent1>
        <a:accent2>
          <a:srgbClr val="7573A1"/>
        </a:accent2>
        <a:accent3>
          <a:srgbClr val="E9E6DF"/>
        </a:accent3>
        <a:accent4>
          <a:srgbClr val="A09A92"/>
        </a:accent4>
        <a:accent5>
          <a:srgbClr val="CAC7C0"/>
        </a:accent5>
        <a:accent6>
          <a:srgbClr val="696891"/>
        </a:accent6>
        <a:hlink>
          <a:srgbClr val="AD6B83"/>
        </a:hlink>
        <a:folHlink>
          <a:srgbClr val="699F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ACB4BC"/>
        </a:dk1>
        <a:lt1>
          <a:srgbClr val="C5CFD9"/>
        </a:lt1>
        <a:dk2>
          <a:srgbClr val="674553"/>
        </a:dk2>
        <a:lt2>
          <a:srgbClr val="333333"/>
        </a:lt2>
        <a:accent1>
          <a:srgbClr val="778EA1"/>
        </a:accent1>
        <a:accent2>
          <a:srgbClr val="A68A6E"/>
        </a:accent2>
        <a:accent3>
          <a:srgbClr val="DFE4E9"/>
        </a:accent3>
        <a:accent4>
          <a:srgbClr val="9299A0"/>
        </a:accent4>
        <a:accent5>
          <a:srgbClr val="BDC6CD"/>
        </a:accent5>
        <a:accent6>
          <a:srgbClr val="967D63"/>
        </a:accent6>
        <a:hlink>
          <a:srgbClr val="6AAE92"/>
        </a:hlink>
        <a:folHlink>
          <a:srgbClr val="AE7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B2B9AF"/>
        </a:dk1>
        <a:lt1>
          <a:srgbClr val="D1D7C7"/>
        </a:lt1>
        <a:dk2>
          <a:srgbClr val="4F506D"/>
        </a:dk2>
        <a:lt2>
          <a:srgbClr val="333333"/>
        </a:lt2>
        <a:accent1>
          <a:srgbClr val="8C9484"/>
        </a:accent1>
        <a:accent2>
          <a:srgbClr val="A56F73"/>
        </a:accent2>
        <a:accent3>
          <a:srgbClr val="E5E8E0"/>
        </a:accent3>
        <a:accent4>
          <a:srgbClr val="979E95"/>
        </a:accent4>
        <a:accent5>
          <a:srgbClr val="C5C8C2"/>
        </a:accent5>
        <a:accent6>
          <a:srgbClr val="956468"/>
        </a:accent6>
        <a:hlink>
          <a:srgbClr val="6B7FAD"/>
        </a:hlink>
        <a:folHlink>
          <a:srgbClr val="A183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593TGp_calligraphy_light_ani</Template>
  <TotalTime>221</TotalTime>
  <Words>719</Words>
  <Application>Microsoft Office PowerPoint</Application>
  <PresentationFormat>Экран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593TGp_calligraphy_light_ani</vt:lpstr>
      <vt:lpstr>Целеполагание и ресурсное обеспечение церковной социальной деятельности</vt:lpstr>
      <vt:lpstr>Актуальность темы</vt:lpstr>
      <vt:lpstr>Актуальность темы</vt:lpstr>
      <vt:lpstr>Актуальность темы</vt:lpstr>
      <vt:lpstr>Актуальность темы</vt:lpstr>
      <vt:lpstr>Определение</vt:lpstr>
      <vt:lpstr>Качества индикаторов оценки</vt:lpstr>
      <vt:lpstr>Кому нужна оценка</vt:lpstr>
      <vt:lpstr>Условия для развития оценки</vt:lpstr>
      <vt:lpstr>Оценка человека помогающего</vt:lpstr>
      <vt:lpstr>Показатели эффективной работы сотрудника</vt:lpstr>
      <vt:lpstr>Виды оценки</vt:lpstr>
      <vt:lpstr>Причины проведения оценки</vt:lpstr>
      <vt:lpstr>Что оценивают</vt:lpstr>
      <vt:lpstr>Опасности и препятствия проведения оценки</vt:lpstr>
      <vt:lpstr>Как повышать культуру оценивания</vt:lpstr>
      <vt:lpstr>Слайд 17</vt:lpstr>
    </vt:vector>
  </TitlesOfParts>
  <Company>НОУ ВПО ПСТГУ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zalcman.t</dc:creator>
  <cp:lastModifiedBy>adm</cp:lastModifiedBy>
  <cp:revision>19</cp:revision>
  <dcterms:created xsi:type="dcterms:W3CDTF">2015-12-17T09:55:53Z</dcterms:created>
  <dcterms:modified xsi:type="dcterms:W3CDTF">2017-04-22T20:20:12Z</dcterms:modified>
</cp:coreProperties>
</file>