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27F88-3745-4272-AC29-0B2A2A8A7B17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2AAA9-CF1E-4474-974E-5CDEBC6882A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/>
              <a:t>Помощь многодетным семьям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3000364" y="4883478"/>
            <a:ext cx="3357586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Определение многодетной семьи в законодательстве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504351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	</a:t>
            </a:r>
          </a:p>
          <a:p>
            <a:r>
              <a:rPr lang="ru-RU" sz="7200" dirty="0" smtClean="0"/>
              <a:t>Согласно </a:t>
            </a:r>
            <a:r>
              <a:rPr lang="ru-RU" sz="7200" dirty="0"/>
              <a:t>Указу Президента РФ под номером 431 «О мерах по социальной поддержки многодетных семей», утвержденному 5 мая 1992 года (в редакции от 25 февраля 2003 года), устанавливать статус многодетной семьи должны региональные власти. </a:t>
            </a:r>
            <a:br>
              <a:rPr lang="ru-RU" sz="7200" dirty="0"/>
            </a:br>
            <a:endParaRPr lang="ru-RU" sz="7200" dirty="0"/>
          </a:p>
          <a:p>
            <a:r>
              <a:rPr lang="ru-RU" sz="7200" dirty="0"/>
              <a:t>Определение понятия «многодетная семья» закрепляется в законах субъектов РФ. Помимо этого, в каждом регионе имеются свои нормативные акты, предусматривающие меры поддержки граждан с несовершеннолетними детьми. К примеру, в столице действует закон «О социальной поддержке семей с детьми в городе Москве». </a:t>
            </a:r>
          </a:p>
          <a:p>
            <a:pPr>
              <a:buNone/>
            </a:pPr>
            <a:endParaRPr lang="ru-RU" sz="2600" dirty="0" smtClean="0"/>
          </a:p>
          <a:p>
            <a:pPr>
              <a:buNone/>
            </a:pPr>
            <a:r>
              <a:rPr lang="ru-RU" sz="2600" b="0" dirty="0"/>
              <a:t>	</a:t>
            </a:r>
            <a:endParaRPr lang="ru-RU" sz="2600" b="0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rodzina_wielodzietna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84763"/>
            <a:ext cx="4038600" cy="37568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В каких условиях находится </a:t>
            </a:r>
            <a:br>
              <a:rPr lang="ru-RU" sz="2800" b="1" dirty="0" smtClean="0"/>
            </a:br>
            <a:r>
              <a:rPr lang="ru-RU" sz="2800" b="1" dirty="0" smtClean="0"/>
              <a:t>многодетная семья сегодня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186766" cy="4768865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Все социологические исследования последних лет говорят о том, что с появлением третьего ребенка семья попадает в </a:t>
            </a:r>
            <a:r>
              <a:rPr lang="ru-RU" sz="1800" i="1" dirty="0" smtClean="0"/>
              <a:t>группу социального риска</a:t>
            </a:r>
            <a:r>
              <a:rPr lang="ru-RU" sz="1800" dirty="0" smtClean="0"/>
              <a:t>;</a:t>
            </a:r>
          </a:p>
          <a:p>
            <a:r>
              <a:rPr lang="ru-RU" sz="1800" dirty="0" smtClean="0"/>
              <a:t>Вокруг многодетных матерей продолжает существовать зона </a:t>
            </a:r>
            <a:r>
              <a:rPr lang="ru-RU" sz="1800" i="1" dirty="0" smtClean="0"/>
              <a:t>социального неодобрения и даже отторжения</a:t>
            </a:r>
            <a:r>
              <a:rPr lang="ru-RU" sz="1800" dirty="0" smtClean="0"/>
              <a:t>;</a:t>
            </a:r>
          </a:p>
          <a:p>
            <a:r>
              <a:rPr lang="ru-RU" sz="1800" dirty="0" smtClean="0"/>
              <a:t>В представлении обывателей в настоящее время укоренилось мнение, что много детей – это ненормально, многодетные семьи называют асоциальными, а многодетных родителей обвиняют в неспособности позаботиться о контрацепции;</a:t>
            </a:r>
          </a:p>
          <a:p>
            <a:r>
              <a:rPr lang="ru-RU" sz="1800" dirty="0" smtClean="0"/>
              <a:t>В условиях кризиса отмечается устойчивая тенденция падения уровня материального положения многодетной семьи</a:t>
            </a:r>
          </a:p>
          <a:p>
            <a:pPr>
              <a:buNone/>
            </a:pPr>
            <a:r>
              <a:rPr lang="ru-RU" sz="2000" i="1" dirty="0" smtClean="0"/>
              <a:t>	В </a:t>
            </a:r>
            <a:r>
              <a:rPr lang="ru-RU" sz="2000" i="1" dirty="0" err="1" smtClean="0"/>
              <a:t>малодетных</a:t>
            </a:r>
            <a:r>
              <a:rPr lang="ru-RU" sz="2000" i="1" dirty="0" smtClean="0"/>
              <a:t> семьях значительно слабеют такие средства воспитания как:</a:t>
            </a:r>
          </a:p>
          <a:p>
            <a:pPr>
              <a:buFontTx/>
              <a:buChar char="-"/>
            </a:pPr>
            <a:r>
              <a:rPr lang="ru-RU" sz="1800" dirty="0" smtClean="0"/>
              <a:t>разнообразие общения;</a:t>
            </a:r>
          </a:p>
          <a:p>
            <a:pPr>
              <a:buFontTx/>
              <a:buChar char="-"/>
            </a:pPr>
            <a:r>
              <a:rPr lang="ru-RU" sz="1800" dirty="0" smtClean="0"/>
              <a:t>непосредственное соприкосновение ребенка с множеством социально-ролевых отношений:</a:t>
            </a:r>
          </a:p>
          <a:p>
            <a:pPr>
              <a:buFontTx/>
              <a:buChar char="-"/>
            </a:pPr>
            <a:r>
              <a:rPr lang="ru-RU" sz="1800" dirty="0"/>
              <a:t>э</a:t>
            </a:r>
            <a:r>
              <a:rPr lang="ru-RU" sz="1800" dirty="0" smtClean="0"/>
              <a:t>ффект общения с представителями разных поколений и многочисленными детьми (братьями, сестрами)</a:t>
            </a:r>
          </a:p>
          <a:p>
            <a:pPr>
              <a:buNone/>
            </a:pPr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Эффективность работы с многодетными семьями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00174"/>
            <a:ext cx="4686304" cy="46259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	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2400" dirty="0" smtClean="0"/>
              <a:t>Многодетные семьи могут стать </a:t>
            </a:r>
            <a:r>
              <a:rPr lang="ru-RU" sz="2400" i="1" u="sng" dirty="0" smtClean="0"/>
              <a:t>субъектами собственной борьбы с трудностями</a:t>
            </a:r>
            <a:r>
              <a:rPr lang="ru-RU" sz="2400" dirty="0" smtClean="0"/>
              <a:t>, причем эффективность такой деятельности повышается при </a:t>
            </a:r>
            <a:r>
              <a:rPr lang="ru-RU" sz="2400" b="1" dirty="0" smtClean="0"/>
              <a:t>объединении их в группы – сообщества, клубы, объединения</a:t>
            </a:r>
            <a:r>
              <a:rPr lang="ru-RU" sz="2400" dirty="0" smtClean="0"/>
              <a:t> и т.д. на различных уровнях</a:t>
            </a:r>
            <a:endParaRPr lang="ru-RU" sz="2400" dirty="0"/>
          </a:p>
        </p:txBody>
      </p:sp>
      <p:pic>
        <p:nvPicPr>
          <p:cNvPr id="5" name="Содержимое 4" descr="fwL8dr7Y-yI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00688" y="2751553"/>
            <a:ext cx="3186112" cy="21232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Через подобные сообщества члены объединений удовлетворяют сразу несколько своих потребностей: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	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err="1" smtClean="0"/>
              <a:t>Самопрезентация</a:t>
            </a:r>
            <a:r>
              <a:rPr lang="ru-RU" sz="2000" dirty="0" smtClean="0"/>
              <a:t>, донесение до общества своих нужд и специфических интересов (голос объединения будет слышнее, чем отдельные голоса);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В таких группах люди находят помощь, реальное содействие от объединений в целом либо от отдельных его членов (хорошо адаптированные многодетные родители помогают более слабым членам клуба);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Возможность организовать различные варианты взаимопомощи (страдающие от сходных трудностей люди легче поймут друг друга);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Помощь  членам объединений в удовлетворении их потребности в общении (которое у лиц, обремененных различными сложностями, может быть по разным причинам крайне ограничено).</a:t>
            </a:r>
          </a:p>
          <a:p>
            <a:pPr>
              <a:buFont typeface="Wingdings" pitchFamily="2" charset="2"/>
              <a:buChar char="§"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939784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Виды помощи многодетным семьям</a:t>
            </a:r>
            <a:endParaRPr lang="ru-RU" sz="2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1472" y="1214422"/>
            <a:ext cx="3924328" cy="491174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ru-RU" sz="2200" b="1" dirty="0" smtClean="0"/>
              <a:t>Материальная помощь</a:t>
            </a:r>
          </a:p>
          <a:p>
            <a:pPr marL="514350" indent="-514350">
              <a:buNone/>
            </a:pPr>
            <a:r>
              <a:rPr lang="ru-RU" sz="1800" dirty="0" smtClean="0"/>
              <a:t> 	</a:t>
            </a:r>
            <a:r>
              <a:rPr lang="ru-RU" sz="1800" i="1" dirty="0" smtClean="0"/>
              <a:t>Получение помощи денежными средствами:</a:t>
            </a:r>
          </a:p>
          <a:p>
            <a:pPr marL="514350" indent="-514350">
              <a:buFontTx/>
              <a:buChar char="-"/>
            </a:pPr>
            <a:r>
              <a:rPr lang="ru-RU" sz="1800" dirty="0" smtClean="0"/>
              <a:t>Организация выставок, ярмарок, благотворительных акций, фестивалей;</a:t>
            </a:r>
          </a:p>
          <a:p>
            <a:pPr marL="514350" indent="-514350">
              <a:buFontTx/>
              <a:buChar char="-"/>
            </a:pPr>
            <a:r>
              <a:rPr lang="ru-RU" sz="1800" dirty="0" smtClean="0"/>
              <a:t>Установка церковной кружки;</a:t>
            </a:r>
          </a:p>
          <a:p>
            <a:pPr marL="514350" indent="-514350">
              <a:buFontTx/>
              <a:buChar char="-"/>
            </a:pPr>
            <a:r>
              <a:rPr lang="ru-RU" sz="1800" dirty="0" smtClean="0"/>
              <a:t>Социальные сети</a:t>
            </a:r>
          </a:p>
          <a:p>
            <a:pPr marL="514350" indent="-514350">
              <a:buNone/>
            </a:pPr>
            <a:r>
              <a:rPr lang="ru-RU" sz="1800" dirty="0" smtClean="0"/>
              <a:t>	</a:t>
            </a:r>
            <a:r>
              <a:rPr lang="ru-RU" sz="1800" i="1" dirty="0" smtClean="0"/>
              <a:t>Оказание продуктовой и вещевой помощи:</a:t>
            </a:r>
          </a:p>
          <a:p>
            <a:pPr marL="514350" indent="-514350">
              <a:buFontTx/>
              <a:buChar char="-"/>
            </a:pPr>
            <a:r>
              <a:rPr lang="ru-RU" sz="1800" dirty="0" smtClean="0"/>
              <a:t>Обращение к потенциальным благотворителям от лица объединения</a:t>
            </a:r>
          </a:p>
          <a:p>
            <a:pPr marL="514350" indent="-514350">
              <a:buFontTx/>
              <a:buChar char="-"/>
            </a:pPr>
            <a:r>
              <a:rPr lang="ru-RU" sz="1800" dirty="0" smtClean="0"/>
              <a:t>Открытие центров гуманитарной помощи на различных уровнях</a:t>
            </a:r>
          </a:p>
          <a:p>
            <a:pPr marL="514350" indent="-514350">
              <a:buNone/>
            </a:pPr>
            <a:r>
              <a:rPr lang="en-US" sz="1800" dirty="0" smtClean="0"/>
              <a:t>	(</a:t>
            </a:r>
            <a:r>
              <a:rPr lang="ru-RU" sz="1800" dirty="0" smtClean="0"/>
              <a:t>Методическое пособие «Опыт создания церковного центра гуманитарной помощи»</a:t>
            </a:r>
            <a:r>
              <a:rPr lang="en-US" sz="1800" dirty="0" smtClean="0"/>
              <a:t>)</a:t>
            </a:r>
            <a:endParaRPr lang="ru-RU" sz="18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285860"/>
            <a:ext cx="3452810" cy="25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4071942"/>
            <a:ext cx="4312930" cy="186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работы с детьми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ru-RU" sz="1700" dirty="0" smtClean="0"/>
          </a:p>
          <a:p>
            <a:pPr>
              <a:buFontTx/>
              <a:buChar char="-"/>
            </a:pPr>
            <a:r>
              <a:rPr lang="ru-RU" sz="1700" dirty="0" smtClean="0"/>
              <a:t> помощь по дому, прогулки с детьми, сопровождение на кружки или в школу, помощь детям в подготовке </a:t>
            </a:r>
            <a:r>
              <a:rPr lang="ru-RU" sz="1700" dirty="0" err="1" smtClean="0"/>
              <a:t>д</a:t>
            </a:r>
            <a:r>
              <a:rPr lang="ru-RU" sz="1700" dirty="0" smtClean="0"/>
              <a:t>/</a:t>
            </a:r>
            <a:r>
              <a:rPr lang="ru-RU" sz="1700" dirty="0" err="1" smtClean="0"/>
              <a:t>з</a:t>
            </a:r>
            <a:r>
              <a:rPr lang="ru-RU" sz="1700" dirty="0" smtClean="0"/>
              <a:t>, репетиторство;</a:t>
            </a:r>
          </a:p>
          <a:p>
            <a:r>
              <a:rPr lang="ru-RU" dirty="0" smtClean="0"/>
              <a:t>(подключать силы добровольцев)</a:t>
            </a:r>
          </a:p>
          <a:p>
            <a:endParaRPr lang="ru-RU" dirty="0" smtClean="0"/>
          </a:p>
          <a:p>
            <a:pPr>
              <a:buFontTx/>
              <a:buChar char="-"/>
            </a:pPr>
            <a:r>
              <a:rPr lang="ru-RU" sz="1700" dirty="0" smtClean="0"/>
              <a:t> организация групп дневного пребывания (детский сад);</a:t>
            </a:r>
          </a:p>
          <a:p>
            <a:endParaRPr lang="ru-RU" sz="1700" dirty="0" smtClean="0"/>
          </a:p>
          <a:p>
            <a:pPr>
              <a:buFontTx/>
              <a:buChar char="-"/>
            </a:pPr>
            <a:r>
              <a:rPr lang="ru-RU" sz="1700" dirty="0"/>
              <a:t> </a:t>
            </a:r>
            <a:r>
              <a:rPr lang="ru-RU" sz="1700" dirty="0" smtClean="0"/>
              <a:t>организация летнего отдыха детей (православные детские лагеря)</a:t>
            </a:r>
            <a:endParaRPr lang="ru-RU" sz="17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57167"/>
            <a:ext cx="2428870" cy="200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428868"/>
            <a:ext cx="287296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4572008"/>
            <a:ext cx="2667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3050"/>
            <a:ext cx="2965479" cy="869934"/>
          </a:xfrm>
        </p:spPr>
        <p:txBody>
          <a:bodyPr/>
          <a:lstStyle/>
          <a:p>
            <a:r>
              <a:rPr lang="ru-RU" dirty="0" smtClean="0"/>
              <a:t>Оказание бесплатной юридической помощи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596" y="1214422"/>
            <a:ext cx="3929090" cy="4911741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sz="1700" dirty="0" smtClean="0"/>
              <a:t>при приходах и епархиальных отделах необходимы юристы-добровольцы;</a:t>
            </a:r>
          </a:p>
          <a:p>
            <a:endParaRPr lang="ru-RU" sz="1700" dirty="0" smtClean="0"/>
          </a:p>
          <a:p>
            <a:pPr>
              <a:buFontTx/>
              <a:buChar char="-"/>
            </a:pPr>
            <a:r>
              <a:rPr lang="ru-RU" sz="1700" dirty="0"/>
              <a:t> </a:t>
            </a:r>
            <a:r>
              <a:rPr lang="ru-RU" sz="1700" dirty="0" smtClean="0"/>
              <a:t>создание интернет ресурса, </a:t>
            </a:r>
            <a:r>
              <a:rPr lang="ru-RU" sz="1700" dirty="0" err="1" smtClean="0"/>
              <a:t>веб-сайта</a:t>
            </a:r>
            <a:r>
              <a:rPr lang="ru-RU" sz="1700" dirty="0"/>
              <a:t> </a:t>
            </a:r>
            <a:r>
              <a:rPr lang="ru-RU" sz="1700" dirty="0" smtClean="0"/>
              <a:t>с информацией о положенных от государства льготах (с региональными закладками, чтобы каждая область могла включать информацию, касающуюся именно жителей своего региона);</a:t>
            </a:r>
          </a:p>
          <a:p>
            <a:pPr>
              <a:buFontTx/>
              <a:buChar char="-"/>
            </a:pPr>
            <a:endParaRPr lang="ru-RU" sz="1700" dirty="0" smtClean="0"/>
          </a:p>
          <a:p>
            <a:pPr>
              <a:buFontTx/>
              <a:buChar char="-"/>
            </a:pPr>
            <a:r>
              <a:rPr lang="ru-RU" sz="1700" dirty="0"/>
              <a:t> </a:t>
            </a:r>
            <a:r>
              <a:rPr lang="ru-RU" sz="1700" dirty="0" smtClean="0"/>
              <a:t>создание консультационных юридических центров (очных или дистанционных- через интернет, почту, телефон, где специалисты </a:t>
            </a:r>
            <a:r>
              <a:rPr lang="ru-RU" sz="1700" dirty="0" err="1" smtClean="0"/>
              <a:t>мониторили</a:t>
            </a:r>
            <a:r>
              <a:rPr lang="ru-RU" sz="1700" dirty="0" smtClean="0"/>
              <a:t> бы региональное законодательство, оказывали адресную </a:t>
            </a:r>
            <a:r>
              <a:rPr lang="ru-RU" sz="1700" dirty="0" err="1" smtClean="0"/>
              <a:t>помощь-помогали</a:t>
            </a:r>
            <a:r>
              <a:rPr lang="ru-RU" sz="1700" dirty="0" smtClean="0"/>
              <a:t> составлять прошения и заявления, добивались бы исполнения законов)</a:t>
            </a:r>
            <a:endParaRPr lang="ru-RU" sz="1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06131" y="2355056"/>
            <a:ext cx="34004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3036917" cy="71438"/>
          </a:xfrm>
        </p:spPr>
        <p:txBody>
          <a:bodyPr>
            <a:no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357166"/>
            <a:ext cx="3143272" cy="5768997"/>
          </a:xfrm>
        </p:spPr>
        <p:txBody>
          <a:bodyPr>
            <a:normAutofit fontScale="85000" lnSpcReduction="20000"/>
          </a:bodyPr>
          <a:lstStyle/>
          <a:p>
            <a:r>
              <a:rPr lang="ru-RU" sz="2400" b="1" dirty="0" smtClean="0"/>
              <a:t>Оказание психологической поддержки</a:t>
            </a:r>
          </a:p>
          <a:p>
            <a:pPr>
              <a:buFontTx/>
              <a:buChar char="-"/>
            </a:pPr>
            <a:r>
              <a:rPr lang="ru-RU" sz="2000" dirty="0" smtClean="0"/>
              <a:t>помощь многодетным семьям в выходе из депрессивных состояний (роль священника является главенствующей);</a:t>
            </a:r>
          </a:p>
          <a:p>
            <a:pPr>
              <a:buFontTx/>
              <a:buChar char="-"/>
            </a:pPr>
            <a:r>
              <a:rPr lang="ru-RU" sz="2000" dirty="0"/>
              <a:t> </a:t>
            </a:r>
            <a:r>
              <a:rPr lang="ru-RU" sz="2000" dirty="0" smtClean="0"/>
              <a:t>совместная молитва;</a:t>
            </a:r>
          </a:p>
          <a:p>
            <a:pPr>
              <a:buFontTx/>
              <a:buChar char="-"/>
            </a:pPr>
            <a:r>
              <a:rPr lang="ru-RU" sz="2000" dirty="0" smtClean="0"/>
              <a:t> предоставление психолого-педагогической помощи</a:t>
            </a:r>
          </a:p>
          <a:p>
            <a:pPr>
              <a:buFontTx/>
              <a:buChar char="-"/>
            </a:pPr>
            <a:endParaRPr lang="ru-RU" sz="1700" dirty="0"/>
          </a:p>
          <a:p>
            <a:r>
              <a:rPr lang="ru-RU" sz="2400" b="1" dirty="0" smtClean="0"/>
              <a:t>Организация </a:t>
            </a:r>
            <a:r>
              <a:rPr lang="ru-RU" sz="2400" b="1" dirty="0" err="1" smtClean="0"/>
              <a:t>культурно-досуговых</a:t>
            </a:r>
            <a:r>
              <a:rPr lang="ru-RU" sz="2400" b="1" dirty="0" smtClean="0"/>
              <a:t> мероприятий:</a:t>
            </a:r>
          </a:p>
          <a:p>
            <a:pPr>
              <a:buFontTx/>
              <a:buChar char="-"/>
            </a:pPr>
            <a:r>
              <a:rPr lang="ru-RU" sz="2000" dirty="0" smtClean="0"/>
              <a:t>проведение </a:t>
            </a:r>
            <a:r>
              <a:rPr lang="ru-RU" sz="2000" dirty="0"/>
              <a:t>совместных праздников (семейных, церковных);</a:t>
            </a:r>
            <a:endParaRPr lang="ru-RU" sz="2000" b="0" dirty="0" smtClean="0"/>
          </a:p>
          <a:p>
            <a:pPr>
              <a:buFontTx/>
              <a:buChar char="-"/>
            </a:pPr>
            <a:r>
              <a:rPr lang="ru-RU" sz="2000" dirty="0"/>
              <a:t> </a:t>
            </a:r>
            <a:r>
              <a:rPr lang="ru-RU" sz="2000" dirty="0" smtClean="0"/>
              <a:t>организация бесплатных посещений театра</a:t>
            </a:r>
            <a:r>
              <a:rPr lang="ru-RU" sz="2000" dirty="0"/>
              <a:t>, цирка, выставок, концертов;</a:t>
            </a:r>
            <a:endParaRPr lang="ru-RU" sz="2000" b="0" dirty="0" smtClean="0"/>
          </a:p>
          <a:p>
            <a:pPr>
              <a:buFontTx/>
              <a:buChar char="-"/>
            </a:pPr>
            <a:r>
              <a:rPr lang="ru-RU" sz="2000" dirty="0" smtClean="0"/>
              <a:t>организация </a:t>
            </a:r>
            <a:r>
              <a:rPr lang="ru-RU" sz="2000" dirty="0"/>
              <a:t>спортивных мероприятий (семейные веселые старты);</a:t>
            </a:r>
            <a:endParaRPr lang="ru-RU" sz="2000" b="0" dirty="0" smtClean="0"/>
          </a:p>
          <a:p>
            <a:pPr>
              <a:buFontTx/>
              <a:buChar char="-"/>
            </a:pPr>
            <a:r>
              <a:rPr lang="ru-RU" sz="2000" dirty="0" smtClean="0"/>
              <a:t> </a:t>
            </a:r>
            <a:r>
              <a:rPr lang="ru-RU" sz="2000" dirty="0"/>
              <a:t>организация паломнических поездок и др.</a:t>
            </a:r>
            <a:endParaRPr lang="ru-RU" sz="2000" dirty="0" smtClean="0"/>
          </a:p>
          <a:p>
            <a:pPr>
              <a:buFontTx/>
              <a:buChar char="-"/>
            </a:pPr>
            <a:endParaRPr lang="ru-RU" sz="17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248" y="642918"/>
            <a:ext cx="4071966" cy="271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3500438"/>
            <a:ext cx="4577304" cy="308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643182"/>
            <a:ext cx="7929618" cy="2000264"/>
          </a:xfrm>
        </p:spPr>
        <p:txBody>
          <a:bodyPr>
            <a:normAutofit fontScale="90000"/>
          </a:bodyPr>
          <a:lstStyle/>
          <a:p>
            <a:pPr algn="r"/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1600" i="1" dirty="0"/>
              <a:t/>
            </a:r>
            <a:br>
              <a:rPr lang="ru-RU" sz="1600" i="1" dirty="0"/>
            </a:br>
            <a:r>
              <a:rPr lang="ru-RU" sz="1800" i="1" dirty="0" err="1" smtClean="0"/>
              <a:t>Москаленко</a:t>
            </a:r>
            <a:r>
              <a:rPr lang="ru-RU" sz="1800" i="1" dirty="0" smtClean="0"/>
              <a:t> Елена Сергеевна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ru-RU" sz="1800" i="1" dirty="0" smtClean="0"/>
              <a:t>руководитель направления помощи семьям </a:t>
            </a:r>
            <a:br>
              <a:rPr lang="ru-RU" sz="1800" i="1" dirty="0" smtClean="0"/>
            </a:br>
            <a:r>
              <a:rPr lang="ru-RU" sz="1800" i="1" dirty="0" smtClean="0"/>
              <a:t>Отдела по церковной благотворительности</a:t>
            </a:r>
            <a:br>
              <a:rPr lang="ru-RU" sz="1800" i="1" dirty="0" smtClean="0"/>
            </a:br>
            <a:r>
              <a:rPr lang="ru-RU" sz="1800" i="1" dirty="0" smtClean="0"/>
              <a:t>и социальному служению</a:t>
            </a:r>
            <a:r>
              <a:rPr lang="ru-RU" sz="1800" b="1" i="1" dirty="0" smtClean="0"/>
              <a:t/>
            </a:r>
            <a:br>
              <a:rPr lang="ru-RU" sz="1800" b="1" i="1" dirty="0" smtClean="0"/>
            </a:br>
            <a:r>
              <a:rPr lang="en-US" sz="1800" b="1" dirty="0" smtClean="0"/>
              <a:t>amoskalenko256@gmail.com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40" y="5286388"/>
            <a:ext cx="4143404" cy="214314"/>
          </a:xfrm>
        </p:spPr>
        <p:txBody>
          <a:bodyPr>
            <a:normAutofit fontScale="55000" lnSpcReduction="20000"/>
          </a:bodyPr>
          <a:lstStyle/>
          <a:p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308</Words>
  <Application>Microsoft Office PowerPoint</Application>
  <PresentationFormat>Экран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Помощь многодетным семьям</vt:lpstr>
      <vt:lpstr>Определение многодетной семьи в законодательстве России</vt:lpstr>
      <vt:lpstr>В каких условиях находится  многодетная семья сегодня</vt:lpstr>
      <vt:lpstr>Эффективность работы с многодетными семьями</vt:lpstr>
      <vt:lpstr>Через подобные сообщества члены объединений удовлетворяют сразу несколько своих потребностей:</vt:lpstr>
      <vt:lpstr>Виды помощи многодетным семьям</vt:lpstr>
      <vt:lpstr>Организация работы с детьми</vt:lpstr>
      <vt:lpstr>Оказание бесплатной юридической помощи</vt:lpstr>
      <vt:lpstr>    </vt:lpstr>
      <vt:lpstr>  Москаленко Елена Сергеевна руководитель направления помощи семьям  Отдела по церковной благотворительности и социальному служению amoskalenko256@gmail.com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Алёна</dc:creator>
  <cp:lastModifiedBy>Алёна</cp:lastModifiedBy>
  <cp:revision>24</cp:revision>
  <dcterms:created xsi:type="dcterms:W3CDTF">2016-09-11T14:42:27Z</dcterms:created>
  <dcterms:modified xsi:type="dcterms:W3CDTF">2016-09-11T19:47:30Z</dcterms:modified>
</cp:coreProperties>
</file>