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80" r:id="rId3"/>
    <p:sldId id="303" r:id="rId4"/>
    <p:sldId id="291" r:id="rId5"/>
    <p:sldId id="290" r:id="rId6"/>
    <p:sldId id="292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26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4" autoAdjust="0"/>
    <p:restoredTop sz="94660"/>
  </p:normalViewPr>
  <p:slideViewPr>
    <p:cSldViewPr>
      <p:cViewPr varScale="1">
        <p:scale>
          <a:sx n="110" d="100"/>
          <a:sy n="110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newpravkonkurs.ru/" TargetMode="External"/><Relationship Id="rId2" Type="http://schemas.openxmlformats.org/officeDocument/2006/relationships/hyperlink" Target="https://grants.oprf.r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67814" y="3140968"/>
            <a:ext cx="7920037" cy="2592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/>
              <a:t>Отдел </a:t>
            </a:r>
            <a:r>
              <a:rPr lang="ru-RU" altLang="ru-RU" sz="2400" b="1" dirty="0"/>
              <a:t>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</a:t>
            </a:r>
            <a:r>
              <a:rPr lang="ru-RU" altLang="ru-RU" sz="2400" b="1" dirty="0" smtClean="0"/>
              <a:t>служению РПЦ</a:t>
            </a:r>
          </a:p>
          <a:p>
            <a:pPr>
              <a:lnSpc>
                <a:spcPct val="90000"/>
              </a:lnSpc>
            </a:pPr>
            <a:endParaRPr lang="ru-RU" altLang="ru-RU" sz="2400" b="1" dirty="0" smtClean="0"/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Организация региональных проектов 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помощи бездомным </a:t>
            </a:r>
            <a:endParaRPr lang="en-US" altLang="ru-RU" sz="2400" b="1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Терминология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Бездомные – это лица, не имеющие крыши над головой, проживающие на улице, в публичных, небезопасных, не подходящих для жилья, здоровья и жизни местах либо в  государственных или общественных специальных учреждениях, а также в различных убежищах без права на владение ими или находящихся под угрозой немедленного выселения. (</a:t>
            </a:r>
            <a:r>
              <a:rPr lang="en-US" sz="2400" dirty="0"/>
              <a:t>European Federation of National </a:t>
            </a:r>
            <a:r>
              <a:rPr lang="en-US" sz="2400" dirty="0" smtClean="0"/>
              <a:t>Organizations </a:t>
            </a:r>
            <a:r>
              <a:rPr lang="en-US" sz="2400" dirty="0"/>
              <a:t>working with the </a:t>
            </a:r>
            <a:r>
              <a:rPr lang="en-US" sz="2400" dirty="0" smtClean="0"/>
              <a:t>Homeless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01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406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Причины бездомности: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Экономические</a:t>
            </a:r>
          </a:p>
          <a:p>
            <a:pPr>
              <a:buFontTx/>
              <a:buChar char="-"/>
            </a:pPr>
            <a:r>
              <a:rPr lang="ru-RU" sz="2400" dirty="0"/>
              <a:t>отсутствие доступной и достойно оплачиваемой  работы на местах, безработица</a:t>
            </a:r>
          </a:p>
          <a:p>
            <a:pPr>
              <a:buFontTx/>
              <a:buChar char="-"/>
            </a:pPr>
            <a:r>
              <a:rPr lang="ru-RU" sz="2400" dirty="0" err="1"/>
              <a:t>малодоходность</a:t>
            </a:r>
            <a:r>
              <a:rPr lang="ru-RU" sz="2400" dirty="0"/>
              <a:t>  семей</a:t>
            </a:r>
          </a:p>
          <a:p>
            <a:pPr>
              <a:buFontTx/>
              <a:buChar char="-"/>
            </a:pPr>
            <a:r>
              <a:rPr lang="ru-RU" sz="2400" dirty="0"/>
              <a:t>отсутствие развитого рынка дешевого жилья</a:t>
            </a:r>
          </a:p>
          <a:p>
            <a:pPr>
              <a:buFontTx/>
              <a:buChar char="-"/>
            </a:pPr>
            <a:r>
              <a:rPr lang="ru-RU" sz="2400" dirty="0"/>
              <a:t>трудовая миграция в крупные промышленные центры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5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Пенитенциарные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сложность с трудоустройством,  поиском жилья, восстановлением документов для людей, освобождающихся из мест лишения свободы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Семейные </a:t>
            </a:r>
          </a:p>
          <a:p>
            <a:pPr>
              <a:buFontTx/>
              <a:buChar char="-"/>
            </a:pPr>
            <a:r>
              <a:rPr lang="ru-RU" sz="2400" dirty="0" smtClean="0"/>
              <a:t>разрушение семейных связей и утрата прав на жилье</a:t>
            </a:r>
          </a:p>
          <a:p>
            <a:pPr>
              <a:buFontTx/>
              <a:buChar char="-"/>
            </a:pPr>
            <a:r>
              <a:rPr lang="ru-RU" sz="2400" dirty="0" smtClean="0"/>
              <a:t>внутрисемейные конфликты</a:t>
            </a:r>
          </a:p>
          <a:p>
            <a:pPr>
              <a:buFontTx/>
              <a:buChar char="-"/>
            </a:pPr>
            <a:r>
              <a:rPr lang="ru-RU" sz="2400" dirty="0" smtClean="0"/>
              <a:t>дети-сироты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Чрезвычайные</a:t>
            </a:r>
          </a:p>
          <a:p>
            <a:pPr>
              <a:buFontTx/>
              <a:buChar char="-"/>
            </a:pPr>
            <a:r>
              <a:rPr lang="ru-RU" sz="2400" dirty="0" smtClean="0"/>
              <a:t>беженцы и вынужденные переселены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93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Современный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654" y="1556792"/>
            <a:ext cx="8229600" cy="4464496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Используется </a:t>
            </a:r>
            <a:r>
              <a:rPr lang="ru-RU" sz="2400" dirty="0"/>
              <a:t>термин: </a:t>
            </a:r>
            <a:r>
              <a:rPr lang="ru-RU" sz="2400" dirty="0" smtClean="0"/>
              <a:t>БОМЖ, бездомные, бродяги 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/>
              <a:t>Количество</a:t>
            </a:r>
            <a:r>
              <a:rPr lang="ru-RU" sz="2400" b="1" dirty="0"/>
              <a:t>: </a:t>
            </a:r>
            <a:r>
              <a:rPr lang="ru-RU" sz="2400" b="1" dirty="0" smtClean="0"/>
              <a:t>102 866 человек </a:t>
            </a:r>
            <a:r>
              <a:rPr lang="ru-RU" sz="2400" dirty="0"/>
              <a:t>на </a:t>
            </a:r>
            <a:r>
              <a:rPr lang="ru-RU" sz="2400" dirty="0" smtClean="0"/>
              <a:t>2013 </a:t>
            </a:r>
            <a:r>
              <a:rPr lang="ru-RU" sz="2400" dirty="0"/>
              <a:t>год </a:t>
            </a:r>
            <a:r>
              <a:rPr lang="ru-RU" sz="2400" dirty="0" smtClean="0"/>
              <a:t>(Минтруд РФ)</a:t>
            </a:r>
          </a:p>
          <a:p>
            <a:pPr marL="0" indent="0">
              <a:buNone/>
            </a:pPr>
            <a:r>
              <a:rPr lang="ru-RU" sz="2400" dirty="0"/>
              <a:t>Метод оценки: </a:t>
            </a:r>
            <a:r>
              <a:rPr lang="ru-RU" sz="2400" dirty="0" smtClean="0"/>
              <a:t>количество человек, получивших помощь в системе государственных учреждений социальной помощи</a:t>
            </a:r>
            <a:endParaRPr lang="ru-RU" sz="2400" dirty="0"/>
          </a:p>
          <a:p>
            <a:pPr marL="0" indent="0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Оценка экспертов: 250 000 человек 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0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78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Распространение</a:t>
            </a:r>
          </a:p>
          <a:p>
            <a:pPr marL="0" indent="0">
              <a:buNone/>
            </a:pPr>
            <a:r>
              <a:rPr lang="ru-RU" sz="2400" dirty="0" smtClean="0"/>
              <a:t>Проблема актуальна практически для всех городов с населением свыше 50 000 чел. </a:t>
            </a:r>
          </a:p>
          <a:p>
            <a:pPr marL="0" indent="0">
              <a:buNone/>
            </a:pPr>
            <a:r>
              <a:rPr lang="ru-RU" sz="2400" dirty="0" smtClean="0"/>
              <a:t>Для сельской местности – не актуальна.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u="sng" dirty="0" smtClean="0"/>
              <a:t>Распространена в городах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Москва, Санкт-Петербург, Новосибирск, Екатеринбург, Нижний Новгород, Казань, Самара, Челябинск, Омск, Ростов-на-Дону, Уфа, Красноярск, Пермь, Волгоград, Воронеж и др.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 algn="ctr">
              <a:buNone/>
            </a:pPr>
            <a:r>
              <a:rPr lang="ru-RU" sz="2800" b="1" dirty="0"/>
              <a:t>ВЫВОД: НУЖНО СПАСАТЬ ЛЮДЕЙ</a:t>
            </a:r>
          </a:p>
          <a:p>
            <a:pPr marL="0" indent="0" algn="ctr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5182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Что можно сделать?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464496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Недорогие </a:t>
            </a:r>
            <a:r>
              <a:rPr lang="ru-RU" sz="2400" dirty="0" err="1" smtClean="0"/>
              <a:t>стартапы</a:t>
            </a:r>
            <a:r>
              <a:rPr lang="ru-RU" sz="2400" dirty="0" smtClean="0"/>
              <a:t>:</a:t>
            </a:r>
          </a:p>
          <a:p>
            <a:pPr>
              <a:buFontTx/>
              <a:buChar char="-"/>
            </a:pPr>
            <a:r>
              <a:rPr lang="ru-RU" sz="2400" dirty="0" smtClean="0"/>
              <a:t>информационный лист </a:t>
            </a:r>
          </a:p>
          <a:p>
            <a:pPr>
              <a:buFontTx/>
              <a:buChar char="-"/>
            </a:pPr>
            <a:r>
              <a:rPr lang="ru-RU" sz="2400" dirty="0" smtClean="0"/>
              <a:t>выездное кормление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служба при храме 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служба при больницах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952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Информационный лист </a:t>
            </a:r>
            <a:r>
              <a:rPr lang="ru-RU" sz="2400" dirty="0" smtClean="0"/>
              <a:t>– справочное пособие с указанием места и времени работы региональных социальных служб для бездомных.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400" dirty="0" smtClean="0"/>
              <a:t>Принцип составления:</a:t>
            </a:r>
          </a:p>
          <a:p>
            <a:pPr>
              <a:buFontTx/>
              <a:buChar char="-"/>
            </a:pPr>
            <a:r>
              <a:rPr lang="ru-RU" sz="2400" dirty="0" smtClean="0"/>
              <a:t>собрать информацию в интернете </a:t>
            </a:r>
          </a:p>
          <a:p>
            <a:pPr marL="0" indent="0">
              <a:buNone/>
            </a:pPr>
            <a:r>
              <a:rPr lang="ru-RU" sz="2400" dirty="0"/>
              <a:t>о работе </a:t>
            </a:r>
            <a:r>
              <a:rPr lang="ru-RU" sz="2400" dirty="0" smtClean="0"/>
              <a:t>государственных приютов, 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общественных и церковных служб</a:t>
            </a:r>
          </a:p>
          <a:p>
            <a:pPr>
              <a:buFontTx/>
              <a:buChar char="-"/>
            </a:pPr>
            <a:r>
              <a:rPr lang="ru-RU" sz="2400" dirty="0" smtClean="0"/>
              <a:t>уточнить методом </a:t>
            </a:r>
            <a:r>
              <a:rPr lang="ru-RU" sz="2400" dirty="0" err="1" smtClean="0"/>
              <a:t>отзвона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составить лист с подробной картой </a:t>
            </a:r>
          </a:p>
          <a:p>
            <a:pPr marL="0" indent="0">
              <a:buNone/>
            </a:pPr>
            <a:r>
              <a:rPr lang="ru-RU" sz="2400" dirty="0" smtClean="0"/>
              <a:t>и информацией работы служб</a:t>
            </a:r>
          </a:p>
          <a:p>
            <a:pPr>
              <a:buFontTx/>
              <a:buChar char="-"/>
            </a:pPr>
            <a:r>
              <a:rPr lang="ru-RU" sz="2400" dirty="0" smtClean="0"/>
              <a:t>распечатать на принтере</a:t>
            </a:r>
          </a:p>
          <a:p>
            <a:pPr>
              <a:buFontTx/>
              <a:buChar char="-"/>
            </a:pPr>
            <a:r>
              <a:rPr lang="ru-RU" sz="2400" dirty="0" smtClean="0"/>
              <a:t>распространять через прихожан и волонтеров </a:t>
            </a:r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36912"/>
            <a:ext cx="2247920" cy="320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Организация выездного кормления</a:t>
            </a:r>
          </a:p>
          <a:p>
            <a:pPr marL="0" indent="0">
              <a:buNone/>
            </a:pPr>
            <a:r>
              <a:rPr lang="ru-RU" sz="2400" dirty="0"/>
              <a:t>Этапы:</a:t>
            </a:r>
          </a:p>
          <a:p>
            <a:pPr>
              <a:buFontTx/>
              <a:buChar char="-"/>
            </a:pPr>
            <a:r>
              <a:rPr lang="ru-RU" sz="2400" dirty="0" smtClean="0"/>
              <a:t>волонтеры</a:t>
            </a:r>
          </a:p>
          <a:p>
            <a:pPr>
              <a:buFontTx/>
              <a:buChar char="-"/>
            </a:pPr>
            <a:r>
              <a:rPr lang="ru-RU" sz="2400" dirty="0" smtClean="0"/>
              <a:t>определение мест работы</a:t>
            </a:r>
          </a:p>
          <a:p>
            <a:pPr>
              <a:buFontTx/>
              <a:buChar char="-"/>
            </a:pPr>
            <a:r>
              <a:rPr lang="ru-RU" sz="2400" dirty="0" smtClean="0"/>
              <a:t>приготовление пищи </a:t>
            </a:r>
          </a:p>
          <a:p>
            <a:pPr marL="0" indent="0">
              <a:buNone/>
            </a:pPr>
            <a:r>
              <a:rPr lang="ru-RU" sz="2400" dirty="0" smtClean="0"/>
              <a:t>(трапезная)</a:t>
            </a:r>
          </a:p>
          <a:p>
            <a:pPr>
              <a:buFontTx/>
              <a:buChar char="-"/>
            </a:pPr>
            <a:r>
              <a:rPr lang="ru-RU" sz="2400" dirty="0" smtClean="0"/>
              <a:t>источники продуктов</a:t>
            </a:r>
          </a:p>
          <a:p>
            <a:pPr marL="0" indent="0">
              <a:buNone/>
            </a:pPr>
            <a:r>
              <a:rPr lang="ru-RU" sz="2400" dirty="0" smtClean="0"/>
              <a:t>(канон, обращение к приходу,</a:t>
            </a:r>
          </a:p>
          <a:p>
            <a:pPr marL="0" indent="0">
              <a:buNone/>
            </a:pPr>
            <a:r>
              <a:rPr lang="ru-RU" sz="2400" dirty="0" smtClean="0"/>
              <a:t>рестораны, Банк продовольствия «Русь»)</a:t>
            </a:r>
          </a:p>
          <a:p>
            <a:pPr>
              <a:buFontTx/>
              <a:buChar char="-"/>
            </a:pPr>
            <a:r>
              <a:rPr lang="ru-RU" sz="2400" dirty="0" smtClean="0"/>
              <a:t>частота </a:t>
            </a:r>
          </a:p>
          <a:p>
            <a:pPr>
              <a:buFontTx/>
              <a:buChar char="-"/>
            </a:pPr>
            <a:r>
              <a:rPr lang="ru-RU" sz="2400" dirty="0" smtClean="0"/>
              <a:t>тиражирование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76872"/>
            <a:ext cx="3825140" cy="256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0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Социальная служба при храме</a:t>
            </a:r>
          </a:p>
          <a:p>
            <a:pPr marL="0" indent="0">
              <a:buNone/>
            </a:pPr>
            <a:r>
              <a:rPr lang="ru-RU" sz="2400" dirty="0" smtClean="0"/>
              <a:t>Этапы:</a:t>
            </a:r>
          </a:p>
          <a:p>
            <a:pPr>
              <a:buFontTx/>
              <a:buChar char="-"/>
            </a:pPr>
            <a:r>
              <a:rPr lang="ru-RU" sz="2400" dirty="0" smtClean="0"/>
              <a:t>размещение </a:t>
            </a:r>
          </a:p>
          <a:p>
            <a:pPr>
              <a:buFontTx/>
              <a:buChar char="-"/>
            </a:pPr>
            <a:r>
              <a:rPr lang="ru-RU" sz="2400" dirty="0" smtClean="0"/>
              <a:t>регулярный прием</a:t>
            </a:r>
          </a:p>
          <a:p>
            <a:pPr>
              <a:buFontTx/>
              <a:buChar char="-"/>
            </a:pPr>
            <a:r>
              <a:rPr lang="ru-RU" sz="2400" dirty="0" smtClean="0"/>
              <a:t>решаемые вопросы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восстановление документов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устройство в приюты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помощь в трудоустройстве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18965"/>
            <a:ext cx="291632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5480"/>
            <a:ext cx="8229600" cy="493384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Социальная </a:t>
            </a:r>
            <a:r>
              <a:rPr lang="ru-RU" sz="2400" dirty="0"/>
              <a:t>служба при </a:t>
            </a:r>
            <a:r>
              <a:rPr lang="ru-RU" sz="2400" dirty="0" smtClean="0"/>
              <a:t>больницах – социальное устройство бездомных людей, находящихся на лечении в больницах, к моменту их выздоровления.</a:t>
            </a:r>
          </a:p>
          <a:p>
            <a:pPr marL="0" indent="0">
              <a:buNone/>
            </a:pPr>
            <a:r>
              <a:rPr lang="ru-RU" sz="2400" dirty="0" smtClean="0"/>
              <a:t>Этапы:</a:t>
            </a:r>
          </a:p>
          <a:p>
            <a:pPr>
              <a:buFontTx/>
              <a:buChar char="-"/>
            </a:pPr>
            <a:r>
              <a:rPr lang="ru-RU" sz="2400" dirty="0" smtClean="0"/>
              <a:t>волонтеры</a:t>
            </a:r>
          </a:p>
          <a:p>
            <a:pPr>
              <a:buFontTx/>
              <a:buChar char="-"/>
            </a:pPr>
            <a:r>
              <a:rPr lang="ru-RU" sz="2400" dirty="0" smtClean="0"/>
              <a:t>знакомство с ГКБ</a:t>
            </a:r>
          </a:p>
          <a:p>
            <a:pPr>
              <a:buFontTx/>
              <a:buChar char="-"/>
            </a:pPr>
            <a:r>
              <a:rPr lang="ru-RU" sz="2400" dirty="0" smtClean="0"/>
              <a:t>опрос бездомных</a:t>
            </a:r>
          </a:p>
          <a:p>
            <a:pPr>
              <a:buFontTx/>
              <a:buChar char="-"/>
            </a:pPr>
            <a:r>
              <a:rPr lang="ru-RU" sz="2400" dirty="0" smtClean="0"/>
              <a:t>работа волонтеров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устройство</a:t>
            </a:r>
          </a:p>
          <a:p>
            <a:pPr marL="0" indent="0">
              <a:buNone/>
            </a:pPr>
            <a:r>
              <a:rPr lang="ru-RU" sz="2400" dirty="0" smtClean="0"/>
              <a:t>бездомных людей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36912"/>
            <a:ext cx="504537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Развитие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Мобильная служба помощи </a:t>
            </a:r>
          </a:p>
          <a:p>
            <a:pPr marL="0" indent="0">
              <a:buNone/>
            </a:pPr>
            <a:r>
              <a:rPr lang="ru-RU" sz="2400" dirty="0" smtClean="0"/>
              <a:t>бездомным</a:t>
            </a:r>
          </a:p>
          <a:p>
            <a:pPr marL="0" indent="0">
              <a:buNone/>
            </a:pPr>
            <a:r>
              <a:rPr lang="ru-RU" sz="2400" dirty="0" smtClean="0"/>
              <a:t>(ролик)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Пункты </a:t>
            </a:r>
            <a:r>
              <a:rPr lang="ru-RU" sz="2400" dirty="0" smtClean="0"/>
              <a:t>обогрева  </a:t>
            </a:r>
          </a:p>
          <a:p>
            <a:pPr marL="0" indent="0">
              <a:buNone/>
            </a:pPr>
            <a:r>
              <a:rPr lang="ru-RU" sz="2400" dirty="0" smtClean="0"/>
              <a:t>(презентация)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598" y="1556792"/>
            <a:ext cx="3380979" cy="24318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608" y="4114425"/>
            <a:ext cx="334797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Вопросы привлечения средств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746" y="1196752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err="1" smtClean="0"/>
              <a:t>Грантовое</a:t>
            </a:r>
            <a:r>
              <a:rPr lang="ru-RU" sz="2400" dirty="0" smtClean="0"/>
              <a:t>:</a:t>
            </a:r>
          </a:p>
          <a:p>
            <a:pPr>
              <a:buFontTx/>
              <a:buChar char="-"/>
            </a:pPr>
            <a:r>
              <a:rPr lang="ru-RU" sz="2400" dirty="0" smtClean="0"/>
              <a:t>Президентские гранты (</a:t>
            </a:r>
            <a:r>
              <a:rPr lang="en-US" sz="2400" dirty="0">
                <a:hlinkClick r:id="rId2"/>
              </a:rPr>
              <a:t>https://grants.oprf.ru/</a:t>
            </a:r>
            <a:r>
              <a:rPr lang="ru-RU" sz="2400" dirty="0" smtClean="0"/>
              <a:t>)</a:t>
            </a:r>
          </a:p>
          <a:p>
            <a:pPr>
              <a:buFontTx/>
              <a:buChar char="-"/>
            </a:pPr>
            <a:r>
              <a:rPr lang="ru-RU" sz="2400" dirty="0" smtClean="0"/>
              <a:t>Православная инициатива (</a:t>
            </a:r>
            <a:r>
              <a:rPr lang="en-US" sz="2400" dirty="0">
                <a:hlinkClick r:id="rId3"/>
              </a:rPr>
              <a:t>http://newpravkonkurs.ru</a:t>
            </a:r>
            <a:r>
              <a:rPr lang="en-US" sz="2400" dirty="0" smtClean="0">
                <a:hlinkClick r:id="rId3"/>
              </a:rPr>
              <a:t>/</a:t>
            </a:r>
            <a:r>
              <a:rPr lang="ru-RU" sz="2400" dirty="0" smtClean="0"/>
              <a:t>)</a:t>
            </a:r>
          </a:p>
          <a:p>
            <a:pPr>
              <a:buFontTx/>
              <a:buChar char="-"/>
            </a:pPr>
            <a:r>
              <a:rPr lang="ru-RU" sz="2400" dirty="0" smtClean="0"/>
              <a:t>Региональные гранты</a:t>
            </a:r>
          </a:p>
          <a:p>
            <a:pPr marL="0" indent="0">
              <a:buNone/>
            </a:pPr>
            <a:r>
              <a:rPr lang="ru-RU" sz="2400" dirty="0" smtClean="0"/>
              <a:t>Физлица:</a:t>
            </a:r>
          </a:p>
          <a:p>
            <a:pPr>
              <a:buFontTx/>
              <a:buChar char="-"/>
            </a:pPr>
            <a:r>
              <a:rPr lang="ru-RU" sz="2400" dirty="0" smtClean="0"/>
              <a:t>Объявления в храме</a:t>
            </a:r>
          </a:p>
          <a:p>
            <a:pPr>
              <a:buFontTx/>
              <a:buChar char="-"/>
            </a:pPr>
            <a:r>
              <a:rPr lang="ru-RU" sz="2400" dirty="0" smtClean="0"/>
              <a:t>Кружка</a:t>
            </a:r>
          </a:p>
          <a:p>
            <a:pPr>
              <a:buFontTx/>
              <a:buChar char="-"/>
            </a:pPr>
            <a:r>
              <a:rPr lang="ru-RU" sz="2400" dirty="0" smtClean="0"/>
              <a:t>Проведение </a:t>
            </a:r>
            <a:r>
              <a:rPr lang="ru-RU" sz="2400" dirty="0" err="1" smtClean="0"/>
              <a:t>общеепархиальных</a:t>
            </a:r>
            <a:r>
              <a:rPr lang="ru-RU" sz="2400" dirty="0" smtClean="0"/>
              <a:t> акций по храмам 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Социальные сети </a:t>
            </a:r>
          </a:p>
          <a:p>
            <a:pPr marL="0" indent="0">
              <a:buNone/>
            </a:pPr>
            <a:r>
              <a:rPr lang="ru-RU" sz="2400" dirty="0" err="1" smtClean="0"/>
              <a:t>Юрлица</a:t>
            </a:r>
            <a:r>
              <a:rPr lang="ru-RU" sz="2400" dirty="0" smtClean="0"/>
              <a:t>: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- Письма-запросы; - Холодный </a:t>
            </a:r>
            <a:r>
              <a:rPr lang="ru-RU" sz="2400" dirty="0" err="1" smtClean="0"/>
              <a:t>прозвон</a:t>
            </a:r>
            <a:r>
              <a:rPr lang="ru-RU" sz="2400" dirty="0" smtClean="0"/>
              <a:t>;  - Ритейл; </a:t>
            </a:r>
          </a:p>
          <a:p>
            <a:pPr marL="0" indent="0">
              <a:buNone/>
            </a:pPr>
            <a:r>
              <a:rPr lang="ru-RU" sz="2400" dirty="0" smtClean="0"/>
              <a:t>- Рестораны; - Совместные проекты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89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Поддержка Отдела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Мы готовы</a:t>
            </a:r>
          </a:p>
          <a:p>
            <a:pPr>
              <a:buFontTx/>
              <a:buChar char="-"/>
            </a:pPr>
            <a:r>
              <a:rPr lang="ru-RU" sz="2400" dirty="0" smtClean="0"/>
              <a:t>Обучить </a:t>
            </a:r>
          </a:p>
          <a:p>
            <a:pPr>
              <a:buFontTx/>
              <a:buChar char="-"/>
            </a:pPr>
            <a:r>
              <a:rPr lang="ru-RU" sz="2400" dirty="0" smtClean="0"/>
              <a:t>Проконсультировать с выездом на место </a:t>
            </a:r>
          </a:p>
          <a:p>
            <a:pPr>
              <a:buFontTx/>
              <a:buChar char="-"/>
            </a:pPr>
            <a:r>
              <a:rPr lang="ru-RU" sz="2400" dirty="0" smtClean="0"/>
              <a:t>Объяснить тонкости написания </a:t>
            </a:r>
            <a:r>
              <a:rPr lang="ru-RU" sz="2400" dirty="0" err="1" smtClean="0"/>
              <a:t>грантовых</a:t>
            </a:r>
            <a:r>
              <a:rPr lang="ru-RU" sz="2400" dirty="0" smtClean="0"/>
              <a:t> заявок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682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Контакты</a:t>
            </a:r>
            <a:endParaRPr lang="ru-RU" altLang="ru-RU" sz="3600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17638"/>
            <a:ext cx="8784976" cy="417160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b="1" dirty="0" smtClean="0"/>
              <a:t>Доклад сделал: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/>
              <a:t>Руководитель направления помощи бездомным ОЦБСС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/>
              <a:t>Кусков Илья Владимирович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/>
              <a:t>8-905-599-00-27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ru-RU" sz="2400" dirty="0" smtClean="0"/>
              <a:t>bus-miloserdie@yandex.ru</a:t>
            </a: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683</TotalTime>
  <Words>521</Words>
  <Application>Microsoft Office PowerPoint</Application>
  <PresentationFormat>Экран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Wingdings</vt:lpstr>
      <vt:lpstr>Течение</vt:lpstr>
      <vt:lpstr>Презентация PowerPoint</vt:lpstr>
      <vt:lpstr>Терминология</vt:lpstr>
      <vt:lpstr>Современный период</vt:lpstr>
      <vt:lpstr>Современный период</vt:lpstr>
      <vt:lpstr>Современный период</vt:lpstr>
      <vt:lpstr>Современный период</vt:lpstr>
      <vt:lpstr>Что можно сделать?</vt:lpstr>
      <vt:lpstr>Недорогие стартапы</vt:lpstr>
      <vt:lpstr>Недорогие стартапы</vt:lpstr>
      <vt:lpstr>Недорогие стартапы</vt:lpstr>
      <vt:lpstr>Недорогие стартапы</vt:lpstr>
      <vt:lpstr>Развитие </vt:lpstr>
      <vt:lpstr>Вопросы привлечения средств</vt:lpstr>
      <vt:lpstr>Поддержка Отдела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69</cp:revision>
  <dcterms:created xsi:type="dcterms:W3CDTF">2012-11-03T13:34:56Z</dcterms:created>
  <dcterms:modified xsi:type="dcterms:W3CDTF">2016-09-04T20:22:48Z</dcterms:modified>
</cp:coreProperties>
</file>