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9" r:id="rId2"/>
    <p:sldId id="262" r:id="rId3"/>
    <p:sldId id="263" r:id="rId4"/>
    <p:sldId id="281" r:id="rId5"/>
    <p:sldId id="272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83" r:id="rId16"/>
    <p:sldId id="278" r:id="rId17"/>
    <p:sldId id="285" r:id="rId18"/>
    <p:sldId id="286" r:id="rId19"/>
    <p:sldId id="284" r:id="rId20"/>
    <p:sldId id="288" r:id="rId21"/>
    <p:sldId id="277" r:id="rId22"/>
  </p:sldIdLst>
  <p:sldSz cx="9144000" cy="6858000" type="screen4x3"/>
  <p:notesSz cx="6797675" cy="9926638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34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1" autoAdjust="0"/>
    <p:restoredTop sz="94616" autoAdjust="0"/>
  </p:normalViewPr>
  <p:slideViewPr>
    <p:cSldViewPr snapToGrid="0" snapToObjects="1">
      <p:cViewPr varScale="1">
        <p:scale>
          <a:sx n="65" d="100"/>
          <a:sy n="65" d="100"/>
        </p:scale>
        <p:origin x="-6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34458769865237E-3"/>
          <c:y val="4.2989771585374738E-2"/>
          <c:w val="0.41536130813159239"/>
          <c:h val="0.932007999588264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explosion val="25"/>
          <c:dPt>
            <c:idx val="0"/>
            <c:bubble3D val="0"/>
            <c:explosion val="0"/>
            <c:spPr>
              <a:solidFill>
                <a:schemeClr val="accent5"/>
              </a:solidFill>
              <a:ln w="25400">
                <a:noFill/>
              </a:ln>
            </c:spPr>
          </c:dPt>
          <c:dPt>
            <c:idx val="1"/>
            <c:bubble3D val="0"/>
            <c:explosion val="0"/>
            <c:spPr>
              <a:solidFill>
                <a:srgbClr val="C93461"/>
              </a:solidFill>
              <a:ln>
                <a:noFill/>
              </a:ln>
            </c:spPr>
          </c:dPt>
          <c:dPt>
            <c:idx val="2"/>
            <c:bubble3D val="0"/>
            <c:explosion val="0"/>
          </c:dPt>
          <c:dLbls>
            <c:dLbl>
              <c:idx val="0"/>
              <c:layout>
                <c:manualLayout>
                  <c:x val="5.8814780124006206E-4"/>
                  <c:y val="-1.0537778536500583E-2"/>
                </c:manualLayout>
              </c:layout>
              <c:tx>
                <c:rich>
                  <a:bodyPr/>
                  <a:lstStyle/>
                  <a:p>
                    <a:pPr>
                      <a:defRPr sz="3600" b="1">
                        <a:solidFill>
                          <a:schemeClr val="bg1"/>
                        </a:solidFill>
                      </a:defRPr>
                    </a:pPr>
                    <a:r>
                      <a:rPr lang="en-US" sz="3600" b="1" dirty="0" smtClean="0">
                        <a:solidFill>
                          <a:schemeClr val="bg1"/>
                        </a:solidFill>
                      </a:rPr>
                      <a:t>66</a:t>
                    </a:r>
                    <a:endParaRPr lang="en-US" sz="36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3600" b="1">
                        <a:solidFill>
                          <a:schemeClr val="bg1"/>
                        </a:solidFill>
                      </a:defRPr>
                    </a:pPr>
                    <a:r>
                      <a:rPr lang="en-US" sz="3600" b="1" smtClean="0">
                        <a:solidFill>
                          <a:schemeClr val="bg1"/>
                        </a:solidFill>
                      </a:rPr>
                      <a:t>5</a:t>
                    </a:r>
                    <a:endParaRPr lang="en-US" sz="36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3600" b="1">
                        <a:solidFill>
                          <a:schemeClr val="bg1"/>
                        </a:solidFill>
                      </a:defRPr>
                    </a:pPr>
                    <a:r>
                      <a:rPr lang="en-US" sz="3600" b="1" smtClean="0">
                        <a:solidFill>
                          <a:schemeClr val="bg1"/>
                        </a:solidFill>
                      </a:rPr>
                      <a:t>4</a:t>
                    </a:r>
                    <a:endParaRPr lang="en-US" sz="36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Мужские</c:v>
                </c:pt>
                <c:pt idx="1">
                  <c:v>Женские</c:v>
                </c:pt>
                <c:pt idx="2">
                  <c:v>Смешанные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66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80"/>
        <c:holeSize val="50"/>
      </c:doughnutChart>
    </c:plotArea>
    <c:legend>
      <c:legendPos val="r"/>
      <c:layout>
        <c:manualLayout>
          <c:xMode val="edge"/>
          <c:yMode val="edge"/>
          <c:x val="0.34419022774081071"/>
          <c:y val="0.62860945187663231"/>
          <c:w val="0.56414257049474026"/>
          <c:h val="0.26347065217008681"/>
        </c:manualLayout>
      </c:layout>
      <c:overlay val="0"/>
      <c:txPr>
        <a:bodyPr/>
        <a:lstStyle/>
        <a:p>
          <a:pPr>
            <a:defRPr sz="200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426522312487519E-2"/>
          <c:y val="0.23166058959594074"/>
          <c:w val="0.8158114372593418"/>
          <c:h val="0.727641762348831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РАСПОЛОЖЕНЫ2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explosion val="22"/>
          <c:dPt>
            <c:idx val="0"/>
            <c:bubble3D val="0"/>
            <c:explosion val="8"/>
            <c:spPr>
              <a:solidFill>
                <a:srgbClr val="C93461"/>
              </a:solidFill>
            </c:spPr>
          </c:dPt>
          <c:dPt>
            <c:idx val="1"/>
            <c:bubble3D val="0"/>
            <c:explosion val="1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sz="2000" b="1" dirty="0" smtClean="0">
                        <a:solidFill>
                          <a:schemeClr val="bg1"/>
                        </a:solidFill>
                      </a:rPr>
                      <a:t>10%</a:t>
                    </a:r>
                    <a:endParaRPr lang="en-US" sz="1400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6173866723004413"/>
                  <c:y val="-0.15084848066514073"/>
                </c:manualLayout>
              </c:layout>
              <c:tx>
                <c:rich>
                  <a:bodyPr/>
                  <a:lstStyle/>
                  <a:p>
                    <a:pPr>
                      <a:defRPr sz="2400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 sz="2400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90%</a:t>
                    </a:r>
                    <a:endParaRPr lang="en-US" sz="2400" b="1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 черте города</c:v>
                </c:pt>
                <c:pt idx="1">
                  <c:v>В сельской местности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05"/>
      </c:pieChart>
    </c:plotArea>
    <c:legend>
      <c:legendPos val="r"/>
      <c:layout>
        <c:manualLayout>
          <c:xMode val="edge"/>
          <c:yMode val="edge"/>
          <c:x val="6.9462634488247729E-2"/>
          <c:y val="1.1299472032962799E-2"/>
          <c:w val="0.75866355107417816"/>
          <c:h val="0.19420450036660539"/>
        </c:manualLayout>
      </c:layout>
      <c:overlay val="0"/>
      <c:txPr>
        <a:bodyPr/>
        <a:lstStyle/>
        <a:p>
          <a:pPr>
            <a:defRPr sz="160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 w="25400">
      <a:solidFill>
        <a:schemeClr val="accent5"/>
      </a:solidFill>
    </a:ln>
    <a:effectLst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3BEECC-BE60-44C2-BC6C-436646ADCD0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DC0DBE-DFE9-4087-BC83-731E128C75C9}">
      <dgm:prSet phldrT="[Текст]" custT="1"/>
      <dgm:spPr>
        <a:solidFill>
          <a:srgbClr val="C93461"/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8</a:t>
          </a:r>
          <a:endParaRPr lang="ru-RU" sz="2000" b="1" dirty="0">
            <a:solidFill>
              <a:schemeClr val="bg1"/>
            </a:solidFill>
          </a:endParaRPr>
        </a:p>
      </dgm:t>
    </dgm:pt>
    <dgm:pt modelId="{28EF9DC7-082C-4BD6-B5B7-7F48F5BCCB4D}" type="parTrans" cxnId="{B1FD3FB1-714E-415F-A8D6-CC959B85B003}">
      <dgm:prSet/>
      <dgm:spPr/>
      <dgm:t>
        <a:bodyPr/>
        <a:lstStyle/>
        <a:p>
          <a:endParaRPr lang="ru-RU" sz="2000" b="1" dirty="0"/>
        </a:p>
      </dgm:t>
    </dgm:pt>
    <dgm:pt modelId="{CDE1FB7C-DED9-493A-852C-F8EFE0C71247}" type="sibTrans" cxnId="{B1FD3FB1-714E-415F-A8D6-CC959B85B003}">
      <dgm:prSet/>
      <dgm:spPr/>
      <dgm:t>
        <a:bodyPr/>
        <a:lstStyle/>
        <a:p>
          <a:endParaRPr lang="ru-RU" sz="2000" b="1" dirty="0"/>
        </a:p>
      </dgm:t>
    </dgm:pt>
    <dgm:pt modelId="{2998AAB8-A10B-4EB5-A477-44D2ADE61C39}">
      <dgm:prSet phldrT="[Текст]" custT="1"/>
      <dgm:spPr>
        <a:solidFill>
          <a:srgbClr val="C93461"/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49</a:t>
          </a:r>
          <a:endParaRPr lang="ru-RU" sz="2000" b="1" dirty="0">
            <a:solidFill>
              <a:schemeClr val="bg1"/>
            </a:solidFill>
          </a:endParaRPr>
        </a:p>
      </dgm:t>
    </dgm:pt>
    <dgm:pt modelId="{ED69D031-CA8E-4B49-8747-0CD1CA470B7F}" type="parTrans" cxnId="{3CFB0C3D-CCC2-4F89-BEE2-1782AAD79C86}">
      <dgm:prSet/>
      <dgm:spPr/>
      <dgm:t>
        <a:bodyPr/>
        <a:lstStyle/>
        <a:p>
          <a:endParaRPr lang="ru-RU" sz="2000" b="1" dirty="0"/>
        </a:p>
      </dgm:t>
    </dgm:pt>
    <dgm:pt modelId="{5F23EB86-FB7B-4B08-AFE3-11C185B453FE}" type="sibTrans" cxnId="{3CFB0C3D-CCC2-4F89-BEE2-1782AAD79C86}">
      <dgm:prSet/>
      <dgm:spPr/>
      <dgm:t>
        <a:bodyPr/>
        <a:lstStyle/>
        <a:p>
          <a:endParaRPr lang="ru-RU" sz="2000" b="1" dirty="0"/>
        </a:p>
      </dgm:t>
    </dgm:pt>
    <dgm:pt modelId="{18BC6DDC-62E3-4808-99BF-C16AE42D3CB8}">
      <dgm:prSet phldrT="[Текст]" custT="1"/>
      <dgm:spPr>
        <a:noFill/>
        <a:ln>
          <a:solidFill>
            <a:srgbClr val="C93461">
              <a:alpha val="90000"/>
            </a:srgbClr>
          </a:solidFill>
        </a:ln>
        <a:effectLst/>
      </dgm:spPr>
      <dgm:t>
        <a:bodyPr/>
        <a:lstStyle/>
        <a:p>
          <a:r>
            <a:rPr lang="ru-RU" sz="1800" b="1" dirty="0" smtClean="0">
              <a:solidFill>
                <a:srgbClr val="C93461"/>
              </a:solidFill>
            </a:rPr>
            <a:t>ЕПАРХИЙ РПЦ</a:t>
          </a:r>
          <a:endParaRPr lang="ru-RU" sz="1800" b="1" dirty="0">
            <a:solidFill>
              <a:srgbClr val="C93461"/>
            </a:solidFill>
          </a:endParaRPr>
        </a:p>
      </dgm:t>
    </dgm:pt>
    <dgm:pt modelId="{669552C4-BE97-4B63-BDDC-CE679B634866}" type="parTrans" cxnId="{A8DF72BE-B4A2-4AB5-AE27-8021D1D84DF2}">
      <dgm:prSet/>
      <dgm:spPr/>
      <dgm:t>
        <a:bodyPr/>
        <a:lstStyle/>
        <a:p>
          <a:endParaRPr lang="ru-RU" sz="2000" b="1" dirty="0"/>
        </a:p>
      </dgm:t>
    </dgm:pt>
    <dgm:pt modelId="{92D9C22E-25DA-4747-99A1-C8D705D5ABD0}" type="sibTrans" cxnId="{A8DF72BE-B4A2-4AB5-AE27-8021D1D84DF2}">
      <dgm:prSet/>
      <dgm:spPr/>
      <dgm:t>
        <a:bodyPr/>
        <a:lstStyle/>
        <a:p>
          <a:endParaRPr lang="ru-RU" sz="2000" b="1" dirty="0"/>
        </a:p>
      </dgm:t>
    </dgm:pt>
    <dgm:pt modelId="{3C9A5746-3892-4B63-B441-F99AF6E1F190}">
      <dgm:prSet phldrT="[Текст]" custT="1"/>
      <dgm:spPr>
        <a:noFill/>
        <a:ln>
          <a:solidFill>
            <a:srgbClr val="C93461">
              <a:alpha val="90000"/>
            </a:srgbClr>
          </a:solidFill>
        </a:ln>
        <a:effectLst/>
      </dgm:spPr>
      <dgm:t>
        <a:bodyPr anchor="ctr" anchorCtr="0"/>
        <a:lstStyle/>
        <a:p>
          <a:r>
            <a:rPr lang="ru-RU" sz="1800" b="1" dirty="0" smtClean="0">
              <a:solidFill>
                <a:srgbClr val="C93461"/>
              </a:solidFill>
            </a:rPr>
            <a:t>ФЕДЕРАЛЬНЫХ ОКРУГОВ РФ</a:t>
          </a:r>
          <a:endParaRPr lang="ru-RU" sz="1800" b="1" dirty="0">
            <a:solidFill>
              <a:srgbClr val="C9346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ргдргдр"/>
        </a:ext>
      </dgm:extLst>
    </dgm:pt>
    <dgm:pt modelId="{7D4EC8C7-AA17-45E2-A307-0984194A6DD3}" type="sibTrans" cxnId="{451D272E-448A-4C4E-A711-C67858A32297}">
      <dgm:prSet/>
      <dgm:spPr/>
      <dgm:t>
        <a:bodyPr/>
        <a:lstStyle/>
        <a:p>
          <a:endParaRPr lang="ru-RU" sz="2000" b="1" dirty="0"/>
        </a:p>
      </dgm:t>
    </dgm:pt>
    <dgm:pt modelId="{F01BC309-E03A-4FDE-AB28-69BA859587D8}" type="parTrans" cxnId="{451D272E-448A-4C4E-A711-C67858A32297}">
      <dgm:prSet/>
      <dgm:spPr/>
      <dgm:t>
        <a:bodyPr/>
        <a:lstStyle/>
        <a:p>
          <a:endParaRPr lang="ru-RU" sz="2000" b="1" dirty="0"/>
        </a:p>
      </dgm:t>
    </dgm:pt>
    <dgm:pt modelId="{AFDD4ABD-E377-4984-A83C-A67416FA787A}">
      <dgm:prSet phldrT="[Текст]" custT="1"/>
      <dgm:spPr>
        <a:solidFill>
          <a:srgbClr val="C93461"/>
        </a:solidFill>
      </dgm:spPr>
      <dgm:t>
        <a:bodyPr/>
        <a:lstStyle/>
        <a:p>
          <a:r>
            <a:rPr lang="ru-RU" sz="2000" b="1" smtClean="0">
              <a:solidFill>
                <a:schemeClr val="bg1"/>
              </a:solidFill>
            </a:rPr>
            <a:t>39</a:t>
          </a:r>
          <a:endParaRPr lang="ru-RU" sz="2000" b="1" dirty="0">
            <a:solidFill>
              <a:schemeClr val="bg1"/>
            </a:solidFill>
          </a:endParaRPr>
        </a:p>
      </dgm:t>
    </dgm:pt>
    <dgm:pt modelId="{983B1D01-E255-419A-8BF1-55A09A788A44}" type="sibTrans" cxnId="{DC39610D-3832-4766-AAB2-A7605C80CB1D}">
      <dgm:prSet/>
      <dgm:spPr/>
      <dgm:t>
        <a:bodyPr/>
        <a:lstStyle/>
        <a:p>
          <a:endParaRPr lang="ru-RU" sz="2000" b="1" dirty="0"/>
        </a:p>
      </dgm:t>
    </dgm:pt>
    <dgm:pt modelId="{5597A548-5FB3-402D-B8CE-C07DD2DDE611}" type="parTrans" cxnId="{DC39610D-3832-4766-AAB2-A7605C80CB1D}">
      <dgm:prSet/>
      <dgm:spPr/>
      <dgm:t>
        <a:bodyPr/>
        <a:lstStyle/>
        <a:p>
          <a:endParaRPr lang="ru-RU" sz="2000" b="1" dirty="0"/>
        </a:p>
      </dgm:t>
    </dgm:pt>
    <dgm:pt modelId="{1DBFAD1F-9399-41A7-80D7-B103B02F4B38}">
      <dgm:prSet phldrT="[Текст]" custT="1"/>
      <dgm:spPr>
        <a:noFill/>
        <a:ln>
          <a:solidFill>
            <a:srgbClr val="C93461">
              <a:alpha val="90000"/>
            </a:srgbClr>
          </a:solidFill>
        </a:ln>
        <a:effectLst/>
      </dgm:spPr>
      <dgm:t>
        <a:bodyPr/>
        <a:lstStyle/>
        <a:p>
          <a:r>
            <a:rPr lang="ru-RU" sz="1800" b="1" dirty="0" smtClean="0">
              <a:solidFill>
                <a:srgbClr val="C93461"/>
              </a:solidFill>
            </a:rPr>
            <a:t>СУБЪЕКТОВ РФ</a:t>
          </a:r>
          <a:endParaRPr lang="ru-RU" sz="1800" b="1" dirty="0">
            <a:solidFill>
              <a:srgbClr val="C93461"/>
            </a:solidFill>
          </a:endParaRPr>
        </a:p>
      </dgm:t>
    </dgm:pt>
    <dgm:pt modelId="{99593500-91D5-4F0D-8952-615ECCF78A97}" type="sibTrans" cxnId="{FDA4E146-822D-4FB5-ACDF-E42DA17A6011}">
      <dgm:prSet/>
      <dgm:spPr/>
      <dgm:t>
        <a:bodyPr/>
        <a:lstStyle/>
        <a:p>
          <a:endParaRPr lang="ru-RU" sz="2000" b="1" dirty="0"/>
        </a:p>
      </dgm:t>
    </dgm:pt>
    <dgm:pt modelId="{E7B6808C-FB76-48FD-926B-FB85E2A2FB1B}" type="parTrans" cxnId="{FDA4E146-822D-4FB5-ACDF-E42DA17A6011}">
      <dgm:prSet/>
      <dgm:spPr/>
      <dgm:t>
        <a:bodyPr/>
        <a:lstStyle/>
        <a:p>
          <a:endParaRPr lang="ru-RU" sz="2000" b="1" dirty="0"/>
        </a:p>
      </dgm:t>
    </dgm:pt>
    <dgm:pt modelId="{A06C24EF-1B0F-4A66-A012-9208C165BF3A}" type="pres">
      <dgm:prSet presAssocID="{5A3BEECC-BE60-44C2-BC6C-436646ADCD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967408-802D-40EB-9BD1-014621189393}" type="pres">
      <dgm:prSet presAssocID="{8CDC0DBE-DFE9-4087-BC83-731E128C75C9}" presName="linNode" presStyleCnt="0"/>
      <dgm:spPr/>
    </dgm:pt>
    <dgm:pt modelId="{AED3A83F-378D-4FED-95DC-8EB8D1BB1C80}" type="pres">
      <dgm:prSet presAssocID="{8CDC0DBE-DFE9-4087-BC83-731E128C75C9}" presName="parentText" presStyleLbl="node1" presStyleIdx="0" presStyleCnt="3" custScaleX="44444" custLinFactNeighborX="19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54EE7-89C3-491A-9C4F-149A3B5CB6C4}" type="pres">
      <dgm:prSet presAssocID="{8CDC0DBE-DFE9-4087-BC83-731E128C75C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502582-F86C-4B36-89D5-AB71FDDFC7E2}" type="pres">
      <dgm:prSet presAssocID="{CDE1FB7C-DED9-493A-852C-F8EFE0C71247}" presName="sp" presStyleCnt="0"/>
      <dgm:spPr/>
    </dgm:pt>
    <dgm:pt modelId="{4F2214FA-C983-4CD3-BEDA-03459F794C80}" type="pres">
      <dgm:prSet presAssocID="{AFDD4ABD-E377-4984-A83C-A67416FA787A}" presName="linNode" presStyleCnt="0"/>
      <dgm:spPr/>
    </dgm:pt>
    <dgm:pt modelId="{3E18AA08-666C-4719-A7C4-AAC85EC7712C}" type="pres">
      <dgm:prSet presAssocID="{AFDD4ABD-E377-4984-A83C-A67416FA787A}" presName="parentText" presStyleLbl="node1" presStyleIdx="1" presStyleCnt="3" custScaleX="44444" custLinFactNeighborX="19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126A9-28A9-48A0-99BC-A5A0665787CF}" type="pres">
      <dgm:prSet presAssocID="{AFDD4ABD-E377-4984-A83C-A67416FA787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3911F-6ECB-48A6-BBE1-0E355FD6441A}" type="pres">
      <dgm:prSet presAssocID="{983B1D01-E255-419A-8BF1-55A09A788A44}" presName="sp" presStyleCnt="0"/>
      <dgm:spPr/>
    </dgm:pt>
    <dgm:pt modelId="{2847D04A-DD9E-4094-8191-CC33763981D0}" type="pres">
      <dgm:prSet presAssocID="{2998AAB8-A10B-4EB5-A477-44D2ADE61C39}" presName="linNode" presStyleCnt="0"/>
      <dgm:spPr/>
    </dgm:pt>
    <dgm:pt modelId="{FBEBD848-D076-48CD-9342-8E7F99F9C5CA}" type="pres">
      <dgm:prSet presAssocID="{2998AAB8-A10B-4EB5-A477-44D2ADE61C39}" presName="parentText" presStyleLbl="node1" presStyleIdx="2" presStyleCnt="3" custScaleX="44444" custLinFactNeighborX="19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119E6-9BF9-4152-83EE-030F432169DB}" type="pres">
      <dgm:prSet presAssocID="{2998AAB8-A10B-4EB5-A477-44D2ADE61C39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FB0C3D-CCC2-4F89-BEE2-1782AAD79C86}" srcId="{5A3BEECC-BE60-44C2-BC6C-436646ADCD00}" destId="{2998AAB8-A10B-4EB5-A477-44D2ADE61C39}" srcOrd="2" destOrd="0" parTransId="{ED69D031-CA8E-4B49-8747-0CD1CA470B7F}" sibTransId="{5F23EB86-FB7B-4B08-AFE3-11C185B453FE}"/>
    <dgm:cxn modelId="{451D272E-448A-4C4E-A711-C67858A32297}" srcId="{8CDC0DBE-DFE9-4087-BC83-731E128C75C9}" destId="{3C9A5746-3892-4B63-B441-F99AF6E1F190}" srcOrd="0" destOrd="0" parTransId="{F01BC309-E03A-4FDE-AB28-69BA859587D8}" sibTransId="{7D4EC8C7-AA17-45E2-A307-0984194A6DD3}"/>
    <dgm:cxn modelId="{1D42652F-C574-4FCB-AA2A-49829E06B308}" type="presOf" srcId="{AFDD4ABD-E377-4984-A83C-A67416FA787A}" destId="{3E18AA08-666C-4719-A7C4-AAC85EC7712C}" srcOrd="0" destOrd="0" presId="urn:microsoft.com/office/officeart/2005/8/layout/vList5"/>
    <dgm:cxn modelId="{DC39610D-3832-4766-AAB2-A7605C80CB1D}" srcId="{5A3BEECC-BE60-44C2-BC6C-436646ADCD00}" destId="{AFDD4ABD-E377-4984-A83C-A67416FA787A}" srcOrd="1" destOrd="0" parTransId="{5597A548-5FB3-402D-B8CE-C07DD2DDE611}" sibTransId="{983B1D01-E255-419A-8BF1-55A09A788A44}"/>
    <dgm:cxn modelId="{99AFEE15-CA86-48FC-B5C3-B1AD9BB9E272}" type="presOf" srcId="{5A3BEECC-BE60-44C2-BC6C-436646ADCD00}" destId="{A06C24EF-1B0F-4A66-A012-9208C165BF3A}" srcOrd="0" destOrd="0" presId="urn:microsoft.com/office/officeart/2005/8/layout/vList5"/>
    <dgm:cxn modelId="{5F85EDC8-C90F-495C-ABA2-0F5B7BC71759}" type="presOf" srcId="{1DBFAD1F-9399-41A7-80D7-B103B02F4B38}" destId="{3F9126A9-28A9-48A0-99BC-A5A0665787CF}" srcOrd="0" destOrd="0" presId="urn:microsoft.com/office/officeart/2005/8/layout/vList5"/>
    <dgm:cxn modelId="{FDA4E146-822D-4FB5-ACDF-E42DA17A6011}" srcId="{AFDD4ABD-E377-4984-A83C-A67416FA787A}" destId="{1DBFAD1F-9399-41A7-80D7-B103B02F4B38}" srcOrd="0" destOrd="0" parTransId="{E7B6808C-FB76-48FD-926B-FB85E2A2FB1B}" sibTransId="{99593500-91D5-4F0D-8952-615ECCF78A97}"/>
    <dgm:cxn modelId="{A8DF72BE-B4A2-4AB5-AE27-8021D1D84DF2}" srcId="{2998AAB8-A10B-4EB5-A477-44D2ADE61C39}" destId="{18BC6DDC-62E3-4808-99BF-C16AE42D3CB8}" srcOrd="0" destOrd="0" parTransId="{669552C4-BE97-4B63-BDDC-CE679B634866}" sibTransId="{92D9C22E-25DA-4747-99A1-C8D705D5ABD0}"/>
    <dgm:cxn modelId="{5F038662-6153-436B-AFE1-6CA2F2BE64A7}" type="presOf" srcId="{3C9A5746-3892-4B63-B441-F99AF6E1F190}" destId="{F3554EE7-89C3-491A-9C4F-149A3B5CB6C4}" srcOrd="0" destOrd="0" presId="urn:microsoft.com/office/officeart/2005/8/layout/vList5"/>
    <dgm:cxn modelId="{AEC9CA4B-CB29-48FF-BC69-6BF4FC12EBCA}" type="presOf" srcId="{2998AAB8-A10B-4EB5-A477-44D2ADE61C39}" destId="{FBEBD848-D076-48CD-9342-8E7F99F9C5CA}" srcOrd="0" destOrd="0" presId="urn:microsoft.com/office/officeart/2005/8/layout/vList5"/>
    <dgm:cxn modelId="{B1FD3FB1-714E-415F-A8D6-CC959B85B003}" srcId="{5A3BEECC-BE60-44C2-BC6C-436646ADCD00}" destId="{8CDC0DBE-DFE9-4087-BC83-731E128C75C9}" srcOrd="0" destOrd="0" parTransId="{28EF9DC7-082C-4BD6-B5B7-7F48F5BCCB4D}" sibTransId="{CDE1FB7C-DED9-493A-852C-F8EFE0C71247}"/>
    <dgm:cxn modelId="{B2296C33-B177-428A-B4BE-47917152E342}" type="presOf" srcId="{8CDC0DBE-DFE9-4087-BC83-731E128C75C9}" destId="{AED3A83F-378D-4FED-95DC-8EB8D1BB1C80}" srcOrd="0" destOrd="0" presId="urn:microsoft.com/office/officeart/2005/8/layout/vList5"/>
    <dgm:cxn modelId="{7C263479-24E1-45C3-8B85-4379052F11A1}" type="presOf" srcId="{18BC6DDC-62E3-4808-99BF-C16AE42D3CB8}" destId="{63D119E6-9BF9-4152-83EE-030F432169DB}" srcOrd="0" destOrd="0" presId="urn:microsoft.com/office/officeart/2005/8/layout/vList5"/>
    <dgm:cxn modelId="{949DA94E-A2B9-4F48-B815-087C975B117A}" type="presParOf" srcId="{A06C24EF-1B0F-4A66-A012-9208C165BF3A}" destId="{2F967408-802D-40EB-9BD1-014621189393}" srcOrd="0" destOrd="0" presId="urn:microsoft.com/office/officeart/2005/8/layout/vList5"/>
    <dgm:cxn modelId="{32961F80-54D1-46C0-BD73-C694ADD5C658}" type="presParOf" srcId="{2F967408-802D-40EB-9BD1-014621189393}" destId="{AED3A83F-378D-4FED-95DC-8EB8D1BB1C80}" srcOrd="0" destOrd="0" presId="urn:microsoft.com/office/officeart/2005/8/layout/vList5"/>
    <dgm:cxn modelId="{199046E5-F9F7-42B1-8F4E-A378DB57B45A}" type="presParOf" srcId="{2F967408-802D-40EB-9BD1-014621189393}" destId="{F3554EE7-89C3-491A-9C4F-149A3B5CB6C4}" srcOrd="1" destOrd="0" presId="urn:microsoft.com/office/officeart/2005/8/layout/vList5"/>
    <dgm:cxn modelId="{48E4AA83-C4D2-4C88-93FA-E0DAB5251AB7}" type="presParOf" srcId="{A06C24EF-1B0F-4A66-A012-9208C165BF3A}" destId="{CC502582-F86C-4B36-89D5-AB71FDDFC7E2}" srcOrd="1" destOrd="0" presId="urn:microsoft.com/office/officeart/2005/8/layout/vList5"/>
    <dgm:cxn modelId="{59466E6E-9693-4A44-A86F-3AB097EE47D5}" type="presParOf" srcId="{A06C24EF-1B0F-4A66-A012-9208C165BF3A}" destId="{4F2214FA-C983-4CD3-BEDA-03459F794C80}" srcOrd="2" destOrd="0" presId="urn:microsoft.com/office/officeart/2005/8/layout/vList5"/>
    <dgm:cxn modelId="{A2A78B5E-8025-47D4-8448-3589518414E2}" type="presParOf" srcId="{4F2214FA-C983-4CD3-BEDA-03459F794C80}" destId="{3E18AA08-666C-4719-A7C4-AAC85EC7712C}" srcOrd="0" destOrd="0" presId="urn:microsoft.com/office/officeart/2005/8/layout/vList5"/>
    <dgm:cxn modelId="{CBE52FB5-E72F-434D-BF1D-DB4357F11E70}" type="presParOf" srcId="{4F2214FA-C983-4CD3-BEDA-03459F794C80}" destId="{3F9126A9-28A9-48A0-99BC-A5A0665787CF}" srcOrd="1" destOrd="0" presId="urn:microsoft.com/office/officeart/2005/8/layout/vList5"/>
    <dgm:cxn modelId="{9B36978C-A75D-4AD9-B0E1-72474C2A77B6}" type="presParOf" srcId="{A06C24EF-1B0F-4A66-A012-9208C165BF3A}" destId="{6023911F-6ECB-48A6-BBE1-0E355FD6441A}" srcOrd="3" destOrd="0" presId="urn:microsoft.com/office/officeart/2005/8/layout/vList5"/>
    <dgm:cxn modelId="{4E0F8832-367C-446C-BCC1-927DB57B099F}" type="presParOf" srcId="{A06C24EF-1B0F-4A66-A012-9208C165BF3A}" destId="{2847D04A-DD9E-4094-8191-CC33763981D0}" srcOrd="4" destOrd="0" presId="urn:microsoft.com/office/officeart/2005/8/layout/vList5"/>
    <dgm:cxn modelId="{D0C56C63-AEF4-41B2-A44B-705F950ABF5C}" type="presParOf" srcId="{2847D04A-DD9E-4094-8191-CC33763981D0}" destId="{FBEBD848-D076-48CD-9342-8E7F99F9C5CA}" srcOrd="0" destOrd="0" presId="urn:microsoft.com/office/officeart/2005/8/layout/vList5"/>
    <dgm:cxn modelId="{55B3B96D-09F0-45FA-80D8-A3D10BD981B1}" type="presParOf" srcId="{2847D04A-DD9E-4094-8191-CC33763981D0}" destId="{63D119E6-9BF9-4152-83EE-030F432169D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54EE7-89C3-491A-9C4F-149A3B5CB6C4}">
      <dsp:nvSpPr>
        <dsp:cNvPr id="0" name=""/>
        <dsp:cNvSpPr/>
      </dsp:nvSpPr>
      <dsp:spPr>
        <a:xfrm rot="5400000">
          <a:off x="3024978" y="-1538738"/>
          <a:ext cx="370956" cy="3542577"/>
        </a:xfrm>
        <a:prstGeom prst="round2SameRect">
          <a:avLst/>
        </a:prstGeom>
        <a:noFill/>
        <a:ln w="25400" cap="flat" cmpd="sng" algn="ctr">
          <a:solidFill>
            <a:srgbClr val="C93461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C93461"/>
              </a:solidFill>
            </a:rPr>
            <a:t>ФЕДЕРАЛЬНЫХ ОКРУГОВ РФ</a:t>
          </a:r>
          <a:endParaRPr lang="ru-RU" sz="1800" b="1" kern="1200" dirty="0">
            <a:solidFill>
              <a:srgbClr val="C93461"/>
            </a:solidFill>
          </a:endParaRPr>
        </a:p>
      </dsp:txBody>
      <dsp:txXfrm rot="-5400000">
        <a:off x="1439168" y="65181"/>
        <a:ext cx="3524468" cy="334738"/>
      </dsp:txXfrm>
    </dsp:sp>
    <dsp:sp modelId="{AED3A83F-378D-4FED-95DC-8EB8D1BB1C80}">
      <dsp:nvSpPr>
        <dsp:cNvPr id="0" name=""/>
        <dsp:cNvSpPr/>
      </dsp:nvSpPr>
      <dsp:spPr>
        <a:xfrm>
          <a:off x="621195" y="702"/>
          <a:ext cx="885635" cy="463696"/>
        </a:xfrm>
        <a:prstGeom prst="roundRect">
          <a:avLst/>
        </a:prstGeom>
        <a:solidFill>
          <a:srgbClr val="C934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8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43831" y="23338"/>
        <a:ext cx="840363" cy="418424"/>
      </dsp:txXfrm>
    </dsp:sp>
    <dsp:sp modelId="{3F9126A9-28A9-48A0-99BC-A5A0665787CF}">
      <dsp:nvSpPr>
        <dsp:cNvPr id="0" name=""/>
        <dsp:cNvSpPr/>
      </dsp:nvSpPr>
      <dsp:spPr>
        <a:xfrm rot="5400000">
          <a:off x="3024978" y="-1051857"/>
          <a:ext cx="370956" cy="3542577"/>
        </a:xfrm>
        <a:prstGeom prst="round2SameRect">
          <a:avLst/>
        </a:prstGeom>
        <a:noFill/>
        <a:ln w="25400" cap="flat" cmpd="sng" algn="ctr">
          <a:solidFill>
            <a:srgbClr val="C93461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C93461"/>
              </a:solidFill>
            </a:rPr>
            <a:t>СУБЪЕКТОВ РФ</a:t>
          </a:r>
          <a:endParaRPr lang="ru-RU" sz="1800" b="1" kern="1200" dirty="0">
            <a:solidFill>
              <a:srgbClr val="C93461"/>
            </a:solidFill>
          </a:endParaRPr>
        </a:p>
      </dsp:txBody>
      <dsp:txXfrm rot="-5400000">
        <a:off x="1439168" y="552062"/>
        <a:ext cx="3524468" cy="334738"/>
      </dsp:txXfrm>
    </dsp:sp>
    <dsp:sp modelId="{3E18AA08-666C-4719-A7C4-AAC85EC7712C}">
      <dsp:nvSpPr>
        <dsp:cNvPr id="0" name=""/>
        <dsp:cNvSpPr/>
      </dsp:nvSpPr>
      <dsp:spPr>
        <a:xfrm>
          <a:off x="621195" y="487583"/>
          <a:ext cx="885635" cy="463696"/>
        </a:xfrm>
        <a:prstGeom prst="roundRect">
          <a:avLst/>
        </a:prstGeom>
        <a:solidFill>
          <a:srgbClr val="C934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bg1"/>
              </a:solidFill>
            </a:rPr>
            <a:t>39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43831" y="510219"/>
        <a:ext cx="840363" cy="418424"/>
      </dsp:txXfrm>
    </dsp:sp>
    <dsp:sp modelId="{63D119E6-9BF9-4152-83EE-030F432169DB}">
      <dsp:nvSpPr>
        <dsp:cNvPr id="0" name=""/>
        <dsp:cNvSpPr/>
      </dsp:nvSpPr>
      <dsp:spPr>
        <a:xfrm rot="5400000">
          <a:off x="3024978" y="-564976"/>
          <a:ext cx="370956" cy="3542577"/>
        </a:xfrm>
        <a:prstGeom prst="round2SameRect">
          <a:avLst/>
        </a:prstGeom>
        <a:noFill/>
        <a:ln w="25400" cap="flat" cmpd="sng" algn="ctr">
          <a:solidFill>
            <a:srgbClr val="C93461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C93461"/>
              </a:solidFill>
            </a:rPr>
            <a:t>ЕПАРХИЙ РПЦ</a:t>
          </a:r>
          <a:endParaRPr lang="ru-RU" sz="1800" b="1" kern="1200" dirty="0">
            <a:solidFill>
              <a:srgbClr val="C93461"/>
            </a:solidFill>
          </a:endParaRPr>
        </a:p>
      </dsp:txBody>
      <dsp:txXfrm rot="-5400000">
        <a:off x="1439168" y="1038943"/>
        <a:ext cx="3524468" cy="334738"/>
      </dsp:txXfrm>
    </dsp:sp>
    <dsp:sp modelId="{FBEBD848-D076-48CD-9342-8E7F99F9C5CA}">
      <dsp:nvSpPr>
        <dsp:cNvPr id="0" name=""/>
        <dsp:cNvSpPr/>
      </dsp:nvSpPr>
      <dsp:spPr>
        <a:xfrm>
          <a:off x="621195" y="974464"/>
          <a:ext cx="885635" cy="463696"/>
        </a:xfrm>
        <a:prstGeom prst="roundRect">
          <a:avLst/>
        </a:prstGeom>
        <a:solidFill>
          <a:srgbClr val="C934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49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43831" y="997100"/>
        <a:ext cx="840363" cy="418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087ED-FF37-024B-ADD7-3637F564456C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FD0B1-D724-B143-8AE0-7F75A62DD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089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50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8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2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13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02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29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32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76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440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22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3E642-D0B7-0F42-A753-50643ACBDB4E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49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3143" y="963215"/>
            <a:ext cx="68510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93461"/>
                </a:solidFill>
              </a:rPr>
              <a:t>ПОМОЩЬ НАРКОЗАВИСИМЫМ И ИХ РОДСТВЕННИКАМ</a:t>
            </a:r>
            <a:endParaRPr lang="ru-RU" sz="4800" dirty="0">
              <a:solidFill>
                <a:srgbClr val="C93461"/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0" y="4011989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 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V="1">
            <a:off x="0" y="4693288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 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63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бота\Архив\ОЦБСС\Бланки и визитки\Otdel-logo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99" y="311645"/>
            <a:ext cx="2765220" cy="27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13176" y="509904"/>
            <a:ext cx="54537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Координационный центр создан в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октябре 2010 года для структурирования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и развития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</a:rPr>
              <a:t>внутрицерковной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работы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по реабилитации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социальной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адаптации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наркозависимых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8332" y="3903968"/>
            <a:ext cx="7892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СОЗДАНИЕ, АПРОБАЦИЯ И ВНЕДРЕНИЕ </a:t>
            </a:r>
            <a:r>
              <a:rPr lang="ru-RU" sz="2000" b="1" dirty="0" smtClean="0">
                <a:solidFill>
                  <a:srgbClr val="C93461"/>
                </a:solidFill>
              </a:rPr>
              <a:t>МЕТОДОЛОГИИ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C93461"/>
                </a:solidFill>
              </a:rPr>
              <a:t>КООРДИНАЦИЯ ДЕЯТЕЛЬНОСТИ И ВЗАИМОДЕЙСТВИЯ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СБОР И АНАЛИЗ </a:t>
            </a:r>
            <a:r>
              <a:rPr lang="ru-RU" sz="2000" b="1" dirty="0" smtClean="0">
                <a:solidFill>
                  <a:srgbClr val="C93461"/>
                </a:solidFill>
              </a:rPr>
              <a:t>ИНФОРМАЦИИ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C93461"/>
                </a:solidFill>
              </a:rPr>
              <a:t>ЭКСПЕРТИЗА УСЛУГ</a:t>
            </a:r>
            <a:endParaRPr lang="ru-RU" sz="2000" b="1" dirty="0">
              <a:solidFill>
                <a:srgbClr val="C9346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13176" y="2103006"/>
            <a:ext cx="4750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Руководитель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Координационного центра: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епископ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Каменский и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Алапаевский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Мефодий</a:t>
            </a: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304895" y="1906213"/>
            <a:ext cx="506165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9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Работа\Текущие дела\Фонд\Дизайн фонда\Логотип фонда\Новый логотип\LogoBlue в рамк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04" y="104504"/>
            <a:ext cx="3026840" cy="3026840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5" name="Прямоугольник 4"/>
          <p:cNvSpPr/>
          <p:nvPr/>
        </p:nvSpPr>
        <p:spPr>
          <a:xfrm>
            <a:off x="3241484" y="416807"/>
            <a:ext cx="73855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Благотворительный Фонд святого 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праведного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Иоанна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Кронштадтского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создан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в августе 2011 года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1484" y="1652014"/>
            <a:ext cx="632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Учредителем Фонда является Синодальный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отдел 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церковной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благотворительности и социальному служению Русской Православной Церкви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64044" y="3591671"/>
            <a:ext cx="5771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C93461"/>
                </a:solidFill>
              </a:rPr>
              <a:t>ФИНАНСИРОВАНИЕ ЦЕРКОВНЫХ ИНИЦИАТИВ В ОБЛАСТИ ПРОТИВОДЕЙСТВИЯ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</a:t>
            </a:r>
            <a:r>
              <a:rPr lang="ru-RU" sz="2000" b="1" dirty="0" smtClean="0">
                <a:solidFill>
                  <a:srgbClr val="C93461"/>
                </a:solidFill>
              </a:rPr>
              <a:t>     НАРКОМАНИИ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000" b="1" dirty="0" smtClean="0">
              <a:solidFill>
                <a:srgbClr val="C9346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C93461"/>
                </a:solidFill>
              </a:rPr>
              <a:t>РАЗВИТИЕ СИСТЕМЫ ЦЕРКОВНОЙ </a:t>
            </a:r>
          </a:p>
          <a:p>
            <a:r>
              <a:rPr lang="ru-RU" sz="2000" b="1" dirty="0" smtClean="0">
                <a:solidFill>
                  <a:srgbClr val="C93461"/>
                </a:solidFill>
              </a:rPr>
              <a:t>      РЕАБИЛИТАЦИИ И ПОМОЩИ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</a:t>
            </a:r>
            <a:r>
              <a:rPr lang="ru-RU" sz="2000" b="1" dirty="0" smtClean="0">
                <a:solidFill>
                  <a:srgbClr val="C93461"/>
                </a:solidFill>
              </a:rPr>
              <a:t>     НАРКОЗАВИСИМЫМ    </a:t>
            </a:r>
            <a:endParaRPr lang="ru-RU" sz="2000" b="1" dirty="0">
              <a:solidFill>
                <a:srgbClr val="C9346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304895" y="1564708"/>
            <a:ext cx="506165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6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678" y="74030"/>
            <a:ext cx="1986818" cy="1986818"/>
          </a:xfrm>
          <a:prstGeom prst="rect">
            <a:avLst/>
          </a:prstGeo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932040" y="5229200"/>
            <a:ext cx="4175951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Мефодий,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епископ Каменский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Алапаевский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Председатель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Правления 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Благотворительного фонда 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святого праведного Иоанна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Кронштадтского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400" y="186818"/>
            <a:ext cx="4699623" cy="667118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923928" y="2422669"/>
            <a:ext cx="5220071" cy="11490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278653"/>
            <a:ext cx="1656184" cy="266251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779912" y="2581712"/>
            <a:ext cx="3384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chemeClr val="bg1"/>
                </a:solidFill>
              </a:rPr>
              <a:t>Мефодий, </a:t>
            </a:r>
          </a:p>
          <a:p>
            <a:pPr algn="r"/>
            <a:r>
              <a:rPr lang="ru-RU" sz="1200" b="1" dirty="0" smtClean="0">
                <a:solidFill>
                  <a:schemeClr val="bg1"/>
                </a:solidFill>
              </a:rPr>
              <a:t>епископ </a:t>
            </a:r>
            <a:r>
              <a:rPr lang="ru-RU" sz="1200" b="1" dirty="0">
                <a:solidFill>
                  <a:schemeClr val="bg1"/>
                </a:solidFill>
              </a:rPr>
              <a:t>Каменский и </a:t>
            </a:r>
            <a:r>
              <a:rPr lang="ru-RU" sz="1200" b="1" dirty="0" err="1" smtClean="0">
                <a:solidFill>
                  <a:schemeClr val="bg1"/>
                </a:solidFill>
              </a:rPr>
              <a:t>Алапаевский</a:t>
            </a:r>
            <a:r>
              <a:rPr lang="ru-RU" sz="1200" b="1" dirty="0" smtClean="0">
                <a:solidFill>
                  <a:schemeClr val="bg1"/>
                </a:solidFill>
              </a:rPr>
              <a:t>,</a:t>
            </a:r>
          </a:p>
          <a:p>
            <a:pPr algn="r"/>
            <a:r>
              <a:rPr lang="ru-RU" sz="1200" b="1" dirty="0" smtClean="0">
                <a:solidFill>
                  <a:schemeClr val="bg1"/>
                </a:solidFill>
              </a:rPr>
              <a:t>за усердные труды на благо Святой Церкви, </a:t>
            </a:r>
          </a:p>
          <a:p>
            <a:pPr algn="r"/>
            <a:r>
              <a:rPr lang="ru-RU" sz="1200" b="1" dirty="0" smtClean="0">
                <a:solidFill>
                  <a:schemeClr val="bg1"/>
                </a:solidFill>
              </a:rPr>
              <a:t>в 2015 году награжден Патриаршей грамотой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21939" y="46727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Благотворительный Фонд </a:t>
            </a:r>
          </a:p>
          <a:p>
            <a:pPr algn="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святого праведного </a:t>
            </a:r>
          </a:p>
          <a:p>
            <a:pPr algn="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Иоанна Кронштадтского</a:t>
            </a:r>
          </a:p>
        </p:txBody>
      </p:sp>
    </p:spTree>
    <p:extLst>
      <p:ext uri="{BB962C8B-B14F-4D97-AF65-F5344CB8AC3E}">
        <p14:creationId xmlns:p14="http://schemas.microsoft.com/office/powerpoint/2010/main" val="314767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797045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946" y="308818"/>
            <a:ext cx="7658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ОБ УЧАСТИИ РУССКОЙ ПРАВОСЛАВНОЙ ЦЕРКВИ В РЕАБИЛИТАЦИИ НАРКОЗАВИСИМЫХ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64326" y="2713905"/>
            <a:ext cx="81119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Документ принят на заседании Священного Синода Русской Православной Церкви от 26 декабря 2012 года (журнал № 128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458491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I. НАРКОМАНИЯ: ГРЕХ И БОЛЕЗНЬ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79074" y="1911326"/>
            <a:ext cx="8111911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Tx/>
              <a:buChar char="-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Разрушение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собственной богозданной природы (Быт.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1:27), медленное самоубийство;</a:t>
            </a:r>
          </a:p>
          <a:p>
            <a:pPr marL="457200" indent="-457200">
              <a:spcBef>
                <a:spcPts val="600"/>
              </a:spcBef>
              <a:buFontTx/>
              <a:buChar char="-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У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ход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от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реальности, поиск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«просветления» или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«разрешения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» духовно-нравственных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проблем;</a:t>
            </a:r>
          </a:p>
          <a:p>
            <a:pPr marL="457200" indent="-457200">
              <a:spcBef>
                <a:spcPts val="600"/>
              </a:spcBef>
              <a:buFontTx/>
              <a:buChar char="-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Криминальный образ жизни;</a:t>
            </a:r>
          </a:p>
          <a:p>
            <a:pPr marL="457200" indent="-457200">
              <a:spcBef>
                <a:spcPts val="600"/>
              </a:spcBef>
              <a:buFontTx/>
              <a:buChar char="-"/>
            </a:pP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Био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психо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социо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-духовное заболевание.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797045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II. ОТНОШЕНИЕ ЦЕРКВИ К ЛЮДЯМ, ПОПАВШИМ В НАРКОТИЧЕСКУЮ ЗАВИСИМОСТЬ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79074" y="1390466"/>
            <a:ext cx="8111911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Церковь считает попавших в наркотическую зависимость людей частью своей паствы, не отворачивается от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них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«Наркоман – это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больной человек, попавший в беду. Он не в меньшей степени, чем остальные, может надеяться на милосердие Бога, «Который хочет, чтобы все люди спаслись и достигли познания истины»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1 Тим. 2:4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);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Нет воли Отца… Небесного, чтобы погиб один из малых сих» (Мф. 18:12–17).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3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797045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III. ОСНОВНЫЕ ПРИНЦИПЫ УЧАСТИЯ ЦЕРКВИ В РЕАБИЛИТАЦИИ НАРКОЗАВИСИМЫХ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40584" y="2252241"/>
            <a:ext cx="815040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Реабилитация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в Церкви есть, в первую очередь, результат действия Божественной благодати, являемой во всей полноте церковной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жизни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Включение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реабилитационного процесса в жизнь церковной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общины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Компетентность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(профессионализм) членов церковной общины, участвующих в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реабилитации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5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458491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IV. </a:t>
            </a:r>
            <a:r>
              <a:rPr lang="ru-RU" sz="2200" b="1" dirty="0" smtClean="0">
                <a:solidFill>
                  <a:schemeClr val="bg1"/>
                </a:solidFill>
              </a:rPr>
              <a:t>ОРГАНИЗАЦИЯ РЕАБИЛИТАЦИОННОГО ПРОЦЕССА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9705"/>
            <a:ext cx="9144000" cy="6118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797045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V. ЗАДАЧИ ОРГАНИЗАЦИИ УЧАСТИЯ ЦЕРКВИ В РЕАБИЛИТАЦИИ НАРКОЗАВИСИМЫХ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40455" y="1118242"/>
            <a:ext cx="8150402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Общецерковный уровень</a:t>
            </a:r>
          </a:p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Синодальный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отдел по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благотворительности призван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, непосредственно или посредством создаваемых им специальных структур: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роводить мониторинг и экспертную оценку деятельности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 противодействию наркомании в епархиях;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взаимодействовать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 епархиальными центрами противодействия наркомании, а также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НКО,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координировать взаимодействие между епархиями;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обеспечивать подготовку сотрудников и волонтеров для работы с наркозависимыми в церковных общинах;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содействовать созданию ресурсных центров на базе церковных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общин;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взаимодействовать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 государственными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структурами и представителями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научного сообщества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 сферу компетенции которых входит профилактика наркозависимости;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информировать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общество о деятельности Русской Православной Церкви по работе с наркозависимыми через СМИ, в частности, через Интернет и телевидение.</a:t>
            </a:r>
          </a:p>
        </p:txBody>
      </p:sp>
    </p:spTree>
    <p:extLst>
      <p:ext uri="{BB962C8B-B14F-4D97-AF65-F5344CB8AC3E}">
        <p14:creationId xmlns:p14="http://schemas.microsoft.com/office/powerpoint/2010/main" val="18311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797045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V. ЗАДАЧИ ОРГАНИЗАЦИИ УЧАСТИЯ ЦЕРКВИ В РЕАБИЛИТАЦИИ НАРКОЗАВИСИМЫХ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40455" y="1118242"/>
            <a:ext cx="8150402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b="1" u="sng" dirty="0" smtClean="0">
                <a:solidFill>
                  <a:schemeClr val="tx2">
                    <a:lumMod val="75000"/>
                  </a:schemeClr>
                </a:solidFill>
              </a:rPr>
              <a:t>Епархиальный уровень</a:t>
            </a:r>
          </a:p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епархиях Русской Православной Церкви могут создаваться епархиальные структуры по противодействию наркомании, работающие по следующим направлениям: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координация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профилактической, реабилитационной и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</a:rPr>
              <a:t>постреабилитационной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 деятельности церковных организаций;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организация и проведение семинаров для клириков и церковных социальных работников с целью повышения их компетентности в вопросах наркозависимости;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осуществление на региональном уровне связи с общественными организациями и государственными структурами в деле противостояния наркотической угрозе;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осуществление связи со структурами, занимающимися противодействием наркотической угрозе в других епархиях.</a:t>
            </a:r>
          </a:p>
        </p:txBody>
      </p:sp>
    </p:spTree>
    <p:extLst>
      <p:ext uri="{BB962C8B-B14F-4D97-AF65-F5344CB8AC3E}">
        <p14:creationId xmlns:p14="http://schemas.microsoft.com/office/powerpoint/2010/main" val="153208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797045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V. ЗАДАЧИ ОРГАНИЗАЦИИ УЧАСТИЯ ЦЕРКВИ В РЕАБИЛИТАЦИИ НАРКОЗАВИСИМЫХ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96466" y="1513577"/>
            <a:ext cx="81504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Также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на епархиальном уровне могут быть приняты следующие меры: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u="sng" dirty="0" smtClean="0">
                <a:solidFill>
                  <a:schemeClr val="tx2">
                    <a:lumMod val="75000"/>
                  </a:schemeClr>
                </a:solidFill>
              </a:rPr>
              <a:t>открытие </a:t>
            </a:r>
            <a:r>
              <a:rPr lang="ru-RU" sz="2000" b="1" u="sng" dirty="0">
                <a:solidFill>
                  <a:schemeClr val="tx2">
                    <a:lumMod val="75000"/>
                  </a:schemeClr>
                </a:solidFill>
              </a:rPr>
              <a:t>в крупных городах кабинетов для первичного приема наркозависимых и создание службы телефонов доверия;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с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оздание мотивационных центров,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центров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реабилитации,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ресоциализации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поддержание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связи и взаимодействие с учреждениями государственной наркологии, СПИД-центрами, медицинскими учреждениями, помощь которых может потребоваться при работе с наркозависимыми;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организация своевременного отдыха сотрудников центров реабилитации наркозависимых.</a:t>
            </a:r>
          </a:p>
        </p:txBody>
      </p:sp>
    </p:spTree>
    <p:extLst>
      <p:ext uri="{BB962C8B-B14F-4D97-AF65-F5344CB8AC3E}">
        <p14:creationId xmlns:p14="http://schemas.microsoft.com/office/powerpoint/2010/main" val="95154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11356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VI. ВЗАИМОДЕЙСТВИЕ ЦЕРКВИ С ГОСУДАРСТВЕННЫМИ СТРУКТУРАМИ И ОБЩЕСТВОМ В ДЕЯТЕЛЬНОСТИ ПО РЕАБИЛИТАЦИИ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96466" y="1513577"/>
            <a:ext cx="81504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развитие сети учреждений по реабилитации больных наркоманией, созданных Русской Православной Церковью и ее каноническими подразделениями либо с их участием;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развитие системы государственной поддержки церковных реабилитационных учреждений для наркозависимых;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поддержка церковно-общественных проектов на местах по созданию консультационных служб и телефонов доверия по проблемам наркомании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организация совместной информационно-просветительской деятельности среди подростков и молодежи, направленной на духовно-нравственное становление личности и профилактику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</a:rPr>
              <a:t>девиантного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 поведения;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работа с наркозависимыми заключенными в заведениях пенитенциарной системы;</a:t>
            </a:r>
          </a:p>
        </p:txBody>
      </p:sp>
    </p:spTree>
    <p:extLst>
      <p:ext uri="{BB962C8B-B14F-4D97-AF65-F5344CB8AC3E}">
        <p14:creationId xmlns:p14="http://schemas.microsoft.com/office/powerpoint/2010/main" val="200200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797045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VII. ВЗАИМОДЕЙСТВИЕ ЦЕРКВИ И СМИ В РЕАБИЛИТАЦИИ НАРКОЗАВИСИМЫХ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96466" y="2444601"/>
            <a:ext cx="8150402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информационные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кампании по профилактике наркомании и помощи лицам, попавшим в наркотическую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зависимость;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размещение статей в СМИ;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создание аудио-роликов для радио;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создание видеофильмов.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5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484784"/>
            <a:ext cx="5328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/>
                </a:solidFill>
              </a:rPr>
              <a:t>обмена опытом</a:t>
            </a:r>
          </a:p>
          <a:p>
            <a:endParaRPr lang="ru-RU" sz="400" b="1" dirty="0" smtClean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chemeClr val="accent2"/>
                </a:solidFill>
              </a:rPr>
              <a:t>развития </a:t>
            </a:r>
            <a:r>
              <a:rPr lang="ru-RU" sz="1600" b="1" dirty="0">
                <a:solidFill>
                  <a:schemeClr val="accent2"/>
                </a:solidFill>
              </a:rPr>
              <a:t>и передачи инновационных </a:t>
            </a:r>
            <a:r>
              <a:rPr lang="ru-RU" sz="1600" b="1" dirty="0" smtClean="0">
                <a:solidFill>
                  <a:schemeClr val="accent2"/>
                </a:solidFill>
              </a:rPr>
              <a:t>технологий</a:t>
            </a:r>
          </a:p>
          <a:p>
            <a:endParaRPr lang="ru-RU" sz="400" b="1" dirty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chemeClr val="accent2"/>
                </a:solidFill>
              </a:rPr>
              <a:t>информационного </a:t>
            </a:r>
            <a:r>
              <a:rPr lang="ru-RU" sz="1600" b="1" dirty="0">
                <a:solidFill>
                  <a:schemeClr val="accent2"/>
                </a:solidFill>
              </a:rPr>
              <a:t>и методического </a:t>
            </a:r>
            <a:r>
              <a:rPr lang="ru-RU" sz="1600" b="1" dirty="0" smtClean="0">
                <a:solidFill>
                  <a:schemeClr val="accent2"/>
                </a:solidFill>
              </a:rPr>
              <a:t>сопровождения НКО</a:t>
            </a:r>
          </a:p>
          <a:p>
            <a:r>
              <a:rPr lang="ru-RU" sz="1200" b="1" dirty="0" smtClean="0">
                <a:solidFill>
                  <a:schemeClr val="accent2"/>
                </a:solidFill>
              </a:rPr>
              <a:t>проводящих </a:t>
            </a:r>
            <a:r>
              <a:rPr lang="ru-RU" sz="1200" b="1" dirty="0">
                <a:solidFill>
                  <a:schemeClr val="accent2"/>
                </a:solidFill>
              </a:rPr>
              <a:t>комплексную реабилитацию и </a:t>
            </a:r>
            <a:r>
              <a:rPr lang="ru-RU" sz="1200" b="1" dirty="0" err="1" smtClean="0">
                <a:solidFill>
                  <a:schemeClr val="accent2"/>
                </a:solidFill>
              </a:rPr>
              <a:t>ресоциализацию</a:t>
            </a:r>
            <a:endParaRPr lang="ru-RU" sz="1200" b="1" dirty="0" smtClean="0">
              <a:solidFill>
                <a:schemeClr val="accent2"/>
              </a:solidFill>
            </a:endParaRPr>
          </a:p>
          <a:p>
            <a:r>
              <a:rPr lang="ru-RU" sz="1200" b="1" dirty="0" err="1" smtClean="0">
                <a:solidFill>
                  <a:schemeClr val="accent2"/>
                </a:solidFill>
              </a:rPr>
              <a:t>наркопотребителей</a:t>
            </a:r>
            <a:r>
              <a:rPr lang="ru-RU" sz="1200" b="1" dirty="0" smtClean="0">
                <a:solidFill>
                  <a:schemeClr val="accent2"/>
                </a:solidFill>
              </a:rPr>
              <a:t> </a:t>
            </a:r>
            <a:r>
              <a:rPr lang="ru-RU" sz="1200" b="1" dirty="0">
                <a:solidFill>
                  <a:schemeClr val="accent2"/>
                </a:solidFill>
              </a:rPr>
              <a:t>на территории </a:t>
            </a:r>
            <a:r>
              <a:rPr lang="ru-RU" sz="1200" b="1" dirty="0" smtClean="0">
                <a:solidFill>
                  <a:schemeClr val="accent2"/>
                </a:solidFill>
              </a:rPr>
              <a:t>Российской Федерации</a:t>
            </a:r>
            <a:endParaRPr lang="ru-RU" sz="1200" b="1" dirty="0">
              <a:solidFill>
                <a:schemeClr val="accent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5496" y="3212976"/>
            <a:ext cx="3311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accent2"/>
                </a:solidFill>
              </a:rPr>
              <a:t>в </a:t>
            </a:r>
            <a:r>
              <a:rPr lang="ru-RU" sz="1200" b="1" dirty="0">
                <a:solidFill>
                  <a:schemeClr val="accent2"/>
                </a:solidFill>
              </a:rPr>
              <a:t>структуре Благотворительного фонда </a:t>
            </a:r>
            <a:endParaRPr lang="ru-RU" sz="1200" b="1" dirty="0" smtClean="0">
              <a:solidFill>
                <a:schemeClr val="accent2"/>
              </a:solidFill>
            </a:endParaRPr>
          </a:p>
          <a:p>
            <a:pPr algn="r"/>
            <a:r>
              <a:rPr lang="ru-RU" sz="1200" b="1" dirty="0" smtClean="0">
                <a:solidFill>
                  <a:schemeClr val="accent2"/>
                </a:solidFill>
              </a:rPr>
              <a:t>святого </a:t>
            </a:r>
            <a:r>
              <a:rPr lang="ru-RU" sz="1200" b="1" dirty="0">
                <a:solidFill>
                  <a:schemeClr val="accent2"/>
                </a:solidFill>
              </a:rPr>
              <a:t>праведного Иоанна </a:t>
            </a:r>
            <a:r>
              <a:rPr lang="ru-RU" sz="1200" b="1" dirty="0" smtClean="0">
                <a:solidFill>
                  <a:schemeClr val="accent2"/>
                </a:solidFill>
              </a:rPr>
              <a:t>Кронштадтского </a:t>
            </a:r>
          </a:p>
          <a:p>
            <a:pPr algn="r"/>
            <a:r>
              <a:rPr lang="ru-RU" sz="1200" b="1" dirty="0" smtClean="0">
                <a:solidFill>
                  <a:schemeClr val="accent2"/>
                </a:solidFill>
              </a:rPr>
              <a:t>создан </a:t>
            </a:r>
            <a:r>
              <a:rPr lang="ru-RU" sz="1200" b="1" dirty="0">
                <a:solidFill>
                  <a:schemeClr val="accent2"/>
                </a:solidFill>
              </a:rPr>
              <a:t>высокотехнологичный </a:t>
            </a:r>
            <a:endParaRPr lang="ru-RU" sz="1200" b="1" dirty="0" smtClean="0">
              <a:solidFill>
                <a:schemeClr val="accent2"/>
              </a:solidFill>
            </a:endParaRPr>
          </a:p>
          <a:p>
            <a:pPr algn="r"/>
            <a:r>
              <a:rPr lang="ru-RU" sz="1200" b="1" dirty="0" smtClean="0">
                <a:solidFill>
                  <a:schemeClr val="accent2"/>
                </a:solidFill>
              </a:rPr>
              <a:t>информационно-аналитический </a:t>
            </a:r>
            <a:r>
              <a:rPr lang="ru-RU" sz="1200" b="1" dirty="0">
                <a:solidFill>
                  <a:schemeClr val="accent2"/>
                </a:solidFill>
              </a:rPr>
              <a:t>центр, </a:t>
            </a:r>
            <a:endParaRPr lang="ru-RU" sz="1200" b="1" dirty="0" smtClean="0">
              <a:solidFill>
                <a:schemeClr val="accent2"/>
              </a:solidFill>
            </a:endParaRPr>
          </a:p>
          <a:p>
            <a:pPr algn="r"/>
            <a:r>
              <a:rPr lang="ru-RU" sz="1200" b="1" dirty="0" smtClean="0">
                <a:solidFill>
                  <a:schemeClr val="accent2"/>
                </a:solidFill>
              </a:rPr>
              <a:t>который позволяет</a:t>
            </a:r>
            <a:endParaRPr lang="ru-RU" sz="1200" b="1" dirty="0">
              <a:solidFill>
                <a:schemeClr val="accent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3169223"/>
            <a:ext cx="536408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объединить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реабилитационные структуры под эгидой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Русской Православной Церкви в единую церковную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сеть помощи наркозависимым на территории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Российской Федерации</a:t>
            </a:r>
          </a:p>
          <a:p>
            <a:endParaRPr lang="ru-RU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получать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полную информацию об актуальном состоянии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реабилитационного процесса в организациях,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занимающихся восстановлением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пострадавших от наркомании</a:t>
            </a:r>
          </a:p>
          <a:p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организовать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сопровождение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</a:rPr>
              <a:t>реабилитантов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 по всем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структурным элементам церковной сети помощи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наркозависимым и их анонимный учет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40" y="4437112"/>
            <a:ext cx="2160000" cy="2160000"/>
          </a:xfrm>
          <a:prstGeom prst="rect">
            <a:avLst/>
          </a:prstGeom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35496" y="109081"/>
            <a:ext cx="3240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</a:rPr>
              <a:t>Благотворительным </a:t>
            </a:r>
            <a:r>
              <a:rPr lang="ru-RU" b="1" dirty="0" smtClean="0">
                <a:solidFill>
                  <a:schemeClr val="bg1"/>
                </a:solidFill>
              </a:rPr>
              <a:t> фондом</a:t>
            </a:r>
          </a:p>
          <a:p>
            <a:pPr algn="r"/>
            <a:r>
              <a:rPr lang="ru-RU" b="1" dirty="0" smtClean="0">
                <a:solidFill>
                  <a:schemeClr val="bg1"/>
                </a:solidFill>
              </a:rPr>
              <a:t> святого праведного </a:t>
            </a:r>
          </a:p>
          <a:p>
            <a:pPr algn="r"/>
            <a:r>
              <a:rPr lang="ru-RU" b="1" dirty="0" smtClean="0">
                <a:solidFill>
                  <a:schemeClr val="bg1"/>
                </a:solidFill>
              </a:rPr>
              <a:t>Иоанна </a:t>
            </a:r>
            <a:r>
              <a:rPr lang="ru-RU" b="1" dirty="0">
                <a:solidFill>
                  <a:schemeClr val="bg1"/>
                </a:solidFill>
              </a:rPr>
              <a:t>Кронштадтского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91733" y="1546338"/>
            <a:ext cx="218412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СЕТЬ</a:t>
            </a:r>
          </a:p>
          <a:p>
            <a:pPr algn="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РЕАБИЛИТАЦИОННЫХ</a:t>
            </a:r>
          </a:p>
          <a:p>
            <a:pPr algn="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СТРУКТУР</a:t>
            </a:r>
          </a:p>
          <a:p>
            <a:pPr algn="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это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площадка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для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201413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СОЗДАНА СЕТЬ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РЕАБИЛИТАЦИОННЫХ СТРУКТУР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491880" y="1340768"/>
            <a:ext cx="0" cy="5121664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23528" y="2996952"/>
            <a:ext cx="8568952" cy="0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93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796596"/>
              </p:ext>
            </p:extLst>
          </p:nvPr>
        </p:nvGraphicFramePr>
        <p:xfrm>
          <a:off x="-4757" y="2604979"/>
          <a:ext cx="9390807" cy="4829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863038680"/>
              </p:ext>
            </p:extLst>
          </p:nvPr>
        </p:nvGraphicFramePr>
        <p:xfrm>
          <a:off x="5205416" y="1290924"/>
          <a:ext cx="3540551" cy="3969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85562780"/>
              </p:ext>
            </p:extLst>
          </p:nvPr>
        </p:nvGraphicFramePr>
        <p:xfrm>
          <a:off x="-329862" y="1290924"/>
          <a:ext cx="5535278" cy="143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0008" y="157311"/>
            <a:ext cx="8563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75 РЕАБИЛИТАЦИОННЫХ ЦЕНТРОВ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882" y="932346"/>
            <a:ext cx="3597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93461"/>
                </a:solidFill>
              </a:rPr>
              <a:t>РАСПОЛОЖЕНЫ НА </a:t>
            </a:r>
            <a:r>
              <a:rPr lang="ru-RU" b="1" dirty="0" smtClean="0">
                <a:solidFill>
                  <a:srgbClr val="C93461"/>
                </a:solidFill>
              </a:rPr>
              <a:t>ТЕРРИТОРИИ</a:t>
            </a:r>
            <a:endParaRPr lang="ru-RU" b="1" dirty="0">
              <a:solidFill>
                <a:srgbClr val="C9346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269401" y="1409251"/>
            <a:ext cx="236668" cy="23666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428" y="1880759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885" y="236685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056555" y="921592"/>
            <a:ext cx="1776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РАСПОЛОЖЕНЫ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02338" y="5053872"/>
            <a:ext cx="4612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93461"/>
                </a:solidFill>
              </a:rPr>
              <a:t>75</a:t>
            </a:r>
            <a:r>
              <a:rPr lang="en-US" sz="2000" b="1" dirty="0" smtClean="0">
                <a:solidFill>
                  <a:srgbClr val="C93461"/>
                </a:solidFill>
              </a:rPr>
              <a:t> </a:t>
            </a:r>
            <a:r>
              <a:rPr lang="ru-RU" sz="2000" b="1" dirty="0" smtClean="0">
                <a:solidFill>
                  <a:srgbClr val="C93461"/>
                </a:solidFill>
              </a:rPr>
              <a:t>РЕАБИЛИТАЦИОННЫХ ЦЕНТРОВ</a:t>
            </a:r>
            <a:endParaRPr lang="ru-RU" sz="6000" b="1" dirty="0">
              <a:solidFill>
                <a:srgbClr val="C934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9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0" y="3635134"/>
            <a:ext cx="5724128" cy="15220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140968"/>
            <a:ext cx="2520000" cy="2520000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236453" y="4079699"/>
            <a:ext cx="2055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 5 проектов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8449" y="3791667"/>
            <a:ext cx="17695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СУБЪЕКТА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РОССИЙСКОЙ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ФЕДЕРАЦИИ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131840" y="3791667"/>
            <a:ext cx="0" cy="12116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913098" y="5373216"/>
            <a:ext cx="56751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ПРАВОСЛАВНЫХ ГРУПП  </a:t>
            </a:r>
            <a:endParaRPr lang="ru-RU" sz="2400" b="1" dirty="0" smtClean="0">
              <a:solidFill>
                <a:schemeClr val="accent2"/>
              </a:solidFill>
            </a:endParaRPr>
          </a:p>
          <a:p>
            <a:r>
              <a:rPr lang="ru-RU" sz="1200" dirty="0" smtClean="0">
                <a:solidFill>
                  <a:schemeClr val="accent2"/>
                </a:solidFill>
              </a:rPr>
              <a:t>(ПОМОЩИ, САМОПОМОЩИ, ДЛЯ СОЗАВИСИМЫХ РОДСТВЕННИКОВ)  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3099" y="6023029"/>
            <a:ext cx="5443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ЦЕРКОВНЫХ КОНСУЛЬТАЦИОННЫХ КАБИНЕТОВ</a:t>
            </a:r>
            <a:r>
              <a:rPr lang="ru-RU" sz="2400" b="1" dirty="0" smtClean="0">
                <a:solidFill>
                  <a:schemeClr val="accent2"/>
                </a:solidFill>
              </a:rPr>
              <a:t>    </a:t>
            </a:r>
          </a:p>
          <a:p>
            <a:r>
              <a:rPr lang="ru-RU" sz="1200" dirty="0" smtClean="0">
                <a:solidFill>
                  <a:schemeClr val="accent2"/>
                </a:solidFill>
              </a:rPr>
              <a:t>ПО ПРОБЛЕМАМ ЗАВИСИМОСТИ ОТ ПСИХОАКТИВНЫХ ВЕЩЕСТВ</a:t>
            </a:r>
            <a:endParaRPr lang="ru-RU" sz="1200" dirty="0">
              <a:solidFill>
                <a:schemeClr val="accent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1695579"/>
            <a:ext cx="82089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235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 СО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НКО ПОЛУЧИЛИ ИНФОР­МАЦИОННУЮ И МЕТОДИЧЕСКУЮ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ПОДДЕРЖКУ</a:t>
            </a:r>
          </a:p>
          <a:p>
            <a:endParaRPr lang="ru-RU" sz="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   2 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КУРСА КРАТКОСРОЧНОГО ПОВЫШЕНИЯ КВАЛИФИКАЦИИ НА БАЗЕ ПСТГУ </a:t>
            </a:r>
          </a:p>
          <a:p>
            <a:endParaRPr lang="ru-RU" sz="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 56 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ВЕБИНАРОВ ПО ВОПРОСАМ ПРОТИВОДЕЙСТВИЯ НАРКОМАНИИ </a:t>
            </a:r>
          </a:p>
          <a:p>
            <a:endParaRPr lang="ru-RU" sz="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 32 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СЕМИНАРА ПО ВОПРОСАМ ПРОТИВОДЕЙСТВИЯ НАРКОМАНИИ </a:t>
            </a:r>
          </a:p>
          <a:p>
            <a:endParaRPr lang="ru-RU" sz="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398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УЧАСТНИКОВ ВЕБИНАРОВ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0356" y="530120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2"/>
                </a:solidFill>
              </a:rPr>
              <a:t>15</a:t>
            </a:r>
            <a:endParaRPr lang="ru-RU" sz="3600" b="1" dirty="0">
              <a:solidFill>
                <a:schemeClr val="accent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598203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2"/>
                </a:solidFill>
              </a:rPr>
              <a:t>8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8196" y="3822429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</a:rPr>
              <a:t>64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87624" y="284455"/>
            <a:ext cx="16044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ПРИНЯТО И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ОБРАБОТАНО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ТЕЛЕФОННЫХ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ЗВОНКОВ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7247" y="260648"/>
            <a:ext cx="1111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4 281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176847" y="284455"/>
            <a:ext cx="17516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ПРОВЕДЕНО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ОЧНЫХ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ПЕРВИЧНЫХ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КОНСУЛЬТАЦИЙ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300192" y="26064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924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913571" y="260648"/>
            <a:ext cx="841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218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745492" y="284455"/>
            <a:ext cx="2482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БЛАГОПОЛУЧАТЕЛИ,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НАПРАВЛЕНЫЕ </a:t>
            </a:r>
            <a:r>
              <a:rPr lang="ru-RU" dirty="0">
                <a:solidFill>
                  <a:schemeClr val="accent2"/>
                </a:solidFill>
              </a:rPr>
              <a:t>В </a:t>
            </a:r>
            <a:endParaRPr lang="ru-RU" dirty="0" smtClean="0">
              <a:solidFill>
                <a:schemeClr val="accent2"/>
              </a:solidFill>
            </a:endParaRPr>
          </a:p>
          <a:p>
            <a:r>
              <a:rPr lang="ru-RU" dirty="0" smtClean="0">
                <a:solidFill>
                  <a:schemeClr val="accent2"/>
                </a:solidFill>
              </a:rPr>
              <a:t>РЕАБИЛИТАЦИОННЫЕ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ЦЕНТРЫ</a:t>
            </a:r>
            <a:endParaRPr lang="ru-RU" dirty="0">
              <a:solidFill>
                <a:schemeClr val="accent2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843808" y="404744"/>
            <a:ext cx="0" cy="108004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228184" y="404784"/>
            <a:ext cx="0" cy="108000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77247" y="1628800"/>
            <a:ext cx="8751298" cy="0"/>
          </a:xfrm>
          <a:prstGeom prst="line">
            <a:avLst/>
          </a:prstGeom>
          <a:ln w="38100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66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0" y="0"/>
            <a:ext cx="9144000" cy="15220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464" y="4221088"/>
            <a:ext cx="2520000" cy="2520000"/>
          </a:xfrm>
          <a:prstGeom prst="rect">
            <a:avLst/>
          </a:prstGeom>
          <a:ln>
            <a:noFill/>
          </a:ln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4211960" y="188640"/>
            <a:ext cx="0" cy="12116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81576" y="2996952"/>
            <a:ext cx="9186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2015 ГОДУ ПРОГРАММА ФОНДА, ПО ОЦЕНКЕ ЭКСПЕРТНОГО СОВЕТА КОНКУРСА,</a:t>
            </a:r>
          </a:p>
          <a:p>
            <a:endParaRPr lang="ru-RU" sz="4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2400" b="1" dirty="0">
                <a:solidFill>
                  <a:srgbClr val="C0504D"/>
                </a:solidFill>
              </a:rPr>
              <a:t>ЗАНЯЛА ТРЕТЬЕ МЕСТО В ОБЩЕМ РЕЙТИНГЕ ЗАЯВОК</a:t>
            </a:r>
          </a:p>
          <a:p>
            <a:endParaRPr lang="ru-RU" sz="400" b="1" dirty="0" smtClean="0">
              <a:solidFill>
                <a:schemeClr val="accent2"/>
              </a:solidFill>
            </a:endParaRPr>
          </a:p>
          <a:p>
            <a:r>
              <a:rPr lang="ru-RU" sz="2400" b="1" dirty="0" smtClean="0">
                <a:solidFill>
                  <a:schemeClr val="accent2"/>
                </a:solidFill>
              </a:rPr>
              <a:t>НАБРАЛА 86,45 БАЛЛА ИЗ 100 ВОЗМОЖНЫХ</a:t>
            </a:r>
          </a:p>
          <a:p>
            <a:endParaRPr lang="ru-RU" sz="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2"/>
                </a:solidFill>
              </a:rPr>
              <a:t>ПЕРВОЕ МЕСТО СРЕДИ ПРОЕКТОВ 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В НАПРАВЛЕНИИ «МИЛОСЕРДИЕ И ЗАБОТА»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40439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ПОЛНАЯ СТОИМОСТЬ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РЕАЛИЗАЦИИ ПРОЕКТОВ </a:t>
            </a:r>
          </a:p>
          <a:p>
            <a:r>
              <a:rPr lang="ru-RU" sz="3600" b="1" dirty="0" smtClean="0">
                <a:solidFill>
                  <a:schemeClr val="bg1"/>
                </a:solidFill>
              </a:rPr>
              <a:t>49 899 947,43 </a:t>
            </a:r>
            <a:r>
              <a:rPr lang="ru-RU" sz="1400" b="1" dirty="0" smtClean="0">
                <a:solidFill>
                  <a:schemeClr val="bg1"/>
                </a:solidFill>
              </a:rPr>
              <a:t>РУБЛЕЙ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280" y="140439"/>
            <a:ext cx="3672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СУММА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ПОЛУЧЕННЫХ СУБСИДИЙ </a:t>
            </a:r>
          </a:p>
          <a:p>
            <a:r>
              <a:rPr lang="ru-RU" sz="3600" b="1" dirty="0" smtClean="0">
                <a:solidFill>
                  <a:schemeClr val="bg1"/>
                </a:solidFill>
              </a:rPr>
              <a:t>29 061 419,30 </a:t>
            </a:r>
            <a:r>
              <a:rPr lang="ru-RU" sz="1400" b="1" dirty="0" smtClean="0">
                <a:solidFill>
                  <a:schemeClr val="bg1"/>
                </a:solidFill>
              </a:rPr>
              <a:t>РУБЛЕЙ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1576" y="2042264"/>
            <a:ext cx="8928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4F81BD">
                    <a:lumMod val="75000"/>
                  </a:srgbClr>
                </a:solidFill>
              </a:rPr>
              <a:t>ЗАЯВКИ ФОНДА В 2012 И 2014 ГОДАХ </a:t>
            </a:r>
          </a:p>
          <a:p>
            <a:pPr lvl="0"/>
            <a:r>
              <a:rPr lang="ru-RU" sz="2400" b="1" dirty="0" smtClean="0">
                <a:solidFill>
                  <a:srgbClr val="C0504D"/>
                </a:solidFill>
              </a:rPr>
              <a:t>ЗАНЯЛИ ПЕРВОЕ МЕСТО ПО ИТОГАМ КОНКУРСНОГО ОТБОРА</a:t>
            </a:r>
            <a:endParaRPr lang="ru-RU" sz="2400" b="1" dirty="0">
              <a:solidFill>
                <a:srgbClr val="C0504D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700517" y="5157192"/>
            <a:ext cx="0" cy="115212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79512" y="5949280"/>
            <a:ext cx="5688632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00517" y="1628840"/>
            <a:ext cx="0" cy="288000"/>
          </a:xfrm>
          <a:prstGeom prst="line">
            <a:avLst/>
          </a:prstGeom>
          <a:ln w="19050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18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0" y="3597655"/>
            <a:ext cx="5216942" cy="16066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140968"/>
            <a:ext cx="2520000" cy="2520000"/>
          </a:xfrm>
          <a:prstGeom prst="rect">
            <a:avLst/>
          </a:prstGeom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3978" y="6053226"/>
            <a:ext cx="8723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ТЕЛЕФОН «ГОРЯЧЕЙ ЛИНИИ» </a:t>
            </a:r>
            <a:r>
              <a:rPr lang="ru-RU" sz="3200" b="1" dirty="0" smtClean="0">
                <a:solidFill>
                  <a:schemeClr val="accent2"/>
                </a:solidFill>
              </a:rPr>
              <a:t> </a:t>
            </a:r>
            <a:r>
              <a:rPr lang="ru-RU" sz="3200" b="1" dirty="0" smtClean="0">
                <a:solidFill>
                  <a:schemeClr val="accent2"/>
                </a:solidFill>
              </a:rPr>
              <a:t>+7 </a:t>
            </a:r>
            <a:r>
              <a:rPr lang="ru-RU" sz="3200" b="1" dirty="0" smtClean="0">
                <a:solidFill>
                  <a:schemeClr val="accent2"/>
                </a:solidFill>
              </a:rPr>
              <a:t>(968) 712 3030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871" y="3800804"/>
            <a:ext cx="409913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САЙТ ФОНДА </a:t>
            </a:r>
          </a:p>
          <a:p>
            <a:pPr algn="r"/>
            <a:r>
              <a:rPr lang="en-US" sz="3600" b="1" dirty="0" smtClean="0">
                <a:solidFill>
                  <a:schemeClr val="bg1"/>
                </a:solidFill>
              </a:rPr>
              <a:t>www.protivnarko.ru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09437" y="1451047"/>
            <a:ext cx="44298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www.instagram.com/protivnarko.ru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09438" y="2317359"/>
            <a:ext cx="45402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www.youtube.com/user/ccfodacanal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9438" y="253678"/>
            <a:ext cx="5415009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www.facebook.com/IoannKronstadtskyFond</a:t>
            </a:r>
            <a:endParaRPr lang="ru-RU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www.vk.com/ioannkronstadtskyfond</a:t>
            </a:r>
            <a:endParaRPr lang="ru-RU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www.ok.ru/ioannkronstadtskyfond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98455" y="297038"/>
            <a:ext cx="17812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СОЦИАЛЬНЫЕ</a:t>
            </a:r>
          </a:p>
          <a:p>
            <a:pPr algn="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СЕТИ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9124" y="2178859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КАНАЛ</a:t>
            </a:r>
          </a:p>
          <a:p>
            <a:pPr algn="r"/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YOUTUBE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195736" y="335817"/>
            <a:ext cx="0" cy="2805151"/>
          </a:xfrm>
          <a:prstGeom prst="line">
            <a:avLst/>
          </a:prstGeom>
          <a:ln w="19050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58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946" y="308818"/>
            <a:ext cx="15186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КОНТАКТЫ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77681" y="5829567"/>
            <a:ext cx="37315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chemeClr val="accent5"/>
                </a:solidFill>
              </a:rPr>
              <a:t>www.protivnarko.ru</a:t>
            </a:r>
            <a:endParaRPr lang="ru-RU" sz="3200" b="1" dirty="0">
              <a:solidFill>
                <a:schemeClr val="accent5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3208445" y="2633429"/>
            <a:ext cx="6441498" cy="2132195"/>
            <a:chOff x="4077681" y="1178162"/>
            <a:chExt cx="4177491" cy="1083527"/>
          </a:xfrm>
        </p:grpSpPr>
        <p:sp>
          <p:nvSpPr>
            <p:cNvPr id="7" name="TextBox 6"/>
            <p:cNvSpPr txBox="1"/>
            <p:nvPr/>
          </p:nvSpPr>
          <p:spPr>
            <a:xfrm>
              <a:off x="4077681" y="1178162"/>
              <a:ext cx="4177491" cy="84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>
                      <a:lumMod val="75000"/>
                    </a:schemeClr>
                  </a:solidFill>
                </a:rPr>
                <a:t>Лазарев </a:t>
              </a:r>
              <a:r>
                <a:rPr lang="ru-RU" sz="2800" b="1" dirty="0" smtClean="0">
                  <a:solidFill>
                    <a:schemeClr val="tx2">
                      <a:lumMod val="75000"/>
                    </a:schemeClr>
                  </a:solidFill>
                </a:rPr>
                <a:t>Алексей Владиславович,</a:t>
              </a:r>
            </a:p>
            <a:p>
              <a:r>
                <a:rPr lang="ru-RU" sz="2400" b="1" dirty="0">
                  <a:solidFill>
                    <a:schemeClr val="tx2">
                      <a:lumMod val="75000"/>
                    </a:schemeClr>
                  </a:solidFill>
                </a:rPr>
                <a:t>р</a:t>
              </a:r>
              <a:r>
                <a:rPr lang="ru-RU" sz="2400" b="1" dirty="0" smtClean="0">
                  <a:solidFill>
                    <a:schemeClr val="tx2">
                      <a:lumMod val="75000"/>
                    </a:schemeClr>
                  </a:solidFill>
                </a:rPr>
                <a:t>уководитель направления помощи наркозависимым</a:t>
              </a:r>
              <a:endParaRPr lang="ru-RU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77681" y="1839398"/>
              <a:ext cx="2314506" cy="422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tx2">
                      <a:lumMod val="75000"/>
                    </a:schemeClr>
                  </a:solidFill>
                </a:rPr>
                <a:t>Тел: +7 (968) 712-2626</a:t>
              </a:r>
            </a:p>
            <a:p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</a:rPr>
                <a:t>E-mail: ccfoda@gmail.com</a:t>
              </a:r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4180091" y="1843311"/>
              <a:ext cx="3721518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pic>
        <p:nvPicPr>
          <p:cNvPr id="14" name="Picture 2" descr="D:\Работа\Архив\ОЦБСС\Бланки и визитки\Otdel-logo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45" y="2485825"/>
            <a:ext cx="2364376" cy="236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35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7362" y="1239631"/>
            <a:ext cx="536076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5"/>
                </a:solidFill>
              </a:rPr>
              <a:t>БЛАГОДАРЮ </a:t>
            </a:r>
          </a:p>
          <a:p>
            <a:r>
              <a:rPr lang="ru-RU" sz="6000" b="1" dirty="0" smtClean="0">
                <a:solidFill>
                  <a:schemeClr val="accent5"/>
                </a:solidFill>
              </a:rPr>
              <a:t>ЗА ВНИМАНИЕ!</a:t>
            </a:r>
            <a:endParaRPr lang="ru-RU" sz="6000" b="1" dirty="0">
              <a:solidFill>
                <a:schemeClr val="accent5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997787"/>
            <a:ext cx="8493125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99678"/>
            <a:ext cx="8493125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960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1053</Words>
  <Application>Microsoft Office PowerPoint</Application>
  <PresentationFormat>Экран (4:3)</PresentationFormat>
  <Paragraphs>229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Админ;КЦПН</dc:creator>
  <cp:lastModifiedBy>FondAdmin</cp:lastModifiedBy>
  <cp:revision>186</cp:revision>
  <cp:lastPrinted>2016-08-24T08:54:25Z</cp:lastPrinted>
  <dcterms:created xsi:type="dcterms:W3CDTF">2016-06-08T13:35:12Z</dcterms:created>
  <dcterms:modified xsi:type="dcterms:W3CDTF">2016-09-07T19:36:43Z</dcterms:modified>
</cp:coreProperties>
</file>