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89" r:id="rId4"/>
    <p:sldId id="257" r:id="rId5"/>
    <p:sldId id="259" r:id="rId6"/>
    <p:sldId id="272" r:id="rId7"/>
    <p:sldId id="270" r:id="rId8"/>
    <p:sldId id="269" r:id="rId9"/>
    <p:sldId id="271" r:id="rId10"/>
    <p:sldId id="275" r:id="rId11"/>
    <p:sldId id="276" r:id="rId12"/>
    <p:sldId id="274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91" r:id="rId23"/>
    <p:sldId id="262" r:id="rId24"/>
    <p:sldId id="288" r:id="rId25"/>
    <p:sldId id="287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925" autoAdjust="0"/>
  </p:normalViewPr>
  <p:slideViewPr>
    <p:cSldViewPr>
      <p:cViewPr>
        <p:scale>
          <a:sx n="80" d="100"/>
          <a:sy n="80" d="100"/>
        </p:scale>
        <p:origin x="-1962" y="-10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75CEC-6700-4ECA-8737-73A0CE78E896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006C0-7901-4B1D-B14E-8B19F27835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14105-121E-4537-B166-4E3ABA3DEE29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9DE80-9496-42DB-9B9B-E778F2AA1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E29FD-F787-4C27-ACFE-CCAD123D7063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4D2A4-48D7-40B8-91B8-90A71F516E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8A774-7A68-411A-BD7A-E8EBF9BC9506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DBEE8-3BEB-42C4-BE6F-98D47B3F53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A85D2-FEBE-4CDD-A5A0-2AA2D2024294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A6365-60DD-46B7-930E-125309BDE4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FF3BA-BBAC-4AAB-BD76-47858C8E0E97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FD5F5-21E7-418B-85DF-6DD2FF18E2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4C382-4A74-4B8F-B60F-A01798763CD5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7AC06-C1FE-40A9-8DA8-7147C5DB01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1C7BB-DB2B-4452-B05C-02CE1AFE3841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EC8C1-D269-4F89-A2DF-79DE0AE054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BEAB3-D7EF-4951-9D7B-002DB25019E6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E4B57-989B-4066-AFEA-BC91BE8B5A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4AA83-AC8C-40DB-A67C-CFD032044493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A2270-E729-41CE-B9A0-7F7C38FAD3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71851-FBD4-4A65-8A38-848B57859DDF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78A15-6CA3-4217-B6DA-E1B3482E4C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41DEB2E-D5B7-4707-BDAB-0403AFA45C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26C39F3-74F7-4BB3-AA8D-BA94E82F09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0C77411-FE18-4AA2-8B5F-C48AA32E5B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5493526-6DFA-4446-833C-ED57693B44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C33FF89-BB8B-4773-A0F1-3A989EE55F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524B412-3A28-4B29-BBCE-51851BC6E6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80B4E08-5174-4A6A-998F-1DCFFCA557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EB05288-572D-4209-8922-9B1459F512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9EA4F1F-6E1C-427F-A3A5-B3140FEB3C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25865B6-FF0F-4B35-8E25-BC76A789D3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CD748BB-3D90-4A7D-AF27-066B47FD61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8C81AD4-1099-4AAD-9CE6-E854398B43C9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83E9B4-2AC7-47E6-AD4E-F1FEFC51BF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1" r:id="rId2"/>
    <p:sldLayoutId id="2147483680" r:id="rId3"/>
    <p:sldLayoutId id="2147483679" r:id="rId4"/>
    <p:sldLayoutId id="2147483678" r:id="rId5"/>
    <p:sldLayoutId id="2147483677" r:id="rId6"/>
    <p:sldLayoutId id="2147483676" r:id="rId7"/>
    <p:sldLayoutId id="2147483675" r:id="rId8"/>
    <p:sldLayoutId id="2147483674" r:id="rId9"/>
    <p:sldLayoutId id="2147483673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fld id="{67962ABD-C9AC-4603-A0C4-CD581DCEFD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http://sluck-eparchiya.by/images/_conten/2015/02/2-16632/photo.jpg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1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http://sluck-eparchiya.by/images/_conten/2015/02/2-16632/photo.jpg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http://sluck-eparchiya.by/images/_conten/2015/02/2-16632/photo.jpg" TargetMode="Externa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mailto:s.miloserdie@gmail.com" TargetMode="External"/><Relationship Id="rId3" Type="http://schemas.openxmlformats.org/officeDocument/2006/relationships/image" Target="http://sluck-eparchiya.by/images/_conten/2015/02/2-16632/photo.jpg" TargetMode="External"/><Relationship Id="rId7" Type="http://schemas.openxmlformats.org/officeDocument/2006/relationships/hyperlink" Target="http://www.mmom.ru/sestrichestvo/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2.jpeg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4518025"/>
            <a:ext cx="2339975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6732588" y="0"/>
            <a:ext cx="2411412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 descr="http://sluck-eparchiya.by/images/_conten/2015/02/2-16632/photo.jpg"/>
          <p:cNvPicPr>
            <a:picLocks noChangeAspect="1" noChangeArrowheads="1"/>
          </p:cNvPicPr>
          <p:nvPr/>
        </p:nvPicPr>
        <p:blipFill>
          <a:blip r:embed="rId4" r:link="rId5"/>
          <a:srcRect/>
          <a:stretch>
            <a:fillRect/>
          </a:stretch>
        </p:blipFill>
        <p:spPr bwMode="auto">
          <a:xfrm>
            <a:off x="250825" y="260350"/>
            <a:ext cx="20891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1403350" y="2659063"/>
            <a:ext cx="691356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3600" b="1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Сестричества милосердия</a:t>
            </a:r>
            <a:r>
              <a:rPr lang="ru-RU" altLang="zh-CN" sz="3400" b="1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 </a:t>
            </a:r>
          </a:p>
          <a:p>
            <a:pPr algn="ctr"/>
            <a:endParaRPr lang="ru-RU" altLang="zh-CN" sz="1000" b="1" i="1">
              <a:ea typeface="Arial Unicode MS" pitchFamily="34" charset="-128"/>
              <a:cs typeface="Times New Roman" pitchFamily="18" charset="0"/>
            </a:endParaRPr>
          </a:p>
          <a:p>
            <a:pPr algn="ctr"/>
            <a:r>
              <a:rPr lang="ru-RU" altLang="zh-CN" sz="3200" b="1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Русской Православной Церкви</a:t>
            </a:r>
            <a:r>
              <a:rPr lang="ru-RU" altLang="zh-CN" sz="3400" b="1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 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932363" y="5300663"/>
            <a:ext cx="3783012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/>
            <a:r>
              <a:rPr lang="ru-RU" altLang="zh-CN" sz="1600" u="sng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Тычинская Полина Александровна</a:t>
            </a:r>
            <a:r>
              <a:rPr lang="ru-RU" altLang="zh-CN" sz="1600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 </a:t>
            </a:r>
          </a:p>
          <a:p>
            <a:pPr algn="r"/>
            <a:r>
              <a:rPr lang="ru-RU" altLang="zh-CN" sz="16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заместитель</a:t>
            </a:r>
            <a:r>
              <a:rPr lang="en-US" altLang="zh-CN" sz="16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ru-RU" altLang="zh-CN" sz="16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координатора </a:t>
            </a:r>
          </a:p>
          <a:p>
            <a:pPr algn="r" eaLnBrk="0" hangingPunct="0"/>
            <a:r>
              <a:rPr lang="ru-RU" altLang="zh-CN" sz="16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Ассоциации сестричеств милосердия </a:t>
            </a:r>
          </a:p>
          <a:p>
            <a:pPr algn="r" eaLnBrk="0" hangingPunct="0"/>
            <a:r>
              <a:rPr lang="ru-RU" altLang="zh-CN" sz="16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Русской Православной Церкви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709295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4">
            <a:lum bright="20000"/>
          </a:blip>
          <a:srcRect/>
          <a:stretch>
            <a:fillRect/>
          </a:stretch>
        </p:blipFill>
        <p:spPr bwMode="auto">
          <a:xfrm>
            <a:off x="0" y="4733925"/>
            <a:ext cx="21240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5">
            <a:lum bright="20000"/>
          </a:blip>
          <a:srcRect/>
          <a:stretch>
            <a:fillRect/>
          </a:stretch>
        </p:blipFill>
        <p:spPr bwMode="auto">
          <a:xfrm>
            <a:off x="7092950" y="480695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Box 6"/>
          <p:cNvSpPr txBox="1">
            <a:spLocks noChangeArrowheads="1"/>
          </p:cNvSpPr>
          <p:nvPr/>
        </p:nvSpPr>
        <p:spPr bwMode="auto">
          <a:xfrm>
            <a:off x="1258888" y="4508500"/>
            <a:ext cx="6842125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1600" b="1" i="1">
                <a:ea typeface="Arial Unicode MS" pitchFamily="34" charset="-128"/>
                <a:cs typeface="Times New Roman" pitchFamily="18" charset="0"/>
              </a:rPr>
              <a:t>1900-е – 1910-е гг</a:t>
            </a:r>
            <a:r>
              <a:rPr lang="en-US" sz="1600" b="1" i="1">
                <a:ea typeface="Arial Unicode MS" pitchFamily="34" charset="-128"/>
                <a:cs typeface="Times New Roman" pitchFamily="18" charset="0"/>
              </a:rPr>
              <a:t>. </a:t>
            </a:r>
            <a:r>
              <a:rPr lang="en-US" sz="1600" i="1">
                <a:ea typeface="Arial Unicode MS" pitchFamily="34" charset="-128"/>
                <a:cs typeface="Times New Roman" pitchFamily="18" charset="0"/>
              </a:rPr>
              <a:t>– </a:t>
            </a:r>
            <a:r>
              <a:rPr lang="ru-RU" sz="1600" i="1">
                <a:ea typeface="Arial Unicode MS" pitchFamily="34" charset="-128"/>
                <a:cs typeface="Times New Roman" pitchFamily="18" charset="0"/>
              </a:rPr>
              <a:t>«Марфо-Мариинский» период истории сестричеств. Российские общины сестер милосердия под покровом великой княгини Елисаветы.</a:t>
            </a:r>
          </a:p>
          <a:p>
            <a:endParaRPr lang="ru-RU" sz="1000" b="1" i="1">
              <a:ea typeface="Arial Unicode MS" pitchFamily="34" charset="-128"/>
              <a:cs typeface="Times New Roman" pitchFamily="18" charset="0"/>
            </a:endParaRPr>
          </a:p>
          <a:p>
            <a:pPr algn="ctr"/>
            <a:r>
              <a:rPr lang="ru-RU" sz="1600" b="1" i="1">
                <a:ea typeface="Arial Unicode MS" pitchFamily="34" charset="-128"/>
                <a:cs typeface="Times New Roman" pitchFamily="18" charset="0"/>
              </a:rPr>
              <a:t>После 1918 г</a:t>
            </a:r>
            <a:r>
              <a:rPr lang="ru-RU" sz="1600" i="1">
                <a:ea typeface="Arial Unicode MS" pitchFamily="34" charset="-128"/>
                <a:cs typeface="Times New Roman" pitchFamily="18" charset="0"/>
              </a:rPr>
              <a:t>. деятельность сестричеств  была запрещена.  </a:t>
            </a:r>
          </a:p>
          <a:p>
            <a:pPr algn="ctr"/>
            <a:endParaRPr lang="ru-RU" sz="1000" i="1">
              <a:ea typeface="Arial Unicode MS" pitchFamily="34" charset="-128"/>
              <a:cs typeface="Times New Roman" pitchFamily="18" charset="0"/>
            </a:endParaRPr>
          </a:p>
          <a:p>
            <a:pPr algn="ctr"/>
            <a:r>
              <a:rPr lang="ru-RU" sz="1600" b="1" i="1">
                <a:ea typeface="Arial Unicode MS" pitchFamily="34" charset="-128"/>
                <a:cs typeface="Times New Roman" pitchFamily="18" charset="0"/>
              </a:rPr>
              <a:t>Начиная с 1991 г.</a:t>
            </a:r>
            <a:r>
              <a:rPr lang="ru-RU" sz="1600" i="1">
                <a:ea typeface="Arial Unicode MS" pitchFamily="34" charset="-128"/>
                <a:cs typeface="Times New Roman" pitchFamily="18" charset="0"/>
              </a:rPr>
              <a:t> происходит постепенное </a:t>
            </a:r>
          </a:p>
          <a:p>
            <a:pPr algn="ctr"/>
            <a:r>
              <a:rPr lang="ru-RU" sz="1600" i="1">
                <a:ea typeface="Arial Unicode MS" pitchFamily="34" charset="-128"/>
                <a:cs typeface="Times New Roman" pitchFamily="18" charset="0"/>
              </a:rPr>
              <a:t>возрождение движения </a:t>
            </a:r>
          </a:p>
          <a:p>
            <a:pPr algn="ctr"/>
            <a:r>
              <a:rPr lang="ru-RU" sz="1600" i="1">
                <a:ea typeface="Arial Unicode MS" pitchFamily="34" charset="-128"/>
                <a:cs typeface="Times New Roman" pitchFamily="18" charset="0"/>
              </a:rPr>
              <a:t>милосердия в России</a:t>
            </a:r>
          </a:p>
        </p:txBody>
      </p:sp>
      <p:sp>
        <p:nvSpPr>
          <p:cNvPr id="26630" name="Прямоугольник 7"/>
          <p:cNvSpPr>
            <a:spLocks noChangeArrowheads="1"/>
          </p:cNvSpPr>
          <p:nvPr/>
        </p:nvSpPr>
        <p:spPr bwMode="auto">
          <a:xfrm>
            <a:off x="3367088" y="2565400"/>
            <a:ext cx="2335212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altLang="zh-CN" sz="2200" b="1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Краткая история</a:t>
            </a:r>
            <a:endParaRPr lang="ru-RU" altLang="zh-CN" sz="2400" b="1" i="1" u="sng">
              <a:latin typeface="Arial Unicode MS" pitchFamily="34" charset="-128"/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26631" name="Rectangle 9"/>
          <p:cNvSpPr>
            <a:spLocks noChangeArrowheads="1"/>
          </p:cNvSpPr>
          <p:nvPr/>
        </p:nvSpPr>
        <p:spPr bwMode="auto">
          <a:xfrm>
            <a:off x="539750" y="2997200"/>
            <a:ext cx="8424863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/>
              <a:t> </a:t>
            </a:r>
            <a:r>
              <a:rPr lang="ru-RU" sz="1600" b="1" i="1"/>
              <a:t>Начало </a:t>
            </a:r>
            <a:r>
              <a:rPr lang="en-US" sz="1600" b="1" i="1"/>
              <a:t>XIX</a:t>
            </a:r>
            <a:r>
              <a:rPr lang="ru-RU" sz="1600" b="1" i="1"/>
              <a:t> в</a:t>
            </a:r>
            <a:r>
              <a:rPr lang="en-US" sz="1600" b="1" i="1"/>
              <a:t>.</a:t>
            </a:r>
            <a:r>
              <a:rPr lang="en-US" sz="1600" i="1"/>
              <a:t> -</a:t>
            </a:r>
            <a:r>
              <a:rPr lang="ru-RU" sz="1600" i="1"/>
              <a:t> благотворительная деятельность императрицы Марии Федоровны. Мариинские больницы для бедных в Санкт-Петербурге и Москве.</a:t>
            </a:r>
          </a:p>
          <a:p>
            <a:pPr>
              <a:buFont typeface="Wingdings" pitchFamily="2" charset="2"/>
              <a:buNone/>
            </a:pPr>
            <a:endParaRPr lang="ru-RU" sz="1200" i="1"/>
          </a:p>
          <a:p>
            <a:pPr>
              <a:buFont typeface="Wingdings" pitchFamily="2" charset="2"/>
              <a:buChar char="v"/>
            </a:pPr>
            <a:r>
              <a:rPr lang="ru-RU" sz="1600" i="1"/>
              <a:t> </a:t>
            </a:r>
            <a:r>
              <a:rPr lang="ru-RU" sz="1600" b="1" i="1"/>
              <a:t>С 1854 г.</a:t>
            </a:r>
            <a:r>
              <a:rPr lang="ru-RU" sz="1600" i="1"/>
              <a:t> – созидание в России регулярных Общин сестер милосердия. Крестовоздвиженская община сестер милосердия создана под руководством Н.И. Пирогова.</a:t>
            </a:r>
            <a:endParaRPr lang="en-US" sz="1600" i="1">
              <a:latin typeface="Arial Unicode MS" pitchFamily="34" charset="-128"/>
              <a:ea typeface="Arial Unicode MS" pitchFamily="34" charset="-128"/>
              <a:cs typeface="Times New Roman" pitchFamily="18" charset="0"/>
            </a:endParaRPr>
          </a:p>
        </p:txBody>
      </p:sp>
      <p:pic>
        <p:nvPicPr>
          <p:cNvPr id="3084" name="Picture 12" descr="a93f38bac3508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675" y="333375"/>
            <a:ext cx="3095625" cy="2132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4"/>
          <p:cNvSpPr>
            <a:spLocks noChangeArrowheads="1"/>
          </p:cNvSpPr>
          <p:nvPr/>
        </p:nvSpPr>
        <p:spPr bwMode="auto">
          <a:xfrm>
            <a:off x="2428875" y="477838"/>
            <a:ext cx="42148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2400" b="1" i="1" u="sng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Сестричества милосердия сегодня</a:t>
            </a:r>
            <a:endParaRPr lang="ru-RU" altLang="zh-CN" sz="2400" i="1">
              <a:latin typeface="Arial Unicode MS" pitchFamily="34" charset="-128"/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16386" name="TextBox 6"/>
          <p:cNvSpPr txBox="1">
            <a:spLocks noChangeArrowheads="1"/>
          </p:cNvSpPr>
          <p:nvPr/>
        </p:nvSpPr>
        <p:spPr bwMode="auto">
          <a:xfrm>
            <a:off x="1857375" y="5321300"/>
            <a:ext cx="557212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" pitchFamily="2" charset="2"/>
              <a:buChar char="v"/>
              <a:defRPr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добровольческие группы</a:t>
            </a:r>
          </a:p>
          <a:p>
            <a:pPr algn="ctr">
              <a:defRPr/>
            </a:pPr>
            <a:endParaRPr lang="en-US" sz="1050" i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buFont typeface="Wingdings" pitchFamily="2" charset="2"/>
              <a:buChar char="v"/>
              <a:defRPr/>
            </a:pPr>
            <a:r>
              <a:rPr lang="en-US" sz="25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25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штатные сотрудники</a:t>
            </a:r>
          </a:p>
        </p:txBody>
      </p:sp>
      <p:sp>
        <p:nvSpPr>
          <p:cNvPr id="28675" name="TextBox 8"/>
          <p:cNvSpPr txBox="1">
            <a:spLocks noChangeArrowheads="1"/>
          </p:cNvSpPr>
          <p:nvPr/>
        </p:nvSpPr>
        <p:spPr bwMode="auto">
          <a:xfrm>
            <a:off x="1785938" y="4244975"/>
            <a:ext cx="55721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5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около 350 сестричеств </a:t>
            </a:r>
          </a:p>
          <a:p>
            <a:pPr algn="ctr"/>
            <a:r>
              <a:rPr lang="ru-RU" sz="25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 групп милосердия в России</a:t>
            </a:r>
          </a:p>
        </p:txBody>
      </p:sp>
      <p:pic>
        <p:nvPicPr>
          <p:cNvPr id="5131" name="Picture 11" descr="58_IMG_0256_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7228" y="1494193"/>
            <a:ext cx="3889375" cy="2698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7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4">
            <a:lum bright="20000"/>
          </a:blip>
          <a:srcRect/>
          <a:stretch>
            <a:fillRect/>
          </a:stretch>
        </p:blipFill>
        <p:spPr bwMode="auto">
          <a:xfrm>
            <a:off x="709295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5">
            <a:lum bright="20000"/>
          </a:blip>
          <a:srcRect/>
          <a:stretch>
            <a:fillRect/>
          </a:stretch>
        </p:blipFill>
        <p:spPr bwMode="auto">
          <a:xfrm>
            <a:off x="0" y="4733925"/>
            <a:ext cx="21240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6">
            <a:lum bright="20000"/>
          </a:blip>
          <a:srcRect/>
          <a:stretch>
            <a:fillRect/>
          </a:stretch>
        </p:blipFill>
        <p:spPr bwMode="auto">
          <a:xfrm>
            <a:off x="7092950" y="480695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4"/>
          <p:cNvSpPr>
            <a:spLocks noChangeArrowheads="1"/>
          </p:cNvSpPr>
          <p:nvPr/>
        </p:nvSpPr>
        <p:spPr bwMode="auto">
          <a:xfrm>
            <a:off x="857250" y="463550"/>
            <a:ext cx="42148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2400" b="1" i="1" u="sng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Направления служения </a:t>
            </a:r>
            <a:r>
              <a:rPr lang="en-US" altLang="zh-CN" sz="2400" b="1" i="1" u="sng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ru-RU" altLang="zh-CN" sz="2400" b="1" i="1" u="sng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сестричеств</a:t>
            </a:r>
            <a:r>
              <a:rPr lang="ru-RU" altLang="zh-CN" sz="2400" b="1" i="1" u="sng">
                <a:ea typeface="Arial Unicode MS" pitchFamily="34" charset="-128"/>
                <a:cs typeface="Times New Roman" pitchFamily="18" charset="0"/>
              </a:rPr>
              <a:t>:</a:t>
            </a:r>
            <a:endParaRPr lang="ru-RU" altLang="zh-CN" sz="2400" i="1">
              <a:ea typeface="Arial Unicode MS" pitchFamily="34" charset="-128"/>
              <a:cs typeface="Times New Roman" pitchFamily="18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 cstate="print"/>
          <a:srcRect l="31196" r="2215"/>
          <a:stretch>
            <a:fillRect/>
          </a:stretch>
        </p:blipFill>
        <p:spPr bwMode="auto">
          <a:xfrm>
            <a:off x="6091248" y="3940176"/>
            <a:ext cx="2287303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699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709295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4">
            <a:lum bright="20000"/>
          </a:blip>
          <a:srcRect/>
          <a:stretch>
            <a:fillRect/>
          </a:stretch>
        </p:blipFill>
        <p:spPr bwMode="auto">
          <a:xfrm>
            <a:off x="0" y="4733925"/>
            <a:ext cx="21240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Text Box 14"/>
          <p:cNvSpPr txBox="1">
            <a:spLocks noChangeArrowheads="1"/>
          </p:cNvSpPr>
          <p:nvPr/>
        </p:nvSpPr>
        <p:spPr bwMode="auto">
          <a:xfrm>
            <a:off x="611188" y="1700213"/>
            <a:ext cx="518477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i="1"/>
              <a:t>  Помощь больным в медицинских учреждениях (общий профиль, клиники при НИИ, хосписы и др.)</a:t>
            </a:r>
          </a:p>
          <a:p>
            <a:pPr>
              <a:buFont typeface="Wingdings" pitchFamily="2" charset="2"/>
              <a:buChar char="v"/>
            </a:pPr>
            <a:endParaRPr lang="ru-RU" i="1"/>
          </a:p>
          <a:p>
            <a:pPr>
              <a:buFont typeface="Wingdings" pitchFamily="2" charset="2"/>
              <a:buChar char="v"/>
            </a:pPr>
            <a:r>
              <a:rPr lang="ru-RU" i="1"/>
              <a:t>  Поддержка одиноких беременных женщин и молодых мам в кризисной ситуации (родильные дома, женские консультации)</a:t>
            </a:r>
          </a:p>
          <a:p>
            <a:pPr>
              <a:buFont typeface="Wingdings" pitchFamily="2" charset="2"/>
              <a:buChar char="v"/>
            </a:pPr>
            <a:endParaRPr lang="ru-RU" i="1"/>
          </a:p>
          <a:p>
            <a:pPr lvl="1">
              <a:buFont typeface="Wingdings" pitchFamily="2" charset="2"/>
              <a:buChar char="v"/>
            </a:pPr>
            <a:r>
              <a:rPr lang="ru-RU" i="1"/>
              <a:t>  Помощь детям-сиротам в детдомах</a:t>
            </a:r>
          </a:p>
          <a:p>
            <a:pPr>
              <a:buFont typeface="Wingdings" pitchFamily="2" charset="2"/>
              <a:buChar char="v"/>
            </a:pPr>
            <a:endParaRPr lang="ru-RU" i="1"/>
          </a:p>
          <a:p>
            <a:pPr lvl="2">
              <a:buFont typeface="Wingdings" pitchFamily="2" charset="2"/>
              <a:buChar char="v"/>
            </a:pPr>
            <a:r>
              <a:rPr lang="ru-RU" i="1"/>
              <a:t>  Помощь в преодолении нарко- и алкоголе- зависимости</a:t>
            </a:r>
          </a:p>
          <a:p>
            <a:pPr>
              <a:buFont typeface="Wingdings" pitchFamily="2" charset="2"/>
              <a:buChar char="v"/>
            </a:pPr>
            <a:endParaRPr lang="ru-RU" i="1"/>
          </a:p>
          <a:p>
            <a:pPr lvl="4">
              <a:buFont typeface="Wingdings" pitchFamily="2" charset="2"/>
              <a:buChar char="v"/>
            </a:pPr>
            <a:r>
              <a:rPr lang="ru-RU" i="1"/>
              <a:t>  Экстренная помощь – при возникновении ЧС</a:t>
            </a:r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5" cstate="print"/>
          <a:srcRect t="-3511" b="1694"/>
          <a:stretch>
            <a:fillRect/>
          </a:stretch>
        </p:blipFill>
        <p:spPr bwMode="auto">
          <a:xfrm>
            <a:off x="6163757" y="915450"/>
            <a:ext cx="1583845" cy="2420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C:\Users\Константин\Desktop\Мария\Презентация для Полины\Fqge_sunl7w.jpg"/>
          <p:cNvPicPr>
            <a:picLocks noChangeAspect="1" noChangeArrowheads="1"/>
          </p:cNvPicPr>
          <p:nvPr/>
        </p:nvPicPr>
        <p:blipFill>
          <a:blip r:embed="rId6" cstate="print"/>
          <a:srcRect l="13750" t="8750" r="35000" b="-625"/>
          <a:stretch>
            <a:fillRect/>
          </a:stretch>
        </p:blipFill>
        <p:spPr bwMode="auto">
          <a:xfrm>
            <a:off x="7456507" y="2862259"/>
            <a:ext cx="1255269" cy="150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4"/>
          <p:cNvSpPr>
            <a:spLocks noChangeArrowheads="1"/>
          </p:cNvSpPr>
          <p:nvPr/>
        </p:nvSpPr>
        <p:spPr bwMode="auto">
          <a:xfrm>
            <a:off x="857250" y="463550"/>
            <a:ext cx="42148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2400" b="1" i="1" u="sng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Направления служения </a:t>
            </a:r>
            <a:r>
              <a:rPr lang="en-US" altLang="zh-CN" sz="2400" b="1" i="1" u="sng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ru-RU" altLang="zh-CN" sz="2400" b="1" i="1" u="sng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сестричеств</a:t>
            </a:r>
            <a:r>
              <a:rPr lang="ru-RU" altLang="zh-CN" sz="2400" b="1" i="1" u="sng">
                <a:ea typeface="Arial Unicode MS" pitchFamily="34" charset="-128"/>
                <a:cs typeface="Times New Roman" pitchFamily="18" charset="0"/>
              </a:rPr>
              <a:t>:</a:t>
            </a:r>
            <a:endParaRPr lang="ru-RU" altLang="zh-CN" sz="2400" i="1">
              <a:ea typeface="Arial Unicode MS" pitchFamily="34" charset="-128"/>
              <a:cs typeface="Times New Roman" pitchFamily="18" charset="0"/>
            </a:endParaRPr>
          </a:p>
        </p:txBody>
      </p:sp>
      <p:pic>
        <p:nvPicPr>
          <p:cNvPr id="30722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709295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0" y="4733925"/>
            <a:ext cx="21240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Text Box 14"/>
          <p:cNvSpPr txBox="1">
            <a:spLocks noChangeArrowheads="1"/>
          </p:cNvSpPr>
          <p:nvPr/>
        </p:nvSpPr>
        <p:spPr bwMode="auto">
          <a:xfrm>
            <a:off x="611188" y="1816100"/>
            <a:ext cx="4824412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i="1"/>
              <a:t>  Попечение одиноких пожилых людей на дому (патронажные службы разного вида)</a:t>
            </a:r>
          </a:p>
          <a:p>
            <a:pPr>
              <a:buFont typeface="Wingdings" pitchFamily="2" charset="2"/>
              <a:buChar char="v"/>
            </a:pPr>
            <a:endParaRPr lang="ru-RU" i="1"/>
          </a:p>
          <a:p>
            <a:pPr>
              <a:buFont typeface="Wingdings" pitchFamily="2" charset="2"/>
              <a:buChar char="v"/>
            </a:pPr>
            <a:r>
              <a:rPr lang="ru-RU" i="1"/>
              <a:t> Помощь многодетным и малообеспеченным семьям</a:t>
            </a:r>
          </a:p>
          <a:p>
            <a:pPr>
              <a:buFont typeface="Wingdings" pitchFamily="2" charset="2"/>
              <a:buChar char="v"/>
            </a:pPr>
            <a:endParaRPr lang="ru-RU" i="1"/>
          </a:p>
          <a:p>
            <a:pPr>
              <a:buFont typeface="Wingdings" pitchFamily="2" charset="2"/>
              <a:buChar char="v"/>
            </a:pPr>
            <a:r>
              <a:rPr lang="ru-RU" i="1"/>
              <a:t>  Помощь бездомным и другим остро-нуждающимся людям</a:t>
            </a:r>
          </a:p>
          <a:p>
            <a:pPr>
              <a:buFont typeface="Wingdings" pitchFamily="2" charset="2"/>
              <a:buChar char="v"/>
            </a:pPr>
            <a:endParaRPr lang="ru-RU" i="1"/>
          </a:p>
          <a:p>
            <a:pPr lvl="1">
              <a:buFont typeface="Wingdings" pitchFamily="2" charset="2"/>
              <a:buChar char="v"/>
            </a:pPr>
            <a:r>
              <a:rPr lang="ru-RU" i="1"/>
              <a:t>  Тюремное служение</a:t>
            </a:r>
          </a:p>
          <a:p>
            <a:pPr>
              <a:buFont typeface="Wingdings" pitchFamily="2" charset="2"/>
              <a:buChar char="v"/>
            </a:pPr>
            <a:endParaRPr lang="ru-RU" i="1"/>
          </a:p>
          <a:p>
            <a:pPr lvl="2">
              <a:buFont typeface="Wingdings" pitchFamily="2" charset="2"/>
              <a:buChar char="v"/>
            </a:pPr>
            <a:r>
              <a:rPr lang="ru-RU" i="1"/>
              <a:t>  Просветительская и педагогическая деятельность</a:t>
            </a:r>
          </a:p>
          <a:p>
            <a:pPr lvl="4"/>
            <a:endParaRPr lang="ru-RU" i="1"/>
          </a:p>
          <a:p>
            <a:pPr lvl="4" algn="r"/>
            <a:r>
              <a:rPr lang="ru-RU" i="1"/>
              <a:t>… и другие дела любви и милосердия</a:t>
            </a:r>
          </a:p>
        </p:txBody>
      </p:sp>
      <p:pic>
        <p:nvPicPr>
          <p:cNvPr id="12" name="Picture 3" descr="F:\Москва Полине\патронаж\на дому.jpg"/>
          <p:cNvPicPr>
            <a:picLocks noChangeAspect="1" noChangeArrowheads="1"/>
          </p:cNvPicPr>
          <p:nvPr/>
        </p:nvPicPr>
        <p:blipFill>
          <a:blip r:embed="rId4" cstate="print"/>
          <a:srcRect l="3249" t="22" r="12362"/>
          <a:stretch>
            <a:fillRect/>
          </a:stretch>
        </p:blipFill>
        <p:spPr bwMode="auto">
          <a:xfrm>
            <a:off x="5556804" y="1249843"/>
            <a:ext cx="2256991" cy="1996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94425" y="4733925"/>
            <a:ext cx="2498725" cy="187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E:\2013_Сестричество\новости_2013_окт-дек\2013-11-12 Поздравление подопечных\4_IMG_209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205360" y="3223056"/>
            <a:ext cx="2014606" cy="15108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8" name="Picture 6" descr="http://www.ruscur.ru/photoes/0/01/04/10458/verybig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3743325" cy="2495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0" y="3379586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ru-RU" sz="2000" b="1" i="1" dirty="0"/>
              <a:t> Москва</a:t>
            </a:r>
            <a:r>
              <a:rPr lang="ru-RU" sz="2000" i="1" dirty="0"/>
              <a:t> – </a:t>
            </a:r>
            <a:r>
              <a:rPr lang="ru-RU" sz="2000" i="1" dirty="0" err="1"/>
              <a:t>Свято-Димитриевское</a:t>
            </a:r>
            <a:r>
              <a:rPr lang="ru-RU" sz="2000" i="1" dirty="0"/>
              <a:t> училище сестер милосердия;</a:t>
            </a:r>
          </a:p>
          <a:p>
            <a:pPr>
              <a:defRPr/>
            </a:pPr>
            <a:endParaRPr lang="ru-RU" sz="2000" i="1" dirty="0"/>
          </a:p>
          <a:p>
            <a:pPr lvl="2">
              <a:buFont typeface="Wingdings" pitchFamily="2" charset="2"/>
              <a:buChar char="v"/>
              <a:defRPr/>
            </a:pPr>
            <a:r>
              <a:rPr lang="ru-RU" sz="2000" b="1" i="1" dirty="0"/>
              <a:t> Санкт-Петербург</a:t>
            </a:r>
            <a:r>
              <a:rPr lang="ru-RU" sz="2000" i="1" dirty="0"/>
              <a:t> – Епархиальные курсы сестер милосердия         при медицинском училище Университета им. Павлова; </a:t>
            </a:r>
          </a:p>
          <a:p>
            <a:pPr>
              <a:defRPr/>
            </a:pPr>
            <a:endParaRPr lang="ru-RU" sz="2000" i="1" dirty="0"/>
          </a:p>
          <a:p>
            <a:pPr lvl="5">
              <a:buFont typeface="Wingdings" pitchFamily="2" charset="2"/>
              <a:buChar char="v"/>
              <a:defRPr/>
            </a:pPr>
            <a:r>
              <a:rPr lang="ru-RU" sz="2000" b="1" i="1" dirty="0"/>
              <a:t> Екатеринбург </a:t>
            </a:r>
            <a:r>
              <a:rPr lang="ru-RU" sz="2000" i="1" dirty="0"/>
              <a:t>– подготовка сестер милосердия на базе Областного медицинского колледжа</a:t>
            </a:r>
          </a:p>
          <a:p>
            <a:pPr algn="r">
              <a:buFont typeface="Wingdings" pitchFamily="2" charset="2"/>
              <a:buNone/>
              <a:defRPr/>
            </a:pPr>
            <a:r>
              <a:rPr lang="ru-RU" sz="2000" i="1" dirty="0"/>
              <a:t> </a:t>
            </a:r>
          </a:p>
          <a:p>
            <a:pPr lvl="1" algn="r">
              <a:buFont typeface="Wingdings" pitchFamily="2" charset="2"/>
              <a:buNone/>
              <a:defRPr/>
            </a:pPr>
            <a:r>
              <a:rPr lang="ru-RU" sz="2000" b="1" i="1" dirty="0"/>
              <a:t>… и в других городах.</a:t>
            </a:r>
          </a:p>
        </p:txBody>
      </p:sp>
      <p:pic>
        <p:nvPicPr>
          <p:cNvPr id="31747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709295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4">
            <a:lum bright="20000"/>
          </a:blip>
          <a:srcRect/>
          <a:stretch>
            <a:fillRect/>
          </a:stretch>
        </p:blipFill>
        <p:spPr bwMode="auto">
          <a:xfrm>
            <a:off x="0" y="4733925"/>
            <a:ext cx="21240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Rectangle 9"/>
          <p:cNvSpPr>
            <a:spLocks noChangeArrowheads="1"/>
          </p:cNvSpPr>
          <p:nvPr/>
        </p:nvSpPr>
        <p:spPr bwMode="auto">
          <a:xfrm>
            <a:off x="4427538" y="1268413"/>
            <a:ext cx="3500437" cy="115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 u="sng"/>
              <a:t>Профессиональное образование </a:t>
            </a:r>
          </a:p>
          <a:p>
            <a:pPr algn="ctr"/>
            <a:r>
              <a:rPr lang="ru-RU" sz="2200" i="1" u="sng"/>
              <a:t>для сестер милосердия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6613"/>
            <a:ext cx="9144000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6877050" y="0"/>
            <a:ext cx="226695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Rectangle 1"/>
          <p:cNvSpPr>
            <a:spLocks noChangeArrowheads="1"/>
          </p:cNvSpPr>
          <p:nvPr/>
        </p:nvSpPr>
        <p:spPr bwMode="auto">
          <a:xfrm>
            <a:off x="323850" y="2289175"/>
            <a:ext cx="8247063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2200" i="1">
                <a:ea typeface="Arial Unicode MS" pitchFamily="34" charset="-128"/>
                <a:cs typeface="Arial Unicode MS" pitchFamily="34" charset="-128"/>
              </a:rPr>
              <a:t>П</a:t>
            </a:r>
            <a:r>
              <a:rPr lang="ru-RU" altLang="zh-CN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 благословению Святейшего Патриарха</a:t>
            </a:r>
            <a:r>
              <a:rPr lang="ru-RU" altLang="zh-CN" sz="2200" i="1">
                <a:ea typeface="Arial Unicode MS" pitchFamily="34" charset="-128"/>
                <a:cs typeface="Arial Unicode MS" pitchFamily="34" charset="-128"/>
              </a:rPr>
              <a:t> Московского и </a:t>
            </a:r>
            <a:r>
              <a:rPr lang="ru-RU" altLang="zh-CN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всея Руси Кирилла все Сестричества милосердия Русской Православной Церкви были объединены в Ассоциацию, которую возглавил епископ Пантелеимон (Шатов).  </a:t>
            </a:r>
          </a:p>
        </p:txBody>
      </p:sp>
      <p:pic>
        <p:nvPicPr>
          <p:cNvPr id="33795" name="Picture 3" descr="http://sluck-eparchiya.by/images/_conten/2015/02/2-16632/photo.jpg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250825" y="260350"/>
            <a:ext cx="18002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3910292"/>
            <a:ext cx="3783364" cy="25191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797" name="Text Box 7"/>
          <p:cNvSpPr txBox="1">
            <a:spLocks noChangeArrowheads="1"/>
          </p:cNvSpPr>
          <p:nvPr/>
        </p:nvSpPr>
        <p:spPr bwMode="auto">
          <a:xfrm>
            <a:off x="2181225" y="460375"/>
            <a:ext cx="49942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600" b="1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Ассоциация </a:t>
            </a:r>
            <a:endParaRPr lang="en-US" sz="2600" b="1" i="1" u="sng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ru-RU" sz="1000" b="1" i="1" u="sng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ru-RU" sz="2600" b="1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сестричеств милосердия </a:t>
            </a:r>
          </a:p>
          <a:p>
            <a:pPr algn="ctr"/>
            <a:endParaRPr lang="ru-RU" sz="1000" b="1" i="1" u="sng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ru-RU" sz="2600" b="1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Русской Православной Церкви</a:t>
            </a:r>
          </a:p>
        </p:txBody>
      </p:sp>
      <p:sp>
        <p:nvSpPr>
          <p:cNvPr id="33798" name="Rectangle 8"/>
          <p:cNvSpPr>
            <a:spLocks noChangeArrowheads="1"/>
          </p:cNvSpPr>
          <p:nvPr/>
        </p:nvSpPr>
        <p:spPr bwMode="auto">
          <a:xfrm>
            <a:off x="4432300" y="4217988"/>
            <a:ext cx="41433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zh-CN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Первое собрание </a:t>
            </a:r>
          </a:p>
          <a:p>
            <a:pPr algn="ctr"/>
            <a:r>
              <a:rPr lang="ru-RU" altLang="zh-CN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Ассоциации сестричеств прошло 4 ноября 2010 г. </a:t>
            </a:r>
          </a:p>
          <a:p>
            <a:pPr algn="ctr"/>
            <a:r>
              <a:rPr lang="ru-RU" altLang="zh-CN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 Марфо-Мариинской обители милосердия.</a:t>
            </a:r>
            <a:endParaRPr lang="ru-RU" altLang="zh-CN" sz="2200" i="1"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ru-RU" altLang="zh-CN" sz="14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4"/>
          <p:cNvSpPr>
            <a:spLocks noChangeArrowheads="1"/>
          </p:cNvSpPr>
          <p:nvPr/>
        </p:nvSpPr>
        <p:spPr bwMode="auto">
          <a:xfrm>
            <a:off x="539750" y="4508500"/>
            <a:ext cx="820896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 i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Председатель</a:t>
            </a:r>
            <a:r>
              <a:rPr lang="ru-RU" altLang="ru-RU" sz="2400" i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Ассоциации сестричеств милосердия – </a:t>
            </a:r>
          </a:p>
          <a:p>
            <a:pPr algn="ctr"/>
            <a:r>
              <a:rPr lang="ru-RU" altLang="ru-RU" sz="2400" i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епископ </a:t>
            </a:r>
            <a:r>
              <a:rPr lang="ru-RU" altLang="ru-RU" sz="2400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Орехово-Зеувский</a:t>
            </a:r>
            <a:r>
              <a:rPr lang="ru-RU" altLang="ru-RU" sz="2400" i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</a:p>
          <a:p>
            <a:pPr algn="ctr"/>
            <a:r>
              <a:rPr lang="ru-RU" altLang="ru-RU" sz="2400" i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глава Синодального отдела по церковной благотворительности и социальному служению.</a:t>
            </a:r>
          </a:p>
        </p:txBody>
      </p:sp>
      <p:pic>
        <p:nvPicPr>
          <p:cNvPr id="3481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3938" y="476250"/>
            <a:ext cx="2552700" cy="38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4"/>
          <p:cNvSpPr>
            <a:spLocks noChangeArrowheads="1"/>
          </p:cNvSpPr>
          <p:nvPr/>
        </p:nvSpPr>
        <p:spPr bwMode="auto">
          <a:xfrm>
            <a:off x="611188" y="4724400"/>
            <a:ext cx="825341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 i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Координатор</a:t>
            </a:r>
            <a:r>
              <a:rPr lang="ru-RU" altLang="ru-RU" sz="2400" i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Ассоциации сестричеств милосердия –</a:t>
            </a:r>
          </a:p>
          <a:p>
            <a:pPr algn="ctr"/>
            <a:r>
              <a:rPr lang="ru-RU" altLang="ru-RU" sz="2400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Людмила Федоровна </a:t>
            </a:r>
            <a:r>
              <a:rPr lang="ru-RU" altLang="ru-RU" sz="2400" i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Худоярова, </a:t>
            </a:r>
          </a:p>
          <a:p>
            <a:pPr algn="ctr"/>
            <a:r>
              <a:rPr lang="ru-RU" altLang="ru-RU" sz="2400" i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старшая сестра Общины сестер милосердия </a:t>
            </a:r>
          </a:p>
          <a:p>
            <a:pPr algn="ctr"/>
            <a:r>
              <a:rPr lang="ru-RU" altLang="ru-RU" sz="2400" i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во имя Казанской иконы Божией Матери.</a:t>
            </a:r>
          </a:p>
        </p:txBody>
      </p:sp>
      <p:pic>
        <p:nvPicPr>
          <p:cNvPr id="35842" name="Picture 5" descr="DSC_0128- портре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8038" y="260350"/>
            <a:ext cx="2914650" cy="434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1116013" y="487363"/>
            <a:ext cx="7597775" cy="5694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altLang="ru-RU" sz="2800" b="1" i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Основные цели </a:t>
            </a:r>
          </a:p>
          <a:p>
            <a:pPr algn="ctr" eaLnBrk="0" hangingPunct="0">
              <a:defRPr/>
            </a:pPr>
            <a:r>
              <a:rPr lang="ru-RU" altLang="ru-RU" sz="2800" b="1" i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Ассоциации сестричеств</a:t>
            </a:r>
          </a:p>
          <a:p>
            <a:pPr algn="ctr" eaLnBrk="0" hangingPunct="0">
              <a:defRPr/>
            </a:pPr>
            <a:endParaRPr lang="ru-RU" altLang="ru-RU" sz="2800" b="1" i="1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 eaLnBrk="0" hangingPunct="0">
              <a:defRPr/>
            </a:pPr>
            <a:endParaRPr lang="ru-RU" altLang="ru-RU" sz="1400" dirty="0">
              <a:solidFill>
                <a:srgbClr val="000000"/>
              </a:solidFill>
              <a:cs typeface="+mn-cs"/>
            </a:endParaRPr>
          </a:p>
          <a:p>
            <a:pPr marL="457200" indent="-457200" eaLnBrk="0" hangingPunct="0">
              <a:buFont typeface="Wingdings" panose="05000000000000000000" pitchFamily="2" charset="2"/>
              <a:buChar char="v"/>
              <a:defRPr/>
            </a:pPr>
            <a:r>
              <a:rPr lang="ru-RU" altLang="ru-RU" sz="2800" dirty="0">
                <a:solidFill>
                  <a:srgbClr val="000000"/>
                </a:solidFill>
                <a:cs typeface="+mn-cs"/>
              </a:rPr>
              <a:t> </a:t>
            </a:r>
            <a:r>
              <a:rPr lang="ru-RU" altLang="ru-RU" sz="2800" i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консолидация и объединение сестричеств милосердия в развитии и совершенствовании церковного социального служения;</a:t>
            </a:r>
          </a:p>
          <a:p>
            <a:pPr marL="457200" indent="-457200" eaLnBrk="0" hangingPunct="0">
              <a:buFont typeface="Wingdings" panose="05000000000000000000" pitchFamily="2" charset="2"/>
              <a:buChar char="v"/>
              <a:defRPr/>
            </a:pPr>
            <a:endParaRPr lang="ru-RU" altLang="ru-RU" sz="1400" i="1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eaLnBrk="0" hangingPunct="0">
              <a:buFont typeface="Wingdings" panose="05000000000000000000" pitchFamily="2" charset="2"/>
              <a:buChar char="v"/>
              <a:defRPr/>
            </a:pPr>
            <a:r>
              <a:rPr lang="ru-RU" altLang="ru-RU" sz="2800" i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обмен опытом между </a:t>
            </a:r>
            <a:r>
              <a:rPr lang="ru-RU" altLang="ru-RU" sz="2800" i="1" dirty="0" err="1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сестричествами</a:t>
            </a:r>
            <a:r>
              <a:rPr lang="ru-RU" altLang="ru-RU" sz="2800" i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457200" indent="-457200" eaLnBrk="0" hangingPunct="0">
              <a:buFont typeface="Wingdings" panose="05000000000000000000" pitchFamily="2" charset="2"/>
              <a:buChar char="v"/>
              <a:defRPr/>
            </a:pPr>
            <a:endParaRPr lang="ru-RU" altLang="ru-RU" sz="1400" i="1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eaLnBrk="0" hangingPunct="0">
              <a:buFont typeface="Wingdings" panose="05000000000000000000" pitchFamily="2" charset="2"/>
              <a:buChar char="v"/>
              <a:defRPr/>
            </a:pPr>
            <a:r>
              <a:rPr lang="ru-RU" altLang="ru-RU" sz="2800" i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участие в социальных проектах разных уровней для решения общественных проблем. </a:t>
            </a: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463" y="153988"/>
            <a:ext cx="1690687" cy="169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800" i="1" smtClean="0"/>
              <a:t>Задачи </a:t>
            </a:r>
            <a:br>
              <a:rPr lang="ru-RU" altLang="ru-RU" sz="2800" i="1" smtClean="0"/>
            </a:br>
            <a:r>
              <a:rPr lang="ru-RU" altLang="ru-RU" sz="2800" i="1" smtClean="0"/>
              <a:t>Ассоциации сестричеств </a:t>
            </a: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09750"/>
            <a:ext cx="8424862" cy="47815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400" i="1" smtClean="0"/>
              <a:t>способствовать объединению большего числа сестричеств в рамках Ассоциации и созданию Международной Ассоциации сестричеств милосердия при сохранении каждым сестричеством своего лица и юридического статуса. Содействовать формированию, совершенствованию и обновлению Единой базы данных сестричеств милосердия Русской Православной Церкви для повышения информативности и консолидации усилий в делах милосердия.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i="1" smtClean="0"/>
              <a:t>участвовать в разработке и координации общецерковных программ оказания помощи нуждающимся по различным направлениям социальной деятельности;</a:t>
            </a: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3" y="153988"/>
            <a:ext cx="1690687" cy="169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2420938"/>
            <a:ext cx="7775575" cy="39592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800" i="1" smtClean="0"/>
              <a:t>организовывать встречи, семинары, курсы и другие мероприятия для обучения и стажировки с целью повышения квалификации сестер милосердия и волонтеров, в том числе,  на базе государственных учреждений , а также на базе действующих  сестричеств, имеющих положительных опыт социальной работы;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15888"/>
            <a:ext cx="16891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47625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2800" i="1" smtClean="0"/>
              <a:t>Задачи </a:t>
            </a:r>
            <a:br>
              <a:rPr lang="ru-RU" altLang="ru-RU" sz="2800" i="1" smtClean="0"/>
            </a:br>
            <a:r>
              <a:rPr lang="ru-RU" altLang="ru-RU" sz="2800" i="1" smtClean="0"/>
              <a:t>Ассоциации сестричеств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16113"/>
            <a:ext cx="8229600" cy="44989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600" i="1" smtClean="0"/>
              <a:t>для пропаганды идей милосердия в обществе и привлечения новых кадров способствовать освещению целей, задач и опыта работы сестричеств в средствах массовой информации, в том числе электронных в форме обучающих вебинаров. Пополнять и совершенствовать Интернет-страницу Ассоциации, которая является информационной площадкой для всех ее членов;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600" i="1" smtClean="0"/>
              <a:t>содействовать  изданию и распространению методической  литературы и информационных материалов, предназначенных для обучения различным видам диаконической работы.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15888"/>
            <a:ext cx="16891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47625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2800" i="1" smtClean="0"/>
              <a:t>Задачи </a:t>
            </a:r>
            <a:br>
              <a:rPr lang="ru-RU" altLang="ru-RU" sz="2800" i="1" smtClean="0"/>
            </a:br>
            <a:r>
              <a:rPr lang="ru-RU" altLang="ru-RU" sz="2800" i="1" smtClean="0"/>
              <a:t>Ассоциации сестричеств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Объект 2"/>
          <p:cNvSpPr>
            <a:spLocks noGrp="1"/>
          </p:cNvSpPr>
          <p:nvPr>
            <p:ph idx="1"/>
          </p:nvPr>
        </p:nvSpPr>
        <p:spPr>
          <a:xfrm>
            <a:off x="684213" y="476250"/>
            <a:ext cx="8229600" cy="5976938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altLang="ru-RU" smtClean="0"/>
              <a:t> </a:t>
            </a:r>
            <a:r>
              <a:rPr lang="ru-RU" altLang="ru-RU" i="1" smtClean="0"/>
              <a:t>Мероприятия </a:t>
            </a:r>
          </a:p>
          <a:p>
            <a:pPr algn="ctr">
              <a:buFontTx/>
              <a:buNone/>
            </a:pPr>
            <a:r>
              <a:rPr lang="ru-RU" altLang="ru-RU" i="1" smtClean="0"/>
              <a:t>Ассоциации сестричеств</a:t>
            </a:r>
          </a:p>
          <a:p>
            <a:pPr algn="ctr">
              <a:buFontTx/>
              <a:buNone/>
            </a:pPr>
            <a:endParaRPr lang="ru-RU" altLang="ru-RU" sz="2800" b="1" i="1" smtClean="0"/>
          </a:p>
          <a:p>
            <a:pPr>
              <a:buFont typeface="Wingdings" pitchFamily="2" charset="2"/>
              <a:buChar char="v"/>
            </a:pPr>
            <a:r>
              <a:rPr lang="ru-RU" altLang="ru-RU" sz="2600" i="1" smtClean="0"/>
              <a:t>Ежегодные Общецерковные съезды духовников и старших сестер сестричеств милосердия РПЦ; </a:t>
            </a:r>
          </a:p>
          <a:p>
            <a:pPr>
              <a:buFont typeface="Wingdings" pitchFamily="2" charset="2"/>
              <a:buChar char="v"/>
            </a:pPr>
            <a:r>
              <a:rPr lang="ru-RU" altLang="ru-RU" sz="2600" i="1" smtClean="0"/>
              <a:t>Ежегодные конференции сестричеств в рамках Рождественских чтений;</a:t>
            </a:r>
          </a:p>
          <a:p>
            <a:pPr>
              <a:buFont typeface="Wingdings" pitchFamily="2" charset="2"/>
              <a:buChar char="v"/>
            </a:pPr>
            <a:r>
              <a:rPr lang="ru-RU" altLang="ru-RU" sz="2600" i="1" smtClean="0"/>
              <a:t>Серия Межрегиональных конференций по церковному социальному служению Церкви;</a:t>
            </a:r>
          </a:p>
          <a:p>
            <a:pPr>
              <a:buFont typeface="Wingdings" pitchFamily="2" charset="2"/>
              <a:buChar char="v"/>
            </a:pPr>
            <a:r>
              <a:rPr lang="ru-RU" altLang="ru-RU" sz="2600" i="1" smtClean="0"/>
              <a:t>Консультации и семинары по направлениям социального служения;</a:t>
            </a:r>
          </a:p>
          <a:p>
            <a:pPr>
              <a:buFont typeface="Wingdings" pitchFamily="2" charset="2"/>
              <a:buChar char="v"/>
            </a:pPr>
            <a:endParaRPr lang="ru-RU" altLang="ru-RU" sz="2800" i="1" smtClean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163" y="115888"/>
            <a:ext cx="16891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ъект 2"/>
          <p:cNvSpPr>
            <a:spLocks noGrp="1"/>
          </p:cNvSpPr>
          <p:nvPr>
            <p:ph idx="1"/>
          </p:nvPr>
        </p:nvSpPr>
        <p:spPr>
          <a:xfrm>
            <a:off x="684213" y="549275"/>
            <a:ext cx="8229600" cy="547211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altLang="ru-RU" i="1" smtClean="0">
                <a:solidFill>
                  <a:srgbClr val="000000"/>
                </a:solidFill>
              </a:rPr>
              <a:t>Мероприятия </a:t>
            </a:r>
          </a:p>
          <a:p>
            <a:pPr algn="ctr">
              <a:buFontTx/>
              <a:buNone/>
            </a:pPr>
            <a:r>
              <a:rPr lang="ru-RU" altLang="ru-RU" i="1" smtClean="0">
                <a:solidFill>
                  <a:srgbClr val="000000"/>
                </a:solidFill>
              </a:rPr>
              <a:t>Ассоциации сестричеств</a:t>
            </a:r>
          </a:p>
          <a:p>
            <a:pPr>
              <a:buFont typeface="Wingdings" pitchFamily="2" charset="2"/>
              <a:buChar char="v"/>
            </a:pPr>
            <a:endParaRPr lang="ru-RU" altLang="ru-RU" sz="2400" i="1" smtClean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altLang="ru-RU" sz="2600" i="1" smtClean="0">
                <a:solidFill>
                  <a:srgbClr val="000000"/>
                </a:solidFill>
              </a:rPr>
              <a:t>Стажировка для старших сестер сестричеств милосердия;</a:t>
            </a:r>
          </a:p>
          <a:p>
            <a:pPr>
              <a:buFont typeface="Wingdings" pitchFamily="2" charset="2"/>
              <a:buChar char="v"/>
            </a:pPr>
            <a:r>
              <a:rPr lang="ru-RU" altLang="ru-RU" sz="2600" i="1" smtClean="0"/>
              <a:t>Освещение сестринского служения в СМИ;</a:t>
            </a:r>
          </a:p>
          <a:p>
            <a:pPr>
              <a:buFont typeface="Wingdings" pitchFamily="2" charset="2"/>
              <a:buChar char="v"/>
            </a:pPr>
            <a:r>
              <a:rPr lang="ru-RU" altLang="ru-RU" sz="2600" i="1" smtClean="0"/>
              <a:t>Координация сестринского служения в соответствии с основными определениями Церкви;</a:t>
            </a:r>
          </a:p>
          <a:p>
            <a:pPr>
              <a:buFont typeface="Wingdings" pitchFamily="2" charset="2"/>
              <a:buChar char="v"/>
            </a:pPr>
            <a:r>
              <a:rPr lang="ru-RU" altLang="ru-RU" sz="2600" i="1" smtClean="0"/>
              <a:t>Создание базы данных сестричеств милосердия для практического взаимодействия.</a:t>
            </a: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73038"/>
            <a:ext cx="16891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ъект 9"/>
          <p:cNvSpPr>
            <a:spLocks noGrp="1"/>
          </p:cNvSpPr>
          <p:nvPr>
            <p:ph idx="1"/>
          </p:nvPr>
        </p:nvSpPr>
        <p:spPr>
          <a:xfrm>
            <a:off x="468313" y="1412875"/>
            <a:ext cx="8229600" cy="4525963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Tx/>
              <a:buNone/>
            </a:pPr>
            <a:r>
              <a:rPr lang="ru-RU" altLang="ru-RU" sz="3600" b="1" i="1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Учебная программа </a:t>
            </a:r>
          </a:p>
          <a:p>
            <a:pPr marL="0" indent="0" algn="ctr">
              <a:spcBef>
                <a:spcPct val="0"/>
              </a:spcBef>
              <a:buFontTx/>
              <a:buNone/>
            </a:pPr>
            <a:r>
              <a:rPr lang="ru-RU" altLang="ru-RU" sz="3600" b="1" i="1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стажировки </a:t>
            </a:r>
          </a:p>
          <a:p>
            <a:pPr marL="0" indent="0" algn="ctr">
              <a:spcBef>
                <a:spcPct val="0"/>
              </a:spcBef>
              <a:buFontTx/>
              <a:buNone/>
            </a:pPr>
            <a:r>
              <a:rPr lang="ru-RU" altLang="ru-RU" sz="3600" b="1" i="1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для старших сестер </a:t>
            </a:r>
          </a:p>
          <a:p>
            <a:pPr marL="0" indent="0" algn="ctr">
              <a:spcBef>
                <a:spcPct val="0"/>
              </a:spcBef>
              <a:buFontTx/>
              <a:buNone/>
            </a:pPr>
            <a:r>
              <a:rPr lang="ru-RU" altLang="ru-RU" sz="3600" b="1" i="1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Сестричеств милосердия</a:t>
            </a:r>
            <a:r>
              <a:rPr lang="ru-RU" altLang="ru-RU" b="1" i="1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 </a:t>
            </a:r>
            <a:endParaRPr lang="ru-RU" altLang="ru-RU" i="1" smtClean="0">
              <a:solidFill>
                <a:srgbClr val="000000"/>
              </a:solidFill>
              <a:ea typeface="Calibri" pitchFamily="34" charset="0"/>
              <a:cs typeface="Times New Roman" pitchFamily="18" charset="0"/>
            </a:endParaRPr>
          </a:p>
          <a:p>
            <a:pPr marL="0" indent="0" algn="ctr">
              <a:spcBef>
                <a:spcPct val="0"/>
              </a:spcBef>
              <a:buFontTx/>
              <a:buNone/>
            </a:pPr>
            <a:endParaRPr lang="ru-RU" altLang="ru-RU" i="1" smtClean="0">
              <a:solidFill>
                <a:srgbClr val="000000"/>
              </a:solidFill>
              <a:ea typeface="Calibri" pitchFamily="34" charset="0"/>
              <a:cs typeface="Times New Roman" pitchFamily="18" charset="0"/>
            </a:endParaRPr>
          </a:p>
          <a:p>
            <a:pPr marL="0" indent="0" algn="ctr">
              <a:spcBef>
                <a:spcPct val="0"/>
              </a:spcBef>
              <a:buFontTx/>
              <a:buNone/>
            </a:pPr>
            <a:r>
              <a:rPr lang="ru-RU" altLang="ru-RU" i="1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Программа рассчитана на 4-5 дней. </a:t>
            </a:r>
            <a:endParaRPr lang="ru-RU" altLang="ru-RU" i="1" smtClean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88913"/>
            <a:ext cx="1689100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55" name="Group 127"/>
          <p:cNvGraphicFramePr>
            <a:graphicFrameLocks noGrp="1"/>
          </p:cNvGraphicFramePr>
          <p:nvPr>
            <p:ph idx="1"/>
          </p:nvPr>
        </p:nvGraphicFramePr>
        <p:xfrm>
          <a:off x="1042988" y="260350"/>
          <a:ext cx="7559675" cy="6229350"/>
        </p:xfrm>
        <a:graphic>
          <a:graphicData uri="http://schemas.openxmlformats.org/drawingml/2006/table">
            <a:tbl>
              <a:tblPr/>
              <a:tblGrid>
                <a:gridCol w="215900"/>
                <a:gridCol w="3600450"/>
                <a:gridCol w="3743325"/>
              </a:tblGrid>
              <a:tr h="4635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18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Название направления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18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Место проведения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18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9985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18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1. Патронажная служба</a:t>
                      </a:r>
                      <a:endParaRPr kumimoji="0" lang="ru-RU" altLang="ru-RU" sz="1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18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Свято-Дмитриевское сестричество милосердия</a:t>
                      </a:r>
                      <a:endParaRPr kumimoji="0" lang="ru-RU" altLang="ru-RU" sz="1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000" marR="18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9985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18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2. Работа в больнице: медицинский уход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ru-RU" altLang="ru-RU" sz="1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18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Больница свт. Алексия  </a:t>
                      </a:r>
                      <a:endParaRPr kumimoji="0" lang="ru-RU" altLang="ru-RU" sz="1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18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1500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18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3. Работа в больнице: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катехизация и подготовка к таинствам</a:t>
                      </a:r>
                      <a:endParaRPr kumimoji="0" lang="ru-RU" altLang="ru-RU" sz="1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18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Община сестер милосердия во имя Казанской иконы Божией Матери</a:t>
                      </a:r>
                      <a:endParaRPr kumimoji="0" lang="ru-RU" altLang="ru-RU" sz="1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18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008063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18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4. Тюремное служение</a:t>
                      </a:r>
                    </a:p>
                  </a:txBody>
                  <a:tcPr marL="36000" marR="18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39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5. Помощь бездомным: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выездная столовая</a:t>
                      </a:r>
                    </a:p>
                  </a:txBody>
                  <a:tcPr marL="36000" marR="18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693" name="Group 141"/>
          <p:cNvGraphicFramePr>
            <a:graphicFrameLocks noGrp="1"/>
          </p:cNvGraphicFramePr>
          <p:nvPr>
            <p:ph idx="1"/>
          </p:nvPr>
        </p:nvGraphicFramePr>
        <p:xfrm>
          <a:off x="827088" y="404813"/>
          <a:ext cx="7620000" cy="6192837"/>
        </p:xfrm>
        <a:graphic>
          <a:graphicData uri="http://schemas.openxmlformats.org/drawingml/2006/table">
            <a:tbl>
              <a:tblPr/>
              <a:tblGrid>
                <a:gridCol w="157162"/>
                <a:gridCol w="3933825"/>
                <a:gridCol w="3529013"/>
              </a:tblGrid>
              <a:tr h="4603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Название направления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Место проведения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5049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6. Помощь бездомным: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автобус милосердия</a:t>
                      </a:r>
                      <a:endParaRPr kumimoji="0" lang="ru-RU" altLang="ru-RU" sz="1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marL="92075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922338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330325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738313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1463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6035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30607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5179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9751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92075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БФ «Помощник и покровитель»</a:t>
                      </a:r>
                      <a:endParaRPr kumimoji="0" lang="ru-RU" altLang="ru-RU" sz="1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203325"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7. Организация помощи нуждающимся (просителям)</a:t>
                      </a:r>
                      <a:endParaRPr kumimoji="0" lang="ru-RU" altLang="ru-RU" sz="1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 row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Марфо-Мариинская обитель милосердия </a:t>
                      </a:r>
                      <a:endParaRPr kumimoji="0" lang="ru-RU" altLang="ru-RU" sz="1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10810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8. Учреждения для детей-сирот</a:t>
                      </a:r>
                      <a:endParaRPr kumimoji="0" lang="ru-RU" altLang="ru-RU" sz="1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6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9. Добровольцы в деятельности сестричеств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36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10. Ассоциация сестричеств милосердия</a:t>
                      </a:r>
                      <a:endParaRPr kumimoji="0" lang="ru-RU" altLang="ru-RU" sz="1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4" descr="DSC027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404813"/>
            <a:ext cx="7353300" cy="551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122238" y="6165850"/>
            <a:ext cx="9021762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200" i="1" dirty="0">
                <a:solidFill>
                  <a:srgbClr val="000000"/>
                </a:solidFill>
                <a:cs typeface="+mn-cs"/>
              </a:rPr>
              <a:t>Сестры из Ростова-на-Дону и из Казани на стажировке в Москве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6659563" y="0"/>
            <a:ext cx="2484437" cy="248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6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0" y="4373563"/>
            <a:ext cx="2484438" cy="248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Rectangle 1"/>
          <p:cNvSpPr>
            <a:spLocks noChangeArrowheads="1"/>
          </p:cNvSpPr>
          <p:nvPr/>
        </p:nvSpPr>
        <p:spPr bwMode="auto">
          <a:xfrm>
            <a:off x="900113" y="1484313"/>
            <a:ext cx="7775575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28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«Я был голоден, </a:t>
            </a:r>
          </a:p>
          <a:p>
            <a:pPr algn="ctr"/>
            <a:r>
              <a:rPr lang="ru-RU" altLang="zh-CN" sz="28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и вы накормили меня; </a:t>
            </a:r>
          </a:p>
          <a:p>
            <a:pPr algn="ctr"/>
            <a:r>
              <a:rPr lang="ru-RU" altLang="zh-CN" sz="28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жаждал, и вы напоили Меня; </a:t>
            </a:r>
          </a:p>
          <a:p>
            <a:pPr algn="ctr"/>
            <a:r>
              <a:rPr lang="ru-RU" altLang="zh-CN" sz="28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был странником, и вы приняли Меня; </a:t>
            </a:r>
          </a:p>
          <a:p>
            <a:pPr algn="ctr"/>
            <a:r>
              <a:rPr lang="ru-RU" altLang="zh-CN" sz="28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был наг, и вы одели Меня; </a:t>
            </a:r>
          </a:p>
          <a:p>
            <a:pPr algn="ctr"/>
            <a:r>
              <a:rPr lang="ru-RU" altLang="zh-CN" sz="28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был болен, и вы посетили Меня; </a:t>
            </a:r>
          </a:p>
          <a:p>
            <a:pPr algn="ctr"/>
            <a:r>
              <a:rPr lang="ru-RU" altLang="zh-CN" sz="28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в темнице был, и вы </a:t>
            </a:r>
          </a:p>
          <a:p>
            <a:pPr algn="ctr"/>
            <a:r>
              <a:rPr lang="ru-RU" altLang="zh-CN" sz="28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пришли ко Мне».</a:t>
            </a:r>
            <a:r>
              <a:rPr lang="ru-RU" altLang="zh-CN" sz="24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 </a:t>
            </a:r>
          </a:p>
          <a:p>
            <a:pPr algn="r" eaLnBrk="0" hangingPunct="0"/>
            <a:endParaRPr lang="ru-RU" altLang="zh-CN" sz="2000" i="1">
              <a:latin typeface="Arial Unicode MS" pitchFamily="34" charset="-128"/>
              <a:ea typeface="Arial Unicode MS" pitchFamily="34" charset="-128"/>
              <a:cs typeface="Times New Roman" pitchFamily="18" charset="0"/>
            </a:endParaRPr>
          </a:p>
          <a:p>
            <a:pPr algn="r" eaLnBrk="0" hangingPunct="0"/>
            <a:r>
              <a:rPr lang="ru-RU" altLang="zh-CN" sz="2000" i="1">
                <a:ea typeface="Arial Unicode MS" pitchFamily="34" charset="-128"/>
                <a:cs typeface="Times New Roman" pitchFamily="18" charset="0"/>
              </a:rPr>
              <a:t>Евангелие </a:t>
            </a:r>
          </a:p>
          <a:p>
            <a:pPr algn="r" eaLnBrk="0" hangingPunct="0"/>
            <a:r>
              <a:rPr lang="ru-RU" altLang="zh-CN" sz="2000" i="1">
                <a:ea typeface="Arial Unicode MS" pitchFamily="34" charset="-128"/>
                <a:cs typeface="Times New Roman" pitchFamily="18" charset="0"/>
              </a:rPr>
              <a:t>от Матфея, </a:t>
            </a:r>
          </a:p>
          <a:p>
            <a:pPr algn="r" eaLnBrk="0" hangingPunct="0"/>
            <a:r>
              <a:rPr lang="ru-RU" altLang="zh-CN" sz="2000" i="1">
                <a:ea typeface="Arial Unicode MS" pitchFamily="34" charset="-128"/>
                <a:cs typeface="Times New Roman" pitchFamily="18" charset="0"/>
              </a:rPr>
              <a:t>глава 25</a:t>
            </a:r>
          </a:p>
        </p:txBody>
      </p:sp>
      <p:pic>
        <p:nvPicPr>
          <p:cNvPr id="47108" name="Picture 3" descr="http://sluck-eparchiya.by/images/_conten/2015/02/2-16632/photo.jpg"/>
          <p:cNvPicPr>
            <a:picLocks noChangeAspect="1" noChangeArrowheads="1"/>
          </p:cNvPicPr>
          <p:nvPr/>
        </p:nvPicPr>
        <p:blipFill>
          <a:blip r:embed="rId4" r:link="rId5"/>
          <a:srcRect/>
          <a:stretch>
            <a:fillRect/>
          </a:stretch>
        </p:blipFill>
        <p:spPr bwMode="auto">
          <a:xfrm>
            <a:off x="250825" y="260350"/>
            <a:ext cx="2017713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3" descr="http://sluck-eparchiya.by/images/_conten/2015/02/2-16632/photo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179388" y="188913"/>
            <a:ext cx="15113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 descr="http://img-fotki.yandex.ru/get/3513/mamatysik.14/0_30c74_4fac8132_X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4581128"/>
            <a:ext cx="2741212" cy="2057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8131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5">
            <a:lum bright="20000"/>
          </a:blip>
          <a:srcRect/>
          <a:stretch>
            <a:fillRect/>
          </a:stretch>
        </p:blipFill>
        <p:spPr bwMode="auto">
          <a:xfrm>
            <a:off x="709295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6">
            <a:lum bright="20000"/>
          </a:blip>
          <a:srcRect/>
          <a:stretch>
            <a:fillRect/>
          </a:stretch>
        </p:blipFill>
        <p:spPr bwMode="auto">
          <a:xfrm>
            <a:off x="0" y="4733925"/>
            <a:ext cx="21240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Rectangle 1"/>
          <p:cNvSpPr>
            <a:spLocks noChangeArrowheads="1"/>
          </p:cNvSpPr>
          <p:nvPr/>
        </p:nvSpPr>
        <p:spPr bwMode="auto">
          <a:xfrm>
            <a:off x="323850" y="792163"/>
            <a:ext cx="8135938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sz="2000" b="1" i="1" u="sng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КООРДИНАЦИОННЫЙ ЦЕНТР </a:t>
            </a:r>
          </a:p>
          <a:p>
            <a:pPr algn="ctr"/>
            <a:r>
              <a:rPr lang="ru-RU" sz="22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Ассоциации сестричеств милосердия РПЦ</a:t>
            </a:r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/>
            <a:endParaRPr lang="ru-RU" sz="22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ru-RU" sz="22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находится в Марфо-Мариинской обители милосердия</a:t>
            </a:r>
          </a:p>
          <a:p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</a:p>
          <a:p>
            <a:pPr algn="ctr"/>
            <a:r>
              <a:rPr lang="ru-RU" sz="22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Адрес: </a:t>
            </a:r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г. Москва</a:t>
            </a:r>
            <a:r>
              <a:rPr lang="ru-RU" sz="22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ул. Большая Ордынка, д. 34, к. 3.</a:t>
            </a:r>
          </a:p>
          <a:p>
            <a:endParaRPr lang="ru-RU" sz="22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ru-RU" sz="22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Координатор Ассоциации</a:t>
            </a:r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 </a:t>
            </a:r>
            <a:r>
              <a:rPr lang="ru-RU" sz="2200" i="1">
                <a:ea typeface="Arial Unicode MS" pitchFamily="34" charset="-128"/>
                <a:cs typeface="Arial Unicode MS" pitchFamily="34" charset="-128"/>
              </a:rPr>
              <a:t>мон. Елисавета</a:t>
            </a:r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200" i="1"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Худоярова</a:t>
            </a:r>
            <a:r>
              <a:rPr lang="ru-RU" sz="2200" i="1">
                <a:ea typeface="Arial Unicode MS" pitchFamily="34" charset="-128"/>
                <a:cs typeface="Arial Unicode MS" pitchFamily="34" charset="-128"/>
              </a:rPr>
              <a:t>)</a:t>
            </a:r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endParaRPr lang="ru-RU" sz="22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ru-RU" sz="22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/>
            <a:r>
              <a:rPr lang="ru-RU" sz="22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Сайт:</a:t>
            </a:r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http</a:t>
            </a:r>
            <a:r>
              <a:rPr lang="ru-RU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://</a:t>
            </a:r>
            <a:r>
              <a:rPr lang="en-US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www</a:t>
            </a:r>
            <a:r>
              <a:rPr lang="ru-RU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.</a:t>
            </a:r>
            <a:r>
              <a:rPr lang="en-US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mmom</a:t>
            </a:r>
            <a:r>
              <a:rPr lang="ru-RU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.</a:t>
            </a:r>
            <a:r>
              <a:rPr lang="en-US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ru</a:t>
            </a:r>
            <a:r>
              <a:rPr lang="ru-RU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/</a:t>
            </a:r>
            <a:r>
              <a:rPr lang="en-US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sestrichestvo</a:t>
            </a:r>
            <a:r>
              <a:rPr lang="ru-RU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/</a:t>
            </a:r>
            <a:endParaRPr lang="ru-RU" sz="22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2"/>
            <a:r>
              <a:rPr lang="en-US" sz="22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E-mail:</a:t>
            </a:r>
            <a:r>
              <a:rPr lang="en-US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8"/>
              </a:rPr>
              <a:t>s.miloserdie@gmail.com</a:t>
            </a:r>
            <a:endParaRPr lang="ru-RU" sz="22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3"/>
            <a:r>
              <a:rPr lang="ru-RU" sz="22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Тел.:</a:t>
            </a:r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+7 (967) 067 22 58</a:t>
            </a:r>
          </a:p>
          <a:p>
            <a:pPr algn="ctr"/>
            <a:endParaRPr lang="ru-RU" sz="2000" u="sng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709295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0" y="4733925"/>
            <a:ext cx="21240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Rectangle 1"/>
          <p:cNvSpPr>
            <a:spLocks noChangeArrowheads="1"/>
          </p:cNvSpPr>
          <p:nvPr/>
        </p:nvSpPr>
        <p:spPr bwMode="auto">
          <a:xfrm>
            <a:off x="879475" y="2636838"/>
            <a:ext cx="71278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sz="2000" b="1" u="sng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zh-CN" sz="40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Благодарим за внимание!</a:t>
            </a:r>
            <a:endParaRPr lang="ru-RU" sz="4000" b="1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ru-RU" sz="2000" u="sng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709295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8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0" y="4733925"/>
            <a:ext cx="21240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Rectangle 1"/>
          <p:cNvSpPr>
            <a:spLocks noChangeArrowheads="1"/>
          </p:cNvSpPr>
          <p:nvPr/>
        </p:nvSpPr>
        <p:spPr bwMode="auto">
          <a:xfrm>
            <a:off x="879475" y="1268413"/>
            <a:ext cx="7127875" cy="477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sz="2000" b="1" u="sng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zh-CN" sz="2400" b="1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Докладчик:</a:t>
            </a:r>
          </a:p>
          <a:p>
            <a:pPr algn="ctr"/>
            <a:endParaRPr lang="ru-RU" altLang="zh-CN" sz="2400" i="1" u="sng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ru-RU" altLang="zh-CN" sz="24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Тычинская Полина Александровна,  </a:t>
            </a:r>
          </a:p>
          <a:p>
            <a:pPr algn="ctr"/>
            <a:r>
              <a:rPr lang="ru-RU" altLang="zh-CN" sz="24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заместитель</a:t>
            </a:r>
            <a:r>
              <a:rPr lang="en-US" altLang="zh-CN" sz="24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altLang="zh-CN" sz="24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координатора </a:t>
            </a:r>
          </a:p>
          <a:p>
            <a:pPr algn="ctr" eaLnBrk="0" hangingPunct="0"/>
            <a:r>
              <a:rPr lang="ru-RU" altLang="zh-CN" sz="24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Ассоциации сестричеств милосердия </a:t>
            </a:r>
          </a:p>
          <a:p>
            <a:pPr algn="ctr" eaLnBrk="0" hangingPunct="0"/>
            <a:r>
              <a:rPr lang="ru-RU" altLang="zh-CN" sz="24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Русской Православной Церкви.</a:t>
            </a:r>
          </a:p>
          <a:p>
            <a:pPr lvl="2"/>
            <a:endParaRPr lang="en-US" sz="2400" b="1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2"/>
            <a:endParaRPr lang="en-US" sz="2400" b="1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2" algn="ctr"/>
            <a:r>
              <a:rPr lang="en-US" sz="24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E-mail:</a:t>
            </a:r>
            <a:r>
              <a:rPr lang="en-US" sz="24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polina_tych@mail.ru</a:t>
            </a:r>
          </a:p>
          <a:p>
            <a:pPr lvl="2" algn="ctr"/>
            <a:endParaRPr lang="ru-RU" sz="24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3" algn="ctr"/>
            <a:r>
              <a:rPr lang="ru-RU" sz="24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Тел.:</a:t>
            </a:r>
            <a:r>
              <a:rPr lang="ru-RU" sz="24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+7 (</a:t>
            </a:r>
            <a:r>
              <a:rPr lang="en-US" sz="24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915) 019 40 27</a:t>
            </a:r>
            <a:endParaRPr lang="ru-RU" sz="24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ru-RU" sz="2000" u="sng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ttachment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737</Words>
  <Application>Microsoft Office PowerPoint</Application>
  <PresentationFormat>On-screen Show (4:3)</PresentationFormat>
  <Paragraphs>166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13</vt:i4>
      </vt:variant>
      <vt:variant>
        <vt:lpstr>Заголовки слайдов</vt:lpstr>
      </vt:variant>
      <vt:variant>
        <vt:i4>24</vt:i4>
      </vt:variant>
    </vt:vector>
  </HeadingPairs>
  <TitlesOfParts>
    <vt:vector size="42" baseType="lpstr">
      <vt:lpstr>Arial</vt:lpstr>
      <vt:lpstr>Calibri</vt:lpstr>
      <vt:lpstr>Arial Unicode MS</vt:lpstr>
      <vt:lpstr>Times New Roman</vt:lpstr>
      <vt:lpstr>Wingdings</vt:lpstr>
      <vt:lpstr>Тема Office</vt:lpstr>
      <vt:lpstr>attachment</vt:lpstr>
      <vt:lpstr>attachment</vt:lpstr>
      <vt:lpstr>attachment</vt:lpstr>
      <vt:lpstr>attachment</vt:lpstr>
      <vt:lpstr>attachment</vt:lpstr>
      <vt:lpstr>attachment</vt:lpstr>
      <vt:lpstr>attachment</vt:lpstr>
      <vt:lpstr>attachment</vt:lpstr>
      <vt:lpstr>attachment</vt:lpstr>
      <vt:lpstr>attachment</vt:lpstr>
      <vt:lpstr>attachment</vt:lpstr>
      <vt:lpstr>attachment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Задачи  Ассоциации сестричеств </vt:lpstr>
      <vt:lpstr>Задачи  Ассоциации сестричеств </vt:lpstr>
      <vt:lpstr>Задачи  Ассоциации сестричеств 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Константин</dc:creator>
  <cp:lastModifiedBy>A</cp:lastModifiedBy>
  <cp:revision>100</cp:revision>
  <dcterms:created xsi:type="dcterms:W3CDTF">2015-11-01T08:21:56Z</dcterms:created>
  <dcterms:modified xsi:type="dcterms:W3CDTF">2016-09-01T07:42:54Z</dcterms:modified>
</cp:coreProperties>
</file>