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3" name="Shape 9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1" name="Shape 11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7" name="Shape 11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Пустой слайд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Заголовок и объект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7" name="Shape 27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Заголовок раздела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rgbClr val="888888"/>
              </a:buClr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Два объекта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Сравнение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5" name="Shape 5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Объект с подписью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Рисунок с подписью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7" name="Shape 67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Заголовок и вертикальный текст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4" name="Shape 74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Вертикальный заголовок и текст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0" name="Shape 80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2CC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diaconia.ru/book/52b1842803a15c7d443c9869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2204864"/>
            <a:ext cx="6523484" cy="411911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/>
          <p:nvPr/>
        </p:nvSpPr>
        <p:spPr>
          <a:xfrm>
            <a:off x="1259632" y="476672"/>
            <a:ext cx="648071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i="1" lang="ru-RU" sz="24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Организация помощи многодетным, малообеспеченным и неполным семьям на приходе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ru-RU" sz="324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Определение многодетной семьи в законодательстве России</a:t>
            </a: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3568" y="1628800"/>
            <a:ext cx="7920880" cy="4497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ru-RU" sz="18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Указ Президента РФ от 5 мая 1992 года № 431 «О мерах по социальной поддержке многодетных семей». В этом документе в подпункте «а» пункта 1 указано, что момент определения категории семей, которые можно считать многодетными, отнесен к ведению субъектов Российской Федерации.</a:t>
            </a: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36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8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В соответствии с законом Москвы № 60 многодетной семьей является семья, имеющая трое и более детей (в том числе усыновленные, пасынки и падчерицы) до достижения младшим из них возраста 16 лет, а обучающимся в образовательном учреждении, реализующем общеобразовательные программы, возраста 18 лет.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С чего начать работу?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783F04"/>
              </a:buClr>
              <a:buSzPct val="1000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Составление списков нуждающихся семей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77777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marR="0" rtl="0" algn="l">
              <a:spcBef>
                <a:spcPts val="640"/>
              </a:spcBef>
              <a:buClr>
                <a:srgbClr val="783F04"/>
              </a:buClr>
              <a:buSzPct val="1000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Собрание (анкета, выбор актива, формы оповещения)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1" i="0" lang="ru-RU" sz="44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Виды помощи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1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1" lang="ru-RU" sz="32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Материальная помощь</a:t>
            </a: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>
              <a:solidFill>
                <a:srgbClr val="783F04"/>
              </a:solidFill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организация выставок, ярмарок, благотворительных акций, постоянных или приуроченных к каким то праздникам - приходским, церковным;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установка церковной кружки;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размещение информации о просьбе на сайте храма, информационном стенде храма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539552" y="188640"/>
            <a:ext cx="8147247" cy="202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467543" y="980728"/>
            <a:ext cx="8219256" cy="5145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1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Продуктовая помощь</a:t>
            </a: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поиск и взаимодействие с различными организациями, магазинами, благотворителями;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привлечение благотворителей через информационный стенд, сайт храма, соц сети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i="0" lang="ru-RU" sz="1600" u="sng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! </a:t>
            </a:r>
            <a:r>
              <a:rPr b="0" i="0" lang="ru-RU" sz="1600" u="sng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Не забывать благодарить за оказанную помощь.</a:t>
            </a:r>
          </a:p>
          <a:p>
            <a:pPr indent="-342900" lvl="0" marL="342900" marR="0" rtl="0" algn="l">
              <a:spcBef>
                <a:spcPts val="320"/>
              </a:spcBef>
              <a:buClr>
                <a:schemeClr val="dk1"/>
              </a:buClr>
              <a:buSzPct val="25000"/>
              <a:buFont typeface="Arial"/>
              <a:buNone/>
            </a:pPr>
            <a:b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899591" y="548679"/>
            <a:ext cx="7797552" cy="2160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517400" y="1136651"/>
            <a:ext cx="8169300" cy="49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1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Вещевая помощь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организация центра гуманитарной помощи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(методическое пособие «Опыт создания церковного центра гуманитарной помощи» </a:t>
            </a:r>
            <a:r>
              <a:rPr b="0" i="0" lang="ru-RU" sz="1600" u="sng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http://www.diaconia.ru/book/52b1842803a15c7d443c9869</a:t>
            </a: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ru-RU" sz="17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взаимодействие через социальные сети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(создание тематической группы в соц.сетях);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7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непосредственное взаимодействие семей между собой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br>
              <a:rPr b="0" i="0" lang="ru-RU" sz="32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467543" y="274637"/>
            <a:ext cx="8219256" cy="580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395536" y="980728"/>
            <a:ext cx="8291263" cy="5145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1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Организация работы с детьми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привлечение добровольцев;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помощь детям в подготовке д/з, сопровождение детей в школы и кружки, прогулка с детьми и др;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репетиторство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(различные формы: частные уроки, групповые занятия интернет-обучение);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группа дневного пребывания;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организация отдыха детей</a:t>
            </a:r>
          </a:p>
          <a:p>
            <a:pPr indent="-342900" lvl="0" marL="342900" marR="0" rtl="0" algn="l">
              <a:spcBef>
                <a:spcPts val="320"/>
              </a:spcBef>
              <a:buClr>
                <a:schemeClr val="dk1"/>
              </a:buClr>
              <a:buSzPct val="25000"/>
              <a:buFont typeface="Arial"/>
              <a:buNone/>
            </a:pPr>
            <a:b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467543" y="274637"/>
            <a:ext cx="8219256" cy="274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395536" y="908720"/>
            <a:ext cx="8291263" cy="5217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457200" lvl="1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1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Юридическая помощь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организация регулярных консультаций;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организация встреч с юристом;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создание информационной юридической странички на сайте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1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Психологическая помощь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организация встреч с православным психологом;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- семейные встречи</a:t>
            </a:r>
          </a:p>
          <a:p>
            <a:pPr indent="-285750" lvl="1" marL="74295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32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755575" y="274637"/>
            <a:ext cx="7931224" cy="274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467543" y="980728"/>
            <a:ext cx="8219256" cy="5145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1" lang="ru-RU" sz="3200" u="none" cap="none" strike="noStrike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Культурно-массовые мероприятия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проведение совместных праздников (семейных, церковных);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организация посещения театра, цирка, выставок, концертов;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организация спортивных мероприятий (семейные веселые старты);</a:t>
            </a: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ru-RU" sz="1600" u="none" cap="none" strike="noStrik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	- организация паломнических поездок и др.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 txBox="1"/>
          <p:nvPr/>
        </p:nvSpPr>
        <p:spPr>
          <a:xfrm>
            <a:off x="-346625" y="1424900"/>
            <a:ext cx="16513500" cy="19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