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63" r:id="rId4"/>
    <p:sldId id="264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899C0-2693-426A-9B64-C87972EAF3E9}" type="datetimeFigureOut">
              <a:rPr lang="ru-RU"/>
              <a:pPr>
                <a:defRPr/>
              </a:pPr>
              <a:t>25.05.2016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264D5-F400-4781-9278-14215F67E9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15770-879D-4A46-B9DD-507B4AAE768C}" type="datetimeFigureOut">
              <a:rPr lang="ru-RU"/>
              <a:pPr>
                <a:defRPr/>
              </a:pPr>
              <a:t>25.05.2016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5D8C0-C99A-485A-BAA8-4F3570360B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C5013-D1AA-4FFB-9B3B-B87BE7A3A755}" type="datetimeFigureOut">
              <a:rPr lang="ru-RU"/>
              <a:pPr>
                <a:defRPr/>
              </a:pPr>
              <a:t>25.05.2016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E84EB-F52D-43D7-AB7E-17CE0442F8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12E47-EFE2-4362-A31D-3810EB710FED}" type="datetimeFigureOut">
              <a:rPr lang="ru-RU"/>
              <a:pPr>
                <a:defRPr/>
              </a:pPr>
              <a:t>25.05.2016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3D942-1299-4BA6-A777-2F5F7642D8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2BD60-C4A8-4459-9BE1-498F7112A4FD}" type="datetimeFigureOut">
              <a:rPr lang="ru-RU"/>
              <a:pPr>
                <a:defRPr/>
              </a:pPr>
              <a:t>25.05.2016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C855F-970B-4871-ACE0-BF28DC7DA5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3F13-1FC4-4DB6-BC70-861A68D2A6CC}" type="datetimeFigureOut">
              <a:rPr lang="ru-RU"/>
              <a:pPr>
                <a:defRPr/>
              </a:pPr>
              <a:t>25.05.2016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A9BB7-0A92-4FBD-8918-7482D15BDF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42F5C-EBC8-4318-B7F7-F54CFCBB39EA}" type="datetimeFigureOut">
              <a:rPr lang="ru-RU"/>
              <a:pPr>
                <a:defRPr/>
              </a:pPr>
              <a:t>25.05.2016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CBACD-D694-49EE-85A0-3C036E3E98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25A4D-3478-4F05-B579-AF6EFBD7EC72}" type="datetimeFigureOut">
              <a:rPr lang="ru-RU"/>
              <a:pPr>
                <a:defRPr/>
              </a:pPr>
              <a:t>25.05.2016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B749C-F44B-4594-8C84-614023D063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2DF36-0088-46E0-9B09-6FAA0BE8CC3C}" type="datetimeFigureOut">
              <a:rPr lang="ru-RU"/>
              <a:pPr>
                <a:defRPr/>
              </a:pPr>
              <a:t>25.05.2016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FF697-545F-485D-BCF7-C4B9821C74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71975-CAB7-4EE4-AB28-011116D94A9D}" type="datetimeFigureOut">
              <a:rPr lang="ru-RU"/>
              <a:pPr>
                <a:defRPr/>
              </a:pPr>
              <a:t>25.05.2016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1A88F-E677-4C57-9BB9-A67BA02FA2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0340E-7DF1-485B-B718-9658721067EC}" type="datetimeFigureOut">
              <a:rPr lang="ru-RU"/>
              <a:pPr>
                <a:defRPr/>
              </a:pPr>
              <a:t>25.05.2016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02DA9-3746-44EC-A3F1-AC339D3009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6E0C4D4-71C8-4711-94CD-04DFE57DEDFD}" type="datetimeFigureOut">
              <a:rPr lang="ru-RU"/>
              <a:pPr>
                <a:defRPr/>
              </a:pPr>
              <a:t>25.05.2016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BBE93CB-182B-416D-9F76-E60EA06FDA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0" r:id="rId4"/>
    <p:sldLayoutId id="2147483686" r:id="rId5"/>
    <p:sldLayoutId id="2147483681" r:id="rId6"/>
    <p:sldLayoutId id="2147483687" r:id="rId7"/>
    <p:sldLayoutId id="2147483688" r:id="rId8"/>
    <p:sldLayoutId id="2147483689" r:id="rId9"/>
    <p:sldLayoutId id="2147483682" r:id="rId10"/>
    <p:sldLayoutId id="214748369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dirty="0" smtClean="0"/>
              <a:t>Лагерь для детей с ограниченными возможностями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«Древо мира»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142984"/>
            <a:ext cx="8248678" cy="401797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u="sng" dirty="0" smtClean="0"/>
              <a:t>Организаторы:</a:t>
            </a:r>
            <a:endParaRPr lang="ru-RU" sz="2000" dirty="0" smtClean="0"/>
          </a:p>
          <a:p>
            <a:r>
              <a:rPr lang="ru-RU" sz="2000" b="1" dirty="0" smtClean="0"/>
              <a:t>КРОО «Поможем нашим детям».</a:t>
            </a:r>
            <a:r>
              <a:rPr lang="ru-RU" sz="2000" dirty="0" smtClean="0"/>
              <a:t> Цель организации - оказание адаптационно-реабилитационной помощи детям-инвалидам с Детским церебральным параличом и их семьям.</a:t>
            </a:r>
          </a:p>
          <a:p>
            <a:r>
              <a:rPr lang="ru-RU" sz="2000" b="1" dirty="0" smtClean="0"/>
              <a:t>Социальный Центр «Невский</a:t>
            </a:r>
            <a:r>
              <a:rPr lang="ru-RU" sz="2000" dirty="0" smtClean="0"/>
              <a:t>» Прихода </a:t>
            </a:r>
            <a:r>
              <a:rPr lang="ru-RU" sz="2000" dirty="0" err="1" smtClean="0"/>
              <a:t>Александро-Невского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каферального</a:t>
            </a:r>
            <a:r>
              <a:rPr lang="ru-RU" sz="2000" dirty="0" smtClean="0"/>
              <a:t> собора г.Петрозаводска.</a:t>
            </a:r>
            <a:endParaRPr lang="ru-RU" sz="2000" dirty="0"/>
          </a:p>
        </p:txBody>
      </p:sp>
      <p:pic>
        <p:nvPicPr>
          <p:cNvPr id="7" name="Рисунок 6" descr="xPHbzex79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3214686"/>
            <a:ext cx="5179274" cy="3453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Описание целевой группы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686800" cy="4525962"/>
          </a:xfrm>
        </p:spPr>
        <p:txBody>
          <a:bodyPr/>
          <a:lstStyle/>
          <a:p>
            <a:r>
              <a:rPr lang="ru-RU" sz="2000" dirty="0" smtClean="0"/>
              <a:t>10-12 детей с различными нарушениями здоровья – ДЦП, нарушениями речи и развития интеллекта различной степени тяжести в возрасте </a:t>
            </a:r>
            <a:r>
              <a:rPr lang="ru-RU" sz="2000" dirty="0" smtClean="0"/>
              <a:t>14-16 </a:t>
            </a:r>
            <a:r>
              <a:rPr lang="ru-RU" sz="2000" dirty="0" smtClean="0"/>
              <a:t>лет. (В данной группе было 6 колясочников, значительная часть детей с нарушениями речи и интеллекта.) В связи с этим группа должна быть небольшая. Желательно, чтобы группа была организована таким образом, что дети с разными ограничениями могли помогать друг другу – те, которые могут самостоятельно передвигаться помогают </a:t>
            </a:r>
            <a:r>
              <a:rPr lang="ru-RU" sz="2000" dirty="0" smtClean="0"/>
              <a:t>тем, кто пользуется колясками. </a:t>
            </a:r>
            <a:endParaRPr lang="ru-RU" sz="2000" dirty="0" smtClean="0"/>
          </a:p>
          <a:p>
            <a:endParaRPr lang="ru-RU" sz="2400" dirty="0"/>
          </a:p>
        </p:txBody>
      </p:sp>
      <p:pic>
        <p:nvPicPr>
          <p:cNvPr id="4" name="Рисунок 3" descr="2jcf6Taj-B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3929066"/>
            <a:ext cx="4179153" cy="27866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Цели и задачи лагеря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686800" cy="4525962"/>
          </a:xfrm>
        </p:spPr>
        <p:txBody>
          <a:bodyPr/>
          <a:lstStyle/>
          <a:p>
            <a:r>
              <a:rPr lang="ru-RU" sz="2000" b="1" dirty="0" smtClean="0"/>
              <a:t>Цель лагеря</a:t>
            </a:r>
            <a:r>
              <a:rPr lang="ru-RU" sz="2000" dirty="0" smtClean="0"/>
              <a:t> – социальная адаптация детей с ограниченными возможностями здоровья методами </a:t>
            </a:r>
            <a:r>
              <a:rPr lang="ru-RU" sz="2000" dirty="0" err="1" smtClean="0"/>
              <a:t>арт-терапии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Одна из задач лагеря - познакомить детей с русским и карельским фольклорным наследием: сказками, былинами, эпосом «Калевала», авторскими сказками.</a:t>
            </a:r>
          </a:p>
          <a:p>
            <a:endParaRPr lang="ru-RU" dirty="0"/>
          </a:p>
        </p:txBody>
      </p:sp>
      <p:pic>
        <p:nvPicPr>
          <p:cNvPr id="4" name="Рисунок 3" descr="P10105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2857496"/>
            <a:ext cx="5143536" cy="38576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Краткое описание лагеря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8686800" cy="4525962"/>
          </a:xfrm>
        </p:spPr>
        <p:txBody>
          <a:bodyPr/>
          <a:lstStyle/>
          <a:p>
            <a:r>
              <a:rPr lang="ru-RU" sz="2000" dirty="0" smtClean="0"/>
              <a:t>Лагерь проводился в течение 5 дней. Все события лагеря построены по сценарию сказки. В первый день происходит погружение детей в сказку, которая будет продолжаться все 5 дней. Каждый день участники получают определенные артефакты (в данном случае это «свеча», «конь», «ключ», «зеркало», «дерево»), которые пригодятся им в последний день. Чтобы получить артефакт, необходимо выполнить определенные задания. </a:t>
            </a:r>
            <a:r>
              <a:rPr lang="ru-RU" sz="2000" dirty="0" smtClean="0"/>
              <a:t>В конце каждого дня проводится работа со словом-артефактом и рефлексия дня («Вечерняя свеча»). </a:t>
            </a:r>
            <a:endParaRPr lang="ru-RU" sz="2000" dirty="0" smtClean="0"/>
          </a:p>
          <a:p>
            <a:endParaRPr lang="ru-RU" dirty="0"/>
          </a:p>
        </p:txBody>
      </p:sp>
      <p:pic>
        <p:nvPicPr>
          <p:cNvPr id="5" name="Рисунок 4" descr="DmM5TjWxjB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1" y="3595092"/>
            <a:ext cx="4572032" cy="304861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001156" cy="5151455"/>
          </a:xfrm>
        </p:spPr>
        <p:txBody>
          <a:bodyPr/>
          <a:lstStyle/>
          <a:p>
            <a:endParaRPr lang="ru-RU" sz="2400" dirty="0" smtClean="0"/>
          </a:p>
          <a:p>
            <a:r>
              <a:rPr lang="ru-RU" sz="2000" dirty="0" smtClean="0"/>
              <a:t>На протяжении всего лагеря дети работают со словом посредством сказки – фольклорной, авторской, своей собственной. Сказка предстает не только привычным нам способом – через повествование, но и через музыкальную импровизацию, спектакль, творческое занятие, игру. В результате информация воспринимается ребенком с разных сторон: на слух, визуально, тактильно. Ребенок сам активно включается в процесс познания, поэтому информация усваивается лучше. К концу лагеря дети запомнили слова-артефакты, составили общую книгу из сказок, которые они придумали сами. 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Краткое описание лагеря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 descr="IMG_46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3857628"/>
            <a:ext cx="4357718" cy="29054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Подготовка  лагеря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4525962"/>
          </a:xfrm>
        </p:spPr>
        <p:txBody>
          <a:bodyPr/>
          <a:lstStyle/>
          <a:p>
            <a:r>
              <a:rPr lang="ru-RU" sz="2000" dirty="0" smtClean="0"/>
              <a:t>При подготовке лагеря важно учитывать особенности детей, понимать, что информация, которая обычно легко воспринимается здоровыми детьми, детям с ограничениями здоровья может быть недоступна. Нужно понимать особенности детей при организации пространства. В процессе подготовки лагеря организаторы консультировались с родителями детей-участников лагеря, что дало возможность выбрать наиболее эффективные формы взаимодействия и подачи информации. Так, например, организаторы отказались от изначальной идеи видеоматериалов, т.к. оказалось, что многие дети не в состоянии эффективно воспринимать и запоминать материал таким образом. </a:t>
            </a:r>
          </a:p>
          <a:p>
            <a:endParaRPr lang="ru-RU" dirty="0"/>
          </a:p>
        </p:txBody>
      </p:sp>
      <p:pic>
        <p:nvPicPr>
          <p:cNvPr id="4" name="Рисунок 3" descr="IMG_47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7" y="4429132"/>
            <a:ext cx="3428713" cy="22860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Вводная часть</a:t>
            </a:r>
            <a:endParaRPr lang="ru-RU" dirty="0"/>
          </a:p>
        </p:txBody>
      </p:sp>
      <p:pic>
        <p:nvPicPr>
          <p:cNvPr id="4" name="Содержимое 3" descr="P10104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91062" y="1857364"/>
            <a:ext cx="4286280" cy="3214710"/>
          </a:xfrm>
        </p:spPr>
      </p:pic>
      <p:pic>
        <p:nvPicPr>
          <p:cNvPr id="6" name="Рисунок 5" descr="P10105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1857364"/>
            <a:ext cx="4214809" cy="31611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Работа со словом-артефактом</a:t>
            </a:r>
            <a:endParaRPr lang="ru-RU" dirty="0"/>
          </a:p>
        </p:txBody>
      </p:sp>
      <p:pic>
        <p:nvPicPr>
          <p:cNvPr id="4" name="Содержимое 3" descr="P10106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285860"/>
            <a:ext cx="7154915" cy="5366187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Творческие мастер-классы</a:t>
            </a:r>
            <a:endParaRPr lang="ru-RU" dirty="0"/>
          </a:p>
        </p:txBody>
      </p:sp>
      <p:pic>
        <p:nvPicPr>
          <p:cNvPr id="4" name="Содержимое 3" descr="P10104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3143248"/>
            <a:ext cx="4615189" cy="3461391"/>
          </a:xfrm>
        </p:spPr>
      </p:pic>
      <p:pic>
        <p:nvPicPr>
          <p:cNvPr id="5" name="Рисунок 4" descr="P10104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427940" y="2072862"/>
            <a:ext cx="5153003" cy="38647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10105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786058"/>
            <a:ext cx="4217936" cy="3163452"/>
          </a:xfrm>
        </p:spPr>
      </p:pic>
      <p:pic>
        <p:nvPicPr>
          <p:cNvPr id="5" name="Рисунок 4" descr="P10105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2786058"/>
            <a:ext cx="4190997" cy="3143248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910" y="285728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Творческие мастер-классы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Рисование на столе для песочной анимации</a:t>
            </a:r>
            <a:endParaRPr lang="ru-RU" sz="2800" dirty="0"/>
          </a:p>
        </p:txBody>
      </p:sp>
      <p:pic>
        <p:nvPicPr>
          <p:cNvPr id="4" name="Содержимое 3" descr="P10105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54750" y="2059772"/>
            <a:ext cx="5048286" cy="3786214"/>
          </a:xfrm>
        </p:spPr>
      </p:pic>
      <p:pic>
        <p:nvPicPr>
          <p:cNvPr id="5" name="Рисунок 4" descr="P10105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205878" y="2062748"/>
            <a:ext cx="5072100" cy="380407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Занятие по Тактильной книге</a:t>
            </a:r>
            <a:endParaRPr lang="ru-RU" dirty="0"/>
          </a:p>
        </p:txBody>
      </p:sp>
      <p:pic>
        <p:nvPicPr>
          <p:cNvPr id="4" name="Содержимое 3" descr="P10105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571744"/>
            <a:ext cx="4286280" cy="3214710"/>
          </a:xfrm>
        </p:spPr>
      </p:pic>
      <p:pic>
        <p:nvPicPr>
          <p:cNvPr id="5" name="Рисунок 4" descr="P10105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2571744"/>
            <a:ext cx="4286280" cy="321471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Спектакли Кукольного театра</a:t>
            </a:r>
            <a:endParaRPr lang="ru-RU" dirty="0"/>
          </a:p>
        </p:txBody>
      </p:sp>
      <p:pic>
        <p:nvPicPr>
          <p:cNvPr id="4" name="Содержимое 3" descr="P101059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357430"/>
            <a:ext cx="4286280" cy="3214710"/>
          </a:xfrm>
        </p:spPr>
      </p:pic>
      <p:pic>
        <p:nvPicPr>
          <p:cNvPr id="5" name="Рисунок 4" descr="P10106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2357430"/>
            <a:ext cx="4286280" cy="32147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10106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4615397" y="2171157"/>
            <a:ext cx="4796357" cy="3597268"/>
          </a:xfrm>
        </p:spPr>
      </p:pic>
      <p:pic>
        <p:nvPicPr>
          <p:cNvPr id="5" name="Рисунок 4" descr="P10106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3000372"/>
            <a:ext cx="4476782" cy="3357586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42910" y="285728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Творческие мастер-классы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10106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428868"/>
            <a:ext cx="4381530" cy="3286148"/>
          </a:xfrm>
        </p:spPr>
      </p:pic>
      <p:pic>
        <p:nvPicPr>
          <p:cNvPr id="5" name="Рисунок 4" descr="5acbf7885a9cfee4912d40ca9e66ec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5" y="2500306"/>
            <a:ext cx="4264787" cy="321471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42910" y="285728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Творческие мастер-классы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686800" cy="838200"/>
          </a:xfrm>
        </p:spPr>
        <p:txBody>
          <a:bodyPr/>
          <a:lstStyle/>
          <a:p>
            <a:pPr algn="ctr"/>
            <a:r>
              <a:rPr lang="ru-RU" dirty="0" smtClean="0"/>
              <a:t>Музыкальные занятия</a:t>
            </a:r>
            <a:endParaRPr lang="ru-RU" dirty="0"/>
          </a:p>
        </p:txBody>
      </p:sp>
      <p:pic>
        <p:nvPicPr>
          <p:cNvPr id="5" name="Рисунок 4" descr="IMG_46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714620"/>
            <a:ext cx="4357718" cy="2904845"/>
          </a:xfrm>
          <a:prstGeom prst="rect">
            <a:avLst/>
          </a:prstGeom>
        </p:spPr>
      </p:pic>
      <p:pic>
        <p:nvPicPr>
          <p:cNvPr id="4" name="Содержимое 3" descr="IMG_466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0" y="2714620"/>
            <a:ext cx="4392998" cy="292895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8686800" cy="838200"/>
          </a:xfrm>
        </p:spPr>
        <p:txBody>
          <a:bodyPr/>
          <a:lstStyle/>
          <a:p>
            <a:r>
              <a:rPr lang="ru-RU" dirty="0" smtClean="0"/>
              <a:t>Финальное задание - кроссворд</a:t>
            </a:r>
            <a:endParaRPr lang="ru-RU" dirty="0"/>
          </a:p>
        </p:txBody>
      </p:sp>
      <p:pic>
        <p:nvPicPr>
          <p:cNvPr id="4" name="Содержимое 3" descr="DSC05867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357298"/>
            <a:ext cx="8358246" cy="506261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локольная радуга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Колокольная радуга</Template>
  <TotalTime>265</TotalTime>
  <Words>470</Words>
  <Application>Microsoft Office PowerPoint</Application>
  <PresentationFormat>Экран (4:3)</PresentationFormat>
  <Paragraphs>27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Колокольная радуга</vt:lpstr>
      <vt:lpstr>Лагерь для детей с ограниченными возможностями «Древо мира» </vt:lpstr>
      <vt:lpstr>Описание целевой группы </vt:lpstr>
      <vt:lpstr>Цели и задачи лагеря</vt:lpstr>
      <vt:lpstr>Краткое описание лагеря </vt:lpstr>
      <vt:lpstr>Краткое описание лагеря </vt:lpstr>
      <vt:lpstr>Подготовка  лагеря</vt:lpstr>
      <vt:lpstr>Вводная часть</vt:lpstr>
      <vt:lpstr>Работа со словом-артефактом</vt:lpstr>
      <vt:lpstr>Творческие мастер-классы</vt:lpstr>
      <vt:lpstr>Слайд 10</vt:lpstr>
      <vt:lpstr>Рисование на столе для песочной анимации</vt:lpstr>
      <vt:lpstr>Занятие по Тактильной книге</vt:lpstr>
      <vt:lpstr>Спектакли Кукольного театра</vt:lpstr>
      <vt:lpstr>Слайд 14</vt:lpstr>
      <vt:lpstr>Слайд 15</vt:lpstr>
      <vt:lpstr>Музыкальные занятия</vt:lpstr>
      <vt:lpstr>Финальное задание - кроссворд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«Колокольная радуга»</dc:title>
  <dc:creator>Ксения</dc:creator>
  <cp:lastModifiedBy>Ксения</cp:lastModifiedBy>
  <cp:revision>26</cp:revision>
  <dcterms:created xsi:type="dcterms:W3CDTF">2015-11-10T12:19:34Z</dcterms:created>
  <dcterms:modified xsi:type="dcterms:W3CDTF">2016-05-25T21:56:24Z</dcterms:modified>
</cp:coreProperties>
</file>