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284" r:id="rId3"/>
    <p:sldId id="285" r:id="rId4"/>
    <p:sldId id="277" r:id="rId5"/>
    <p:sldId id="286" r:id="rId6"/>
    <p:sldId id="290" r:id="rId7"/>
    <p:sldId id="291" r:id="rId8"/>
    <p:sldId id="292" r:id="rId9"/>
    <p:sldId id="293" r:id="rId10"/>
    <p:sldId id="294" r:id="rId11"/>
    <p:sldId id="295" r:id="rId12"/>
    <p:sldId id="278" r:id="rId13"/>
    <p:sldId id="279" r:id="rId14"/>
    <p:sldId id="280" r:id="rId15"/>
    <p:sldId id="281" r:id="rId16"/>
    <p:sldId id="260" r:id="rId17"/>
    <p:sldId id="261" r:id="rId18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16" d="100"/>
          <a:sy n="116" d="100"/>
        </p:scale>
        <p:origin x="-13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F9E049-CBA2-4492-B276-02EED59C9F90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12181C-3F09-4164-8B2F-135131D1ECE8}">
      <dgm:prSet phldrT="[Текст]"/>
      <dgm:spPr/>
      <dgm:t>
        <a:bodyPr/>
        <a:lstStyle/>
        <a:p>
          <a:r>
            <a:rPr lang="ru-RU" dirty="0"/>
            <a:t>Проблема</a:t>
          </a:r>
        </a:p>
      </dgm:t>
    </dgm:pt>
    <dgm:pt modelId="{3608A049-8908-474B-9876-B7304F52C190}" type="parTrans" cxnId="{FEC41D8F-1A5E-4B58-B56A-04533E82A27B}">
      <dgm:prSet/>
      <dgm:spPr/>
      <dgm:t>
        <a:bodyPr/>
        <a:lstStyle/>
        <a:p>
          <a:endParaRPr lang="ru-RU"/>
        </a:p>
      </dgm:t>
    </dgm:pt>
    <dgm:pt modelId="{D4EBD445-9583-4CA0-9F75-B78ADDBBEBE6}" type="sibTrans" cxnId="{FEC41D8F-1A5E-4B58-B56A-04533E82A27B}">
      <dgm:prSet/>
      <dgm:spPr/>
      <dgm:t>
        <a:bodyPr/>
        <a:lstStyle/>
        <a:p>
          <a:endParaRPr lang="ru-RU"/>
        </a:p>
      </dgm:t>
    </dgm:pt>
    <dgm:pt modelId="{EB07C796-8FD2-487F-835B-335EA0C635DF}">
      <dgm:prSet phldrT="[Текст]"/>
      <dgm:spPr/>
      <dgm:t>
        <a:bodyPr/>
        <a:lstStyle/>
        <a:p>
          <a:r>
            <a:rPr lang="ru-RU" dirty="0"/>
            <a:t>Цель, задачи</a:t>
          </a:r>
        </a:p>
      </dgm:t>
    </dgm:pt>
    <dgm:pt modelId="{7F6FF7E8-4BAB-4F53-8D44-86B5A2916859}" type="parTrans" cxnId="{E93AB82E-D876-4543-B030-C3F20CE4C0B9}">
      <dgm:prSet/>
      <dgm:spPr/>
      <dgm:t>
        <a:bodyPr/>
        <a:lstStyle/>
        <a:p>
          <a:endParaRPr lang="ru-RU"/>
        </a:p>
      </dgm:t>
    </dgm:pt>
    <dgm:pt modelId="{B590C991-DD53-4CBE-B891-F35A75FAC76F}" type="sibTrans" cxnId="{E93AB82E-D876-4543-B030-C3F20CE4C0B9}">
      <dgm:prSet/>
      <dgm:spPr/>
      <dgm:t>
        <a:bodyPr/>
        <a:lstStyle/>
        <a:p>
          <a:endParaRPr lang="ru-RU"/>
        </a:p>
      </dgm:t>
    </dgm:pt>
    <dgm:pt modelId="{CE54A3DA-18BB-4661-A690-2E8C259469C0}">
      <dgm:prSet phldrT="[Текст]"/>
      <dgm:spPr/>
      <dgm:t>
        <a:bodyPr/>
        <a:lstStyle/>
        <a:p>
          <a:r>
            <a:rPr lang="ru-RU" dirty="0"/>
            <a:t>Мероприятия</a:t>
          </a:r>
        </a:p>
      </dgm:t>
    </dgm:pt>
    <dgm:pt modelId="{0866AB13-B859-4D44-9EA9-B415B7ACD85E}" type="parTrans" cxnId="{BA377574-7849-4875-AA0B-7B67B64F2F36}">
      <dgm:prSet/>
      <dgm:spPr/>
      <dgm:t>
        <a:bodyPr/>
        <a:lstStyle/>
        <a:p>
          <a:endParaRPr lang="ru-RU"/>
        </a:p>
      </dgm:t>
    </dgm:pt>
    <dgm:pt modelId="{63CFA6CA-4185-4E5F-B447-5DE9B7E2E01F}" type="sibTrans" cxnId="{BA377574-7849-4875-AA0B-7B67B64F2F36}">
      <dgm:prSet/>
      <dgm:spPr/>
      <dgm:t>
        <a:bodyPr/>
        <a:lstStyle/>
        <a:p>
          <a:endParaRPr lang="ru-RU"/>
        </a:p>
      </dgm:t>
    </dgm:pt>
    <dgm:pt modelId="{3E4F6652-0A42-4711-9E11-54E146099E82}">
      <dgm:prSet phldrT="[Текст]"/>
      <dgm:spPr/>
      <dgm:t>
        <a:bodyPr/>
        <a:lstStyle/>
        <a:p>
          <a:r>
            <a:rPr lang="ru-RU" dirty="0"/>
            <a:t>Результат</a:t>
          </a:r>
        </a:p>
      </dgm:t>
    </dgm:pt>
    <dgm:pt modelId="{FC1A4C8A-BB03-43A7-963E-1A73927A4651}" type="parTrans" cxnId="{4CFC82EE-9689-4404-B61E-436B96BD3650}">
      <dgm:prSet/>
      <dgm:spPr/>
      <dgm:t>
        <a:bodyPr/>
        <a:lstStyle/>
        <a:p>
          <a:endParaRPr lang="ru-RU"/>
        </a:p>
      </dgm:t>
    </dgm:pt>
    <dgm:pt modelId="{B0797968-89E7-461F-A1A6-E5A6367CF66C}" type="sibTrans" cxnId="{4CFC82EE-9689-4404-B61E-436B96BD3650}">
      <dgm:prSet/>
      <dgm:spPr/>
      <dgm:t>
        <a:bodyPr/>
        <a:lstStyle/>
        <a:p>
          <a:endParaRPr lang="ru-RU"/>
        </a:p>
      </dgm:t>
    </dgm:pt>
    <dgm:pt modelId="{67BF89B0-D8DE-4A6A-A96F-B3D9BD9703DF}">
      <dgm:prSet phldrT="[Текст]"/>
      <dgm:spPr/>
      <dgm:t>
        <a:bodyPr/>
        <a:lstStyle/>
        <a:p>
          <a:r>
            <a:rPr lang="ru-RU" dirty="0"/>
            <a:t>Бюджет</a:t>
          </a:r>
        </a:p>
      </dgm:t>
    </dgm:pt>
    <dgm:pt modelId="{DDD09D98-0A94-4CB5-AE1B-8E2B5722E1DF}" type="parTrans" cxnId="{FB2D8E47-03F6-4D90-B5D2-B0583F4B288C}">
      <dgm:prSet/>
      <dgm:spPr/>
      <dgm:t>
        <a:bodyPr/>
        <a:lstStyle/>
        <a:p>
          <a:endParaRPr lang="ru-RU"/>
        </a:p>
      </dgm:t>
    </dgm:pt>
    <dgm:pt modelId="{4C17AA67-C002-4F18-910D-8AA7A6BF954C}" type="sibTrans" cxnId="{FB2D8E47-03F6-4D90-B5D2-B0583F4B288C}">
      <dgm:prSet/>
      <dgm:spPr/>
      <dgm:t>
        <a:bodyPr/>
        <a:lstStyle/>
        <a:p>
          <a:endParaRPr lang="ru-RU"/>
        </a:p>
      </dgm:t>
    </dgm:pt>
    <dgm:pt modelId="{7A025AF3-46DC-43AB-898E-60D31CFE27A9}" type="pres">
      <dgm:prSet presAssocID="{D8F9E049-CBA2-4492-B276-02EED59C9F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6C7BB7-82FD-4B11-9225-AC7CBD712BBB}" type="pres">
      <dgm:prSet presAssocID="{B612181C-3F09-4164-8B2F-135131D1ECE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59DF8-6947-4C6E-B61C-65A22F15E63E}" type="pres">
      <dgm:prSet presAssocID="{D4EBD445-9583-4CA0-9F75-B78ADDBBEBE6}" presName="sibTrans" presStyleCnt="0"/>
      <dgm:spPr/>
    </dgm:pt>
    <dgm:pt modelId="{5FF530C4-C0C8-4FF6-9437-CEEA8E365528}" type="pres">
      <dgm:prSet presAssocID="{EB07C796-8FD2-487F-835B-335EA0C635D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1DE93E-AEB4-4CA9-A0BD-2143C74FC669}" type="pres">
      <dgm:prSet presAssocID="{B590C991-DD53-4CBE-B891-F35A75FAC76F}" presName="sibTrans" presStyleCnt="0"/>
      <dgm:spPr/>
    </dgm:pt>
    <dgm:pt modelId="{99D23213-6FC2-4783-9F8B-11E326BADF3B}" type="pres">
      <dgm:prSet presAssocID="{CE54A3DA-18BB-4661-A690-2E8C259469C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14686-EE98-4159-9E30-0C6CE0F32E93}" type="pres">
      <dgm:prSet presAssocID="{63CFA6CA-4185-4E5F-B447-5DE9B7E2E01F}" presName="sibTrans" presStyleCnt="0"/>
      <dgm:spPr/>
    </dgm:pt>
    <dgm:pt modelId="{AD887D7C-1C3B-47B2-96F7-4A8EF25CF7B4}" type="pres">
      <dgm:prSet presAssocID="{3E4F6652-0A42-4711-9E11-54E146099E8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36352-6BB7-4D13-AFFE-CB436E54E018}" type="pres">
      <dgm:prSet presAssocID="{B0797968-89E7-461F-A1A6-E5A6367CF66C}" presName="sibTrans" presStyleCnt="0"/>
      <dgm:spPr/>
    </dgm:pt>
    <dgm:pt modelId="{3981F4F8-A0C7-4CCB-BF3A-E667888393C3}" type="pres">
      <dgm:prSet presAssocID="{67BF89B0-D8DE-4A6A-A96F-B3D9BD9703D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32F3BC-B3CB-45BD-8887-71D28336E87B}" type="presOf" srcId="{B612181C-3F09-4164-8B2F-135131D1ECE8}" destId="{F96C7BB7-82FD-4B11-9225-AC7CBD712BBB}" srcOrd="0" destOrd="0" presId="urn:microsoft.com/office/officeart/2005/8/layout/default#1"/>
    <dgm:cxn modelId="{8D6C1CC8-71A8-436A-B647-6DD0EA663687}" type="presOf" srcId="{D8F9E049-CBA2-4492-B276-02EED59C9F90}" destId="{7A025AF3-46DC-43AB-898E-60D31CFE27A9}" srcOrd="0" destOrd="0" presId="urn:microsoft.com/office/officeart/2005/8/layout/default#1"/>
    <dgm:cxn modelId="{C7652CAF-ED01-4BF0-8CF9-97DAE37A3AB7}" type="presOf" srcId="{3E4F6652-0A42-4711-9E11-54E146099E82}" destId="{AD887D7C-1C3B-47B2-96F7-4A8EF25CF7B4}" srcOrd="0" destOrd="0" presId="urn:microsoft.com/office/officeart/2005/8/layout/default#1"/>
    <dgm:cxn modelId="{FECBA13A-3AA5-4F78-8897-245A8F9BB6AC}" type="presOf" srcId="{67BF89B0-D8DE-4A6A-A96F-B3D9BD9703DF}" destId="{3981F4F8-A0C7-4CCB-BF3A-E667888393C3}" srcOrd="0" destOrd="0" presId="urn:microsoft.com/office/officeart/2005/8/layout/default#1"/>
    <dgm:cxn modelId="{FB2D8E47-03F6-4D90-B5D2-B0583F4B288C}" srcId="{D8F9E049-CBA2-4492-B276-02EED59C9F90}" destId="{67BF89B0-D8DE-4A6A-A96F-B3D9BD9703DF}" srcOrd="4" destOrd="0" parTransId="{DDD09D98-0A94-4CB5-AE1B-8E2B5722E1DF}" sibTransId="{4C17AA67-C002-4F18-910D-8AA7A6BF954C}"/>
    <dgm:cxn modelId="{E93AB82E-D876-4543-B030-C3F20CE4C0B9}" srcId="{D8F9E049-CBA2-4492-B276-02EED59C9F90}" destId="{EB07C796-8FD2-487F-835B-335EA0C635DF}" srcOrd="1" destOrd="0" parTransId="{7F6FF7E8-4BAB-4F53-8D44-86B5A2916859}" sibTransId="{B590C991-DD53-4CBE-B891-F35A75FAC76F}"/>
    <dgm:cxn modelId="{7FB73D00-3837-4A64-91A1-A29F30542B02}" type="presOf" srcId="{EB07C796-8FD2-487F-835B-335EA0C635DF}" destId="{5FF530C4-C0C8-4FF6-9437-CEEA8E365528}" srcOrd="0" destOrd="0" presId="urn:microsoft.com/office/officeart/2005/8/layout/default#1"/>
    <dgm:cxn modelId="{BA377574-7849-4875-AA0B-7B67B64F2F36}" srcId="{D8F9E049-CBA2-4492-B276-02EED59C9F90}" destId="{CE54A3DA-18BB-4661-A690-2E8C259469C0}" srcOrd="2" destOrd="0" parTransId="{0866AB13-B859-4D44-9EA9-B415B7ACD85E}" sibTransId="{63CFA6CA-4185-4E5F-B447-5DE9B7E2E01F}"/>
    <dgm:cxn modelId="{4CFC82EE-9689-4404-B61E-436B96BD3650}" srcId="{D8F9E049-CBA2-4492-B276-02EED59C9F90}" destId="{3E4F6652-0A42-4711-9E11-54E146099E82}" srcOrd="3" destOrd="0" parTransId="{FC1A4C8A-BB03-43A7-963E-1A73927A4651}" sibTransId="{B0797968-89E7-461F-A1A6-E5A6367CF66C}"/>
    <dgm:cxn modelId="{FEC41D8F-1A5E-4B58-B56A-04533E82A27B}" srcId="{D8F9E049-CBA2-4492-B276-02EED59C9F90}" destId="{B612181C-3F09-4164-8B2F-135131D1ECE8}" srcOrd="0" destOrd="0" parTransId="{3608A049-8908-474B-9876-B7304F52C190}" sibTransId="{D4EBD445-9583-4CA0-9F75-B78ADDBBEBE6}"/>
    <dgm:cxn modelId="{9DB27E3F-A624-4CAD-9D35-B006A902B3E7}" type="presOf" srcId="{CE54A3DA-18BB-4661-A690-2E8C259469C0}" destId="{99D23213-6FC2-4783-9F8B-11E326BADF3B}" srcOrd="0" destOrd="0" presId="urn:microsoft.com/office/officeart/2005/8/layout/default#1"/>
    <dgm:cxn modelId="{86EE0362-410B-403E-BC83-6461553937C9}" type="presParOf" srcId="{7A025AF3-46DC-43AB-898E-60D31CFE27A9}" destId="{F96C7BB7-82FD-4B11-9225-AC7CBD712BBB}" srcOrd="0" destOrd="0" presId="urn:microsoft.com/office/officeart/2005/8/layout/default#1"/>
    <dgm:cxn modelId="{7B29C122-E250-4069-939A-43D48C4A6FE7}" type="presParOf" srcId="{7A025AF3-46DC-43AB-898E-60D31CFE27A9}" destId="{53C59DF8-6947-4C6E-B61C-65A22F15E63E}" srcOrd="1" destOrd="0" presId="urn:microsoft.com/office/officeart/2005/8/layout/default#1"/>
    <dgm:cxn modelId="{2C15C320-DC8E-49F3-8F7A-D673749DE428}" type="presParOf" srcId="{7A025AF3-46DC-43AB-898E-60D31CFE27A9}" destId="{5FF530C4-C0C8-4FF6-9437-CEEA8E365528}" srcOrd="2" destOrd="0" presId="urn:microsoft.com/office/officeart/2005/8/layout/default#1"/>
    <dgm:cxn modelId="{83BCB3D7-2E9B-451C-8B31-FDBA9553D19D}" type="presParOf" srcId="{7A025AF3-46DC-43AB-898E-60D31CFE27A9}" destId="{3A1DE93E-AEB4-4CA9-A0BD-2143C74FC669}" srcOrd="3" destOrd="0" presId="urn:microsoft.com/office/officeart/2005/8/layout/default#1"/>
    <dgm:cxn modelId="{C95F32F2-237C-4750-A0CC-E52645236F80}" type="presParOf" srcId="{7A025AF3-46DC-43AB-898E-60D31CFE27A9}" destId="{99D23213-6FC2-4783-9F8B-11E326BADF3B}" srcOrd="4" destOrd="0" presId="urn:microsoft.com/office/officeart/2005/8/layout/default#1"/>
    <dgm:cxn modelId="{B6206ED1-90FB-4771-B5AC-73B317ECA332}" type="presParOf" srcId="{7A025AF3-46DC-43AB-898E-60D31CFE27A9}" destId="{04E14686-EE98-4159-9E30-0C6CE0F32E93}" srcOrd="5" destOrd="0" presId="urn:microsoft.com/office/officeart/2005/8/layout/default#1"/>
    <dgm:cxn modelId="{9F034185-1E7D-4B23-9CE2-9C18B1C8F1AB}" type="presParOf" srcId="{7A025AF3-46DC-43AB-898E-60D31CFE27A9}" destId="{AD887D7C-1C3B-47B2-96F7-4A8EF25CF7B4}" srcOrd="6" destOrd="0" presId="urn:microsoft.com/office/officeart/2005/8/layout/default#1"/>
    <dgm:cxn modelId="{5AFBB6C3-34C1-4ABD-BA61-004D69C715E6}" type="presParOf" srcId="{7A025AF3-46DC-43AB-898E-60D31CFE27A9}" destId="{F8636352-6BB7-4D13-AFFE-CB436E54E018}" srcOrd="7" destOrd="0" presId="urn:microsoft.com/office/officeart/2005/8/layout/default#1"/>
    <dgm:cxn modelId="{68D5CB3A-3337-4C42-920C-CB527C357CC1}" type="presParOf" srcId="{7A025AF3-46DC-43AB-898E-60D31CFE27A9}" destId="{3981F4F8-A0C7-4CCB-BF3A-E667888393C3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C7BB7-82FD-4B11-9225-AC7CBD712BBB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Проблема</a:t>
          </a:r>
        </a:p>
      </dsp:txBody>
      <dsp:txXfrm>
        <a:off x="916483" y="1984"/>
        <a:ext cx="2030015" cy="1218009"/>
      </dsp:txXfrm>
    </dsp:sp>
    <dsp:sp modelId="{5FF530C4-C0C8-4FF6-9437-CEEA8E365528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Цель, задачи</a:t>
          </a:r>
        </a:p>
      </dsp:txBody>
      <dsp:txXfrm>
        <a:off x="3149500" y="1984"/>
        <a:ext cx="2030015" cy="1218009"/>
      </dsp:txXfrm>
    </dsp:sp>
    <dsp:sp modelId="{99D23213-6FC2-4783-9F8B-11E326BADF3B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Мероприятия</a:t>
          </a:r>
        </a:p>
      </dsp:txBody>
      <dsp:txXfrm>
        <a:off x="916483" y="1422995"/>
        <a:ext cx="2030015" cy="1218009"/>
      </dsp:txXfrm>
    </dsp:sp>
    <dsp:sp modelId="{AD887D7C-1C3B-47B2-96F7-4A8EF25CF7B4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Результат</a:t>
          </a:r>
        </a:p>
      </dsp:txBody>
      <dsp:txXfrm>
        <a:off x="3149500" y="1422995"/>
        <a:ext cx="2030015" cy="1218009"/>
      </dsp:txXfrm>
    </dsp:sp>
    <dsp:sp modelId="{3981F4F8-A0C7-4CCB-BF3A-E667888393C3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Бюджет</a:t>
          </a:r>
        </a:p>
      </dsp:txBody>
      <dsp:txXfrm>
        <a:off x="2032992" y="2844006"/>
        <a:ext cx="2030015" cy="121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29D09-8985-4465-B816-598AFC3D467E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1225-F595-4B86-A520-6A366AE9D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2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E02745E-4D11-4960-9088-22B958D8EF51}" type="slidenum">
              <a:rPr lang="ru-RU" altLang="ru-RU"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41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5957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41313" indent="-341313" algn="just"/>
            <a:endParaRPr lang="ru-RU" altLang="ru-RU">
              <a:latin typeface="Arial Narrow" panose="020B0606020202030204" pitchFamily="34" charset="0"/>
            </a:endParaRPr>
          </a:p>
        </p:txBody>
      </p:sp>
      <p:sp>
        <p:nvSpPr>
          <p:cNvPr id="54276" name="Номер слайда 3"/>
          <p:cNvSpPr txBox="1">
            <a:spLocks noGrp="1"/>
          </p:cNvSpPr>
          <p:nvPr/>
        </p:nvSpPr>
        <p:spPr bwMode="auto">
          <a:xfrm>
            <a:off x="5632451" y="7040806"/>
            <a:ext cx="4310063" cy="37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4" tIns="45592" rIns="91184" bIns="4559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34310E-A199-44AB-8D26-CFA6892EDCA7}" type="slidenum">
              <a:rPr lang="ru-RU" altLang="ru-RU"/>
              <a:pPr algn="r" eaLnBrk="1" hangingPunct="1">
                <a:spcBef>
                  <a:spcPct val="0"/>
                </a:spcBef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884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0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6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66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294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10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95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218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003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7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3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68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8001000" y="6515100"/>
            <a:ext cx="1938867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2" y="6215064"/>
            <a:ext cx="857249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1" y="161926"/>
            <a:ext cx="800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162016" y="253988"/>
            <a:ext cx="103632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7048500" y="6492876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930C0A86-D47D-419C-A134-09D97D62FA6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3495406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8001000" y="6515100"/>
            <a:ext cx="1938867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2" y="6215064"/>
            <a:ext cx="857249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1" y="161926"/>
            <a:ext cx="800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162016" y="253988"/>
            <a:ext cx="103632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7048500" y="6492876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874D3851-FCEC-4F95-A43E-57388CBE315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20367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EEDA8-BB80-4598-857D-F0D750340831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A2649-8AFD-43CB-B834-27DFB40FE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27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2913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b="1" dirty="0"/>
              <a:t>БЮДЖЕТ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8195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3270053" y="215900"/>
            <a:ext cx="44903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Arial Narrow" panose="020B0606020202030204" pitchFamily="34" charset="0"/>
              </a:rPr>
              <a:t>Ключевые понятия проекта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0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056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199914" y="6106378"/>
            <a:ext cx="1741715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28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altLang="ru-RU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ПРОЕКТА</a:t>
            </a:r>
            <a:r>
              <a:rPr lang="ru-RU" alt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4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190402"/>
              </p:ext>
            </p:extLst>
          </p:nvPr>
        </p:nvGraphicFramePr>
        <p:xfrm>
          <a:off x="700215" y="2281879"/>
          <a:ext cx="11013990" cy="3966264"/>
        </p:xfrm>
        <a:graphic>
          <a:graphicData uri="http://schemas.openxmlformats.org/drawingml/2006/table">
            <a:tbl>
              <a:tblPr/>
              <a:tblGrid>
                <a:gridCol w="757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60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44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57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37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722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92384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4880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n/n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Наименование статьи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Количество единиц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b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(с указанием названия единицы - чел., мес., шт. и т.д.)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Стоимость единицы</a:t>
                      </a:r>
                      <a:b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Общая стоимость проекта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/>
                          <a:ea typeface="Times New Roman"/>
                        </a:rPr>
                        <a:t>Софинансирование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(руб.)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Запрашиваемая сумма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(руб.)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ИТОГО ПО ПРОЕКТУ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97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0124"/>
          </a:xfrm>
        </p:spPr>
        <p:txBody>
          <a:bodyPr>
            <a:normAutofit fontScale="90000"/>
          </a:bodyPr>
          <a:lstStyle/>
          <a:p>
            <a:r>
              <a:rPr lang="ru-RU" dirty="0"/>
              <a:t>Требования к бюджету в рамках учебного курса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904758"/>
              </p:ext>
            </p:extLst>
          </p:nvPr>
        </p:nvGraphicFramePr>
        <p:xfrm>
          <a:off x="1350498" y="862209"/>
          <a:ext cx="9678573" cy="592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Document" r:id="rId3" imgW="9252332" imgH="5922082" progId="Word.Document.12">
                  <p:embed/>
                </p:oleObj>
              </mc:Choice>
              <mc:Fallback>
                <p:oleObj name="Document" r:id="rId3" imgW="9252332" imgH="5922082" progId="Word.Document.12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50498" y="862209"/>
                        <a:ext cx="9678573" cy="592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523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203191"/>
              </p:ext>
            </p:extLst>
          </p:nvPr>
        </p:nvGraphicFramePr>
        <p:xfrm>
          <a:off x="782595" y="263603"/>
          <a:ext cx="10000736" cy="64420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0734"/>
                <a:gridCol w="2923535"/>
                <a:gridCol w="900109"/>
                <a:gridCol w="1144770"/>
                <a:gridCol w="338041"/>
                <a:gridCol w="1818668"/>
                <a:gridCol w="735062"/>
                <a:gridCol w="1309817"/>
              </a:tblGrid>
              <a:tr h="89470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47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СМЕТА ЗАТРАТ НА МЕРОПРИЯТИЯ ПРОГРАММЫ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470">
                <a:tc gridSpan="8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 "__"___________ 2015 г. по "___"___________ 20___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470">
                <a:tc gridSpan="8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Количество месяцев: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3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статей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Бюджетные средства 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Собственные ресурсы в денежном выражении и средства организаций-партнеров (если имеются) 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Общий бюджет 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</a:tr>
              <a:tr h="20199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Административно-управленческие расходы   </a:t>
                      </a:r>
                      <a:r>
                        <a:rPr lang="ru-RU" sz="1200" b="1" u="none" strike="noStrike" dirty="0" smtClean="0">
                          <a:effectLst/>
                        </a:rPr>
                        <a:t>(</a:t>
                      </a:r>
                      <a:r>
                        <a:rPr lang="ru-RU" sz="1200" b="1" u="none" strike="noStrike" dirty="0">
                          <a:effectLst/>
                        </a:rPr>
                        <a:t>не более 30% от общего размера субсидии)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2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Фонд оплаты труда административно-управленческого персонала, задействованного в выполнении Программы, включая начисления на оплату труда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439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Административно-управленческие расходы организации, связанные с выполнением Программы (кроме оплаты труда)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8947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Непосредственные (прямые) расходы на выполнение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69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Фонд оплаты труда работников и специалистов, задействованных в реализации Программы (кроме административно-управленческого персонала), включая начисления на оплату труда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526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Затраты на арендуемое/собственное помещение организации, используемое в целях и в период выполнения мероприятий Программы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439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Затраты на приобретение оборудования, необходимого для выполнения мероприятий Программы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439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Затраты на аренду оборудования, используемого в целях и в период выполнения мероприятий Программы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439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Затраты на оплату услуг сторонних организаций (оплата товаров, работ, услуг, в том числе транспортные расходы)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439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Уплата налогов, сборов и иных обязательных платежей в бюджет бюджетной системы Российской Федерации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351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ctr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Оценка труда добровольцев в денежном выражении (если будут привлекаться)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  <a:tr h="89470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ИТОГО: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146" marR="3146" marT="314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63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983628"/>
              </p:ext>
            </p:extLst>
          </p:nvPr>
        </p:nvGraphicFramePr>
        <p:xfrm>
          <a:off x="1301579" y="304803"/>
          <a:ext cx="9720650" cy="6220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0828"/>
                <a:gridCol w="972549"/>
                <a:gridCol w="1128161"/>
                <a:gridCol w="977415"/>
                <a:gridCol w="1147612"/>
                <a:gridCol w="1152473"/>
                <a:gridCol w="1035767"/>
                <a:gridCol w="855845"/>
              </a:tblGrid>
              <a:tr h="18845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Детализация сметы затрат на мероприятия Программы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8845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Административно-управленческие 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8845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(не более 30% от общего размера субсидии)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88457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353579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1. Фонд оплаты труда административно-управленческого персонала, задействованного в выполнении Программы, включая начисления на оплату труда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1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Расчет зарплаты административно-управленческого персонала рассчитывается по формуле: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48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работников * Полный месячный оклад * % времени работы по Программе * число месяцев работы по Программе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457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6600FF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6600FF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6600FF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6600FF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6600FF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6600FF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Таблица 2.1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0679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функционала, должность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человек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Оплата в месяц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месяцев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Из бюдж. средств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Из собств. ресурсов в денежном выражении и средств организаций-партнеров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88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3051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2. Начисления на оплату труда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Ставка: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8845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ИТОГО: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Дать пояснения по: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23655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- выполняемым обязанностям каждого сотрудника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23655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- наименование, процент и обоснование процента отчислений с ФОТ сотрудников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23655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353579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2. Административно-управленческие расходы организации, связанные с выполнением Программы (кроме оплаты труда)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457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Необходимо дать наименование и сумму по каждому расходу 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88457">
                <a:tc rowSpan="2" gridSpan="7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(Офисные расходы: коммунальные платежи, приобретение канцелярских товаров, оплата услуг связи, банковских услуг и т.д.)  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13" marR="6213" marT="621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  <a:tr h="179482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13" marR="6213" marT="621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589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09219"/>
              </p:ext>
            </p:extLst>
          </p:nvPr>
        </p:nvGraphicFramePr>
        <p:xfrm>
          <a:off x="914398" y="313046"/>
          <a:ext cx="10610337" cy="55724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8388"/>
                <a:gridCol w="1191479"/>
                <a:gridCol w="1191479"/>
                <a:gridCol w="1212025"/>
                <a:gridCol w="1212025"/>
                <a:gridCol w="1217160"/>
                <a:gridCol w="1093900"/>
                <a:gridCol w="903881"/>
              </a:tblGrid>
              <a:tr h="31599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Непосредственные (прямые) расходы на выполнение Программы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719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3. </a:t>
                      </a:r>
                      <a:r>
                        <a:rPr lang="ru-RU" sz="1400" b="1" u="none" strike="noStrike" dirty="0">
                          <a:effectLst/>
                        </a:rPr>
                        <a:t>Фонд оплаты труда работников и специалистов, задействованных в реализации Программы (кроме административно-управленческого персонала), включая начисления на оплату труда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250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Расчет зарплаты работников и специалистов, задействованных в реализации Программы рассчитывается по формуле: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206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Кол-во работников * Полный месячный оклад * % времени работы по Программе * число месяцев работы по Программе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</a:tr>
              <a:tr h="15026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 функционала, должность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Кол-во человек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Оплата в месяц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Занятость в Программе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Кол-во месяцев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Из бюдж. средств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Из собств. ресурсов в денежном выражении и средств организаций-партнеров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Всего</a:t>
                      </a:r>
                      <a:br>
                        <a:rPr lang="ru-RU" sz="1400" u="none" strike="noStrike">
                          <a:effectLst/>
                        </a:rPr>
                      </a:br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br>
                        <a:rPr lang="ru-RU" sz="1400" u="none" strike="noStrike">
                          <a:effectLst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</a:tr>
              <a:tr h="218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(в 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1.1.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1.2.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2. Начисления на оплату труда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Ставка: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ИТОГО: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Дайте пояснения по:</a:t>
                      </a:r>
                      <a:endParaRPr lang="ru-RU" sz="14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33750" marR="3715" marT="37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rowSpan="2" gridSpan="7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        1). Выполняемые обязанности каждого сотрудника, специалиста, задействованного в реализации Программы.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rowSpan="2" gridSpan="7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       2). Наименование, процент и обоснование процента отчислений с ФОТ сотрудников и специалистов.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15" marR="3715" marT="3715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  <a:tr h="218731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15" marR="3715" marT="371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570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387963"/>
              </p:ext>
            </p:extLst>
          </p:nvPr>
        </p:nvGraphicFramePr>
        <p:xfrm>
          <a:off x="815546" y="354230"/>
          <a:ext cx="10791567" cy="6130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0561"/>
                <a:gridCol w="1220099"/>
                <a:gridCol w="1220099"/>
                <a:gridCol w="1178027"/>
                <a:gridCol w="1241135"/>
                <a:gridCol w="1246394"/>
                <a:gridCol w="1120177"/>
                <a:gridCol w="915075"/>
              </a:tblGrid>
              <a:tr h="419714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4. </a:t>
                      </a:r>
                      <a:r>
                        <a:rPr lang="ru-RU" sz="1400" b="1" u="none" strike="noStrike" dirty="0">
                          <a:effectLst/>
                        </a:rPr>
                        <a:t>Затраты на арендуемое/собственное помещение организации, используемое в целях и в период выполнения мероприятий Программы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705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385626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Указывается стоимость аренды помещений и эксплуатационных расходов. Рассчитывается по следующей формуле: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05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Стоимость аренды за 1 кв. м. в руб. в месяц * кол-во кв. м * кол-во месяцев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23705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Таблица 2.3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12676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Назначение помещения по Программе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Стоимость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Метраж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Продолжи-тельность использо-вания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Из бюдж. средств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Из собств. ресурсов в денежном выражении и средств организаций-партнеров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362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одного кв. 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(кв. м)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(месяцев)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 месяц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(руб.)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1. Арендная плата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36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(указать назначение помещения)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2. Коммунальные услуги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2370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ИТОГО: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Статья должна включать в себя: </a:t>
                      </a:r>
                      <a:endParaRPr lang="ru-RU" sz="14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6586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436758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Информацию об арендуемом помещении (размер, местонахождение, назначение в целях реализации Программы и т.п.).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Количество месяцев аренды не должно превышать срок реализации Программы.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61" marR="7961" marT="79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  <a:tr h="213053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61" marR="7961" marT="796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726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93535"/>
              </p:ext>
            </p:extLst>
          </p:nvPr>
        </p:nvGraphicFramePr>
        <p:xfrm>
          <a:off x="996777" y="197702"/>
          <a:ext cx="10223158" cy="65032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0728"/>
                <a:gridCol w="1012194"/>
                <a:gridCol w="1174145"/>
                <a:gridCol w="1133656"/>
                <a:gridCol w="1194389"/>
                <a:gridCol w="1199450"/>
                <a:gridCol w="1077987"/>
                <a:gridCol w="880609"/>
              </a:tblGrid>
              <a:tr h="272500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r>
                        <a:rPr lang="ru-RU" sz="1400" b="1" u="none" strike="noStrike" dirty="0">
                          <a:effectLst/>
                        </a:rPr>
                        <a:t>. Затраты на приобретение оборудования, необходимого для выполнения мероприятий Программы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32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Стоимость ед. оборудования в руб.  * кол-во единиц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9406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оборудования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Кол-во единиц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Стоимость за единицу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Из </a:t>
                      </a:r>
                      <a:r>
                        <a:rPr lang="ru-RU" sz="1200" u="none" strike="noStrike" dirty="0" err="1">
                          <a:effectLst/>
                        </a:rPr>
                        <a:t>бюдж</a:t>
                      </a:r>
                      <a:r>
                        <a:rPr lang="ru-RU" sz="1200" u="none" strike="noStrike" dirty="0">
                          <a:effectLst/>
                        </a:rPr>
                        <a:t>. средств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Из собств. ресурсов в денежном выражении и средств организаций-партнеров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38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38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38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ИТОГО: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rowSpan="3" gridSpan="7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Дать пояснения по конфигурации, марке, техническим параметрам каждой единицы приобретаемого оборудования. Пояснить назначение использования  каждой единицы оборудования для выполнения мероприятий Программы.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rowSpan="2" gridSpan="7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6. Затраты на аренду оборудования, используемого в целях и в период выполнения мероприятий Программы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20610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Стоимость аренды ед. оборудования в руб./мес. (день/час)  * кол-во единиц оборудования * кол-во мес. (дней, час.)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Таблица 2.5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8299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оборудования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единиц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Продолжи-</a:t>
                      </a:r>
                      <a:r>
                        <a:rPr lang="ru-RU" sz="1200" u="none" strike="noStrike" dirty="0" err="1">
                          <a:effectLst/>
                        </a:rPr>
                        <a:t>тельность</a:t>
                      </a:r>
                      <a:r>
                        <a:rPr lang="ru-RU" sz="1200" u="none" strike="noStrike" dirty="0">
                          <a:effectLst/>
                        </a:rPr>
                        <a:t> использования (час/день)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Стоимость аренды за единицу времени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Из бюдж. средств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Из собств. ресурсов в денежном выражении и средств организаций партнеров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38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ИТОГО: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rowSpan="3" gridSpan="7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Дать пояснения по конфигурации, марке, техническим параметрам каждой единицы арендуемого оборудования. Пояснить назначение аренды каждой единицы оборудования для выполнения мероприятий Программы.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88" marR="5088" marT="5088" marB="0" anchor="ctr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145241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  <a:tr h="228235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88" marR="5088" marT="508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9606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48249"/>
              </p:ext>
            </p:extLst>
          </p:nvPr>
        </p:nvGraphicFramePr>
        <p:xfrm>
          <a:off x="782595" y="362466"/>
          <a:ext cx="10717427" cy="6310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0032"/>
                <a:gridCol w="1067472"/>
                <a:gridCol w="1238269"/>
                <a:gridCol w="1195570"/>
                <a:gridCol w="1195570"/>
                <a:gridCol w="1264954"/>
                <a:gridCol w="1136859"/>
                <a:gridCol w="928701"/>
              </a:tblGrid>
              <a:tr h="323078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7. Затраты на оплату услуг сторонних организаций (оплата товаров, работ, услуг, в том числе транспортные расходы)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51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работ, товаров, услуг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Кол-во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Стоимость единицы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Из бюдж. средств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Из собств. ресурсов в денежном выражении и средств организаций-партнеров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(руб.)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(руб.)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7219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ИТОГО: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72199">
                <a:tc rowSpan="2" gridSpan="7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Дать пояснения  по  назначению конкретного товара,  оказываемых работ, использованию транспортных средств и  других услуг, используемых в Программе. А также обоснование необходимости этих расходов.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352598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323078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8. Уплата налогов, сборов и иных обязательных платежей в бюджет бюджетной системы Российской Федерации (кроме начислений на ФОТ)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199"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72199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9. Оценка труда добровольцев в денежном выражении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24599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Расчет оценки труда добровольцев в денежном выражении производится по формуле: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24599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добровольцев * оценка стоимости часа * кол-во часов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7219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Таблица 2.7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функционала/квалификации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человек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Количество отработанных человеко-часов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Оценка стоимости труда (цена одного человеко-часа), в рублях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Всего                (руб.)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721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ИТОГО: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Дать пояснения по: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05198" marR="5700" marT="570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1). Обязанностям каждого добровольца Программы.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05198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  <a:tr h="163999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2). По оценке Организацией стоимости добровольного труда.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05198" marR="5700" marT="5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055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Оплата труда и обязательные отчисления с ФОТ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019255"/>
              </p:ext>
            </p:extLst>
          </p:nvPr>
        </p:nvGraphicFramePr>
        <p:xfrm>
          <a:off x="1334531" y="1998623"/>
          <a:ext cx="9391134" cy="4336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0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948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653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№ п/п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Наименование статьи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Перечень расходов по данной статье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51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Оплата труда и обязательные отчисления с ФОТ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0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1.1.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Оплата труда штатных сотрудников организации, занятых в реализации проекта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- указываются отдельно по каждой должности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- количество сотрудников, количество месяцев, на которые привлекается сотрудник;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- сумма оплаты в месяцев;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- общая сумма расходов.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2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1.2.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Оплата труда привлеченных специалистов, занятых в реализации проекта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-указываются в зависимости от характера исполняемой работы (оказываемой услуги):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вид работы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количество специалистов и сроки (мес., час. или иная единица времени), на которые привлекаются специалисты;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сумма оплаты (за мес., час., или иную единицу времени);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общая сумма расходов.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36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1.3.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Страховые взносы во внебюджетные фонды с ФОТ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- указывается применяемый тариф страховых взносов по статьям 1.1., 1.2.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количество месяцев, за которые будут производиться выплаты по п.1.1., 1.2.;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среднемесячная сумма страховых взносов во внебюджетные фонды с ФОТ по статьям 1.1., 1.2.;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общая сумма расходов.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45" marR="4734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86200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369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033"/>
            <a:ext cx="10515600" cy="1325563"/>
          </a:xfrm>
        </p:spPr>
        <p:txBody>
          <a:bodyPr/>
          <a:lstStyle/>
          <a:p>
            <a:r>
              <a:rPr lang="ru-RU" dirty="0"/>
              <a:t>Административные расходы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227952"/>
              </p:ext>
            </p:extLst>
          </p:nvPr>
        </p:nvGraphicFramePr>
        <p:xfrm>
          <a:off x="848497" y="1347821"/>
          <a:ext cx="10453818" cy="53200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9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90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838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43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Административные расходы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2.1.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Аренда офисного помещения, необходимого для реализации проекта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-количество месяцев, на которые арендуется помещение;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-стоимость аренды помещения в месяц  с указанием метража арендуемого помещения 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7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2.2.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офисного оборудования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отдельно каждое наименование офисного оборудования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 офисного оборудования;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стоимость единицы офисного оборудования;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8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2.3.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Оплата услуг связи (стационарной телефонной сети, сотовой связи, Интернета, почтовой связи)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по видам услуг связи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количество месяцев,  в течение которых будут оплачиваться услуги связи;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-среднемесячная стоимость услуг связи;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6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2.4.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канцелярских товаров и расходных материалов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отдельно группам: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Канцелярские товары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Расходные материалы (</a:t>
                      </a:r>
                      <a:r>
                        <a:rPr lang="ru-RU" sz="1200" dirty="0" err="1">
                          <a:effectLst/>
                        </a:rPr>
                        <a:t>картриджы</a:t>
                      </a:r>
                      <a:r>
                        <a:rPr lang="ru-RU" sz="1200" dirty="0">
                          <a:effectLst/>
                        </a:rPr>
                        <a:t>, тонеры, диски, флэш-накопители и т.д.)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-количество месяцев,  в течение которых будут использоваться канцелярские товары;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-среднемесячная сумма расходов;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количество единиц;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стоимость единицы;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стоимость.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67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2.5.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программного обеспечения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отдельно по каждому наименованию программного продукта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 программного продукта;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стоимость единицы программного продукта;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69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2.6.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Банковское обслуживание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-количество месяцев,  в течение которых будут производиться расходы;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-среднемесячная стоимость услуг;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2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Оплата услуг за техническую поддержку, продвижение, сопровождение сайта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отдельно по каждому виду работ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-количество месяцев,  в течение которых будут производиться расходы;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-среднемесячная стоимость услуг;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2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……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Иные административные расходы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наименование расходной позиции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-количество месяцев,  в течение которых будут производиться расходы;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-среднемесячная стоимость услуг;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549" marR="23549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117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Расходы на проведение мероприятий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075694"/>
              </p:ext>
            </p:extLst>
          </p:nvPr>
        </p:nvGraphicFramePr>
        <p:xfrm>
          <a:off x="741405" y="1675550"/>
          <a:ext cx="10635048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4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47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940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440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Расходы на проведение мероприятий, реализуемых по проекту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ПРИМЕРЫ РАСХОДОВ (по проведению круглого стола, семинара, мастер-класса, лагеря и т.п.):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Указываются расходы по каждому мероприятию (группе идентичных мероприятий)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ПРИМЕРЫ МЕРОПРИЯТИЙ: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</a:rPr>
                        <a:t>Проведение исследований/ мониторинга;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</a:rPr>
                        <a:t>Разработка и апробирование  учебного курса для….;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</a:rPr>
                        <a:t>Организация и проведение фестиваля;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</a:rPr>
                        <a:t>Подготовка и выпуск печатного издания (брошюры, буклеты, газеты и др.) и т.д.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6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3.1.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Аренда помещения для проведения мероприятия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-количество единиц времени , на которые арендуется помещение;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-стоимость аренды помещения в  единицу времени  с указанием метража арендуемого помещения (кв. м.);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3.2.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Транспортные расходы: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6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3.2.1.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Расходы по транспортному обеспечению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маршрут поездок, категория транспортного средства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 количество поездок;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средняя стоимость расходов по проезду;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45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3.2.2.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Компенсация расходов за проезд участников мероприятий, привлеченных специалистов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маршрут поездок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участников мероприятий, привлеченных специалистов, которым компенсируются расходы на проезд и количество поездок;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средняя стоимость расходов по проезду;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56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3.2.3.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ГСМ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- указывается по маршрутам поездок, общий километраж поездки, норма расхода ГСМ на 100 км.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литров приобретаемого ГСМ;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средняя стоимость 1 л. ГСМ 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6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3.2.4.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Аренда транспортного средства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-указывается категория транспортного средства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 аренды транспортного средства (количество поездок, месяцев и т.д.);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средняя стоимость единицы аренды;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4796" marR="14796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322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8557"/>
            <a:ext cx="10515600" cy="1325563"/>
          </a:xfrm>
        </p:spPr>
        <p:txBody>
          <a:bodyPr/>
          <a:lstStyle/>
          <a:p>
            <a:r>
              <a:rPr lang="ru-RU" dirty="0"/>
              <a:t>Расходы на проведение мероприятий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430452"/>
              </p:ext>
            </p:extLst>
          </p:nvPr>
        </p:nvGraphicFramePr>
        <p:xfrm>
          <a:off x="823784" y="1279113"/>
          <a:ext cx="10478530" cy="5236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3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879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981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8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3.3.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Командировочные расходы штатных сотрудников, занятых в реализации проекта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может указываться по видам расходов: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расходы по проезду;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расходы по найму жилого помещения;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суточные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штатных сотрудников, направляемых в командировки по проекту и количество дней командировки;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среднедневного расхода (либо по видам расходов);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6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3.4.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Расходы на  проживание участников мероприятия, привлеченных специалистов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-указывается по мероприятиям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проживающих (соответственно числу участников, привлеченных специалистов, участвующих в проведении мероприятия) и  количество  дней (суток) проживания;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стоимость за день(сутки) проживания;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общая сумма расходов по статье (подстатье)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1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3.5.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Расходы на питание участников мероприятия, привлеченных специалистов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по мероприятиям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участников мероприятия, привлеченных специалистов, участвующих в проведении мероприятия,  количество дней;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среднедневная стоимость единицы питания на человека;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- общая сумма.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12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3.6.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Оплата услуг за изготовление полиграфической продукции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по наименованиям  продукции (с указанием качественных характеристик) или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  видам работ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единиц; - стоимость единицы; - общая сумма.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 работ; - стоимость вида работ; - общая сумма.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959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3.7.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канцелярских товаров и расходных материалов  для проведения мероприятий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отдельно группам: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Канцелярские товары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Расходные материалы (</a:t>
                      </a:r>
                      <a:r>
                        <a:rPr lang="ru-RU" sz="1200" dirty="0" err="1">
                          <a:effectLst/>
                        </a:rPr>
                        <a:t>картриджы</a:t>
                      </a:r>
                      <a:r>
                        <a:rPr lang="ru-RU" sz="1200" dirty="0">
                          <a:effectLst/>
                        </a:rPr>
                        <a:t>, тонеры, диски, флэш-накопители и т.д.) 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-количество мероприятий,  для которых будут использоваться канцелярские товары;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-среднемесячная сумма расходов;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общая сумма расходов.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единиц; - стоимость единицы; - общая стоимость.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66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Иные расходы на проведение мероприятий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- указывается  по видам расходов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количество единиц; - стоимость единицы; - общая сумма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8" marR="2799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89488" y="1749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043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2424113" y="1196975"/>
            <a:ext cx="799306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Четко разграничиваются средства, получаемые от спонсора и из других источников.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Соответствует описательной части заявки.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Сумма достаточна для обеспечения всех работ, указанных в описательной части заявки.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Включает все статьи, финансируемые из других источников (в том числе из собственных ресурсов заявителя).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Включает все виды работ на добровольной безвозмездной основе.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Отделяет оплату труда от прочих прямых расходов.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Включает все непрямые расходы, если нужно.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Учитывает текущий уровень инфляции.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800" dirty="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Размеры затрат не завышены и являются средними для местности, где реализуется Ваш проект.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600" dirty="0">
                <a:latin typeface="Arial Narrow" panose="020B0606020202030204" pitchFamily="34" charset="0"/>
              </a:rPr>
              <a:t>К бюджету прилагаются комментарии, которые объясняют каждый пункт расходов.</a:t>
            </a:r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6810375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6F0ACC-C30F-4A7A-B398-D1C31911ED4F}" type="slidenum">
              <a:rPr lang="ru-RU" altLang="ru-RU" sz="1200">
                <a:solidFill>
                  <a:schemeClr val="bg1"/>
                </a:solidFill>
                <a:latin typeface="Arial Narrow" panose="020B060602020203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3550146" y="215900"/>
            <a:ext cx="28825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 smtClean="0">
                <a:latin typeface="Arial Narrow" panose="020B0606020202030204" pitchFamily="34" charset="0"/>
              </a:rPr>
              <a:t>Требования к бюджету</a:t>
            </a:r>
            <a:endParaRPr lang="ru-RU" alt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24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2309814" y="1071563"/>
            <a:ext cx="7964487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90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Narrow" panose="020B0606020202030204" pitchFamily="34" charset="0"/>
              </a:rPr>
              <a:t>Важно: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Бюджет соответствует описательной части заявки</a:t>
            </a:r>
            <a:endParaRPr lang="en-US" altLang="ru-RU" sz="180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Комментарии бюджета снимают все вопросы относительно стоимости, необходимости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Бюджет показывает, что запланированные результаты – эффективны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31" name="Номер слайда 3"/>
          <p:cNvSpPr txBox="1">
            <a:spLocks noGrp="1"/>
          </p:cNvSpPr>
          <p:nvPr/>
        </p:nvSpPr>
        <p:spPr bwMode="auto">
          <a:xfrm>
            <a:off x="6810375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6835397-C87E-4EAE-94F6-2A7A82F51E1C}" type="slidenum">
              <a:rPr lang="ru-RU" altLang="ru-RU" sz="1200">
                <a:solidFill>
                  <a:schemeClr val="bg1"/>
                </a:solidFill>
                <a:latin typeface="Arial Narrow" panose="020B060602020203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2452689" y="215900"/>
            <a:ext cx="755173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300" dirty="0">
                <a:solidFill>
                  <a:srgbClr val="777777"/>
                </a:solidFill>
                <a:latin typeface="Arial Narrow" panose="020B0606020202030204" pitchFamily="34" charset="0"/>
              </a:rPr>
              <a:t>Фокусная область: Мероприятия –Бюджет – Результат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300" dirty="0">
              <a:solidFill>
                <a:srgbClr val="777777"/>
              </a:solidFill>
              <a:latin typeface="Arial Narrow" panose="020B0606020202030204" pitchFamily="34" charset="0"/>
            </a:endParaRPr>
          </a:p>
        </p:txBody>
      </p:sp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2309814" y="2643189"/>
            <a:ext cx="7964487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ru-RU" altLang="ru-RU" sz="90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Narrow" panose="020B0606020202030204" pitchFamily="34" charset="0"/>
              </a:rPr>
              <a:t>Типовые ошибки: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Бюджет не соответствует описательной части заявки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Сумма избыточна для обеспечения всех работ, указанных в описательной части заявки. 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Комментарии не уточняют бюджет, а вызывают много вопросов.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>
                <a:latin typeface="Arial Narrow" panose="020B0606020202030204" pitchFamily="34" charset="0"/>
              </a:rPr>
              <a:t>При сопоставлении конечных результатов и стоимости бюджета – напрашивается вывод о неэффективности используемых средств.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 Narrow" panose="020B060602020203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 Narrow" panose="020B0606020202030204" pitchFamily="34" charset="0"/>
              </a:rPr>
              <a:t>Вывод: </a:t>
            </a:r>
            <a:r>
              <a:rPr lang="ru-RU" altLang="ru-RU" sz="1800">
                <a:latin typeface="Arial Narrow" panose="020B0606020202030204" pitchFamily="34" charset="0"/>
              </a:rPr>
              <a:t>бюджет избыточен, многие статьи надуманы или содержание деятельности до конца не оцифровано.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6153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2151</Words>
  <Application>Microsoft Office PowerPoint</Application>
  <PresentationFormat>Произвольный</PresentationFormat>
  <Paragraphs>609</Paragraphs>
  <Slides>17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Document</vt:lpstr>
      <vt:lpstr>БЮДЖЕТ ПРОЕКТА</vt:lpstr>
      <vt:lpstr>Презентация PowerPoint</vt:lpstr>
      <vt:lpstr>Презентация PowerPoint</vt:lpstr>
      <vt:lpstr>БЮДЖЕТ ПРОЕКТА </vt:lpstr>
      <vt:lpstr>Требования к бюджету в рамках учебного курса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Оплата труда и обязательные отчисления с ФОТ </vt:lpstr>
      <vt:lpstr>Административные расходы</vt:lpstr>
      <vt:lpstr>Расходы на проведение мероприятий</vt:lpstr>
      <vt:lpstr>Расходы на проведение мероприятий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Смирнова Н.С</cp:lastModifiedBy>
  <cp:revision>26</cp:revision>
  <cp:lastPrinted>2016-04-01T06:26:52Z</cp:lastPrinted>
  <dcterms:created xsi:type="dcterms:W3CDTF">2016-03-27T15:28:14Z</dcterms:created>
  <dcterms:modified xsi:type="dcterms:W3CDTF">2016-04-01T06:43:21Z</dcterms:modified>
</cp:coreProperties>
</file>