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7" r:id="rId10"/>
    <p:sldId id="266" r:id="rId11"/>
    <p:sldId id="262" r:id="rId12"/>
    <p:sldId id="263" r:id="rId13"/>
    <p:sldId id="271" r:id="rId14"/>
    <p:sldId id="269" r:id="rId15"/>
    <p:sldId id="270" r:id="rId16"/>
    <p:sldId id="274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D2EEE29-BE31-42AB-B037-9DEC0DE2B3D5}" type="datetimeFigureOut">
              <a:rPr lang="ru-RU" smtClean="0"/>
              <a:t>22.03.2016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8BF534F-E24C-4C7E-BD3E-CE0D3D9E0127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Некоммерческие организации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Понятие, виды и цели деятельности НКО.</a:t>
            </a:r>
          </a:p>
          <a:p>
            <a:r>
              <a:rPr lang="ru-RU" dirty="0" smtClean="0"/>
              <a:t>Основные законы, регулирующие деятельность НКО.</a:t>
            </a:r>
          </a:p>
          <a:p>
            <a:r>
              <a:rPr lang="ru-RU" dirty="0" smtClean="0"/>
              <a:t>Создание и управление НКО.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09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Законодательство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Глава </a:t>
            </a:r>
            <a:r>
              <a:rPr lang="ru-RU" dirty="0" smtClean="0"/>
              <a:t>4 ГК РФ Юридические лица (параграф 6  - некоммерческие </a:t>
            </a:r>
            <a:r>
              <a:rPr lang="ru-RU" dirty="0"/>
              <a:t>корпоративные организации </a:t>
            </a:r>
            <a:r>
              <a:rPr lang="ru-RU" dirty="0" smtClean="0"/>
              <a:t>и параграф 7 - </a:t>
            </a:r>
            <a:r>
              <a:rPr lang="ru-RU" dirty="0"/>
              <a:t>Некоммерческие унитарные </a:t>
            </a:r>
            <a:r>
              <a:rPr lang="ru-RU" dirty="0" smtClean="0"/>
              <a:t>организации)</a:t>
            </a:r>
          </a:p>
          <a:p>
            <a:r>
              <a:rPr lang="ru-RU" dirty="0" smtClean="0"/>
              <a:t>Федеральный </a:t>
            </a:r>
            <a:r>
              <a:rPr lang="ru-RU" dirty="0"/>
              <a:t>закон от 12.01.1996 N </a:t>
            </a:r>
            <a:r>
              <a:rPr lang="ru-RU" dirty="0" smtClean="0"/>
              <a:t>7-ФЗ  «О </a:t>
            </a:r>
            <a:r>
              <a:rPr lang="ru-RU" dirty="0"/>
              <a:t>некоммерческих </a:t>
            </a:r>
            <a:r>
              <a:rPr lang="ru-RU" dirty="0" smtClean="0"/>
              <a:t>организациях»</a:t>
            </a:r>
          </a:p>
          <a:p>
            <a:r>
              <a:rPr lang="ru-RU" dirty="0"/>
              <a:t>Федеральный закон от 11.08.1995 N </a:t>
            </a:r>
            <a:r>
              <a:rPr lang="ru-RU" dirty="0" smtClean="0"/>
              <a:t>135-ФЗ «О </a:t>
            </a:r>
            <a:r>
              <a:rPr lang="ru-RU" dirty="0"/>
              <a:t>благотворительной деятельности и благотворительных </a:t>
            </a:r>
            <a:r>
              <a:rPr lang="ru-RU" dirty="0" smtClean="0"/>
              <a:t>организациях»</a:t>
            </a:r>
          </a:p>
          <a:p>
            <a:r>
              <a:rPr lang="ru-RU" dirty="0"/>
              <a:t>Федеральный закон от 19.05.1995 N </a:t>
            </a:r>
            <a:r>
              <a:rPr lang="ru-RU" dirty="0" smtClean="0"/>
              <a:t>82-ФЗ «Об </a:t>
            </a:r>
            <a:r>
              <a:rPr lang="ru-RU" dirty="0"/>
              <a:t>общественных </a:t>
            </a:r>
            <a:r>
              <a:rPr lang="ru-RU" dirty="0" smtClean="0"/>
              <a:t>объединениях»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1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обязаны создавать НКО?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Решение принимается самостоятельно, исходя из:</a:t>
            </a:r>
          </a:p>
          <a:p>
            <a:r>
              <a:rPr lang="ru-RU" dirty="0" smtClean="0"/>
              <a:t>Объема имущества вновь создаваемого юридического лица, возможности </a:t>
            </a:r>
            <a:r>
              <a:rPr lang="ru-RU" dirty="0"/>
              <a:t>организации содержать саму себя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Объема </a:t>
            </a:r>
            <a:r>
              <a:rPr lang="ru-RU" dirty="0"/>
              <a:t>финансовых действий, для которых необходим отдельный расчетный счет.</a:t>
            </a:r>
          </a:p>
          <a:p>
            <a:r>
              <a:rPr lang="ru-RU" dirty="0" smtClean="0"/>
              <a:t>Необходимости </a:t>
            </a:r>
            <a:r>
              <a:rPr lang="ru-RU" dirty="0"/>
              <a:t>отдельной организационной структуры, со своими целями и задачами.</a:t>
            </a:r>
          </a:p>
          <a:p>
            <a:r>
              <a:rPr lang="ru-RU" dirty="0" smtClean="0"/>
              <a:t>Необходимости </a:t>
            </a:r>
            <a:r>
              <a:rPr lang="ru-RU" dirty="0"/>
              <a:t>отдельного, относительно независимого управления.</a:t>
            </a:r>
          </a:p>
          <a:p>
            <a:r>
              <a:rPr lang="ru-RU" dirty="0" smtClean="0"/>
              <a:t>Количества </a:t>
            </a:r>
            <a:r>
              <a:rPr lang="ru-RU" dirty="0"/>
              <a:t>людей и организаций, с которыми будет взаимодействовать новое </a:t>
            </a:r>
            <a:r>
              <a:rPr lang="ru-RU" dirty="0" smtClean="0"/>
              <a:t>юридическое </a:t>
            </a:r>
            <a:r>
              <a:rPr lang="ru-RU" dirty="0"/>
              <a:t>лицо.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51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Чем коммерческие организации отличаются от некоммерческих?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Статья 50 ГК РФ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Юридическими </a:t>
            </a:r>
            <a:r>
              <a:rPr lang="ru-RU" dirty="0"/>
              <a:t>лицами могут быть организации, преследующие </a:t>
            </a:r>
            <a:r>
              <a:rPr lang="ru-RU" b="1" dirty="0"/>
              <a:t>извлечение прибыли в качестве основной цели своей деятельности</a:t>
            </a:r>
            <a:r>
              <a:rPr lang="ru-RU" dirty="0"/>
              <a:t> (коммерческие организации) </a:t>
            </a:r>
            <a:r>
              <a:rPr lang="ru-RU" b="1" dirty="0"/>
              <a:t>либо не имеющие извлечение прибыли в качестве такой цели и не распределяющие полученную прибыль между участниками</a:t>
            </a:r>
            <a:r>
              <a:rPr lang="ru-RU" dirty="0"/>
              <a:t> (некоммерческие организации).</a:t>
            </a:r>
          </a:p>
        </p:txBody>
      </p:sp>
    </p:spTree>
    <p:extLst>
      <p:ext uri="{BB962C8B-B14F-4D97-AF65-F5344CB8AC3E}">
        <p14:creationId xmlns:p14="http://schemas.microsoft.com/office/powerpoint/2010/main" val="2098671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996952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НЕКОММЕРЧЕСКИХ 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036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НКО ст. 50 ГК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Юридические лица, являющиеся некоммерческими организациями, могут создаваться в организационно-правовых формах:</a:t>
            </a:r>
          </a:p>
          <a:p>
            <a:r>
              <a:rPr lang="ru-RU" dirty="0"/>
              <a:t>1) потребительских кооперативов, к которым относятся в том числе жилищные, жилищно-строительные и гаражные кооперативы, садоводческие, огороднические и дачные потребительские кооперативы, общества взаимного страхования, кредитные кооперативы, фонды проката, сельскохозяйственные потребительские кооперативы;</a:t>
            </a:r>
          </a:p>
          <a:p>
            <a:r>
              <a:rPr lang="ru-RU" dirty="0"/>
              <a:t>2) </a:t>
            </a:r>
            <a:r>
              <a:rPr lang="ru-RU" b="1" dirty="0"/>
              <a:t>общественных организаций</a:t>
            </a:r>
            <a:r>
              <a:rPr lang="ru-RU" dirty="0"/>
              <a:t>, к которым относятся в том числе политические партии и созданные в качестве юридических лиц профессиональные союзы (профсоюзные организации), органы общественной самодеятельности, территориальные общественные самоуправления;</a:t>
            </a:r>
          </a:p>
          <a:p>
            <a:r>
              <a:rPr lang="ru-RU" dirty="0" smtClean="0"/>
              <a:t>2.1</a:t>
            </a:r>
            <a:r>
              <a:rPr lang="ru-RU" dirty="0"/>
              <a:t>) общественных движений;</a:t>
            </a:r>
          </a:p>
          <a:p>
            <a:r>
              <a:rPr lang="ru-RU" dirty="0" smtClean="0"/>
              <a:t>3</a:t>
            </a:r>
            <a:r>
              <a:rPr lang="ru-RU" dirty="0"/>
              <a:t>) ассоциаций (союзов), к которым относятся в том числе </a:t>
            </a:r>
            <a:r>
              <a:rPr lang="ru-RU" b="1" dirty="0"/>
              <a:t>некоммерческие партнерства</a:t>
            </a:r>
            <a:r>
              <a:rPr lang="ru-RU" dirty="0"/>
              <a:t>, саморегулируемые организации, объединения работодателей, объединения профессиональных союзов, кооперативов и общественных организаций, торгово-промышленные, нотариальные палаты;</a:t>
            </a:r>
          </a:p>
          <a:p>
            <a:r>
              <a:rPr lang="ru-RU" dirty="0" smtClean="0"/>
              <a:t>4</a:t>
            </a:r>
            <a:r>
              <a:rPr lang="ru-RU" dirty="0"/>
              <a:t>) товариществ собственников недвижимости, к которым относятся в том числе товарищества собственников жилья;</a:t>
            </a:r>
          </a:p>
          <a:p>
            <a:r>
              <a:rPr lang="ru-RU" dirty="0"/>
              <a:t>5) казачьих обществ, внесенных в государственный реестр казачьих обществ в Российской Федерации;</a:t>
            </a:r>
          </a:p>
          <a:p>
            <a:r>
              <a:rPr lang="ru-RU" dirty="0"/>
              <a:t>6) общин коренных малочисленных народов Российской Федерации;</a:t>
            </a:r>
          </a:p>
          <a:p>
            <a:r>
              <a:rPr lang="ru-RU" dirty="0"/>
              <a:t>7) </a:t>
            </a:r>
            <a:r>
              <a:rPr lang="ru-RU" b="1" dirty="0"/>
              <a:t>фондов, к которым относятся в том числе общественные и благотворительные фонды</a:t>
            </a:r>
            <a:r>
              <a:rPr lang="ru-RU" dirty="0"/>
              <a:t>;</a:t>
            </a:r>
          </a:p>
          <a:p>
            <a:r>
              <a:rPr lang="ru-RU" dirty="0"/>
              <a:t>8) </a:t>
            </a:r>
            <a:r>
              <a:rPr lang="ru-RU" b="1" dirty="0"/>
              <a:t>учреждений</a:t>
            </a:r>
            <a:r>
              <a:rPr lang="ru-RU" dirty="0"/>
              <a:t>, к которым относятся государственные учреждения (в том числе государственные академии наук), муниципальные учреждения и частные (в том числе общественные) учреждения;</a:t>
            </a:r>
          </a:p>
          <a:p>
            <a:r>
              <a:rPr lang="ru-RU" dirty="0"/>
              <a:t>9) </a:t>
            </a:r>
            <a:r>
              <a:rPr lang="ru-RU" b="1" dirty="0"/>
              <a:t>автономных некоммерческих организаций</a:t>
            </a:r>
            <a:r>
              <a:rPr lang="ru-RU" dirty="0"/>
              <a:t>;</a:t>
            </a:r>
          </a:p>
          <a:p>
            <a:r>
              <a:rPr lang="ru-RU" dirty="0"/>
              <a:t>10) </a:t>
            </a:r>
            <a:r>
              <a:rPr lang="ru-RU" b="1" dirty="0"/>
              <a:t>религиозных организаций</a:t>
            </a:r>
            <a:r>
              <a:rPr lang="ru-RU" dirty="0"/>
              <a:t>;</a:t>
            </a:r>
          </a:p>
          <a:p>
            <a:r>
              <a:rPr lang="ru-RU" dirty="0"/>
              <a:t>11) публично-правовых компаний;</a:t>
            </a:r>
          </a:p>
          <a:p>
            <a:r>
              <a:rPr lang="ru-RU" dirty="0"/>
              <a:t>12) адвокатских палат;</a:t>
            </a:r>
          </a:p>
          <a:p>
            <a:r>
              <a:rPr lang="ru-RU" dirty="0" smtClean="0"/>
              <a:t>13</a:t>
            </a:r>
            <a:r>
              <a:rPr lang="ru-RU" dirty="0"/>
              <a:t>) адвокатских образований (являющихся юридическими лицами).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49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Религиозные организации</a:t>
            </a:r>
            <a:br>
              <a:rPr lang="ru-RU" dirty="0" smtClean="0"/>
            </a:br>
            <a:r>
              <a:rPr lang="ru-RU" dirty="0" smtClean="0"/>
              <a:t>ст. </a:t>
            </a:r>
            <a:r>
              <a:rPr lang="ru-RU" dirty="0"/>
              <a:t>123.26</a:t>
            </a:r>
            <a:r>
              <a:rPr lang="ru-RU" dirty="0" smtClean="0"/>
              <a:t>. ГК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Религиозной </a:t>
            </a:r>
            <a:r>
              <a:rPr lang="ru-RU" dirty="0"/>
              <a:t>организацией признается добровольное объединение постоянно и на законных основаниях проживающих на территории Российской Федерации граждан Российской Федерации или иных лиц, образованное ими в целях совместного исповедания и распространения веры и зарегистрированное в установленном законом порядке в качестве юридического лица (местная религиозная организация), объединение этих организаций (централизованная религиозная организация), а также созданная указанным объединением в соответствии с законом о свободе совести и о религиозных объединениях в целях совместного исповедания и распространения веры организация и (или) созданный указанным объединением руководящий или координирующий орган.</a:t>
            </a:r>
          </a:p>
          <a:p>
            <a:r>
              <a:rPr lang="ru-RU" dirty="0"/>
              <a:t>Порядок образования органов религиозной организации и их компетенция, порядок принятия решений этими органами, а также отношения между религиозной организацией и лицами, входящими в состав ее органов, определяются в соответствии с законом о свободе совести и о религиозных объединениях уставом и внутренними установлениями религиозной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681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Фонды</a:t>
            </a:r>
            <a:br>
              <a:rPr lang="ru-RU" dirty="0" smtClean="0"/>
            </a:br>
            <a:r>
              <a:rPr lang="ru-RU" dirty="0" smtClean="0"/>
              <a:t>ст. </a:t>
            </a:r>
            <a:r>
              <a:rPr lang="ru-RU" dirty="0"/>
              <a:t>123.17</a:t>
            </a:r>
            <a:r>
              <a:rPr lang="ru-RU" dirty="0" smtClean="0"/>
              <a:t>. -123.20. ГК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Фондом </a:t>
            </a:r>
            <a:r>
              <a:rPr lang="ru-RU" dirty="0" smtClean="0"/>
              <a:t>признается </a:t>
            </a:r>
            <a:r>
              <a:rPr lang="ru-RU" dirty="0"/>
              <a:t>унитарная некоммерческая организация, не имеющая членства, учрежденная гражданами и (или) юридическими лицами на основе добровольных имущественных взносов и преследующая благотворительные, культурные, образовательные или иные социальные, общественно полезные цели.</a:t>
            </a:r>
          </a:p>
          <a:p>
            <a:r>
              <a:rPr lang="ru-RU" dirty="0"/>
              <a:t>Имущество, переданное фонду его учредителями (учредителем), является собственностью фонда. Учредители фонда не имеют имущественных прав в отношении созданного ими фонда и не отвечают по его обязательствам, а фонд не отвечает по обязательствам своих учредителей.</a:t>
            </a:r>
          </a:p>
          <a:p>
            <a:r>
              <a:rPr lang="ru-RU" dirty="0"/>
              <a:t>Фонд может быть ликвидирован </a:t>
            </a:r>
            <a:r>
              <a:rPr lang="ru-RU" b="1" dirty="0"/>
              <a:t>только на основании решения суда</a:t>
            </a:r>
            <a:r>
              <a:rPr lang="ru-RU" dirty="0"/>
              <a:t>, принятого по заявлению заинтересованных </a:t>
            </a:r>
            <a:r>
              <a:rPr lang="ru-RU" dirty="0" smtClean="0"/>
              <a:t>лиц.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933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r>
              <a:rPr lang="ru-RU" sz="3200" dirty="0" smtClean="0"/>
              <a:t>Автономные некоммерческие организации</a:t>
            </a:r>
            <a:br>
              <a:rPr lang="ru-RU" sz="3200" dirty="0" smtClean="0"/>
            </a:br>
            <a:r>
              <a:rPr lang="ru-RU" sz="3200" dirty="0" smtClean="0"/>
              <a:t>ст. </a:t>
            </a:r>
            <a:r>
              <a:rPr lang="ru-RU" sz="3200" dirty="0"/>
              <a:t>123.24</a:t>
            </a:r>
            <a:r>
              <a:rPr lang="ru-RU" sz="3200" dirty="0" smtClean="0"/>
              <a:t>. – 123.25 ГК РФ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6016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Автономной некоммерческой организацией признается унитарная некоммерческая организация, не имеющая членства и созданная на основе имущественных взносов граждан и (или) юридических лиц в целях предоставления услуг в сферах образования, здравоохранения, культуры, науки и иных сферах некоммерческой деятельности.</a:t>
            </a:r>
          </a:p>
          <a:p>
            <a:r>
              <a:rPr lang="ru-RU" dirty="0" smtClean="0"/>
              <a:t>Имущество</a:t>
            </a:r>
            <a:r>
              <a:rPr lang="ru-RU" dirty="0"/>
              <a:t>, переданное автономной некоммерческой организации ее учредителями, является собственностью автономной некоммерческой организации. Учредители автономной некоммерческой организации не сохраняют права на имущество, переданное ими в собственность этой организации.</a:t>
            </a:r>
          </a:p>
          <a:p>
            <a:r>
              <a:rPr lang="ru-RU" dirty="0"/>
              <a:t>Учредители не отвечают по обязательствам созданной ими автономной некоммерческой организации, а она не отвечает по обязательствам своих учредителей.</a:t>
            </a:r>
          </a:p>
          <a:p>
            <a:r>
              <a:rPr lang="ru-RU" dirty="0"/>
              <a:t>Лицо может по своему усмотрению выйти из состава учредителей автономной некоммерческой </a:t>
            </a:r>
            <a:r>
              <a:rPr lang="ru-RU" dirty="0" smtClean="0"/>
              <a:t>организации. По </a:t>
            </a:r>
            <a:r>
              <a:rPr lang="ru-RU" dirty="0"/>
              <a:t>решению учредителей автономной некоммерческой организации, принятому единогласно, в состав ее учредителей могут быть приняты новые лица.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346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Учреждения</a:t>
            </a:r>
            <a:br>
              <a:rPr lang="ru-RU" dirty="0" smtClean="0"/>
            </a:br>
            <a:r>
              <a:rPr lang="ru-RU" dirty="0" smtClean="0"/>
              <a:t>Ст. 123.21. - 123.23. ГК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Учреждением признается унитарная некоммерческая организация, созданная собственником для осуществления управленческих, социально-культурных или иных функций некоммерческого характера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Учредитель является собственником имущества созданного им учреждения. На имущество, закрепленное собственником за учреждением и приобретенное учреждением по иным основаниям, оно приобретает право оперативного управления в соответствии с настоящим Кодексом.</a:t>
            </a:r>
          </a:p>
          <a:p>
            <a:r>
              <a:rPr lang="ru-RU" dirty="0"/>
              <a:t>Учреждение может быть создано гражданином или юридическим лицом (частное учреждение) либо соответственно Российской Федерацией, субъектом Российской Федерации, муниципальным образованием (государственное учреждение, муниципальное учреждение</a:t>
            </a:r>
            <a:r>
              <a:rPr lang="ru-RU" dirty="0" smtClean="0"/>
              <a:t>). При </a:t>
            </a:r>
            <a:r>
              <a:rPr lang="ru-RU" dirty="0"/>
              <a:t>создании учреждения не допускается </a:t>
            </a:r>
            <a:r>
              <a:rPr lang="ru-RU" dirty="0" err="1"/>
              <a:t>соучредительство</a:t>
            </a:r>
            <a:r>
              <a:rPr lang="ru-RU" dirty="0"/>
              <a:t> нескольких лиц.</a:t>
            </a:r>
          </a:p>
          <a:p>
            <a:r>
              <a:rPr lang="ru-RU" dirty="0"/>
              <a:t> Учреждение отвечает по своим обязательствам находящимися в его распоряжении денежными средствами, а в случаях, установленных законом, также иным имуществом. При недостаточности указанных денежных средств или имущества субсидиарную ответственность по обязательствам учреждения в случаях, предусмотренных пунктами 4 - 6 статьи 123.22 и пунктом 2 статьи 123.23 </a:t>
            </a:r>
            <a:r>
              <a:rPr lang="ru-RU" dirty="0" smtClean="0"/>
              <a:t>ГК РФ, </a:t>
            </a:r>
            <a:r>
              <a:rPr lang="ru-RU" dirty="0"/>
              <a:t>несет собственник соответствующего имущества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54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Общественные организации</a:t>
            </a:r>
            <a:br>
              <a:rPr lang="ru-RU" dirty="0" smtClean="0"/>
            </a:br>
            <a:r>
              <a:rPr lang="ru-RU" dirty="0" smtClean="0"/>
              <a:t>Ст. 123.4. - 123.7. ГК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 Общественными организациями признаются добровольные объединения граждан, объединившихся в установленном законом порядке на основе общности их интересов для удовлетворения духовных или иных нематериальных потребностей, для представления и защиты общих интересов и достижения иных не противоречащих закону целей.</a:t>
            </a:r>
          </a:p>
          <a:p>
            <a:r>
              <a:rPr lang="ru-RU" dirty="0"/>
              <a:t>Общественная организация является собственником своего имущества. Ее участники (члены) не сохраняют имущественные права на переданное ими в собственность организации имущество, в том числе на членские взносы.</a:t>
            </a:r>
          </a:p>
          <a:p>
            <a:r>
              <a:rPr lang="ru-RU" dirty="0"/>
              <a:t>Участники (члены) общественной организации не отвечают по обязательствам организации, в которой участвуют в качестве членов, а организация не отвечает по обязательствам своих членов.</a:t>
            </a:r>
          </a:p>
          <a:p>
            <a:r>
              <a:rPr lang="ru-RU" dirty="0"/>
              <a:t>Количество учредителей общественной организации не может быть менее трех.</a:t>
            </a:r>
          </a:p>
          <a:p>
            <a:r>
              <a:rPr lang="ru-RU" dirty="0"/>
              <a:t> Участник (член) общественной организации осуществляет корпоративные права, предусмотренные пунктом 1 статьи 65.2 настоящего Кодекса, в порядке, установленном уставом организации. </a:t>
            </a:r>
            <a:r>
              <a:rPr lang="ru-RU" dirty="0" smtClean="0"/>
              <a:t>Участник </a:t>
            </a:r>
            <a:r>
              <a:rPr lang="ru-RU" dirty="0"/>
              <a:t>(член) общественной организации наряду с обязанностями, предусмотренными для участников корпорации пунктом 4 статьи 65.2 настоящего Кодекса, также несет обязанность уплачивать предусмотренные ее уставом членские и иные имущественные взносы.</a:t>
            </a:r>
          </a:p>
          <a:p>
            <a:r>
              <a:rPr lang="ru-RU" dirty="0"/>
              <a:t>Участник (член) общественной организации по своему усмотрению в любое время вправе выйти из организации, в которой он участвует.</a:t>
            </a:r>
          </a:p>
          <a:p>
            <a:r>
              <a:rPr lang="ru-RU" dirty="0" smtClean="0"/>
              <a:t>Членство </a:t>
            </a:r>
            <a:r>
              <a:rPr lang="ru-RU" dirty="0"/>
              <a:t>в общественной организации неотчуждаемо. Осуществление прав участника (члена) общественной организации не может быть передано другому лицу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522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Некоммерческие партнерства</a:t>
            </a:r>
            <a:br>
              <a:rPr lang="ru-RU" dirty="0" smtClean="0"/>
            </a:br>
            <a:r>
              <a:rPr lang="ru-RU" dirty="0" smtClean="0"/>
              <a:t>ст. 8 закона №7-ФЗ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Некоммерческим партнерством признается основанная на членстве некоммерческая организация, учрежденная гражданами и (или) юридическими лицами для содействия ее членам в осуществлении деятельности, направленной на достижение </a:t>
            </a:r>
            <a:r>
              <a:rPr lang="ru-RU" dirty="0" smtClean="0"/>
              <a:t>общественно-полезных целей. </a:t>
            </a:r>
            <a:endParaRPr lang="ru-RU" dirty="0"/>
          </a:p>
          <a:p>
            <a:r>
              <a:rPr lang="ru-RU" dirty="0"/>
              <a:t>Имущество, переданное некоммерческому партнерству его членами, является собственностью партнерства. Члены некоммерческого партнерства не отвечают по его обязательствам, а некоммерческое партнерство не отвечает по обязательствам своих членов, если иное не установлено федеральным законом.</a:t>
            </a:r>
          </a:p>
          <a:p>
            <a:r>
              <a:rPr lang="ru-RU" dirty="0"/>
              <a:t>Член некоммерческого партнерства, исключенный из него, имеет право на получение части имущества некоммерческого партнерства или стоимости этого </a:t>
            </a:r>
            <a:r>
              <a:rPr lang="ru-RU" dirty="0" smtClean="0"/>
              <a:t>имущества, </a:t>
            </a:r>
            <a:r>
              <a:rPr lang="ru-RU" dirty="0"/>
              <a:t>за исключением случаев, если некоммерческим партнерством приобретен статус саморегулируемой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506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Регистрация некоммерческой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859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Документы для регистрации НКО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Для государственной регистрации некоммерческой организации при ее создании в уполномоченный орган или его территориальный орган представляются следующие документы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1) </a:t>
            </a:r>
            <a:r>
              <a:rPr lang="ru-RU" dirty="0" smtClean="0"/>
              <a:t>заявление, </a:t>
            </a:r>
            <a:r>
              <a:rPr lang="ru-RU" dirty="0"/>
              <a:t>подписанное уполномоченным лицом (далее - заявитель), с указанием его фамилии, имени, отчества, места жительства и контактных телефонов</a:t>
            </a:r>
            <a:r>
              <a:rPr lang="ru-RU" dirty="0" smtClean="0"/>
              <a:t>; подпись удостоверяется нотариусом;</a:t>
            </a:r>
            <a:endParaRPr lang="ru-RU" dirty="0"/>
          </a:p>
          <a:p>
            <a:r>
              <a:rPr lang="ru-RU" dirty="0"/>
              <a:t>2) учредительные документы некоммерческой организации в трех экземплярах;</a:t>
            </a:r>
          </a:p>
          <a:p>
            <a:r>
              <a:rPr lang="ru-RU" dirty="0"/>
              <a:t>3) решение о создании некоммерческой организации и об утверждении ее учредительных документов с указанием состава избранных (назначенных) органов в двух экземплярах;</a:t>
            </a:r>
          </a:p>
          <a:p>
            <a:r>
              <a:rPr lang="ru-RU" dirty="0"/>
              <a:t>4) сведения об учредителях в двух экземплярах;</a:t>
            </a:r>
          </a:p>
          <a:p>
            <a:r>
              <a:rPr lang="ru-RU" dirty="0"/>
              <a:t>5) документ об уплате государственной пошлины;</a:t>
            </a:r>
          </a:p>
          <a:p>
            <a:r>
              <a:rPr lang="ru-RU" dirty="0"/>
              <a:t>6) сведения об адресе (о месте нахождения) постоянно действующего органа некоммерческой организации, по которому осуществляется связь с некоммерческой организацией;</a:t>
            </a:r>
          </a:p>
          <a:p>
            <a:r>
              <a:rPr lang="ru-RU" dirty="0"/>
              <a:t>7) при использовании в наименовании некоммерческой организации имени гражданина, символики, защищенной законодательством Российской Федерации об охране интеллектуальной собственности, а также полного наименования иного юридического лица как части собственного наименования - документы, подтверждающие правомочия на их использование;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4426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регистрирует НКО?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Документы подаем в территориальное управление  Минюста;</a:t>
            </a:r>
          </a:p>
          <a:p>
            <a:r>
              <a:rPr lang="ru-RU" dirty="0" smtClean="0"/>
              <a:t>Минюст сам передает их в регистрирующий орган (налоговый орган);</a:t>
            </a:r>
          </a:p>
          <a:p>
            <a:r>
              <a:rPr lang="ru-RU" dirty="0" smtClean="0"/>
              <a:t>Итог регистрации учредители получают в территориальном управлении Минюста.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219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852936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благотворительной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21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Высший орган управления благотворительной организацией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 </a:t>
            </a:r>
          </a:p>
          <a:p>
            <a:r>
              <a:rPr lang="ru-RU" dirty="0"/>
              <a:t>1. Высшим органом управления благотворительной организацией является ее коллегиальный орган, формируемый в порядке, предусмотренном уставом благотворительной организации.</a:t>
            </a:r>
          </a:p>
          <a:p>
            <a:r>
              <a:rPr lang="ru-RU" dirty="0"/>
              <a:t>2. К компетенции высшего органа управления благотворительной организацией относятся:</a:t>
            </a:r>
          </a:p>
          <a:p>
            <a:r>
              <a:rPr lang="ru-RU" dirty="0"/>
              <a:t>изменение устава благотворительной организации;</a:t>
            </a:r>
          </a:p>
          <a:p>
            <a:r>
              <a:rPr lang="ru-RU" dirty="0"/>
              <a:t>образование исполнительных органов благотворительной организации, ее контрольно-ревизионных органов и досрочное прекращение их полномочий;</a:t>
            </a:r>
          </a:p>
          <a:p>
            <a:r>
              <a:rPr lang="ru-RU" dirty="0"/>
              <a:t>утверждение благотворительных программ;</a:t>
            </a:r>
          </a:p>
          <a:p>
            <a:r>
              <a:rPr lang="ru-RU" dirty="0"/>
              <a:t>утверждение годового плана, бюджета благотворительной организации и ее годового отчета;</a:t>
            </a:r>
          </a:p>
          <a:p>
            <a:r>
              <a:rPr lang="ru-RU" dirty="0"/>
              <a:t>принятие решений о создании коммерческих и некоммерческих организаций, об участии в таких организациях, открытии филиалов и представительств;</a:t>
            </a:r>
          </a:p>
          <a:p>
            <a:r>
              <a:rPr lang="ru-RU" dirty="0"/>
              <a:t>принятие решений о реорганизации и ликвидации благотворительной организации (за исключением благотворительного фонда).</a:t>
            </a:r>
          </a:p>
          <a:p>
            <a:r>
              <a:rPr lang="ru-RU" dirty="0"/>
              <a:t>3. Члены высшего органа управления благотворительной организацией выполняют свои обязанности в этом органе в качестве добровольцев. В составе высшего органа управления благотворительной организацией может быть не более одного работника ее исполнительных органов (с правом либо без права решающего голоса).</a:t>
            </a:r>
          </a:p>
          <a:p>
            <a:r>
              <a:rPr lang="ru-RU" dirty="0"/>
              <a:t>4. Члены высшего органа управления благотворительной организацией и должностные лица благотворительной организации не вправе занимать штатные должности в администрации коммерческих и некоммерческих организаций, учредителем (участником) которых является эта благотворительная организация.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8714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372</TotalTime>
  <Words>1678</Words>
  <Application>Microsoft Office PowerPoint</Application>
  <PresentationFormat>Экран (4:3)</PresentationFormat>
  <Paragraphs>97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Ясность</vt:lpstr>
      <vt:lpstr>Некоммерческие организации</vt:lpstr>
      <vt:lpstr>Законодательство</vt:lpstr>
      <vt:lpstr>Мы обязаны создавать НКО?</vt:lpstr>
      <vt:lpstr>Чем коммерческие организации отличаются от некоммерческих?</vt:lpstr>
      <vt:lpstr>ВИДЫ НЕКОММЕРЧЕСКИХ ОРГАНИЗАЦИЙ</vt:lpstr>
      <vt:lpstr>Виды НКО ст. 50 ГК РФ</vt:lpstr>
      <vt:lpstr>Религиозные организации ст. 123.26. ГК РФ</vt:lpstr>
      <vt:lpstr>Фонды ст. 123.17. -123.20. ГК РФ</vt:lpstr>
      <vt:lpstr>Автономные некоммерческие организации ст. 123.24. – 123.25 ГК РФ</vt:lpstr>
      <vt:lpstr>Учреждения Ст. 123.21. - 123.23. ГК РФ</vt:lpstr>
      <vt:lpstr>Общественные организации Ст. 123.4. - 123.7. ГК РФ</vt:lpstr>
      <vt:lpstr>Некоммерческие партнерства ст. 8 закона №7-ФЗ</vt:lpstr>
      <vt:lpstr>Регистрация некоммерческой организации</vt:lpstr>
      <vt:lpstr>Документы для регистрации НКО</vt:lpstr>
      <vt:lpstr>Кто регистрирует НКО?</vt:lpstr>
      <vt:lpstr>Особенности благотворительной организации</vt:lpstr>
      <vt:lpstr>Высший орган управления благотворительной организацией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Некоммерческие организации</dc:title>
  <dc:creator>NStarinova</dc:creator>
  <cp:lastModifiedBy>NStarinova</cp:lastModifiedBy>
  <cp:revision>16</cp:revision>
  <dcterms:created xsi:type="dcterms:W3CDTF">2016-03-22T07:46:53Z</dcterms:created>
  <dcterms:modified xsi:type="dcterms:W3CDTF">2016-03-22T13:59:29Z</dcterms:modified>
</cp:coreProperties>
</file>