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87" r:id="rId3"/>
    <p:sldId id="288" r:id="rId4"/>
    <p:sldId id="324" r:id="rId5"/>
    <p:sldId id="290" r:id="rId6"/>
    <p:sldId id="291" r:id="rId7"/>
    <p:sldId id="292" r:id="rId8"/>
    <p:sldId id="344" r:id="rId9"/>
    <p:sldId id="320" r:id="rId10"/>
    <p:sldId id="321" r:id="rId11"/>
    <p:sldId id="322" r:id="rId12"/>
    <p:sldId id="293" r:id="rId13"/>
    <p:sldId id="345" r:id="rId14"/>
    <p:sldId id="294" r:id="rId15"/>
    <p:sldId id="295" r:id="rId16"/>
    <p:sldId id="330" r:id="rId17"/>
    <p:sldId id="331" r:id="rId18"/>
    <p:sldId id="332" r:id="rId19"/>
    <p:sldId id="333" r:id="rId20"/>
    <p:sldId id="335" r:id="rId21"/>
    <p:sldId id="336" r:id="rId22"/>
    <p:sldId id="337" r:id="rId23"/>
    <p:sldId id="338" r:id="rId24"/>
    <p:sldId id="339" r:id="rId25"/>
    <p:sldId id="346" r:id="rId26"/>
    <p:sldId id="347" r:id="rId27"/>
    <p:sldId id="348" r:id="rId28"/>
    <p:sldId id="341" r:id="rId29"/>
    <p:sldId id="343" r:id="rId30"/>
    <p:sldId id="326" r:id="rId31"/>
    <p:sldId id="334" r:id="rId32"/>
    <p:sldId id="340" r:id="rId33"/>
    <p:sldId id="325" r:id="rId34"/>
    <p:sldId id="285"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FDF58D"/>
    <a:srgbClr val="808080"/>
    <a:srgbClr val="FCFCFC"/>
    <a:srgbClr val="E8E8E8"/>
    <a:srgbClr val="FFD84B"/>
    <a:srgbClr val="FFFFFF"/>
    <a:srgbClr val="CC3300"/>
    <a:srgbClr val="FFC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p:cViewPr>
        <p:scale>
          <a:sx n="90" d="100"/>
          <a:sy n="90" d="100"/>
        </p:scale>
        <p:origin x="-1205" y="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0A385B-3165-4ECD-85EC-F3F3F19839C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ru-RU"/>
        </a:p>
      </dgm:t>
    </dgm:pt>
    <dgm:pt modelId="{EB69E9A7-AB69-42BA-9181-0E0129C59B96}">
      <dgm:prSet phldrT="[Текст]" custT="1"/>
      <dgm:spPr/>
      <dgm:t>
        <a:bodyPr/>
        <a:lstStyle/>
        <a:p>
          <a:r>
            <a:rPr lang="ru-RU" sz="2000" b="1" dirty="0" smtClean="0"/>
            <a:t>Ожидания общества</a:t>
          </a:r>
          <a:endParaRPr lang="ru-RU" sz="2000" b="1" dirty="0"/>
        </a:p>
      </dgm:t>
    </dgm:pt>
    <dgm:pt modelId="{425CB7E0-5CC4-4178-B95B-92ED40C06C7C}" type="parTrans" cxnId="{D12E2D80-D9DA-4884-80D9-D787168C8B6D}">
      <dgm:prSet/>
      <dgm:spPr/>
      <dgm:t>
        <a:bodyPr/>
        <a:lstStyle/>
        <a:p>
          <a:endParaRPr lang="ru-RU"/>
        </a:p>
      </dgm:t>
    </dgm:pt>
    <dgm:pt modelId="{93A539E1-989B-4A31-AC75-310B447D985B}" type="sibTrans" cxnId="{D12E2D80-D9DA-4884-80D9-D787168C8B6D}">
      <dgm:prSet/>
      <dgm:spPr/>
      <dgm:t>
        <a:bodyPr/>
        <a:lstStyle/>
        <a:p>
          <a:endParaRPr lang="ru-RU"/>
        </a:p>
      </dgm:t>
    </dgm:pt>
    <dgm:pt modelId="{31DE0270-B372-4866-8C2D-38766B18E4BC}">
      <dgm:prSet phldrT="[Текст]" custT="1"/>
      <dgm:spPr/>
      <dgm:t>
        <a:bodyPr/>
        <a:lstStyle/>
        <a:p>
          <a:r>
            <a:rPr lang="ru-RU" sz="2800" b="1" dirty="0" smtClean="0"/>
            <a:t>Требования общества</a:t>
          </a:r>
          <a:endParaRPr lang="ru-RU" sz="2800" b="1" dirty="0"/>
        </a:p>
      </dgm:t>
    </dgm:pt>
    <dgm:pt modelId="{82B8F07D-DA35-4371-B84A-C72F3C7C8A60}" type="parTrans" cxnId="{0DCF62E0-2964-4962-A506-9FAE896C01F7}">
      <dgm:prSet/>
      <dgm:spPr/>
      <dgm:t>
        <a:bodyPr/>
        <a:lstStyle/>
        <a:p>
          <a:endParaRPr lang="ru-RU"/>
        </a:p>
      </dgm:t>
    </dgm:pt>
    <dgm:pt modelId="{AEB987DB-1920-4344-BE9F-391C8B757438}" type="sibTrans" cxnId="{0DCF62E0-2964-4962-A506-9FAE896C01F7}">
      <dgm:prSet/>
      <dgm:spPr/>
      <dgm:t>
        <a:bodyPr/>
        <a:lstStyle/>
        <a:p>
          <a:endParaRPr lang="ru-RU"/>
        </a:p>
      </dgm:t>
    </dgm:pt>
    <dgm:pt modelId="{F04F5FE7-486F-49E4-B9BD-904F1ADFA8F7}">
      <dgm:prSet phldrT="[Текст]" custT="1"/>
      <dgm:spPr>
        <a:solidFill>
          <a:srgbClr val="92D050"/>
        </a:solidFill>
      </dgm:spPr>
      <dgm:t>
        <a:bodyPr/>
        <a:lstStyle/>
        <a:p>
          <a:r>
            <a:rPr lang="ru-RU" sz="2400" b="1" dirty="0" smtClean="0"/>
            <a:t>Собственные представления</a:t>
          </a:r>
          <a:endParaRPr lang="ru-RU" sz="2400" b="1" dirty="0"/>
        </a:p>
      </dgm:t>
    </dgm:pt>
    <dgm:pt modelId="{2F7AB406-A611-47CB-8681-9702E736931B}" type="parTrans" cxnId="{F27C9A6D-D108-4C58-A652-39AEE82EFBF7}">
      <dgm:prSet/>
      <dgm:spPr/>
      <dgm:t>
        <a:bodyPr/>
        <a:lstStyle/>
        <a:p>
          <a:endParaRPr lang="ru-RU"/>
        </a:p>
      </dgm:t>
    </dgm:pt>
    <dgm:pt modelId="{66A9BE77-DDE5-491D-AFE1-0A4AA548E8F1}" type="sibTrans" cxnId="{F27C9A6D-D108-4C58-A652-39AEE82EFBF7}">
      <dgm:prSet/>
      <dgm:spPr/>
      <dgm:t>
        <a:bodyPr/>
        <a:lstStyle/>
        <a:p>
          <a:endParaRPr lang="ru-RU"/>
        </a:p>
      </dgm:t>
    </dgm:pt>
    <dgm:pt modelId="{6842D71A-9CB5-4704-84D8-3034C37DBE0C}">
      <dgm:prSet phldrT="[Текст]"/>
      <dgm:spPr/>
      <dgm:t>
        <a:bodyPr/>
        <a:lstStyle/>
        <a:p>
          <a:r>
            <a:rPr lang="ru-RU" b="1" dirty="0" smtClean="0"/>
            <a:t>Формы и методы социальной работы</a:t>
          </a:r>
          <a:endParaRPr lang="ru-RU" b="1" dirty="0"/>
        </a:p>
      </dgm:t>
    </dgm:pt>
    <dgm:pt modelId="{A40CD892-2F20-4C15-BFDE-9314AD30E7E6}" type="parTrans" cxnId="{974C3353-FA71-4B8F-A64C-1675FB00FC35}">
      <dgm:prSet/>
      <dgm:spPr/>
      <dgm:t>
        <a:bodyPr/>
        <a:lstStyle/>
        <a:p>
          <a:endParaRPr lang="ru-RU"/>
        </a:p>
      </dgm:t>
    </dgm:pt>
    <dgm:pt modelId="{71BD5A7C-D3DA-4455-B971-199CC417BAEE}" type="sibTrans" cxnId="{974C3353-FA71-4B8F-A64C-1675FB00FC35}">
      <dgm:prSet/>
      <dgm:spPr/>
      <dgm:t>
        <a:bodyPr/>
        <a:lstStyle/>
        <a:p>
          <a:endParaRPr lang="ru-RU"/>
        </a:p>
      </dgm:t>
    </dgm:pt>
    <dgm:pt modelId="{435A1863-4A7D-41C3-AE2C-A61A9CE20CFF}">
      <dgm:prSet phldrT="[Текст]"/>
      <dgm:spPr/>
      <dgm:t>
        <a:bodyPr/>
        <a:lstStyle/>
        <a:p>
          <a:r>
            <a:rPr lang="ru-RU" b="1" dirty="0" smtClean="0"/>
            <a:t>Социальные и политические процессы</a:t>
          </a:r>
          <a:endParaRPr lang="ru-RU" b="1" dirty="0"/>
        </a:p>
      </dgm:t>
    </dgm:pt>
    <dgm:pt modelId="{E097C6F9-8939-4913-BBB7-B532A73DB50E}" type="parTrans" cxnId="{A4DE2BAF-168C-4DBD-9D68-418052B0CE3B}">
      <dgm:prSet/>
      <dgm:spPr/>
      <dgm:t>
        <a:bodyPr/>
        <a:lstStyle/>
        <a:p>
          <a:endParaRPr lang="ru-RU"/>
        </a:p>
      </dgm:t>
    </dgm:pt>
    <dgm:pt modelId="{46B2CE18-772E-412F-B037-493888E441E3}" type="sibTrans" cxnId="{A4DE2BAF-168C-4DBD-9D68-418052B0CE3B}">
      <dgm:prSet/>
      <dgm:spPr/>
      <dgm:t>
        <a:bodyPr/>
        <a:lstStyle/>
        <a:p>
          <a:endParaRPr lang="ru-RU"/>
        </a:p>
      </dgm:t>
    </dgm:pt>
    <dgm:pt modelId="{57B950C5-E77F-4B51-A471-5085FCB1F97C}" type="pres">
      <dgm:prSet presAssocID="{210A385B-3165-4ECD-85EC-F3F3F19839C1}" presName="diagram" presStyleCnt="0">
        <dgm:presLayoutVars>
          <dgm:dir/>
          <dgm:resizeHandles val="exact"/>
        </dgm:presLayoutVars>
      </dgm:prSet>
      <dgm:spPr/>
      <dgm:t>
        <a:bodyPr/>
        <a:lstStyle/>
        <a:p>
          <a:endParaRPr lang="ru-RU"/>
        </a:p>
      </dgm:t>
    </dgm:pt>
    <dgm:pt modelId="{815AE674-D857-4B8E-B327-3A39FCECC7A6}" type="pres">
      <dgm:prSet presAssocID="{EB69E9A7-AB69-42BA-9181-0E0129C59B96}" presName="node" presStyleLbl="node1" presStyleIdx="0" presStyleCnt="5" custScaleX="78529">
        <dgm:presLayoutVars>
          <dgm:bulletEnabled val="1"/>
        </dgm:presLayoutVars>
      </dgm:prSet>
      <dgm:spPr/>
      <dgm:t>
        <a:bodyPr/>
        <a:lstStyle/>
        <a:p>
          <a:endParaRPr lang="ru-RU"/>
        </a:p>
      </dgm:t>
    </dgm:pt>
    <dgm:pt modelId="{C8716E2A-C782-43C1-846A-BAA485AA1C20}" type="pres">
      <dgm:prSet presAssocID="{93A539E1-989B-4A31-AC75-310B447D985B}" presName="sibTrans" presStyleLbl="sibTrans2D1" presStyleIdx="0" presStyleCnt="4"/>
      <dgm:spPr/>
      <dgm:t>
        <a:bodyPr/>
        <a:lstStyle/>
        <a:p>
          <a:endParaRPr lang="ru-RU"/>
        </a:p>
      </dgm:t>
    </dgm:pt>
    <dgm:pt modelId="{FF56C41F-D9BA-4BF2-94BB-E54BB453B765}" type="pres">
      <dgm:prSet presAssocID="{93A539E1-989B-4A31-AC75-310B447D985B}" presName="connectorText" presStyleLbl="sibTrans2D1" presStyleIdx="0" presStyleCnt="4"/>
      <dgm:spPr/>
      <dgm:t>
        <a:bodyPr/>
        <a:lstStyle/>
        <a:p>
          <a:endParaRPr lang="ru-RU"/>
        </a:p>
      </dgm:t>
    </dgm:pt>
    <dgm:pt modelId="{FA6ADDD6-9F7F-4A15-9E0D-4BA2B727DF2B}" type="pres">
      <dgm:prSet presAssocID="{31DE0270-B372-4866-8C2D-38766B18E4BC}" presName="node" presStyleLbl="node1" presStyleIdx="1" presStyleCnt="5">
        <dgm:presLayoutVars>
          <dgm:bulletEnabled val="1"/>
        </dgm:presLayoutVars>
      </dgm:prSet>
      <dgm:spPr/>
      <dgm:t>
        <a:bodyPr/>
        <a:lstStyle/>
        <a:p>
          <a:endParaRPr lang="ru-RU"/>
        </a:p>
      </dgm:t>
    </dgm:pt>
    <dgm:pt modelId="{5A9DD8FF-7DF6-427A-B00E-1B3FD7480E07}" type="pres">
      <dgm:prSet presAssocID="{AEB987DB-1920-4344-BE9F-391C8B757438}" presName="sibTrans" presStyleLbl="sibTrans2D1" presStyleIdx="1" presStyleCnt="4" custAng="2920728" custScaleX="401360" custScaleY="63058" custLinFactY="100000" custLinFactNeighborX="-11644" custLinFactNeighborY="163491"/>
      <dgm:spPr/>
      <dgm:t>
        <a:bodyPr/>
        <a:lstStyle/>
        <a:p>
          <a:endParaRPr lang="ru-RU"/>
        </a:p>
      </dgm:t>
    </dgm:pt>
    <dgm:pt modelId="{D029D503-73A2-4214-AADC-3A48B5222B62}" type="pres">
      <dgm:prSet presAssocID="{AEB987DB-1920-4344-BE9F-391C8B757438}" presName="connectorText" presStyleLbl="sibTrans2D1" presStyleIdx="1" presStyleCnt="4"/>
      <dgm:spPr/>
      <dgm:t>
        <a:bodyPr/>
        <a:lstStyle/>
        <a:p>
          <a:endParaRPr lang="ru-RU"/>
        </a:p>
      </dgm:t>
    </dgm:pt>
    <dgm:pt modelId="{7E052C38-7105-4751-AF17-E4D33CE43BDB}" type="pres">
      <dgm:prSet presAssocID="{F04F5FE7-486F-49E4-B9BD-904F1ADFA8F7}" presName="node" presStyleLbl="node1" presStyleIdx="2" presStyleCnt="5">
        <dgm:presLayoutVars>
          <dgm:bulletEnabled val="1"/>
        </dgm:presLayoutVars>
      </dgm:prSet>
      <dgm:spPr/>
      <dgm:t>
        <a:bodyPr/>
        <a:lstStyle/>
        <a:p>
          <a:endParaRPr lang="ru-RU"/>
        </a:p>
      </dgm:t>
    </dgm:pt>
    <dgm:pt modelId="{C36A79F8-C15F-41AB-A872-AADA2CBA6E8D}" type="pres">
      <dgm:prSet presAssocID="{66A9BE77-DDE5-491D-AFE1-0A4AA548E8F1}" presName="sibTrans" presStyleLbl="sibTrans2D1" presStyleIdx="2" presStyleCnt="4" custAng="10308302" custFlipVert="1" custScaleX="159252" custScaleY="73447" custLinFactNeighborX="55838" custLinFactNeighborY="749"/>
      <dgm:spPr/>
      <dgm:t>
        <a:bodyPr/>
        <a:lstStyle/>
        <a:p>
          <a:endParaRPr lang="ru-RU"/>
        </a:p>
      </dgm:t>
    </dgm:pt>
    <dgm:pt modelId="{F5028224-2F6E-433D-975A-EDBC6CF2864C}" type="pres">
      <dgm:prSet presAssocID="{66A9BE77-DDE5-491D-AFE1-0A4AA548E8F1}" presName="connectorText" presStyleLbl="sibTrans2D1" presStyleIdx="2" presStyleCnt="4"/>
      <dgm:spPr/>
      <dgm:t>
        <a:bodyPr/>
        <a:lstStyle/>
        <a:p>
          <a:endParaRPr lang="ru-RU"/>
        </a:p>
      </dgm:t>
    </dgm:pt>
    <dgm:pt modelId="{B8D5512D-DE2E-493B-810F-30B693768C2D}" type="pres">
      <dgm:prSet presAssocID="{6842D71A-9CB5-4704-84D8-3034C37DBE0C}" presName="node" presStyleLbl="node1" presStyleIdx="3" presStyleCnt="5" custScaleX="131413" custLinFactNeighborX="-3780" custLinFactNeighborY="58852">
        <dgm:presLayoutVars>
          <dgm:bulletEnabled val="1"/>
        </dgm:presLayoutVars>
      </dgm:prSet>
      <dgm:spPr/>
      <dgm:t>
        <a:bodyPr/>
        <a:lstStyle/>
        <a:p>
          <a:endParaRPr lang="ru-RU"/>
        </a:p>
      </dgm:t>
    </dgm:pt>
    <dgm:pt modelId="{E0B1EA1D-9048-412B-8724-56FBD8D55C3A}" type="pres">
      <dgm:prSet presAssocID="{71BD5A7C-D3DA-4455-B971-199CC417BAEE}" presName="sibTrans" presStyleLbl="sibTrans2D1" presStyleIdx="3" presStyleCnt="4" custScaleX="156069"/>
      <dgm:spPr/>
      <dgm:t>
        <a:bodyPr/>
        <a:lstStyle/>
        <a:p>
          <a:endParaRPr lang="ru-RU"/>
        </a:p>
      </dgm:t>
    </dgm:pt>
    <dgm:pt modelId="{FB2078DA-7335-44A5-BE72-EF4C4470044D}" type="pres">
      <dgm:prSet presAssocID="{71BD5A7C-D3DA-4455-B971-199CC417BAEE}" presName="connectorText" presStyleLbl="sibTrans2D1" presStyleIdx="3" presStyleCnt="4"/>
      <dgm:spPr/>
      <dgm:t>
        <a:bodyPr/>
        <a:lstStyle/>
        <a:p>
          <a:endParaRPr lang="ru-RU"/>
        </a:p>
      </dgm:t>
    </dgm:pt>
    <dgm:pt modelId="{E851CFF8-CA63-4D96-86CB-440A4AC31954}" type="pres">
      <dgm:prSet presAssocID="{435A1863-4A7D-41C3-AE2C-A61A9CE20CFF}" presName="node" presStyleLbl="node1" presStyleIdx="4" presStyleCnt="5" custScaleX="108229" custLinFactX="-22345" custLinFactNeighborX="-100000" custLinFactNeighborY="64274">
        <dgm:presLayoutVars>
          <dgm:bulletEnabled val="1"/>
        </dgm:presLayoutVars>
      </dgm:prSet>
      <dgm:spPr/>
      <dgm:t>
        <a:bodyPr/>
        <a:lstStyle/>
        <a:p>
          <a:endParaRPr lang="ru-RU"/>
        </a:p>
      </dgm:t>
    </dgm:pt>
  </dgm:ptLst>
  <dgm:cxnLst>
    <dgm:cxn modelId="{62A931A3-070C-47EF-9B20-4BB82A95C5E3}" type="presOf" srcId="{93A539E1-989B-4A31-AC75-310B447D985B}" destId="{FF56C41F-D9BA-4BF2-94BB-E54BB453B765}" srcOrd="1" destOrd="0" presId="urn:microsoft.com/office/officeart/2005/8/layout/process5"/>
    <dgm:cxn modelId="{2A6C17A5-764E-4501-8462-0896AFCDFAD2}" type="presOf" srcId="{66A9BE77-DDE5-491D-AFE1-0A4AA548E8F1}" destId="{F5028224-2F6E-433D-975A-EDBC6CF2864C}" srcOrd="1" destOrd="0" presId="urn:microsoft.com/office/officeart/2005/8/layout/process5"/>
    <dgm:cxn modelId="{B7576DB0-9327-4811-94C6-D2C81BDCADB1}" type="presOf" srcId="{F04F5FE7-486F-49E4-B9BD-904F1ADFA8F7}" destId="{7E052C38-7105-4751-AF17-E4D33CE43BDB}" srcOrd="0" destOrd="0" presId="urn:microsoft.com/office/officeart/2005/8/layout/process5"/>
    <dgm:cxn modelId="{FC15BFFD-67E7-404C-B875-12AE5D919C9C}" type="presOf" srcId="{71BD5A7C-D3DA-4455-B971-199CC417BAEE}" destId="{FB2078DA-7335-44A5-BE72-EF4C4470044D}" srcOrd="1" destOrd="0" presId="urn:microsoft.com/office/officeart/2005/8/layout/process5"/>
    <dgm:cxn modelId="{40714244-5564-4BA9-A55C-71EB74DEDE87}" type="presOf" srcId="{210A385B-3165-4ECD-85EC-F3F3F19839C1}" destId="{57B950C5-E77F-4B51-A471-5085FCB1F97C}" srcOrd="0" destOrd="0" presId="urn:microsoft.com/office/officeart/2005/8/layout/process5"/>
    <dgm:cxn modelId="{494EDD78-E59B-4F36-B5D8-4A8570E2738E}" type="presOf" srcId="{AEB987DB-1920-4344-BE9F-391C8B757438}" destId="{5A9DD8FF-7DF6-427A-B00E-1B3FD7480E07}" srcOrd="0" destOrd="0" presId="urn:microsoft.com/office/officeart/2005/8/layout/process5"/>
    <dgm:cxn modelId="{A4DE2BAF-168C-4DBD-9D68-418052B0CE3B}" srcId="{210A385B-3165-4ECD-85EC-F3F3F19839C1}" destId="{435A1863-4A7D-41C3-AE2C-A61A9CE20CFF}" srcOrd="4" destOrd="0" parTransId="{E097C6F9-8939-4913-BBB7-B532A73DB50E}" sibTransId="{46B2CE18-772E-412F-B037-493888E441E3}"/>
    <dgm:cxn modelId="{D12E2D80-D9DA-4884-80D9-D787168C8B6D}" srcId="{210A385B-3165-4ECD-85EC-F3F3F19839C1}" destId="{EB69E9A7-AB69-42BA-9181-0E0129C59B96}" srcOrd="0" destOrd="0" parTransId="{425CB7E0-5CC4-4178-B95B-92ED40C06C7C}" sibTransId="{93A539E1-989B-4A31-AC75-310B447D985B}"/>
    <dgm:cxn modelId="{DB34AFE9-7ED7-43F8-9E4E-9E7836471FB9}" type="presOf" srcId="{435A1863-4A7D-41C3-AE2C-A61A9CE20CFF}" destId="{E851CFF8-CA63-4D96-86CB-440A4AC31954}" srcOrd="0" destOrd="0" presId="urn:microsoft.com/office/officeart/2005/8/layout/process5"/>
    <dgm:cxn modelId="{0DCF62E0-2964-4962-A506-9FAE896C01F7}" srcId="{210A385B-3165-4ECD-85EC-F3F3F19839C1}" destId="{31DE0270-B372-4866-8C2D-38766B18E4BC}" srcOrd="1" destOrd="0" parTransId="{82B8F07D-DA35-4371-B84A-C72F3C7C8A60}" sibTransId="{AEB987DB-1920-4344-BE9F-391C8B757438}"/>
    <dgm:cxn modelId="{878C9038-7992-479A-BD8B-10361F204125}" type="presOf" srcId="{6842D71A-9CB5-4704-84D8-3034C37DBE0C}" destId="{B8D5512D-DE2E-493B-810F-30B693768C2D}" srcOrd="0" destOrd="0" presId="urn:microsoft.com/office/officeart/2005/8/layout/process5"/>
    <dgm:cxn modelId="{0DF0B75C-C1ED-47B4-B065-E06B6F6C6643}" type="presOf" srcId="{EB69E9A7-AB69-42BA-9181-0E0129C59B96}" destId="{815AE674-D857-4B8E-B327-3A39FCECC7A6}" srcOrd="0" destOrd="0" presId="urn:microsoft.com/office/officeart/2005/8/layout/process5"/>
    <dgm:cxn modelId="{974C3353-FA71-4B8F-A64C-1675FB00FC35}" srcId="{210A385B-3165-4ECD-85EC-F3F3F19839C1}" destId="{6842D71A-9CB5-4704-84D8-3034C37DBE0C}" srcOrd="3" destOrd="0" parTransId="{A40CD892-2F20-4C15-BFDE-9314AD30E7E6}" sibTransId="{71BD5A7C-D3DA-4455-B971-199CC417BAEE}"/>
    <dgm:cxn modelId="{86DF7CC2-E221-4005-82D6-0D7CAF0D26C5}" type="presOf" srcId="{31DE0270-B372-4866-8C2D-38766B18E4BC}" destId="{FA6ADDD6-9F7F-4A15-9E0D-4BA2B727DF2B}" srcOrd="0" destOrd="0" presId="urn:microsoft.com/office/officeart/2005/8/layout/process5"/>
    <dgm:cxn modelId="{A21B413C-F846-42B5-BF5C-7D60E2246F8D}" type="presOf" srcId="{66A9BE77-DDE5-491D-AFE1-0A4AA548E8F1}" destId="{C36A79F8-C15F-41AB-A872-AADA2CBA6E8D}" srcOrd="0" destOrd="0" presId="urn:microsoft.com/office/officeart/2005/8/layout/process5"/>
    <dgm:cxn modelId="{C26EB0CF-BE81-48CC-8A4B-135CAE2A49C7}" type="presOf" srcId="{71BD5A7C-D3DA-4455-B971-199CC417BAEE}" destId="{E0B1EA1D-9048-412B-8724-56FBD8D55C3A}" srcOrd="0" destOrd="0" presId="urn:microsoft.com/office/officeart/2005/8/layout/process5"/>
    <dgm:cxn modelId="{13CDF2C1-3E00-491B-B546-2CAAC56C9C51}" type="presOf" srcId="{93A539E1-989B-4A31-AC75-310B447D985B}" destId="{C8716E2A-C782-43C1-846A-BAA485AA1C20}" srcOrd="0" destOrd="0" presId="urn:microsoft.com/office/officeart/2005/8/layout/process5"/>
    <dgm:cxn modelId="{F27C9A6D-D108-4C58-A652-39AEE82EFBF7}" srcId="{210A385B-3165-4ECD-85EC-F3F3F19839C1}" destId="{F04F5FE7-486F-49E4-B9BD-904F1ADFA8F7}" srcOrd="2" destOrd="0" parTransId="{2F7AB406-A611-47CB-8681-9702E736931B}" sibTransId="{66A9BE77-DDE5-491D-AFE1-0A4AA548E8F1}"/>
    <dgm:cxn modelId="{8DC3F20D-DBDB-41D0-8AF6-538AAD6BBB9E}" type="presOf" srcId="{AEB987DB-1920-4344-BE9F-391C8B757438}" destId="{D029D503-73A2-4214-AADC-3A48B5222B62}" srcOrd="1" destOrd="0" presId="urn:microsoft.com/office/officeart/2005/8/layout/process5"/>
    <dgm:cxn modelId="{5063BED1-6F04-4D2C-9DE3-BCB1A9700D6C}" type="presParOf" srcId="{57B950C5-E77F-4B51-A471-5085FCB1F97C}" destId="{815AE674-D857-4B8E-B327-3A39FCECC7A6}" srcOrd="0" destOrd="0" presId="urn:microsoft.com/office/officeart/2005/8/layout/process5"/>
    <dgm:cxn modelId="{1031632C-E2F4-4626-B96C-0C633ED4165B}" type="presParOf" srcId="{57B950C5-E77F-4B51-A471-5085FCB1F97C}" destId="{C8716E2A-C782-43C1-846A-BAA485AA1C20}" srcOrd="1" destOrd="0" presId="urn:microsoft.com/office/officeart/2005/8/layout/process5"/>
    <dgm:cxn modelId="{FA74445A-ADAB-4DFF-8231-56C4A5BEDFB4}" type="presParOf" srcId="{C8716E2A-C782-43C1-846A-BAA485AA1C20}" destId="{FF56C41F-D9BA-4BF2-94BB-E54BB453B765}" srcOrd="0" destOrd="0" presId="urn:microsoft.com/office/officeart/2005/8/layout/process5"/>
    <dgm:cxn modelId="{8C2B75BD-D78C-490A-9FF3-21A899D46F02}" type="presParOf" srcId="{57B950C5-E77F-4B51-A471-5085FCB1F97C}" destId="{FA6ADDD6-9F7F-4A15-9E0D-4BA2B727DF2B}" srcOrd="2" destOrd="0" presId="urn:microsoft.com/office/officeart/2005/8/layout/process5"/>
    <dgm:cxn modelId="{51DAAEAD-E421-491A-8D00-458E5419C08F}" type="presParOf" srcId="{57B950C5-E77F-4B51-A471-5085FCB1F97C}" destId="{5A9DD8FF-7DF6-427A-B00E-1B3FD7480E07}" srcOrd="3" destOrd="0" presId="urn:microsoft.com/office/officeart/2005/8/layout/process5"/>
    <dgm:cxn modelId="{98A54113-ADCF-4549-B08B-99EB5306A2DE}" type="presParOf" srcId="{5A9DD8FF-7DF6-427A-B00E-1B3FD7480E07}" destId="{D029D503-73A2-4214-AADC-3A48B5222B62}" srcOrd="0" destOrd="0" presId="urn:microsoft.com/office/officeart/2005/8/layout/process5"/>
    <dgm:cxn modelId="{E8AD4DEF-4E08-493C-9487-56694CE61426}" type="presParOf" srcId="{57B950C5-E77F-4B51-A471-5085FCB1F97C}" destId="{7E052C38-7105-4751-AF17-E4D33CE43BDB}" srcOrd="4" destOrd="0" presId="urn:microsoft.com/office/officeart/2005/8/layout/process5"/>
    <dgm:cxn modelId="{2F9C94A2-2A08-4EF0-AF46-511702FF40FF}" type="presParOf" srcId="{57B950C5-E77F-4B51-A471-5085FCB1F97C}" destId="{C36A79F8-C15F-41AB-A872-AADA2CBA6E8D}" srcOrd="5" destOrd="0" presId="urn:microsoft.com/office/officeart/2005/8/layout/process5"/>
    <dgm:cxn modelId="{B1CD083D-CD97-440C-B6F1-ABA81AB1FAAA}" type="presParOf" srcId="{C36A79F8-C15F-41AB-A872-AADA2CBA6E8D}" destId="{F5028224-2F6E-433D-975A-EDBC6CF2864C}" srcOrd="0" destOrd="0" presId="urn:microsoft.com/office/officeart/2005/8/layout/process5"/>
    <dgm:cxn modelId="{B2F07792-E1D8-4C2D-8B4D-6C6F91C96133}" type="presParOf" srcId="{57B950C5-E77F-4B51-A471-5085FCB1F97C}" destId="{B8D5512D-DE2E-493B-810F-30B693768C2D}" srcOrd="6" destOrd="0" presId="urn:microsoft.com/office/officeart/2005/8/layout/process5"/>
    <dgm:cxn modelId="{695C698A-44F0-4C30-8167-49CF44689DFF}" type="presParOf" srcId="{57B950C5-E77F-4B51-A471-5085FCB1F97C}" destId="{E0B1EA1D-9048-412B-8724-56FBD8D55C3A}" srcOrd="7" destOrd="0" presId="urn:microsoft.com/office/officeart/2005/8/layout/process5"/>
    <dgm:cxn modelId="{54CF38C1-A7D6-4178-A100-1443D03A729D}" type="presParOf" srcId="{E0B1EA1D-9048-412B-8724-56FBD8D55C3A}" destId="{FB2078DA-7335-44A5-BE72-EF4C4470044D}" srcOrd="0" destOrd="0" presId="urn:microsoft.com/office/officeart/2005/8/layout/process5"/>
    <dgm:cxn modelId="{7765F20C-E12E-4314-8172-65629C300285}" type="presParOf" srcId="{57B950C5-E77F-4B51-A471-5085FCB1F97C}" destId="{E851CFF8-CA63-4D96-86CB-440A4AC31954}"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233FD-43DD-47A0-A3BD-11F70300370E}" type="slidenum">
              <a:rPr lang="en-US"/>
              <a:pPr/>
              <a:t>‹#›</a:t>
            </a:fld>
            <a:endParaRPr lang="en-US"/>
          </a:p>
        </p:txBody>
      </p:sp>
    </p:spTree>
    <p:extLst>
      <p:ext uri="{BB962C8B-B14F-4D97-AF65-F5344CB8AC3E}">
        <p14:creationId xmlns:p14="http://schemas.microsoft.com/office/powerpoint/2010/main" val="1817061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F3B69C-ADF1-45E0-8F27-2CE3F6E67E18}" type="slidenum">
              <a:rPr lang="en-US"/>
              <a:pPr/>
              <a:t>‹#›</a:t>
            </a:fld>
            <a:endParaRPr lang="en-US"/>
          </a:p>
        </p:txBody>
      </p:sp>
    </p:spTree>
    <p:extLst>
      <p:ext uri="{BB962C8B-B14F-4D97-AF65-F5344CB8AC3E}">
        <p14:creationId xmlns:p14="http://schemas.microsoft.com/office/powerpoint/2010/main" val="20325652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fb.ru/article/224700/primer-miloserdiya-v-literature-russkoy-i-zarubejnoy-miloserdie-v-proizvedeniyah-literaturyi"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cyberleninka.ru/article/n/miloserdie-i-spravedlivost-sopryazhennost-smyslov"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3. Патриарх Кирилл призвал готовить приходских молодежных лидеров в системе духовного образования [Электронный документ] [2012] // Патриархия. Официальный сайт Русской Православной Церкви. URL: http://www.pravoslavie.ru/news/58312.htm (дата доступа 9.01.2013). 4. </a:t>
            </a:r>
            <a:r>
              <a:rPr lang="ru-RU" dirty="0" err="1" smtClean="0"/>
              <a:t>Лыгина</a:t>
            </a:r>
            <a:r>
              <a:rPr lang="ru-RU" dirty="0" smtClean="0"/>
              <a:t> М.А. К осмыслению концептуальных основ философии социальной работы // Общество. Среда. Развитие. Научно-теоретический журнал. – 2010. – № 4(17). – С. 92–95</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21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u="sng" dirty="0" smtClean="0">
                <a:hlinkClick r:id="rId3"/>
              </a:rPr>
              <a:t>http://fb.ru/article/224700/primer-miloserdiya-v-literature-russkoy-i-zarubejnoy-miloserdie-v-proizvedeniyah-literaturyi</a:t>
            </a:r>
            <a:endParaRPr lang="ru-RU" dirty="0" smtClean="0"/>
          </a:p>
          <a:p>
            <a:r>
              <a:rPr lang="ru-RU" dirty="0" smtClean="0"/>
              <a:t>Березина Елена Михайловна МИЛОСЕРДИЕ И СПРАВЕДЛИВОСТЬ: СОПРЯЖЕННОСТЬ СМЫСЛОВ // Вестник </a:t>
            </a:r>
            <a:r>
              <a:rPr lang="ru-RU" dirty="0" err="1" smtClean="0"/>
              <a:t>ЧелГУ</a:t>
            </a:r>
            <a:r>
              <a:rPr lang="ru-RU" dirty="0" smtClean="0"/>
              <a:t> . 2012. №18. URL: </a:t>
            </a:r>
            <a:r>
              <a:rPr lang="ru-RU" u="sng" dirty="0" smtClean="0">
                <a:hlinkClick r:id="rId4"/>
              </a:rPr>
              <a:t>http://cyberleninka.ru/article/n/miloserdie-i-spravedlivost-sopryazhennost-smyslov</a:t>
            </a:r>
            <a:r>
              <a:rPr lang="ru-RU" dirty="0" smtClean="0"/>
              <a:t>  (дата обращения: 25.01.2016). </a:t>
            </a:r>
          </a:p>
          <a:p>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112" name="Freeform 40"/>
          <p:cNvSpPr>
            <a:spLocks/>
          </p:cNvSpPr>
          <p:nvPr/>
        </p:nvSpPr>
        <p:spPr bwMode="gray">
          <a:xfrm>
            <a:off x="0" y="6048375"/>
            <a:ext cx="2762250" cy="809625"/>
          </a:xfrm>
          <a:custGeom>
            <a:avLst/>
            <a:gdLst/>
            <a:ahLst/>
            <a:cxnLst>
              <a:cxn ang="0">
                <a:pos x="0" y="0"/>
              </a:cxn>
              <a:cxn ang="0">
                <a:pos x="0" y="510"/>
              </a:cxn>
              <a:cxn ang="0">
                <a:pos x="1740" y="510"/>
              </a:cxn>
              <a:cxn ang="0">
                <a:pos x="1595" y="30"/>
              </a:cxn>
              <a:cxn ang="0">
                <a:pos x="0" y="0"/>
              </a:cxn>
            </a:cxnLst>
            <a:rect l="0" t="0" r="r" b="b"/>
            <a:pathLst>
              <a:path w="1740" h="510">
                <a:moveTo>
                  <a:pt x="0" y="0"/>
                </a:moveTo>
                <a:lnTo>
                  <a:pt x="0" y="510"/>
                </a:lnTo>
                <a:cubicBezTo>
                  <a:pt x="0" y="510"/>
                  <a:pt x="870" y="510"/>
                  <a:pt x="1740" y="510"/>
                </a:cubicBezTo>
                <a:cubicBezTo>
                  <a:pt x="1650" y="258"/>
                  <a:pt x="1595" y="30"/>
                  <a:pt x="1595" y="30"/>
                </a:cubicBezTo>
                <a:cubicBezTo>
                  <a:pt x="798" y="54"/>
                  <a:pt x="0" y="0"/>
                  <a:pt x="0" y="0"/>
                </a:cubicBezTo>
                <a:close/>
              </a:path>
            </a:pathLst>
          </a:custGeom>
          <a:solidFill>
            <a:schemeClr val="folHlink"/>
          </a:solidFill>
          <a:ln w="9525">
            <a:noFill/>
            <a:round/>
            <a:headEnd/>
            <a:tailEnd/>
          </a:ln>
          <a:effectLst/>
        </p:spPr>
        <p:txBody>
          <a:bodyPr/>
          <a:lstStyle/>
          <a:p>
            <a:endParaRPr lang="ru-RU"/>
          </a:p>
        </p:txBody>
      </p:sp>
      <p:sp>
        <p:nvSpPr>
          <p:cNvPr id="3113" name="Freeform 41"/>
          <p:cNvSpPr>
            <a:spLocks/>
          </p:cNvSpPr>
          <p:nvPr/>
        </p:nvSpPr>
        <p:spPr bwMode="gray">
          <a:xfrm>
            <a:off x="2590800" y="4705350"/>
            <a:ext cx="6400800" cy="2152650"/>
          </a:xfrm>
          <a:custGeom>
            <a:avLst/>
            <a:gdLst/>
            <a:ahLst/>
            <a:cxnLst>
              <a:cxn ang="0">
                <a:pos x="1116" y="0"/>
              </a:cxn>
              <a:cxn ang="0">
                <a:pos x="3840" y="636"/>
              </a:cxn>
              <a:cxn ang="0">
                <a:pos x="4032" y="1356"/>
              </a:cxn>
              <a:cxn ang="0">
                <a:pos x="288" y="1356"/>
              </a:cxn>
              <a:cxn ang="0">
                <a:pos x="0" y="828"/>
              </a:cxn>
              <a:cxn ang="0">
                <a:pos x="1116" y="0"/>
              </a:cxn>
            </a:cxnLst>
            <a:rect l="0" t="0" r="r" b="b"/>
            <a:pathLst>
              <a:path w="4032" h="1356">
                <a:moveTo>
                  <a:pt x="1116" y="0"/>
                </a:moveTo>
                <a:cubicBezTo>
                  <a:pt x="2370" y="1254"/>
                  <a:pt x="3840" y="636"/>
                  <a:pt x="3840" y="636"/>
                </a:cubicBezTo>
                <a:cubicBezTo>
                  <a:pt x="4032" y="966"/>
                  <a:pt x="4032" y="1356"/>
                  <a:pt x="4032" y="1356"/>
                </a:cubicBezTo>
                <a:cubicBezTo>
                  <a:pt x="4032" y="1356"/>
                  <a:pt x="2160" y="1356"/>
                  <a:pt x="288" y="1356"/>
                </a:cubicBezTo>
                <a:cubicBezTo>
                  <a:pt x="120" y="1140"/>
                  <a:pt x="0" y="828"/>
                  <a:pt x="0" y="828"/>
                </a:cubicBezTo>
                <a:lnTo>
                  <a:pt x="1116" y="0"/>
                </a:lnTo>
                <a:close/>
              </a:path>
            </a:pathLst>
          </a:custGeom>
          <a:solidFill>
            <a:schemeClr val="hlink"/>
          </a:solidFill>
          <a:ln w="9525">
            <a:noFill/>
            <a:round/>
            <a:headEnd/>
            <a:tailEnd/>
          </a:ln>
          <a:effectLst/>
        </p:spPr>
        <p:txBody>
          <a:bodyPr/>
          <a:lstStyle/>
          <a:p>
            <a:endParaRPr lang="ru-RU"/>
          </a:p>
        </p:txBody>
      </p:sp>
      <p:sp>
        <p:nvSpPr>
          <p:cNvPr id="3114" name="Freeform 42"/>
          <p:cNvSpPr>
            <a:spLocks/>
          </p:cNvSpPr>
          <p:nvPr/>
        </p:nvSpPr>
        <p:spPr bwMode="gray">
          <a:xfrm>
            <a:off x="4400550" y="781050"/>
            <a:ext cx="4743450" cy="5048250"/>
          </a:xfrm>
          <a:custGeom>
            <a:avLst/>
            <a:gdLst/>
            <a:ahLst/>
            <a:cxnLst>
              <a:cxn ang="0">
                <a:pos x="510" y="1098"/>
              </a:cxn>
              <a:cxn ang="0">
                <a:pos x="2280" y="0"/>
              </a:cxn>
              <a:cxn ang="0">
                <a:pos x="2988" y="342"/>
              </a:cxn>
              <a:cxn ang="0">
                <a:pos x="2988" y="2772"/>
              </a:cxn>
              <a:cxn ang="0">
                <a:pos x="1452" y="3060"/>
              </a:cxn>
              <a:cxn ang="0">
                <a:pos x="0" y="2406"/>
              </a:cxn>
              <a:cxn ang="0">
                <a:pos x="510" y="1098"/>
              </a:cxn>
            </a:cxnLst>
            <a:rect l="0" t="0" r="r" b="b"/>
            <a:pathLst>
              <a:path w="2988" h="3180">
                <a:moveTo>
                  <a:pt x="510" y="1098"/>
                </a:moveTo>
                <a:cubicBezTo>
                  <a:pt x="1710" y="840"/>
                  <a:pt x="2280" y="0"/>
                  <a:pt x="2280" y="0"/>
                </a:cubicBezTo>
                <a:cubicBezTo>
                  <a:pt x="2700" y="96"/>
                  <a:pt x="2988" y="342"/>
                  <a:pt x="2988" y="342"/>
                </a:cubicBezTo>
                <a:lnTo>
                  <a:pt x="2988" y="2772"/>
                </a:lnTo>
                <a:cubicBezTo>
                  <a:pt x="2988" y="2772"/>
                  <a:pt x="2202" y="3180"/>
                  <a:pt x="1452" y="3060"/>
                </a:cubicBezTo>
                <a:cubicBezTo>
                  <a:pt x="636" y="2940"/>
                  <a:pt x="0" y="2406"/>
                  <a:pt x="0" y="2406"/>
                </a:cubicBezTo>
                <a:lnTo>
                  <a:pt x="510" y="1098"/>
                </a:lnTo>
                <a:close/>
              </a:path>
            </a:pathLst>
          </a:custGeom>
          <a:solidFill>
            <a:schemeClr val="accent2"/>
          </a:solidFill>
          <a:ln w="9525">
            <a:noFill/>
            <a:round/>
            <a:headEnd/>
            <a:tailEnd/>
          </a:ln>
          <a:effectLst/>
        </p:spPr>
        <p:txBody>
          <a:bodyPr/>
          <a:lstStyle/>
          <a:p>
            <a:endParaRPr lang="ru-RU"/>
          </a:p>
        </p:txBody>
      </p:sp>
      <p:sp>
        <p:nvSpPr>
          <p:cNvPr id="3115" name="Freeform 43"/>
          <p:cNvSpPr>
            <a:spLocks/>
          </p:cNvSpPr>
          <p:nvPr/>
        </p:nvSpPr>
        <p:spPr bwMode="gray">
          <a:xfrm>
            <a:off x="4800600" y="0"/>
            <a:ext cx="3276600" cy="2409825"/>
          </a:xfrm>
          <a:custGeom>
            <a:avLst/>
            <a:gdLst/>
            <a:ahLst/>
            <a:cxnLst>
              <a:cxn ang="0">
                <a:pos x="0" y="0"/>
              </a:cxn>
              <a:cxn ang="0">
                <a:pos x="276" y="1518"/>
              </a:cxn>
              <a:cxn ang="0">
                <a:pos x="2064" y="0"/>
              </a:cxn>
              <a:cxn ang="0">
                <a:pos x="0" y="0"/>
              </a:cxn>
            </a:cxnLst>
            <a:rect l="0" t="0" r="r" b="b"/>
            <a:pathLst>
              <a:path w="2064" h="1518">
                <a:moveTo>
                  <a:pt x="0" y="0"/>
                </a:moveTo>
                <a:cubicBezTo>
                  <a:pt x="0" y="0"/>
                  <a:pt x="138" y="759"/>
                  <a:pt x="276" y="1518"/>
                </a:cubicBezTo>
                <a:cubicBezTo>
                  <a:pt x="1518" y="1194"/>
                  <a:pt x="2064" y="0"/>
                  <a:pt x="2064" y="0"/>
                </a:cubicBezTo>
                <a:lnTo>
                  <a:pt x="0" y="0"/>
                </a:lnTo>
                <a:close/>
              </a:path>
            </a:pathLst>
          </a:custGeom>
          <a:solidFill>
            <a:schemeClr val="accent1"/>
          </a:solidFill>
          <a:ln w="9525">
            <a:noFill/>
            <a:round/>
            <a:headEnd/>
            <a:tailEnd/>
          </a:ln>
          <a:effectLst/>
        </p:spPr>
        <p:txBody>
          <a:bodyPr/>
          <a:lstStyle/>
          <a:p>
            <a:endParaRPr lang="ru-RU"/>
          </a:p>
        </p:txBody>
      </p:sp>
      <p:sp>
        <p:nvSpPr>
          <p:cNvPr id="3151" name="Freeform 79"/>
          <p:cNvSpPr>
            <a:spLocks/>
          </p:cNvSpPr>
          <p:nvPr/>
        </p:nvSpPr>
        <p:spPr bwMode="gray">
          <a:xfrm>
            <a:off x="0" y="0"/>
            <a:ext cx="6583363" cy="7267575"/>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solidFill>
            <a:srgbClr val="FFFFFF"/>
          </a:solidFill>
          <a:ln w="9525">
            <a:noFill/>
            <a:round/>
            <a:headEnd/>
            <a:tailEnd/>
          </a:ln>
          <a:effectLst/>
        </p:spPr>
        <p:txBody>
          <a:bodyPr/>
          <a:lstStyle/>
          <a:p>
            <a:endParaRPr lang="ru-RU"/>
          </a:p>
        </p:txBody>
      </p:sp>
      <p:sp>
        <p:nvSpPr>
          <p:cNvPr id="3117" name="Freeform 45"/>
          <p:cNvSpPr>
            <a:spLocks/>
          </p:cNvSpPr>
          <p:nvPr/>
        </p:nvSpPr>
        <p:spPr bwMode="gray">
          <a:xfrm>
            <a:off x="0" y="0"/>
            <a:ext cx="6372225" cy="7072313"/>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gradFill rotWithShape="1">
            <a:gsLst>
              <a:gs pos="0">
                <a:schemeClr val="bg1">
                  <a:gamma/>
                  <a:tint val="25490"/>
                  <a:invGamma/>
                </a:schemeClr>
              </a:gs>
              <a:gs pos="100000">
                <a:schemeClr val="bg1"/>
              </a:gs>
            </a:gsLst>
            <a:lin ang="2700000" scaled="1"/>
          </a:gradFill>
          <a:ln w="9525">
            <a:noFill/>
            <a:round/>
            <a:headEnd/>
            <a:tailEnd/>
          </a:ln>
          <a:effectLst/>
        </p:spPr>
        <p:txBody>
          <a:bodyPr/>
          <a:lstStyle/>
          <a:p>
            <a:endParaRPr lang="ru-RU"/>
          </a:p>
        </p:txBody>
      </p:sp>
      <p:sp>
        <p:nvSpPr>
          <p:cNvPr id="3119" name="Line 47"/>
          <p:cNvSpPr>
            <a:spLocks noChangeShapeType="1"/>
          </p:cNvSpPr>
          <p:nvPr/>
        </p:nvSpPr>
        <p:spPr bwMode="gray">
          <a:xfrm>
            <a:off x="250825" y="1588"/>
            <a:ext cx="0" cy="601503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0" name="Line 48"/>
          <p:cNvSpPr>
            <a:spLocks noChangeShapeType="1"/>
          </p:cNvSpPr>
          <p:nvPr/>
        </p:nvSpPr>
        <p:spPr bwMode="gray">
          <a:xfrm>
            <a:off x="1293813" y="1588"/>
            <a:ext cx="0" cy="62071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1" name="Line 49"/>
          <p:cNvSpPr>
            <a:spLocks noChangeShapeType="1"/>
          </p:cNvSpPr>
          <p:nvPr/>
        </p:nvSpPr>
        <p:spPr bwMode="gray">
          <a:xfrm>
            <a:off x="2338388" y="1588"/>
            <a:ext cx="0" cy="6183312"/>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2" name="Line 50"/>
          <p:cNvSpPr>
            <a:spLocks noChangeShapeType="1"/>
          </p:cNvSpPr>
          <p:nvPr/>
        </p:nvSpPr>
        <p:spPr bwMode="gray">
          <a:xfrm>
            <a:off x="3382963" y="1588"/>
            <a:ext cx="0" cy="59721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3" name="Line 51"/>
          <p:cNvSpPr>
            <a:spLocks noChangeShapeType="1"/>
          </p:cNvSpPr>
          <p:nvPr/>
        </p:nvSpPr>
        <p:spPr bwMode="gray">
          <a:xfrm>
            <a:off x="4427538" y="1588"/>
            <a:ext cx="0" cy="544988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5" name="Line 53"/>
          <p:cNvSpPr>
            <a:spLocks noChangeShapeType="1"/>
          </p:cNvSpPr>
          <p:nvPr/>
        </p:nvSpPr>
        <p:spPr bwMode="gray">
          <a:xfrm rot="5400000">
            <a:off x="2913063" y="-2654300"/>
            <a:ext cx="0" cy="58134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6" name="Line 54"/>
          <p:cNvSpPr>
            <a:spLocks noChangeShapeType="1"/>
          </p:cNvSpPr>
          <p:nvPr/>
        </p:nvSpPr>
        <p:spPr bwMode="gray">
          <a:xfrm rot="5400000">
            <a:off x="3006725" y="-1682750"/>
            <a:ext cx="0" cy="6000750"/>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7" name="Line 55"/>
          <p:cNvSpPr>
            <a:spLocks noChangeShapeType="1"/>
          </p:cNvSpPr>
          <p:nvPr/>
        </p:nvSpPr>
        <p:spPr bwMode="gray">
          <a:xfrm rot="5400000">
            <a:off x="3011488" y="-622300"/>
            <a:ext cx="0" cy="60102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8" name="Line 56"/>
          <p:cNvSpPr>
            <a:spLocks noChangeShapeType="1"/>
          </p:cNvSpPr>
          <p:nvPr/>
        </p:nvSpPr>
        <p:spPr bwMode="gray">
          <a:xfrm rot="5400000">
            <a:off x="2907507" y="548481"/>
            <a:ext cx="0" cy="58023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9" name="Line 57"/>
          <p:cNvSpPr>
            <a:spLocks noChangeShapeType="1"/>
          </p:cNvSpPr>
          <p:nvPr/>
        </p:nvSpPr>
        <p:spPr bwMode="gray">
          <a:xfrm rot="5400000">
            <a:off x="2666207" y="1854993"/>
            <a:ext cx="0" cy="53197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0" name="Line 58"/>
          <p:cNvSpPr>
            <a:spLocks noChangeShapeType="1"/>
          </p:cNvSpPr>
          <p:nvPr/>
        </p:nvSpPr>
        <p:spPr bwMode="gray">
          <a:xfrm rot="5400000">
            <a:off x="2115344" y="3472656"/>
            <a:ext cx="0" cy="4217988"/>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1" name="Rectangle 59"/>
          <p:cNvSpPr>
            <a:spLocks noChangeArrowheads="1"/>
          </p:cNvSpPr>
          <p:nvPr/>
        </p:nvSpPr>
        <p:spPr bwMode="gray">
          <a:xfrm>
            <a:off x="2362200" y="277813"/>
            <a:ext cx="1012825" cy="1025525"/>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2" name="Rectangle 60"/>
          <p:cNvSpPr>
            <a:spLocks noChangeArrowheads="1"/>
          </p:cNvSpPr>
          <p:nvPr/>
        </p:nvSpPr>
        <p:spPr bwMode="gray">
          <a:xfrm>
            <a:off x="285750" y="2427288"/>
            <a:ext cx="1012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3" name="Rectangle 61"/>
          <p:cNvSpPr>
            <a:spLocks noChangeArrowheads="1"/>
          </p:cNvSpPr>
          <p:nvPr/>
        </p:nvSpPr>
        <p:spPr bwMode="gray">
          <a:xfrm>
            <a:off x="0" y="271463"/>
            <a:ext cx="250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4" name="Rectangle 62"/>
          <p:cNvSpPr>
            <a:spLocks noChangeArrowheads="1"/>
          </p:cNvSpPr>
          <p:nvPr/>
        </p:nvSpPr>
        <p:spPr bwMode="gray">
          <a:xfrm>
            <a:off x="1331913" y="1588"/>
            <a:ext cx="1012825" cy="234950"/>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6" name="Freeform 64"/>
          <p:cNvSpPr>
            <a:spLocks/>
          </p:cNvSpPr>
          <p:nvPr/>
        </p:nvSpPr>
        <p:spPr bwMode="gray">
          <a:xfrm>
            <a:off x="2365375" y="4541838"/>
            <a:ext cx="1009650" cy="1033462"/>
          </a:xfrm>
          <a:custGeom>
            <a:avLst/>
            <a:gdLst/>
            <a:ahLst/>
            <a:cxnLst>
              <a:cxn ang="0">
                <a:pos x="0" y="0"/>
              </a:cxn>
              <a:cxn ang="0">
                <a:pos x="0" y="645"/>
              </a:cxn>
              <a:cxn ang="0">
                <a:pos x="636" y="651"/>
              </a:cxn>
              <a:cxn ang="0">
                <a:pos x="632" y="0"/>
              </a:cxn>
              <a:cxn ang="0">
                <a:pos x="0" y="0"/>
              </a:cxn>
            </a:cxnLst>
            <a:rect l="0" t="0" r="r" b="b"/>
            <a:pathLst>
              <a:path w="636" h="651">
                <a:moveTo>
                  <a:pt x="0" y="0"/>
                </a:moveTo>
                <a:lnTo>
                  <a:pt x="0" y="645"/>
                </a:lnTo>
                <a:lnTo>
                  <a:pt x="636" y="651"/>
                </a:lnTo>
                <a:lnTo>
                  <a:pt x="632" y="0"/>
                </a:lnTo>
                <a:lnTo>
                  <a:pt x="0" y="0"/>
                </a:lnTo>
                <a:close/>
              </a:path>
            </a:pathLst>
          </a:custGeom>
          <a:solidFill>
            <a:srgbClr val="FFFFFF">
              <a:alpha val="39999"/>
            </a:srgbClr>
          </a:solidFill>
          <a:ln w="9525">
            <a:noFill/>
            <a:round/>
            <a:headEnd/>
            <a:tailEnd/>
          </a:ln>
          <a:effectLst/>
        </p:spPr>
        <p:txBody>
          <a:bodyPr/>
          <a:lstStyle/>
          <a:p>
            <a:endParaRPr lang="ru-RU"/>
          </a:p>
        </p:txBody>
      </p:sp>
      <p:sp>
        <p:nvSpPr>
          <p:cNvPr id="3103" name="Rectangle 31"/>
          <p:cNvSpPr>
            <a:spLocks noChangeArrowheads="1"/>
          </p:cNvSpPr>
          <p:nvPr/>
        </p:nvSpPr>
        <p:spPr bwMode="gray">
          <a:xfrm>
            <a:off x="285750" y="243522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5" name="Rectangle 3"/>
          <p:cNvSpPr>
            <a:spLocks noGrp="1" noChangeArrowheads="1"/>
          </p:cNvSpPr>
          <p:nvPr>
            <p:ph type="subTitle" idx="1"/>
          </p:nvPr>
        </p:nvSpPr>
        <p:spPr>
          <a:xfrm>
            <a:off x="333375" y="5084763"/>
            <a:ext cx="6400800" cy="457200"/>
          </a:xfrm>
        </p:spPr>
        <p:txBody>
          <a:bodyPr/>
          <a:lstStyle>
            <a:lvl1pPr marL="0" indent="0">
              <a:buFontTx/>
              <a:buNone/>
              <a:defRPr sz="1600">
                <a:latin typeface="Times New Roman" pitchFamily="18" charset="0"/>
              </a:defRPr>
            </a:lvl1pPr>
          </a:lstStyle>
          <a:p>
            <a:r>
              <a:rPr lang="ru-RU" smtClean="0"/>
              <a:t>Образец подзаголовка</a:t>
            </a:r>
            <a:endParaRPr lang="en-US"/>
          </a:p>
        </p:txBody>
      </p:sp>
      <p:sp>
        <p:nvSpPr>
          <p:cNvPr id="3076" name="Rectangle 4"/>
          <p:cNvSpPr>
            <a:spLocks noGrp="1" noChangeArrowheads="1"/>
          </p:cNvSpPr>
          <p:nvPr>
            <p:ph type="dt" sz="half" idx="2"/>
          </p:nvPr>
        </p:nvSpPr>
        <p:spPr>
          <a:xfrm>
            <a:off x="457200" y="6407150"/>
            <a:ext cx="2133600" cy="314325"/>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407150"/>
            <a:ext cx="2895600" cy="314325"/>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407150"/>
            <a:ext cx="2133600" cy="314325"/>
          </a:xfrm>
        </p:spPr>
        <p:txBody>
          <a:bodyPr/>
          <a:lstStyle>
            <a:lvl1pPr>
              <a:defRPr/>
            </a:lvl1pPr>
          </a:lstStyle>
          <a:p>
            <a:fld id="{0254511E-8E7A-48B7-9CE0-CB3562F454DD}" type="slidenum">
              <a:rPr lang="en-US"/>
              <a:pPr/>
              <a:t>‹#›</a:t>
            </a:fld>
            <a:endParaRPr lang="en-US"/>
          </a:p>
        </p:txBody>
      </p:sp>
      <p:sp>
        <p:nvSpPr>
          <p:cNvPr id="3110" name="Text Box 38"/>
          <p:cNvSpPr txBox="1">
            <a:spLocks noChangeArrowheads="1"/>
          </p:cNvSpPr>
          <p:nvPr/>
        </p:nvSpPr>
        <p:spPr bwMode="gray">
          <a:xfrm>
            <a:off x="333375" y="4714875"/>
            <a:ext cx="1303338" cy="427038"/>
          </a:xfrm>
          <a:prstGeom prst="rect">
            <a:avLst/>
          </a:prstGeom>
          <a:noFill/>
          <a:ln w="9525">
            <a:noFill/>
            <a:miter lim="800000"/>
            <a:headEnd/>
            <a:tailEnd/>
          </a:ln>
          <a:effectLst/>
        </p:spPr>
        <p:txBody>
          <a:bodyPr wrap="none">
            <a:spAutoFit/>
          </a:bodyPr>
          <a:lstStyle/>
          <a:p>
            <a:r>
              <a:rPr lang="en-US" sz="2200">
                <a:latin typeface="Arial Black" pitchFamily="34" charset="0"/>
              </a:rPr>
              <a:t>L/O/G/O</a:t>
            </a:r>
          </a:p>
        </p:txBody>
      </p:sp>
      <p:grpSp>
        <p:nvGrpSpPr>
          <p:cNvPr id="3143" name="Group 71"/>
          <p:cNvGrpSpPr>
            <a:grpSpLocks/>
          </p:cNvGrpSpPr>
          <p:nvPr/>
        </p:nvGrpSpPr>
        <p:grpSpPr bwMode="auto">
          <a:xfrm>
            <a:off x="8077200" y="0"/>
            <a:ext cx="1076325" cy="6858000"/>
            <a:chOff x="5088" y="0"/>
            <a:chExt cx="678" cy="4320"/>
          </a:xfrm>
        </p:grpSpPr>
        <p:sp>
          <p:nvSpPr>
            <p:cNvPr id="3138" name="Freeform 66"/>
            <p:cNvSpPr>
              <a:spLocks/>
            </p:cNvSpPr>
            <p:nvPr userDrawn="1"/>
          </p:nvSpPr>
          <p:spPr bwMode="gray">
            <a:xfrm>
              <a:off x="5088" y="0"/>
              <a:ext cx="672" cy="702"/>
            </a:xfrm>
            <a:custGeom>
              <a:avLst/>
              <a:gdLst/>
              <a:ahLst/>
              <a:cxnLst>
                <a:cxn ang="0">
                  <a:pos x="0" y="432"/>
                </a:cxn>
                <a:cxn ang="0">
                  <a:pos x="288" y="0"/>
                </a:cxn>
                <a:cxn ang="0">
                  <a:pos x="672" y="0"/>
                </a:cxn>
                <a:cxn ang="0">
                  <a:pos x="672" y="720"/>
                </a:cxn>
                <a:cxn ang="0">
                  <a:pos x="0" y="432"/>
                </a:cxn>
              </a:cxnLst>
              <a:rect l="0" t="0" r="r" b="b"/>
              <a:pathLst>
                <a:path w="672" h="720">
                  <a:moveTo>
                    <a:pt x="0" y="432"/>
                  </a:moveTo>
                  <a:cubicBezTo>
                    <a:pt x="186" y="216"/>
                    <a:pt x="288" y="0"/>
                    <a:pt x="288" y="0"/>
                  </a:cubicBezTo>
                  <a:lnTo>
                    <a:pt x="672" y="0"/>
                  </a:lnTo>
                  <a:lnTo>
                    <a:pt x="672" y="720"/>
                  </a:lnTo>
                  <a:cubicBezTo>
                    <a:pt x="672" y="720"/>
                    <a:pt x="384" y="516"/>
                    <a:pt x="0" y="432"/>
                  </a:cubicBezTo>
                  <a:close/>
                </a:path>
              </a:pathLst>
            </a:custGeom>
            <a:solidFill>
              <a:srgbClr val="E8E8E8"/>
            </a:solidFill>
            <a:ln w="9525">
              <a:noFill/>
              <a:round/>
              <a:headEnd/>
              <a:tailEnd/>
            </a:ln>
            <a:effectLst/>
          </p:spPr>
          <p:txBody>
            <a:bodyPr/>
            <a:lstStyle/>
            <a:p>
              <a:endParaRPr lang="ru-RU"/>
            </a:p>
          </p:txBody>
        </p:sp>
        <p:sp>
          <p:nvSpPr>
            <p:cNvPr id="3139" name="Freeform 67"/>
            <p:cNvSpPr>
              <a:spLocks/>
            </p:cNvSpPr>
            <p:nvPr userDrawn="1"/>
          </p:nvSpPr>
          <p:spPr bwMode="gray">
            <a:xfrm>
              <a:off x="5602" y="3496"/>
              <a:ext cx="164" cy="824"/>
            </a:xfrm>
            <a:custGeom>
              <a:avLst/>
              <a:gdLst/>
              <a:ahLst/>
              <a:cxnLst>
                <a:cxn ang="0">
                  <a:pos x="206" y="0"/>
                </a:cxn>
                <a:cxn ang="0">
                  <a:pos x="0" y="82"/>
                </a:cxn>
                <a:cxn ang="0">
                  <a:pos x="168" y="824"/>
                </a:cxn>
                <a:cxn ang="0">
                  <a:pos x="212" y="822"/>
                </a:cxn>
                <a:cxn ang="0">
                  <a:pos x="206" y="0"/>
                </a:cxn>
              </a:cxnLst>
              <a:rect l="0" t="0" r="r" b="b"/>
              <a:pathLst>
                <a:path w="212" h="824">
                  <a:moveTo>
                    <a:pt x="206" y="0"/>
                  </a:moveTo>
                  <a:cubicBezTo>
                    <a:pt x="104" y="54"/>
                    <a:pt x="0" y="82"/>
                    <a:pt x="0" y="82"/>
                  </a:cubicBezTo>
                  <a:cubicBezTo>
                    <a:pt x="0" y="82"/>
                    <a:pt x="148" y="378"/>
                    <a:pt x="168" y="824"/>
                  </a:cubicBezTo>
                  <a:lnTo>
                    <a:pt x="212" y="822"/>
                  </a:lnTo>
                  <a:cubicBezTo>
                    <a:pt x="212" y="822"/>
                    <a:pt x="209" y="411"/>
                    <a:pt x="206" y="0"/>
                  </a:cubicBezTo>
                  <a:close/>
                </a:path>
              </a:pathLst>
            </a:custGeom>
            <a:solidFill>
              <a:srgbClr val="E8E8E8"/>
            </a:solidFill>
            <a:ln w="9525">
              <a:noFill/>
              <a:round/>
              <a:headEnd/>
              <a:tailEnd/>
            </a:ln>
            <a:effectLst/>
          </p:spPr>
          <p:txBody>
            <a:bodyPr/>
            <a:lstStyle/>
            <a:p>
              <a:endParaRPr lang="ru-RU"/>
            </a:p>
          </p:txBody>
        </p:sp>
      </p:grpSp>
      <p:sp>
        <p:nvSpPr>
          <p:cNvPr id="3152" name="Rectangle 80"/>
          <p:cNvSpPr>
            <a:spLocks noChangeArrowheads="1"/>
          </p:cNvSpPr>
          <p:nvPr/>
        </p:nvSpPr>
        <p:spPr bwMode="gray">
          <a:xfrm>
            <a:off x="5495925" y="1333500"/>
            <a:ext cx="660400"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53" name="Line 81"/>
          <p:cNvSpPr>
            <a:spLocks noChangeShapeType="1"/>
          </p:cNvSpPr>
          <p:nvPr/>
        </p:nvSpPr>
        <p:spPr bwMode="gray">
          <a:xfrm>
            <a:off x="5480050" y="1588"/>
            <a:ext cx="0" cy="42386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54" name="Rectangle 82"/>
          <p:cNvSpPr>
            <a:spLocks noChangeArrowheads="1"/>
          </p:cNvSpPr>
          <p:nvPr/>
        </p:nvSpPr>
        <p:spPr bwMode="gray">
          <a:xfrm>
            <a:off x="4457700" y="349567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4" name="Rectangle 2"/>
          <p:cNvSpPr>
            <a:spLocks noGrp="1" noChangeArrowheads="1"/>
          </p:cNvSpPr>
          <p:nvPr>
            <p:ph type="ctrTitle"/>
          </p:nvPr>
        </p:nvSpPr>
        <p:spPr bwMode="gray">
          <a:xfrm>
            <a:off x="333375" y="1884363"/>
            <a:ext cx="8229600" cy="1470025"/>
          </a:xfrm>
          <a:effectLst/>
        </p:spPr>
        <p:txBody>
          <a:bodyPr/>
          <a:lstStyle>
            <a:lvl1pPr>
              <a:defRPr sz="4800"/>
            </a:lvl1pPr>
          </a:lstStyle>
          <a:p>
            <a:r>
              <a:rPr lang="ru-RU" smtClean="0"/>
              <a:t>Образец заголовка</a:t>
            </a:r>
            <a:endParaRPr lang="en-US"/>
          </a:p>
        </p:txBody>
      </p:sp>
      <p:pic>
        <p:nvPicPr>
          <p:cNvPr id="3155" name="Picture 83" descr="wat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rot="393398">
            <a:off x="2667000" y="609600"/>
            <a:ext cx="2663825" cy="21971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165331C-E009-4F09-AF77-F8A027CF299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FA7F72B-6FCF-4CAC-8426-4F205F32173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A3851656-5C01-4303-8403-FBF1DE607D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FD768DDD-2C4C-47D8-96BD-3F6BE0A1410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8F2CC685-8670-4EEB-810A-9C9D1DE4962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1532A216-013D-4D50-95FE-72D36329610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B78F454-28F7-4981-B7F0-82ABC38E028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FCB5E88E-256F-47FB-83C9-D41D8EF0766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4C1BCB9-D01E-4854-B203-56226438CA6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25438"/>
            <a:ext cx="2057400" cy="58007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25438"/>
            <a:ext cx="6019800" cy="58007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BC0706F-0A14-4998-9FCD-579E7869B65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37BE79F8-9543-4DFD-AAE3-7DF8F2A2441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8FD9543D-99C8-41BC-87BF-2A766562A78D}"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19DC067A-6423-4C1A-9D4F-25188CC83A3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1" name="Freeform 7"/>
          <p:cNvSpPr>
            <a:spLocks/>
          </p:cNvSpPr>
          <p:nvPr/>
        </p:nvSpPr>
        <p:spPr bwMode="gray">
          <a:xfrm>
            <a:off x="-9525" y="-9525"/>
            <a:ext cx="9156700" cy="6872288"/>
          </a:xfrm>
          <a:custGeom>
            <a:avLst/>
            <a:gdLst/>
            <a:ahLst/>
            <a:cxnLst>
              <a:cxn ang="0">
                <a:pos x="5766" y="605"/>
              </a:cxn>
              <a:cxn ang="0">
                <a:pos x="5768" y="4325"/>
              </a:cxn>
              <a:cxn ang="0">
                <a:pos x="1082" y="4329"/>
              </a:cxn>
              <a:cxn ang="0">
                <a:pos x="13" y="3351"/>
              </a:cxn>
              <a:cxn ang="0">
                <a:pos x="0" y="0"/>
              </a:cxn>
              <a:cxn ang="0">
                <a:pos x="2428" y="7"/>
              </a:cxn>
              <a:cxn ang="0">
                <a:pos x="5766" y="605"/>
              </a:cxn>
            </a:cxnLst>
            <a:rect l="0" t="0" r="r" b="b"/>
            <a:pathLst>
              <a:path w="5768" h="4329">
                <a:moveTo>
                  <a:pt x="5766" y="605"/>
                </a:moveTo>
                <a:cubicBezTo>
                  <a:pt x="5767" y="2464"/>
                  <a:pt x="5768" y="4325"/>
                  <a:pt x="5768" y="4325"/>
                </a:cubicBezTo>
                <a:lnTo>
                  <a:pt x="1082" y="4329"/>
                </a:lnTo>
                <a:cubicBezTo>
                  <a:pt x="318" y="3809"/>
                  <a:pt x="9" y="3349"/>
                  <a:pt x="13" y="3351"/>
                </a:cubicBezTo>
                <a:lnTo>
                  <a:pt x="0" y="0"/>
                </a:lnTo>
                <a:lnTo>
                  <a:pt x="2428" y="7"/>
                </a:lnTo>
                <a:cubicBezTo>
                  <a:pt x="2428" y="12"/>
                  <a:pt x="3096" y="401"/>
                  <a:pt x="5766" y="605"/>
                </a:cubicBezTo>
                <a:close/>
              </a:path>
            </a:pathLst>
          </a:custGeom>
          <a:gradFill rotWithShape="1">
            <a:gsLst>
              <a:gs pos="0">
                <a:schemeClr val="bg1">
                  <a:gamma/>
                  <a:tint val="3137"/>
                  <a:invGamma/>
                </a:schemeClr>
              </a:gs>
              <a:gs pos="100000">
                <a:schemeClr val="bg1">
                  <a:alpha val="70000"/>
                </a:schemeClr>
              </a:gs>
            </a:gsLst>
            <a:lin ang="2700000" scaled="1"/>
          </a:gradFill>
          <a:ln w="9525">
            <a:noFill/>
            <a:round/>
            <a:headEnd/>
            <a:tailEnd/>
          </a:ln>
          <a:effectLst/>
        </p:spPr>
        <p:txBody>
          <a:bodyPr/>
          <a:lstStyle/>
          <a:p>
            <a:endParaRPr lang="ru-RU"/>
          </a:p>
        </p:txBody>
      </p:sp>
      <p:sp>
        <p:nvSpPr>
          <p:cNvPr id="1033" name="Freeform 9"/>
          <p:cNvSpPr>
            <a:spLocks/>
          </p:cNvSpPr>
          <p:nvPr/>
        </p:nvSpPr>
        <p:spPr bwMode="gray">
          <a:xfrm>
            <a:off x="-4763" y="5500688"/>
            <a:ext cx="1441451" cy="1358900"/>
          </a:xfrm>
          <a:custGeom>
            <a:avLst/>
            <a:gdLst/>
            <a:ahLst/>
            <a:cxnLst>
              <a:cxn ang="0">
                <a:pos x="0" y="0"/>
              </a:cxn>
              <a:cxn ang="0">
                <a:pos x="0" y="1100"/>
              </a:cxn>
              <a:cxn ang="0">
                <a:pos x="1089" y="1100"/>
              </a:cxn>
              <a:cxn ang="0">
                <a:pos x="0" y="0"/>
              </a:cxn>
            </a:cxnLst>
            <a:rect l="0" t="0" r="r" b="b"/>
            <a:pathLst>
              <a:path w="1089" h="1100">
                <a:moveTo>
                  <a:pt x="0" y="0"/>
                </a:moveTo>
                <a:cubicBezTo>
                  <a:pt x="0" y="550"/>
                  <a:pt x="0" y="1100"/>
                  <a:pt x="0" y="1100"/>
                </a:cubicBezTo>
                <a:lnTo>
                  <a:pt x="1089" y="1100"/>
                </a:lnTo>
                <a:cubicBezTo>
                  <a:pt x="1089" y="1100"/>
                  <a:pt x="596" y="865"/>
                  <a:pt x="0" y="0"/>
                </a:cubicBezTo>
                <a:close/>
              </a:path>
            </a:pathLst>
          </a:custGeom>
          <a:solidFill>
            <a:schemeClr val="folHlink"/>
          </a:solidFill>
          <a:ln w="9525">
            <a:noFill/>
            <a:round/>
            <a:headEnd/>
            <a:tailEnd/>
          </a:ln>
          <a:effectLst/>
        </p:spPr>
        <p:txBody>
          <a:bodyPr/>
          <a:lstStyle/>
          <a:p>
            <a:endParaRPr lang="ru-RU"/>
          </a:p>
        </p:txBody>
      </p:sp>
      <p:sp>
        <p:nvSpPr>
          <p:cNvPr id="1037" name="Line 13"/>
          <p:cNvSpPr>
            <a:spLocks noChangeShapeType="1"/>
          </p:cNvSpPr>
          <p:nvPr/>
        </p:nvSpPr>
        <p:spPr bwMode="gray">
          <a:xfrm>
            <a:off x="527050" y="0"/>
            <a:ext cx="0" cy="59102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8" name="Line 14"/>
          <p:cNvSpPr>
            <a:spLocks noChangeShapeType="1"/>
          </p:cNvSpPr>
          <p:nvPr/>
        </p:nvSpPr>
        <p:spPr bwMode="gray">
          <a:xfrm>
            <a:off x="1677988" y="0"/>
            <a:ext cx="0" cy="68326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9" name="Line 15"/>
          <p:cNvSpPr>
            <a:spLocks noChangeShapeType="1"/>
          </p:cNvSpPr>
          <p:nvPr/>
        </p:nvSpPr>
        <p:spPr bwMode="gray">
          <a:xfrm>
            <a:off x="2830513" y="0"/>
            <a:ext cx="0" cy="68611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0" name="Line 16"/>
          <p:cNvSpPr>
            <a:spLocks noChangeShapeType="1"/>
          </p:cNvSpPr>
          <p:nvPr/>
        </p:nvSpPr>
        <p:spPr bwMode="gray">
          <a:xfrm>
            <a:off x="3983038" y="0"/>
            <a:ext cx="0" cy="68754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1" name="Line 17"/>
          <p:cNvSpPr>
            <a:spLocks noChangeShapeType="1"/>
          </p:cNvSpPr>
          <p:nvPr/>
        </p:nvSpPr>
        <p:spPr bwMode="gray">
          <a:xfrm>
            <a:off x="5133975" y="388938"/>
            <a:ext cx="0" cy="6486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2" name="Line 18"/>
          <p:cNvSpPr>
            <a:spLocks noChangeShapeType="1"/>
          </p:cNvSpPr>
          <p:nvPr/>
        </p:nvSpPr>
        <p:spPr bwMode="gray">
          <a:xfrm>
            <a:off x="6286500" y="619125"/>
            <a:ext cx="0" cy="6256338"/>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3" name="Line 19"/>
          <p:cNvSpPr>
            <a:spLocks noChangeShapeType="1"/>
          </p:cNvSpPr>
          <p:nvPr/>
        </p:nvSpPr>
        <p:spPr bwMode="gray">
          <a:xfrm>
            <a:off x="7439025" y="773113"/>
            <a:ext cx="0" cy="6102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4" name="Line 20"/>
          <p:cNvSpPr>
            <a:spLocks noChangeShapeType="1"/>
          </p:cNvSpPr>
          <p:nvPr/>
        </p:nvSpPr>
        <p:spPr bwMode="gray">
          <a:xfrm>
            <a:off x="8591550" y="900113"/>
            <a:ext cx="0" cy="5975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6" name="Line 22"/>
          <p:cNvSpPr>
            <a:spLocks noChangeShapeType="1"/>
          </p:cNvSpPr>
          <p:nvPr/>
        </p:nvSpPr>
        <p:spPr bwMode="gray">
          <a:xfrm rot="5400000">
            <a:off x="2595563" y="-2176463"/>
            <a:ext cx="0" cy="51911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7" name="Line 23"/>
          <p:cNvSpPr>
            <a:spLocks noChangeShapeType="1"/>
          </p:cNvSpPr>
          <p:nvPr/>
        </p:nvSpPr>
        <p:spPr bwMode="gray">
          <a:xfrm rot="5400000">
            <a:off x="4578350" y="-303688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8" name="Line 24"/>
          <p:cNvSpPr>
            <a:spLocks noChangeShapeType="1"/>
          </p:cNvSpPr>
          <p:nvPr/>
        </p:nvSpPr>
        <p:spPr bwMode="gray">
          <a:xfrm rot="5400000">
            <a:off x="4578350" y="-191293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9" name="Line 25"/>
          <p:cNvSpPr>
            <a:spLocks noChangeShapeType="1"/>
          </p:cNvSpPr>
          <p:nvPr/>
        </p:nvSpPr>
        <p:spPr bwMode="gray">
          <a:xfrm rot="5400000">
            <a:off x="4579938" y="-788988"/>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0" name="Line 26"/>
          <p:cNvSpPr>
            <a:spLocks noChangeShapeType="1"/>
          </p:cNvSpPr>
          <p:nvPr/>
        </p:nvSpPr>
        <p:spPr bwMode="gray">
          <a:xfrm rot="5400000">
            <a:off x="4579938" y="334962"/>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1" name="Line 27"/>
          <p:cNvSpPr>
            <a:spLocks noChangeShapeType="1"/>
          </p:cNvSpPr>
          <p:nvPr/>
        </p:nvSpPr>
        <p:spPr bwMode="gray">
          <a:xfrm rot="5400000">
            <a:off x="4905376" y="1824037"/>
            <a:ext cx="0" cy="84232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2" name="Rectangle 28"/>
          <p:cNvSpPr>
            <a:spLocks noChangeArrowheads="1"/>
          </p:cNvSpPr>
          <p:nvPr/>
        </p:nvSpPr>
        <p:spPr bwMode="gray">
          <a:xfrm>
            <a:off x="4005263" y="2692400"/>
            <a:ext cx="1128712" cy="1079500"/>
          </a:xfrm>
          <a:prstGeom prst="rect">
            <a:avLst/>
          </a:prstGeom>
          <a:solidFill>
            <a:srgbClr val="FFFFFF">
              <a:alpha val="25000"/>
            </a:srgbClr>
          </a:solidFill>
          <a:ln w="9525">
            <a:noFill/>
            <a:miter lim="800000"/>
            <a:headEnd/>
            <a:tailEnd/>
          </a:ln>
          <a:effectLst/>
        </p:spPr>
        <p:txBody>
          <a:bodyPr wrap="none" anchor="ctr"/>
          <a:lstStyle/>
          <a:p>
            <a:endParaRPr lang="ru-RU"/>
          </a:p>
        </p:txBody>
      </p:sp>
      <p:sp>
        <p:nvSpPr>
          <p:cNvPr id="1053" name="Rectangle 29"/>
          <p:cNvSpPr>
            <a:spLocks noChangeArrowheads="1"/>
          </p:cNvSpPr>
          <p:nvPr/>
        </p:nvSpPr>
        <p:spPr bwMode="gray">
          <a:xfrm>
            <a:off x="7459663" y="4937125"/>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4" name="Rectangle 30"/>
          <p:cNvSpPr>
            <a:spLocks noChangeArrowheads="1"/>
          </p:cNvSpPr>
          <p:nvPr/>
        </p:nvSpPr>
        <p:spPr bwMode="gray">
          <a:xfrm>
            <a:off x="549275" y="3808413"/>
            <a:ext cx="1128713" cy="1079500"/>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5" name="Rectangle 31"/>
          <p:cNvSpPr>
            <a:spLocks noChangeArrowheads="1"/>
          </p:cNvSpPr>
          <p:nvPr/>
        </p:nvSpPr>
        <p:spPr bwMode="gray">
          <a:xfrm>
            <a:off x="6307138" y="6064250"/>
            <a:ext cx="1128712" cy="796925"/>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6" name="Rectangle 32"/>
          <p:cNvSpPr>
            <a:spLocks noChangeArrowheads="1"/>
          </p:cNvSpPr>
          <p:nvPr/>
        </p:nvSpPr>
        <p:spPr bwMode="gray">
          <a:xfrm>
            <a:off x="2846388" y="0"/>
            <a:ext cx="1128712" cy="404813"/>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1057" name="Rectangle 33"/>
          <p:cNvSpPr>
            <a:spLocks noChangeArrowheads="1"/>
          </p:cNvSpPr>
          <p:nvPr/>
        </p:nvSpPr>
        <p:spPr bwMode="gray">
          <a:xfrm>
            <a:off x="2852738" y="493871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8" name="Rectangle 34"/>
          <p:cNvSpPr>
            <a:spLocks noChangeArrowheads="1"/>
          </p:cNvSpPr>
          <p:nvPr/>
        </p:nvSpPr>
        <p:spPr bwMode="gray">
          <a:xfrm>
            <a:off x="6300788" y="156686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27" name="Rectangle 3"/>
          <p:cNvSpPr>
            <a:spLocks noGrp="1" noChangeArrowheads="1"/>
          </p:cNvSpPr>
          <p:nvPr>
            <p:ph type="body" idx="1"/>
          </p:nvPr>
        </p:nvSpPr>
        <p:spPr bwMode="gray">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gray">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gray">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gray">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CEE46FD-18E1-4C4A-92FB-B114EAA7D2F8}" type="slidenum">
              <a:rPr lang="en-US"/>
              <a:pPr/>
              <a:t>‹#›</a:t>
            </a:fld>
            <a:endParaRPr lang="en-US"/>
          </a:p>
        </p:txBody>
      </p:sp>
      <p:sp>
        <p:nvSpPr>
          <p:cNvPr id="1060" name="Freeform 36"/>
          <p:cNvSpPr>
            <a:spLocks/>
          </p:cNvSpPr>
          <p:nvPr/>
        </p:nvSpPr>
        <p:spPr bwMode="gray">
          <a:xfrm>
            <a:off x="4041775" y="0"/>
            <a:ext cx="5105400" cy="739775"/>
          </a:xfrm>
          <a:custGeom>
            <a:avLst/>
            <a:gdLst/>
            <a:ahLst/>
            <a:cxnLst>
              <a:cxn ang="0">
                <a:pos x="3130" y="453"/>
              </a:cxn>
              <a:cxn ang="0">
                <a:pos x="3130" y="0"/>
              </a:cxn>
              <a:cxn ang="0">
                <a:pos x="0" y="0"/>
              </a:cxn>
              <a:cxn ang="0">
                <a:pos x="3130" y="453"/>
              </a:cxn>
            </a:cxnLst>
            <a:rect l="0" t="0" r="r" b="b"/>
            <a:pathLst>
              <a:path w="3130" h="453">
                <a:moveTo>
                  <a:pt x="3130" y="453"/>
                </a:moveTo>
                <a:cubicBezTo>
                  <a:pt x="3130" y="226"/>
                  <a:pt x="3130" y="0"/>
                  <a:pt x="3130" y="0"/>
                </a:cubicBezTo>
                <a:lnTo>
                  <a:pt x="0" y="0"/>
                </a:lnTo>
                <a:cubicBezTo>
                  <a:pt x="0" y="0"/>
                  <a:pt x="1298" y="389"/>
                  <a:pt x="3130" y="453"/>
                </a:cubicBezTo>
                <a:close/>
              </a:path>
            </a:pathLst>
          </a:custGeom>
          <a:solidFill>
            <a:schemeClr val="hlink"/>
          </a:solidFill>
          <a:ln w="9525">
            <a:noFill/>
            <a:round/>
            <a:headEnd/>
            <a:tailEnd/>
          </a:ln>
          <a:effectLst/>
        </p:spPr>
        <p:txBody>
          <a:bodyPr/>
          <a:lstStyle/>
          <a:p>
            <a:endParaRPr lang="ru-RU"/>
          </a:p>
        </p:txBody>
      </p:sp>
      <p:sp>
        <p:nvSpPr>
          <p:cNvPr id="1026" name="Rectangle 2"/>
          <p:cNvSpPr>
            <a:spLocks noGrp="1" noChangeArrowheads="1"/>
          </p:cNvSpPr>
          <p:nvPr>
            <p:ph type="title"/>
          </p:nvPr>
        </p:nvSpPr>
        <p:spPr bwMode="black">
          <a:xfrm>
            <a:off x="457200" y="325438"/>
            <a:ext cx="8229600" cy="927100"/>
          </a:xfrm>
          <a:prstGeom prst="rect">
            <a:avLst/>
          </a:prstGeom>
          <a:noFill/>
          <a:ln w="9525">
            <a:noFill/>
            <a:miter lim="800000"/>
            <a:headEnd/>
            <a:tailEnd/>
          </a:ln>
          <a:effectLst>
            <a:outerShdw dist="35921" dir="2700000" algn="ctr" rotWithShape="0">
              <a:srgbClr val="FFFFFF"/>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pic>
        <p:nvPicPr>
          <p:cNvPr id="1061" name="Picture 37" descr="wate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gray">
          <a:xfrm rot="786797">
            <a:off x="6629400" y="-381000"/>
            <a:ext cx="2417763" cy="1995488"/>
          </a:xfrm>
          <a:prstGeom prst="rect">
            <a:avLst/>
          </a:prstGeom>
          <a:noFill/>
        </p:spPr>
      </p:pic>
      <p:pic>
        <p:nvPicPr>
          <p:cNvPr id="1062" name="Picture 38" descr="3"/>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gray">
          <a:xfrm rot="20740733" flipH="1">
            <a:off x="49213" y="5726113"/>
            <a:ext cx="1223962" cy="13716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rtl="0" eaLnBrk="1" fontAlgn="base" hangingPunct="1">
        <a:spcBef>
          <a:spcPct val="0"/>
        </a:spcBef>
        <a:spcAft>
          <a:spcPct val="0"/>
        </a:spcAft>
        <a:defRPr sz="4400" b="1">
          <a:solidFill>
            <a:schemeClr val="tx2"/>
          </a:solidFill>
          <a:latin typeface="+mj-lt"/>
          <a:ea typeface="+mj-ea"/>
          <a:cs typeface="+mj-cs"/>
        </a:defRPr>
      </a:lvl1pPr>
      <a:lvl2pPr algn="l" rtl="0" eaLnBrk="1" fontAlgn="base" hangingPunct="1">
        <a:spcBef>
          <a:spcPct val="0"/>
        </a:spcBef>
        <a:spcAft>
          <a:spcPct val="0"/>
        </a:spcAft>
        <a:defRPr sz="4400" b="1">
          <a:solidFill>
            <a:schemeClr val="tx2"/>
          </a:solidFill>
          <a:latin typeface="Arial" charset="0"/>
        </a:defRPr>
      </a:lvl2pPr>
      <a:lvl3pPr algn="l" rtl="0" eaLnBrk="1" fontAlgn="base" hangingPunct="1">
        <a:spcBef>
          <a:spcPct val="0"/>
        </a:spcBef>
        <a:spcAft>
          <a:spcPct val="0"/>
        </a:spcAft>
        <a:defRPr sz="4400" b="1">
          <a:solidFill>
            <a:schemeClr val="tx2"/>
          </a:solidFill>
          <a:latin typeface="Arial" charset="0"/>
        </a:defRPr>
      </a:lvl3pPr>
      <a:lvl4pPr algn="l" rtl="0" eaLnBrk="1" fontAlgn="base" hangingPunct="1">
        <a:spcBef>
          <a:spcPct val="0"/>
        </a:spcBef>
        <a:spcAft>
          <a:spcPct val="0"/>
        </a:spcAft>
        <a:defRPr sz="4400" b="1">
          <a:solidFill>
            <a:schemeClr val="tx2"/>
          </a:solidFill>
          <a:latin typeface="Arial" charset="0"/>
        </a:defRPr>
      </a:lvl4pPr>
      <a:lvl5pPr algn="l" rtl="0" eaLnBrk="1" fontAlgn="base" hangingPunct="1">
        <a:spcBef>
          <a:spcPct val="0"/>
        </a:spcBef>
        <a:spcAft>
          <a:spcPct val="0"/>
        </a:spcAft>
        <a:defRPr sz="4400" b="1">
          <a:solidFill>
            <a:schemeClr val="tx2"/>
          </a:solidFill>
          <a:latin typeface="Arial" charset="0"/>
        </a:defRPr>
      </a:lvl5pPr>
      <a:lvl6pPr marL="457200" algn="l" rtl="0" eaLnBrk="1" fontAlgn="base" hangingPunct="1">
        <a:spcBef>
          <a:spcPct val="0"/>
        </a:spcBef>
        <a:spcAft>
          <a:spcPct val="0"/>
        </a:spcAft>
        <a:defRPr sz="4400" b="1">
          <a:solidFill>
            <a:schemeClr val="tx2"/>
          </a:solidFill>
          <a:latin typeface="Arial" charset="0"/>
        </a:defRPr>
      </a:lvl6pPr>
      <a:lvl7pPr marL="914400" algn="l" rtl="0" eaLnBrk="1" fontAlgn="base" hangingPunct="1">
        <a:spcBef>
          <a:spcPct val="0"/>
        </a:spcBef>
        <a:spcAft>
          <a:spcPct val="0"/>
        </a:spcAft>
        <a:defRPr sz="4400" b="1">
          <a:solidFill>
            <a:schemeClr val="tx2"/>
          </a:solidFill>
          <a:latin typeface="Arial" charset="0"/>
        </a:defRPr>
      </a:lvl7pPr>
      <a:lvl8pPr marL="1371600" algn="l" rtl="0" eaLnBrk="1" fontAlgn="base" hangingPunct="1">
        <a:spcBef>
          <a:spcPct val="0"/>
        </a:spcBef>
        <a:spcAft>
          <a:spcPct val="0"/>
        </a:spcAft>
        <a:defRPr sz="4400" b="1">
          <a:solidFill>
            <a:schemeClr val="tx2"/>
          </a:solidFill>
          <a:latin typeface="Arial" charset="0"/>
        </a:defRPr>
      </a:lvl8pPr>
      <a:lvl9pPr marL="1828800" algn="l" rtl="0" eaLnBrk="1" fontAlgn="base" hangingPunct="1">
        <a:spcBef>
          <a:spcPct val="0"/>
        </a:spcBef>
        <a:spcAft>
          <a:spcPct val="0"/>
        </a:spcAft>
        <a:defRPr sz="44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goo.gl/forms/gR9mrHdDyz"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bwMode="black">
          <a:xfrm>
            <a:off x="251520" y="260648"/>
            <a:ext cx="8496944" cy="2448272"/>
          </a:xfrm>
        </p:spPr>
        <p:txBody>
          <a:bodyPr/>
          <a:lstStyle/>
          <a:p>
            <a:r>
              <a:rPr lang="ru-RU" sz="4400" dirty="0">
                <a:solidFill>
                  <a:srgbClr val="800080"/>
                </a:solidFill>
                <a:latin typeface="Arial" charset="0"/>
              </a:rPr>
              <a:t>Социальная работа и социальное служение в жизни </a:t>
            </a:r>
            <a:r>
              <a:rPr lang="ru-RU" sz="4400" dirty="0" smtClean="0">
                <a:solidFill>
                  <a:srgbClr val="800080"/>
                </a:solidFill>
                <a:latin typeface="Arial" charset="0"/>
              </a:rPr>
              <a:t>общества.</a:t>
            </a:r>
            <a:br>
              <a:rPr lang="ru-RU" sz="4400" dirty="0" smtClean="0">
                <a:solidFill>
                  <a:srgbClr val="800080"/>
                </a:solidFill>
                <a:latin typeface="Arial" charset="0"/>
              </a:rPr>
            </a:br>
            <a:endParaRPr lang="en-US" sz="7200" dirty="0">
              <a:solidFill>
                <a:srgbClr val="800080"/>
              </a:solidFill>
            </a:endParaRPr>
          </a:p>
        </p:txBody>
      </p:sp>
      <p:sp>
        <p:nvSpPr>
          <p:cNvPr id="6" name="Прямоугольник 5"/>
          <p:cNvSpPr/>
          <p:nvPr/>
        </p:nvSpPr>
        <p:spPr>
          <a:xfrm>
            <a:off x="323528" y="2924944"/>
            <a:ext cx="7632848" cy="1338828"/>
          </a:xfrm>
          <a:prstGeom prst="rect">
            <a:avLst/>
          </a:prstGeom>
        </p:spPr>
        <p:txBody>
          <a:bodyPr wrap="square">
            <a:spAutoFit/>
          </a:bodyPr>
          <a:lstStyle/>
          <a:p>
            <a:pPr algn="ctr">
              <a:spcBef>
                <a:spcPct val="50000"/>
              </a:spcBef>
            </a:pPr>
            <a:r>
              <a:rPr lang="ru-RU" b="1" dirty="0" smtClean="0">
                <a:solidFill>
                  <a:schemeClr val="accent5">
                    <a:lumMod val="25000"/>
                  </a:schemeClr>
                </a:solidFill>
              </a:rPr>
              <a:t>Презентация подготовлена зав.кафедрой социальной работы Православного </a:t>
            </a:r>
            <a:r>
              <a:rPr lang="ru-RU" b="1" dirty="0" err="1" smtClean="0">
                <a:solidFill>
                  <a:schemeClr val="accent5">
                    <a:lumMod val="25000"/>
                  </a:schemeClr>
                </a:solidFill>
              </a:rPr>
              <a:t>Свято-Тихоновского</a:t>
            </a:r>
            <a:r>
              <a:rPr lang="ru-RU" b="1" dirty="0" smtClean="0">
                <a:solidFill>
                  <a:schemeClr val="accent5">
                    <a:lumMod val="25000"/>
                  </a:schemeClr>
                </a:solidFill>
              </a:rPr>
              <a:t> гуманитарного университета</a:t>
            </a:r>
          </a:p>
          <a:p>
            <a:pPr algn="ctr">
              <a:spcBef>
                <a:spcPct val="50000"/>
              </a:spcBef>
            </a:pPr>
            <a:r>
              <a:rPr lang="ru-RU" b="1" dirty="0" smtClean="0">
                <a:solidFill>
                  <a:schemeClr val="accent5">
                    <a:lumMod val="25000"/>
                  </a:schemeClr>
                </a:solidFill>
              </a:rPr>
              <a:t>к.и.н., доц. </a:t>
            </a:r>
            <a:r>
              <a:rPr lang="ru-RU" b="1" dirty="0" err="1" smtClean="0">
                <a:solidFill>
                  <a:schemeClr val="accent5">
                    <a:lumMod val="25000"/>
                  </a:schemeClr>
                </a:solidFill>
              </a:rPr>
              <a:t>Зальцман</a:t>
            </a:r>
            <a:r>
              <a:rPr lang="ru-RU" b="1" dirty="0" smtClean="0">
                <a:solidFill>
                  <a:schemeClr val="accent5">
                    <a:lumMod val="25000"/>
                  </a:schemeClr>
                </a:solidFill>
              </a:rPr>
              <a:t> Татьяной Валерьевной</a:t>
            </a:r>
            <a:endParaRPr lang="ru-RU" dirty="0">
              <a:solidFill>
                <a:schemeClr val="accent5">
                  <a:lumMod val="25000"/>
                </a:schemeClr>
              </a:solidFill>
            </a:endParaRPr>
          </a:p>
        </p:txBody>
      </p:sp>
      <p:sp>
        <p:nvSpPr>
          <p:cNvPr id="5" name="Подзаголовок 4"/>
          <p:cNvSpPr>
            <a:spLocks noGrp="1"/>
          </p:cNvSpPr>
          <p:nvPr>
            <p:ph type="subTitle" idx="1"/>
          </p:nvPr>
        </p:nvSpPr>
        <p:spPr/>
        <p:txBody>
          <a:bodyPr/>
          <a:lstStyle/>
          <a:p>
            <a:r>
              <a:rPr lang="ru-RU" dirty="0" smtClean="0">
                <a:solidFill>
                  <a:srgbClr val="800080"/>
                </a:solidFill>
                <a:latin typeface="Arial" charset="0"/>
              </a:rPr>
              <a:t>3 февраля 2016 года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457200" y="274638"/>
            <a:ext cx="8229600" cy="633412"/>
          </a:xfrm>
        </p:spPr>
        <p:txBody>
          <a:bodyPr/>
          <a:lstStyle/>
          <a:p>
            <a:r>
              <a:rPr lang="ru-RU" sz="4000" b="1" dirty="0" smtClean="0">
                <a:solidFill>
                  <a:srgbClr val="7030A0"/>
                </a:solidFill>
                <a:latin typeface="Times New Roman" pitchFamily="18" charset="0"/>
              </a:rPr>
              <a:t>План лекции</a:t>
            </a:r>
          </a:p>
        </p:txBody>
      </p:sp>
      <p:sp>
        <p:nvSpPr>
          <p:cNvPr id="4099" name="Содержимое 3"/>
          <p:cNvSpPr>
            <a:spLocks noGrp="1"/>
          </p:cNvSpPr>
          <p:nvPr>
            <p:ph idx="1"/>
          </p:nvPr>
        </p:nvSpPr>
        <p:spPr>
          <a:xfrm>
            <a:off x="395288" y="981075"/>
            <a:ext cx="8497887" cy="5472113"/>
          </a:xfrm>
        </p:spPr>
        <p:txBody>
          <a:bodyPr/>
          <a:lstStyle/>
          <a:p>
            <a:pPr marL="0" indent="0" algn="just">
              <a:buFont typeface="Calibri" pitchFamily="34" charset="0"/>
              <a:buNone/>
            </a:pPr>
            <a:endParaRPr lang="ru-RU" sz="2800" b="1" i="1" dirty="0" smtClean="0">
              <a:solidFill>
                <a:srgbClr val="3333FF"/>
              </a:solidFill>
              <a:latin typeface="Times New Roman" pitchFamily="18" charset="0"/>
            </a:endParaRPr>
          </a:p>
          <a:p>
            <a:pPr marL="514350" indent="-514350" algn="just">
              <a:buFont typeface="+mj-lt"/>
              <a:buAutoNum type="arabicPeriod"/>
            </a:pPr>
            <a:r>
              <a:rPr lang="ru-RU" sz="2800" dirty="0" smtClean="0">
                <a:latin typeface="Times New Roman" pitchFamily="18" charset="0"/>
              </a:rPr>
              <a:t>Взаимодействие теории и практики;</a:t>
            </a:r>
          </a:p>
          <a:p>
            <a:pPr marL="514350" indent="-514350" algn="just">
              <a:buFont typeface="+mj-lt"/>
              <a:buAutoNum type="arabicPeriod"/>
            </a:pPr>
            <a:r>
              <a:rPr lang="ru-RU" sz="2800" dirty="0" smtClean="0">
                <a:latin typeface="Times New Roman" pitchFamily="18" charset="0"/>
              </a:rPr>
              <a:t>Социальная работа и социальное служение: общее и отличия;</a:t>
            </a:r>
          </a:p>
          <a:p>
            <a:pPr marL="514350" indent="-514350" algn="just">
              <a:buFont typeface="+mj-lt"/>
              <a:buAutoNum type="arabicPeriod"/>
            </a:pPr>
            <a:r>
              <a:rPr lang="ru-RU" sz="2800" dirty="0" smtClean="0">
                <a:latin typeface="Times New Roman" pitchFamily="18" charset="0"/>
              </a:rPr>
              <a:t>Миссия Церкви через служение ближнему.</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Значение теории</a:t>
            </a:r>
          </a:p>
        </p:txBody>
      </p:sp>
      <p:sp>
        <p:nvSpPr>
          <p:cNvPr id="40963" name="Содержимое 3"/>
          <p:cNvSpPr>
            <a:spLocks noGrp="1"/>
          </p:cNvSpPr>
          <p:nvPr>
            <p:ph idx="4294967295"/>
          </p:nvPr>
        </p:nvSpPr>
        <p:spPr>
          <a:xfrm>
            <a:off x="179512" y="908050"/>
            <a:ext cx="8784976" cy="5689302"/>
          </a:xfrm>
        </p:spPr>
        <p:txBody>
          <a:bodyPr/>
          <a:lstStyle/>
          <a:p>
            <a:pPr marL="0" indent="0" algn="just">
              <a:buNone/>
            </a:pPr>
            <a:r>
              <a:rPr lang="ru-RU" sz="2800" b="1" dirty="0" smtClean="0">
                <a:solidFill>
                  <a:schemeClr val="accent5">
                    <a:lumMod val="25000"/>
                  </a:schemeClr>
                </a:solidFill>
                <a:latin typeface="Times New Roman" pitchFamily="18" charset="0"/>
              </a:rPr>
              <a:t>Теория – это рассуждение и размышление, основанное как на объективных данных, так и на наших собственных ощущениях и мыслях. </a:t>
            </a:r>
          </a:p>
          <a:p>
            <a:pPr marL="0" indent="0" algn="just">
              <a:buNone/>
            </a:pPr>
            <a:r>
              <a:rPr lang="ru-RU" sz="2800" b="1" dirty="0" smtClean="0">
                <a:solidFill>
                  <a:schemeClr val="accent5">
                    <a:lumMod val="25000"/>
                  </a:schemeClr>
                </a:solidFill>
                <a:latin typeface="Times New Roman" pitchFamily="18" charset="0"/>
              </a:rPr>
              <a:t>Теория согласует и примиряет личный опыт человека с опытом других людей, помогает преодолевать противоречия, обосновывает практическую деятельность, поддерживает практиков и дает возможность увидеть новые перспективы.</a:t>
            </a:r>
          </a:p>
          <a:p>
            <a:pPr marL="0" indent="0" algn="just">
              <a:buNone/>
            </a:pPr>
            <a:r>
              <a:rPr lang="ru-RU" sz="2400" b="1" i="1" dirty="0" smtClean="0">
                <a:solidFill>
                  <a:srgbClr val="3333FF"/>
                </a:solidFill>
                <a:latin typeface="Times New Roman" pitchFamily="18" charset="0"/>
              </a:rPr>
              <a:t>«Практика без теории слепа, теория без практики мертва»</a:t>
            </a:r>
            <a:r>
              <a:rPr lang="ru-RU" sz="2400" dirty="0" smtClean="0">
                <a:latin typeface="Times New Roman" pitchFamily="18" charset="0"/>
              </a:rPr>
              <a:t>.</a:t>
            </a:r>
          </a:p>
          <a:p>
            <a:pPr marL="0" indent="0" algn="just">
              <a:buNone/>
            </a:pPr>
            <a:r>
              <a:rPr lang="ru-RU" sz="2400" b="1" i="1" dirty="0" smtClean="0">
                <a:solidFill>
                  <a:srgbClr val="3333FF"/>
                </a:solidFill>
                <a:latin typeface="Times New Roman" pitchFamily="18" charset="0"/>
              </a:rPr>
              <a:t>«Увлекающийся практикой без науки словно кормчий, ступающий на корабль без руля или компаса, он никогда не уверен, куда плывет» (Леонардо да Винчи)</a:t>
            </a:r>
            <a:endParaRPr lang="ru-RU" sz="2400" dirty="0" smtClean="0">
              <a:latin typeface="Times New Roman" pitchFamily="18" charset="0"/>
            </a:endParaRP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Содержимое 3"/>
          <p:cNvSpPr>
            <a:spLocks noGrp="1"/>
          </p:cNvSpPr>
          <p:nvPr>
            <p:ph idx="1"/>
          </p:nvPr>
        </p:nvSpPr>
        <p:spPr>
          <a:xfrm>
            <a:off x="395536" y="620688"/>
            <a:ext cx="8496944" cy="5976663"/>
          </a:xfrm>
        </p:spPr>
        <p:txBody>
          <a:bodyPr/>
          <a:lstStyle/>
          <a:p>
            <a:pPr marL="0" indent="0" algn="just">
              <a:buNone/>
            </a:pPr>
            <a:r>
              <a:rPr lang="ru-RU" sz="2800" b="1" dirty="0" smtClean="0">
                <a:solidFill>
                  <a:schemeClr val="accent5">
                    <a:lumMod val="25000"/>
                  </a:schemeClr>
                </a:solidFill>
                <a:latin typeface="Times New Roman" pitchFamily="18" charset="0"/>
              </a:rPr>
              <a:t>Рефлексия как последовательный способ разработки применяемых в своей деятельности идей и методов является частью социальной работы. </a:t>
            </a:r>
          </a:p>
          <a:p>
            <a:pPr marL="0" indent="0" algn="just">
              <a:buNone/>
            </a:pPr>
            <a:r>
              <a:rPr lang="ru-RU" sz="2800" dirty="0" smtClean="0">
                <a:latin typeface="Times New Roman" pitchFamily="18" charset="0"/>
              </a:rPr>
              <a:t>Согласно </a:t>
            </a:r>
            <a:r>
              <a:rPr lang="ru-RU" sz="2800" dirty="0" err="1" smtClean="0">
                <a:latin typeface="Times New Roman" pitchFamily="18" charset="0"/>
              </a:rPr>
              <a:t>Сайбеон</a:t>
            </a:r>
            <a:r>
              <a:rPr lang="ru-RU" sz="2800" dirty="0" smtClean="0">
                <a:latin typeface="Times New Roman" pitchFamily="18" charset="0"/>
              </a:rPr>
              <a:t> (1990), существуют официальная и неофициальная теории. </a:t>
            </a:r>
          </a:p>
          <a:p>
            <a:pPr marL="0" indent="0" algn="just">
              <a:buNone/>
            </a:pPr>
            <a:r>
              <a:rPr lang="ru-RU" sz="2800" b="1" dirty="0" smtClean="0">
                <a:latin typeface="Times New Roman" pitchFamily="18" charset="0"/>
              </a:rPr>
              <a:t>Официальная теория</a:t>
            </a:r>
            <a:r>
              <a:rPr lang="ru-RU" sz="2800" dirty="0" smtClean="0">
                <a:latin typeface="Times New Roman" pitchFamily="18" charset="0"/>
              </a:rPr>
              <a:t> разрабатывается и обсуждается специалистами данной профессии, а также в научных кругах. </a:t>
            </a:r>
          </a:p>
          <a:p>
            <a:pPr marL="0" indent="0" algn="just">
              <a:buNone/>
            </a:pPr>
            <a:r>
              <a:rPr lang="ru-RU" sz="2800" b="1" dirty="0" smtClean="0">
                <a:latin typeface="Times New Roman" pitchFamily="18" charset="0"/>
              </a:rPr>
              <a:t>Неофициальная теория </a:t>
            </a:r>
            <a:r>
              <a:rPr lang="ru-RU" sz="2800" dirty="0" smtClean="0">
                <a:latin typeface="Times New Roman" pitchFamily="18" charset="0"/>
              </a:rPr>
              <a:t>складывается из общих представлений и ценностей, существующих в обществе, а также конструкций, продиктованных практическим опытом.</a:t>
            </a: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4819" name="Содержимое 3"/>
          <p:cNvSpPr>
            <a:spLocks noGrp="1"/>
          </p:cNvSpPr>
          <p:nvPr>
            <p:ph idx="4294967295"/>
          </p:nvPr>
        </p:nvSpPr>
        <p:spPr>
          <a:xfrm>
            <a:off x="2700338" y="1125538"/>
            <a:ext cx="6264275" cy="5543550"/>
          </a:xfrm>
        </p:spPr>
        <p:txBody>
          <a:bodyPr/>
          <a:lstStyle/>
          <a:p>
            <a:pPr marL="0" indent="0" algn="just">
              <a:buFont typeface="Arial" charset="0"/>
              <a:buNone/>
            </a:pPr>
            <a:r>
              <a:rPr lang="ru-RU" sz="2400" b="1" i="1" smtClean="0">
                <a:latin typeface="Times New Roman" pitchFamily="18" charset="0"/>
              </a:rPr>
              <a:t>День социального работника у нас приурочен к принятию указа Петра Первого от 8 июня 1701 года:</a:t>
            </a:r>
          </a:p>
          <a:p>
            <a:pPr marL="0" indent="0" algn="just">
              <a:buFont typeface="Arial" charset="0"/>
              <a:buNone/>
            </a:pPr>
            <a:r>
              <a:rPr lang="ru-RU" sz="2000" b="1" i="1" smtClean="0">
                <a:solidFill>
                  <a:srgbClr val="3333FF"/>
                </a:solidFill>
                <a:latin typeface="Times New Roman" pitchFamily="18" charset="0"/>
              </a:rPr>
              <a:t>«в домовых Святейшего Патриарха богодельным нищим быть, больным и престарелым, которые не могут ходить для собирания милостыни, а для десяти человек больных быть в богодельне </a:t>
            </a:r>
            <a:r>
              <a:rPr lang="ru-RU" sz="2000" b="1" i="1" u="sng" smtClean="0">
                <a:solidFill>
                  <a:srgbClr val="3333FF"/>
                </a:solidFill>
                <a:latin typeface="Times New Roman" pitchFamily="18" charset="0"/>
              </a:rPr>
              <a:t>одному человеку здоровому</a:t>
            </a:r>
            <a:r>
              <a:rPr lang="ru-RU" sz="2000" b="1" i="1" smtClean="0">
                <a:solidFill>
                  <a:srgbClr val="3333FF"/>
                </a:solidFill>
                <a:latin typeface="Times New Roman" pitchFamily="18" charset="0"/>
              </a:rPr>
              <a:t>, который бы за теми больными ходил и всякое им вспоможение чиня».</a:t>
            </a:r>
          </a:p>
          <a:p>
            <a:pPr marL="0" indent="0" algn="just">
              <a:buFont typeface="Arial" charset="0"/>
              <a:buNone/>
            </a:pPr>
            <a:r>
              <a:rPr lang="ru-RU" sz="2400" b="1" i="1" smtClean="0">
                <a:latin typeface="Times New Roman" pitchFamily="18" charset="0"/>
              </a:rPr>
              <a:t>23 апреля 1991 года, в соответствии с решением № 92 Государственного комитета по труду и социальным вопросам в перечне профессий появились новые специальности — социальный работник, социальный педагог и специалист по социальной работе.</a:t>
            </a:r>
            <a:r>
              <a:rPr lang="ru-RU" sz="2400" smtClean="0">
                <a:latin typeface="Times New Roman" pitchFamily="18" charset="0"/>
              </a:rPr>
              <a:t> </a:t>
            </a:r>
          </a:p>
        </p:txBody>
      </p:sp>
      <p:sp>
        <p:nvSpPr>
          <p:cNvPr id="34821" name="AutoShape 5"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4823" name="AutoShape 7"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4826" name="Picture 10" descr="петр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388" y="1700213"/>
            <a:ext cx="2500312" cy="33845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7891" name="Содержимое 3"/>
          <p:cNvSpPr>
            <a:spLocks noGrp="1"/>
          </p:cNvSpPr>
          <p:nvPr>
            <p:ph idx="4294967295"/>
          </p:nvPr>
        </p:nvSpPr>
        <p:spPr>
          <a:xfrm>
            <a:off x="2843213" y="1196975"/>
            <a:ext cx="6121400" cy="5472113"/>
          </a:xfrm>
        </p:spPr>
        <p:txBody>
          <a:bodyPr/>
          <a:lstStyle/>
          <a:p>
            <a:pPr marL="0" indent="0" algn="just">
              <a:buFont typeface="Arial" charset="0"/>
              <a:buNone/>
            </a:pPr>
            <a:r>
              <a:rPr lang="ru-RU" sz="2300" b="1" i="1" smtClean="0">
                <a:latin typeface="Times New Roman" pitchFamily="18" charset="0"/>
              </a:rPr>
              <a:t>«Профессиональная деятельность социальных работников способствует </a:t>
            </a:r>
            <a:r>
              <a:rPr lang="ru-RU" sz="2300" b="1" i="1" u="sng" smtClean="0">
                <a:latin typeface="Times New Roman" pitchFamily="18" charset="0"/>
              </a:rPr>
              <a:t>общественным изменениям</a:t>
            </a:r>
            <a:r>
              <a:rPr lang="ru-RU" sz="2300" b="1" i="1" smtClean="0">
                <a:latin typeface="Times New Roman" pitchFamily="18" charset="0"/>
              </a:rPr>
              <a:t>, решению проблем человеческих взаимоотношений; содействует укреплению способностей к функциональному существованию в обществе и освобождению людей в целях повышения их уровня </a:t>
            </a:r>
            <a:r>
              <a:rPr lang="ru-RU" sz="2300" b="1" i="1" u="sng" smtClean="0">
                <a:latin typeface="Times New Roman" pitchFamily="18" charset="0"/>
              </a:rPr>
              <a:t>благополучия</a:t>
            </a:r>
            <a:r>
              <a:rPr lang="ru-RU" sz="2300" b="1" i="1" smtClean="0">
                <a:latin typeface="Times New Roman" pitchFamily="18" charset="0"/>
              </a:rPr>
              <a:t>. Используя </a:t>
            </a:r>
            <a:r>
              <a:rPr lang="ru-RU" sz="2300" b="1" i="1" u="sng" smtClean="0">
                <a:latin typeface="Times New Roman" pitchFamily="18" charset="0"/>
              </a:rPr>
              <a:t>теории поведения человека и общественных систем</a:t>
            </a:r>
            <a:r>
              <a:rPr lang="ru-RU" sz="2300" b="1" i="1" smtClean="0">
                <a:latin typeface="Times New Roman" pitchFamily="18" charset="0"/>
              </a:rPr>
              <a:t>, социальная работа способствует взаимодействию людей с их окружением. </a:t>
            </a:r>
          </a:p>
          <a:p>
            <a:pPr marL="0" indent="0" algn="just">
              <a:buFont typeface="Arial" charset="0"/>
              <a:buNone/>
            </a:pPr>
            <a:r>
              <a:rPr lang="ru-RU" sz="2300" b="1" i="1" smtClean="0">
                <a:latin typeface="Times New Roman" pitchFamily="18" charset="0"/>
              </a:rPr>
              <a:t>Принципы прав человека и социальной справедливости являются фундаментом социальной работы».</a:t>
            </a:r>
          </a:p>
        </p:txBody>
      </p:sp>
      <p:sp>
        <p:nvSpPr>
          <p:cNvPr id="37892"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7893"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7894" name="Picture 6" descr="ассоциация социальных работников"/>
          <p:cNvPicPr>
            <a:picLocks noChangeAspect="1" noChangeArrowheads="1"/>
          </p:cNvPicPr>
          <p:nvPr/>
        </p:nvPicPr>
        <p:blipFill>
          <a:blip r:embed="rId2" cstate="print"/>
          <a:srcRect/>
          <a:stretch>
            <a:fillRect/>
          </a:stretch>
        </p:blipFill>
        <p:spPr bwMode="auto">
          <a:xfrm>
            <a:off x="179388" y="4724400"/>
            <a:ext cx="2819400" cy="1866900"/>
          </a:xfrm>
          <a:prstGeom prst="rect">
            <a:avLst/>
          </a:prstGeom>
          <a:noFill/>
        </p:spPr>
      </p:pic>
      <p:sp>
        <p:nvSpPr>
          <p:cNvPr id="37895" name="Rectangle 7"/>
          <p:cNvSpPr>
            <a:spLocks noChangeArrowheads="1"/>
          </p:cNvSpPr>
          <p:nvPr/>
        </p:nvSpPr>
        <p:spPr bwMode="auto">
          <a:xfrm>
            <a:off x="179388" y="1125538"/>
            <a:ext cx="2663825" cy="3387725"/>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a:solidFill>
                  <a:schemeClr val="accent1"/>
                </a:solidFill>
              </a:rPr>
              <a:t>Определение социальной работы, принятое Международной ассоциацией школ социальной работы и Международной федерацией социальных работников 27 июня 2001 года в Копенгагене:</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8915" name="Содержимое 3"/>
          <p:cNvSpPr>
            <a:spLocks noGrp="1"/>
          </p:cNvSpPr>
          <p:nvPr>
            <p:ph idx="4294967295"/>
          </p:nvPr>
        </p:nvSpPr>
        <p:spPr>
          <a:xfrm>
            <a:off x="179388" y="1196975"/>
            <a:ext cx="8785225" cy="5472113"/>
          </a:xfrm>
        </p:spPr>
        <p:txBody>
          <a:bodyPr/>
          <a:lstStyle/>
          <a:p>
            <a:pPr marL="0" indent="0" algn="just">
              <a:buFont typeface="Arial" charset="0"/>
              <a:buNone/>
            </a:pPr>
            <a:r>
              <a:rPr lang="ru-RU" sz="2400" b="1" i="1" dirty="0" smtClean="0">
                <a:latin typeface="Times New Roman" pitchFamily="18" charset="0"/>
              </a:rPr>
              <a:t>Объект социальной работы — система социальных отношений. </a:t>
            </a:r>
          </a:p>
          <a:p>
            <a:pPr marL="0" indent="0" algn="just">
              <a:buFont typeface="Arial" charset="0"/>
              <a:buNone/>
            </a:pPr>
            <a:r>
              <a:rPr lang="ru-RU" sz="2400" b="1" i="1" dirty="0" smtClean="0">
                <a:latin typeface="Times New Roman" pitchFamily="18" charset="0"/>
              </a:rPr>
              <a:t>Человек как элемент этих общественных отношений. </a:t>
            </a:r>
          </a:p>
          <a:p>
            <a:pPr marL="0" indent="0" algn="just">
              <a:buFont typeface="Arial" charset="0"/>
              <a:buNone/>
            </a:pPr>
            <a:r>
              <a:rPr lang="ru-RU" sz="2400" b="1" i="1" dirty="0" smtClean="0">
                <a:latin typeface="Times New Roman" pitchFamily="18" charset="0"/>
              </a:rPr>
              <a:t>Социальная работа – это </a:t>
            </a:r>
            <a:r>
              <a:rPr lang="ru-RU" sz="2400" b="1" i="1" dirty="0" smtClean="0">
                <a:solidFill>
                  <a:srgbClr val="3333FF"/>
                </a:solidFill>
                <a:latin typeface="Times New Roman" pitchFamily="18" charset="0"/>
              </a:rPr>
              <a:t>задача</a:t>
            </a:r>
            <a:r>
              <a:rPr lang="ru-RU" sz="2400" b="1" i="1" dirty="0" smtClean="0">
                <a:latin typeface="Times New Roman" pitchFamily="18" charset="0"/>
              </a:rPr>
              <a:t> </a:t>
            </a:r>
            <a:r>
              <a:rPr lang="ru-RU" sz="2400" b="1" i="1" dirty="0" smtClean="0">
                <a:solidFill>
                  <a:srgbClr val="3333FF"/>
                </a:solidFill>
                <a:latin typeface="Times New Roman" pitchFamily="18" charset="0"/>
              </a:rPr>
              <a:t>государства</a:t>
            </a:r>
            <a:r>
              <a:rPr lang="ru-RU" sz="2400" b="1" i="1" dirty="0" smtClean="0">
                <a:latin typeface="Times New Roman" pitchFamily="18" charset="0"/>
              </a:rPr>
              <a:t> и зона его ответственности. </a:t>
            </a:r>
          </a:p>
          <a:p>
            <a:pPr marL="0" indent="0" algn="just">
              <a:buFont typeface="Arial" charset="0"/>
              <a:buNone/>
            </a:pPr>
            <a:r>
              <a:rPr lang="ru-RU" sz="2400" b="1" i="1" dirty="0" smtClean="0">
                <a:latin typeface="Times New Roman" pitchFamily="18" charset="0"/>
              </a:rPr>
              <a:t>Это финансируемая государством сфера с особой структурой.</a:t>
            </a:r>
          </a:p>
          <a:p>
            <a:pPr marL="0" indent="0" algn="just">
              <a:buFont typeface="Arial" charset="0"/>
              <a:buNone/>
            </a:pPr>
            <a:r>
              <a:rPr lang="ru-RU" sz="2400" b="1" i="1" dirty="0" smtClean="0">
                <a:latin typeface="Times New Roman" pitchFamily="18" charset="0"/>
              </a:rPr>
              <a:t>С точки зрения государства: необходимо создание условий для предупреждения крайнего обнищания людей и предупреждение беспорядков. </a:t>
            </a:r>
          </a:p>
        </p:txBody>
      </p:sp>
      <p:sp>
        <p:nvSpPr>
          <p:cNvPr id="38916"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8917"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51520" y="548680"/>
          <a:ext cx="864096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Стрелка влево 2"/>
          <p:cNvSpPr/>
          <p:nvPr/>
        </p:nvSpPr>
        <p:spPr>
          <a:xfrm rot="5400000">
            <a:off x="287524" y="3609020"/>
            <a:ext cx="1440160" cy="36004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верх 3"/>
          <p:cNvSpPr/>
          <p:nvPr/>
        </p:nvSpPr>
        <p:spPr>
          <a:xfrm rot="2378997" flipH="1">
            <a:off x="2443447" y="2648562"/>
            <a:ext cx="571894" cy="211107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Штриховая стрелка вправо 11"/>
          <p:cNvSpPr/>
          <p:nvPr/>
        </p:nvSpPr>
        <p:spPr>
          <a:xfrm>
            <a:off x="5652120" y="1844824"/>
            <a:ext cx="72008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434px-MakovskiyVE_MariyaFedorGRM"/>
          <p:cNvPicPr>
            <a:picLocks noGrp="1" noChangeAspect="1" noChangeArrowheads="1"/>
          </p:cNvPicPr>
          <p:nvPr>
            <p:ph type="body" idx="1"/>
          </p:nvPr>
        </p:nvPicPr>
        <p:blipFill>
          <a:blip r:embed="rId2" cstate="email">
            <a:extLst>
              <a:ext uri="{28A0092B-C50C-407E-A947-70E740481C1C}">
                <a14:useLocalDpi xmlns:a14="http://schemas.microsoft.com/office/drawing/2010/main"/>
              </a:ext>
            </a:extLst>
          </a:blip>
          <a:srcRect/>
          <a:stretch>
            <a:fillRect/>
          </a:stretch>
        </p:blipFill>
        <p:spPr>
          <a:xfrm>
            <a:off x="467544" y="2348880"/>
            <a:ext cx="2544303" cy="3517850"/>
          </a:xfrm>
        </p:spPr>
      </p:pic>
      <p:pic>
        <p:nvPicPr>
          <p:cNvPr id="10243" name="Picture 5" descr="soldatenkov"/>
          <p:cNvPicPr>
            <a:picLocks noChangeAspect="1" noChangeArrowheads="1"/>
          </p:cNvPicPr>
          <p:nvPr/>
        </p:nvPicPr>
        <p:blipFill>
          <a:blip r:embed="rId3" cstate="print"/>
          <a:srcRect/>
          <a:stretch>
            <a:fillRect/>
          </a:stretch>
        </p:blipFill>
        <p:spPr bwMode="auto">
          <a:xfrm>
            <a:off x="6012160" y="3429000"/>
            <a:ext cx="2895352" cy="3094269"/>
          </a:xfrm>
          <a:prstGeom prst="rect">
            <a:avLst/>
          </a:prstGeom>
          <a:noFill/>
          <a:ln w="9525">
            <a:noFill/>
            <a:miter lim="800000"/>
            <a:headEnd/>
            <a:tailEnd/>
          </a:ln>
        </p:spPr>
      </p:pic>
      <p:pic>
        <p:nvPicPr>
          <p:cNvPr id="10244" name="Picture 6" descr="владимир князь"/>
          <p:cNvPicPr>
            <a:picLocks noChangeAspect="1" noChangeArrowheads="1"/>
          </p:cNvPicPr>
          <p:nvPr/>
        </p:nvPicPr>
        <p:blipFill>
          <a:blip r:embed="rId4" cstate="print"/>
          <a:srcRect/>
          <a:stretch>
            <a:fillRect/>
          </a:stretch>
        </p:blipFill>
        <p:spPr bwMode="auto">
          <a:xfrm>
            <a:off x="3707904" y="2060848"/>
            <a:ext cx="1860550" cy="2592388"/>
          </a:xfrm>
          <a:prstGeom prst="rect">
            <a:avLst/>
          </a:prstGeom>
          <a:noFill/>
          <a:ln w="9525">
            <a:noFill/>
            <a:miter lim="800000"/>
            <a:headEnd/>
            <a:tailEnd/>
          </a:ln>
        </p:spPr>
      </p:pic>
      <p:sp>
        <p:nvSpPr>
          <p:cNvPr id="5" name="Текст 2"/>
          <p:cNvSpPr txBox="1">
            <a:spLocks/>
          </p:cNvSpPr>
          <p:nvPr/>
        </p:nvSpPr>
        <p:spPr bwMode="gray">
          <a:xfrm>
            <a:off x="251520" y="692696"/>
            <a:ext cx="8496944" cy="64807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ПОМОГАЮЩИЙ</a:t>
            </a:r>
            <a:endParaRPr kumimoji="0" lang="ru-RU"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инвалидыв"/>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1772816"/>
            <a:ext cx="2687538" cy="2014672"/>
          </a:xfrm>
          <a:prstGeom prst="rect">
            <a:avLst/>
          </a:prstGeom>
          <a:noFill/>
          <a:ln w="9525">
            <a:noFill/>
            <a:miter lim="800000"/>
            <a:headEnd/>
            <a:tailEnd/>
          </a:ln>
        </p:spPr>
      </p:pic>
      <p:pic>
        <p:nvPicPr>
          <p:cNvPr id="13315" name="Picture 6" descr="безработные"/>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6016" y="3861048"/>
            <a:ext cx="4065184" cy="2739777"/>
          </a:xfrm>
          <a:prstGeom prst="rect">
            <a:avLst/>
          </a:prstGeom>
          <a:noFill/>
          <a:ln w="9525">
            <a:noFill/>
            <a:miter lim="800000"/>
            <a:headEnd/>
            <a:tailEnd/>
          </a:ln>
        </p:spPr>
      </p:pic>
      <p:pic>
        <p:nvPicPr>
          <p:cNvPr id="13316" name="Picture 7" descr="бездомные"/>
          <p:cNvPicPr>
            <a:picLocks noChangeAspect="1" noChangeArrowheads="1"/>
          </p:cNvPicPr>
          <p:nvPr/>
        </p:nvPicPr>
        <p:blipFill>
          <a:blip r:embed="rId4" cstate="print"/>
          <a:srcRect/>
          <a:stretch>
            <a:fillRect/>
          </a:stretch>
        </p:blipFill>
        <p:spPr bwMode="auto">
          <a:xfrm>
            <a:off x="1403648" y="4509120"/>
            <a:ext cx="2376487" cy="1800225"/>
          </a:xfrm>
          <a:prstGeom prst="rect">
            <a:avLst/>
          </a:prstGeom>
          <a:noFill/>
          <a:ln w="9525">
            <a:noFill/>
            <a:miter lim="800000"/>
            <a:headEnd/>
            <a:tailEnd/>
          </a:ln>
        </p:spPr>
      </p:pic>
      <p:pic>
        <p:nvPicPr>
          <p:cNvPr id="13317" name="Picture 9" descr="b6da7bd3856c"/>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11960" y="1556792"/>
            <a:ext cx="2975248" cy="2110039"/>
          </a:xfrm>
          <a:prstGeom prst="rect">
            <a:avLst/>
          </a:prstGeom>
          <a:noFill/>
          <a:ln w="9525">
            <a:noFill/>
            <a:miter lim="800000"/>
            <a:headEnd/>
            <a:tailEnd/>
          </a:ln>
        </p:spPr>
      </p:pic>
      <p:sp>
        <p:nvSpPr>
          <p:cNvPr id="6" name="Текст 2"/>
          <p:cNvSpPr txBox="1">
            <a:spLocks/>
          </p:cNvSpPr>
          <p:nvPr/>
        </p:nvSpPr>
        <p:spPr bwMode="gray">
          <a:xfrm>
            <a:off x="285750" y="548680"/>
            <a:ext cx="8643938" cy="8640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НУЖДАЮЩИЙСЯ</a:t>
            </a:r>
            <a:endParaRPr kumimoji="0" lang="ru-RU" sz="4400" b="0" i="0" u="none" strike="noStrike" kern="0" cap="none" spc="0" normalizeH="0" baseline="0" noProof="0" dirty="0" smtClean="0">
              <a:ln>
                <a:noFill/>
              </a:ln>
              <a:solidFill>
                <a:srgbClr val="7030A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gray">
          <a:xfrm>
            <a:off x="3347864" y="2348880"/>
            <a:ext cx="2743200" cy="2743200"/>
          </a:xfrm>
          <a:prstGeom prst="ellipse">
            <a:avLst/>
          </a:prstGeom>
          <a:solidFill>
            <a:srgbClr val="FFFFFF">
              <a:alpha val="80000"/>
            </a:srgbClr>
          </a:solidFill>
          <a:ln w="9525" algn="ctr">
            <a:noFill/>
            <a:round/>
            <a:headEnd/>
            <a:tailEnd/>
          </a:ln>
          <a:effectLst/>
        </p:spPr>
        <p:txBody>
          <a:bodyPr wrap="none" anchor="ctr"/>
          <a:lstStyle/>
          <a:p>
            <a:endParaRPr lang="ru-RU"/>
          </a:p>
        </p:txBody>
      </p:sp>
      <p:sp>
        <p:nvSpPr>
          <p:cNvPr id="62468" name="Line 4"/>
          <p:cNvSpPr>
            <a:spLocks noChangeShapeType="1"/>
          </p:cNvSpPr>
          <p:nvPr/>
        </p:nvSpPr>
        <p:spPr bwMode="gray">
          <a:xfrm>
            <a:off x="2895600" y="3567113"/>
            <a:ext cx="1524000" cy="76200"/>
          </a:xfrm>
          <a:prstGeom prst="line">
            <a:avLst/>
          </a:prstGeom>
          <a:noFill/>
          <a:ln w="12700">
            <a:solidFill>
              <a:schemeClr val="tx1"/>
            </a:solidFill>
            <a:round/>
            <a:headEnd/>
            <a:tailEnd/>
          </a:ln>
          <a:effectLst/>
        </p:spPr>
        <p:txBody>
          <a:bodyPr wrap="none" anchor="ctr"/>
          <a:lstStyle/>
          <a:p>
            <a:endParaRPr lang="ru-RU"/>
          </a:p>
        </p:txBody>
      </p:sp>
      <p:sp>
        <p:nvSpPr>
          <p:cNvPr id="62469" name="Line 5"/>
          <p:cNvSpPr>
            <a:spLocks noChangeShapeType="1"/>
          </p:cNvSpPr>
          <p:nvPr/>
        </p:nvSpPr>
        <p:spPr bwMode="gray">
          <a:xfrm>
            <a:off x="3733800" y="2424113"/>
            <a:ext cx="914400" cy="914400"/>
          </a:xfrm>
          <a:prstGeom prst="line">
            <a:avLst/>
          </a:prstGeom>
          <a:noFill/>
          <a:ln w="12700">
            <a:solidFill>
              <a:schemeClr val="tx1"/>
            </a:solidFill>
            <a:round/>
            <a:headEnd/>
            <a:tailEnd/>
          </a:ln>
          <a:effectLst/>
        </p:spPr>
        <p:txBody>
          <a:bodyPr wrap="none" anchor="ctr"/>
          <a:lstStyle/>
          <a:p>
            <a:endParaRPr lang="ru-RU"/>
          </a:p>
        </p:txBody>
      </p:sp>
      <p:sp>
        <p:nvSpPr>
          <p:cNvPr id="62471" name="Line 7"/>
          <p:cNvSpPr>
            <a:spLocks noChangeShapeType="1"/>
          </p:cNvSpPr>
          <p:nvPr/>
        </p:nvSpPr>
        <p:spPr bwMode="gray">
          <a:xfrm>
            <a:off x="5029200" y="3871913"/>
            <a:ext cx="228600" cy="152400"/>
          </a:xfrm>
          <a:prstGeom prst="line">
            <a:avLst/>
          </a:prstGeom>
          <a:noFill/>
          <a:ln w="12700">
            <a:solidFill>
              <a:schemeClr val="tx1"/>
            </a:solidFill>
            <a:round/>
            <a:headEnd/>
            <a:tailEnd/>
          </a:ln>
          <a:effectLst/>
        </p:spPr>
        <p:txBody>
          <a:bodyPr wrap="none" anchor="ctr"/>
          <a:lstStyle/>
          <a:p>
            <a:endParaRPr lang="ru-RU"/>
          </a:p>
        </p:txBody>
      </p:sp>
      <p:sp>
        <p:nvSpPr>
          <p:cNvPr id="62472" name="Line 8"/>
          <p:cNvSpPr>
            <a:spLocks noChangeShapeType="1"/>
          </p:cNvSpPr>
          <p:nvPr/>
        </p:nvSpPr>
        <p:spPr bwMode="gray">
          <a:xfrm flipV="1">
            <a:off x="5029200" y="2420888"/>
            <a:ext cx="766936" cy="993825"/>
          </a:xfrm>
          <a:prstGeom prst="line">
            <a:avLst/>
          </a:prstGeom>
          <a:noFill/>
          <a:ln w="12700">
            <a:solidFill>
              <a:schemeClr val="tx1"/>
            </a:solidFill>
            <a:round/>
            <a:headEnd/>
            <a:tailEnd/>
          </a:ln>
          <a:effectLst/>
        </p:spPr>
        <p:txBody>
          <a:bodyPr wrap="none" anchor="ctr"/>
          <a:lstStyle/>
          <a:p>
            <a:endParaRPr lang="ru-RU"/>
          </a:p>
        </p:txBody>
      </p:sp>
      <p:sp>
        <p:nvSpPr>
          <p:cNvPr id="62473" name="Oval 9"/>
          <p:cNvSpPr>
            <a:spLocks noChangeArrowheads="1"/>
          </p:cNvSpPr>
          <p:nvPr/>
        </p:nvSpPr>
        <p:spPr bwMode="gray">
          <a:xfrm>
            <a:off x="4295775" y="3176588"/>
            <a:ext cx="895350" cy="895350"/>
          </a:xfrm>
          <a:prstGeom prst="ellipse">
            <a:avLst/>
          </a:prstGeom>
          <a:solidFill>
            <a:srgbClr val="C0C0C0">
              <a:alpha val="50000"/>
            </a:srgbClr>
          </a:solidFill>
          <a:ln w="9525" algn="ctr">
            <a:noFill/>
            <a:round/>
            <a:headEnd/>
            <a:tailEnd/>
          </a:ln>
          <a:effectLst/>
        </p:spPr>
        <p:txBody>
          <a:bodyPr wrap="none" anchor="ctr"/>
          <a:lstStyle/>
          <a:p>
            <a:endParaRPr lang="ru-RU"/>
          </a:p>
        </p:txBody>
      </p:sp>
      <p:grpSp>
        <p:nvGrpSpPr>
          <p:cNvPr id="2" name="Group 11"/>
          <p:cNvGrpSpPr>
            <a:grpSpLocks/>
          </p:cNvGrpSpPr>
          <p:nvPr/>
        </p:nvGrpSpPr>
        <p:grpSpPr bwMode="auto">
          <a:xfrm>
            <a:off x="1462090" y="692696"/>
            <a:ext cx="3312784" cy="2239417"/>
            <a:chOff x="1792" y="1008"/>
            <a:chExt cx="1280" cy="872"/>
          </a:xfrm>
        </p:grpSpPr>
        <p:sp>
          <p:nvSpPr>
            <p:cNvPr id="62476"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3" name="Group 13"/>
            <p:cNvGrpSpPr>
              <a:grpSpLocks/>
            </p:cNvGrpSpPr>
            <p:nvPr/>
          </p:nvGrpSpPr>
          <p:grpSpPr bwMode="auto">
            <a:xfrm>
              <a:off x="2086" y="1031"/>
              <a:ext cx="680" cy="849"/>
              <a:chOff x="3975" y="1593"/>
              <a:chExt cx="931" cy="1163"/>
            </a:xfrm>
          </p:grpSpPr>
          <p:pic>
            <p:nvPicPr>
              <p:cNvPr id="62478" name="Picture 14" descr="circuler_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62479" name="Oval 15"/>
              <p:cNvSpPr>
                <a:spLocks noChangeArrowheads="1"/>
              </p:cNvSpPr>
              <p:nvPr/>
            </p:nvSpPr>
            <p:spPr bwMode="gray">
              <a:xfrm>
                <a:off x="3975" y="1593"/>
                <a:ext cx="931" cy="937"/>
              </a:xfrm>
              <a:prstGeom prst="ellipse">
                <a:avLst/>
              </a:prstGeom>
              <a:solidFill>
                <a:schemeClr val="hlink">
                  <a:alpha val="50000"/>
                </a:schemeClr>
              </a:solidFill>
              <a:ln w="9525" algn="ctr">
                <a:noFill/>
                <a:round/>
                <a:headEnd/>
                <a:tailEnd/>
              </a:ln>
              <a:effectLst/>
            </p:spPr>
            <p:txBody>
              <a:bodyPr wrap="none" anchor="ctr"/>
              <a:lstStyle/>
              <a:p>
                <a:endParaRPr lang="ru-RU"/>
              </a:p>
            </p:txBody>
          </p:sp>
          <p:pic>
            <p:nvPicPr>
              <p:cNvPr id="62480" name="Picture 16" descr="light_shadow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3984" y="1632"/>
                <a:ext cx="682" cy="585"/>
              </a:xfrm>
              <a:prstGeom prst="rect">
                <a:avLst/>
              </a:prstGeom>
              <a:noFill/>
            </p:spPr>
          </p:pic>
          <p:grpSp>
            <p:nvGrpSpPr>
              <p:cNvPr id="4" name="Group 17"/>
              <p:cNvGrpSpPr>
                <a:grpSpLocks/>
              </p:cNvGrpSpPr>
              <p:nvPr/>
            </p:nvGrpSpPr>
            <p:grpSpPr bwMode="auto">
              <a:xfrm rot="-3733502" flipH="1" flipV="1">
                <a:off x="4256" y="2247"/>
                <a:ext cx="820" cy="198"/>
                <a:chOff x="2532" y="1051"/>
                <a:chExt cx="893" cy="246"/>
              </a:xfrm>
            </p:grpSpPr>
            <p:grpSp>
              <p:nvGrpSpPr>
                <p:cNvPr id="5" name="Group 18"/>
                <p:cNvGrpSpPr>
                  <a:grpSpLocks/>
                </p:cNvGrpSpPr>
                <p:nvPr/>
              </p:nvGrpSpPr>
              <p:grpSpPr bwMode="auto">
                <a:xfrm>
                  <a:off x="2532" y="1051"/>
                  <a:ext cx="743" cy="185"/>
                  <a:chOff x="1565" y="2568"/>
                  <a:chExt cx="1118" cy="279"/>
                </a:xfrm>
              </p:grpSpPr>
              <p:sp>
                <p:nvSpPr>
                  <p:cNvPr id="62483"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4"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5"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6"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 name="Group 23"/>
                <p:cNvGrpSpPr>
                  <a:grpSpLocks/>
                </p:cNvGrpSpPr>
                <p:nvPr/>
              </p:nvGrpSpPr>
              <p:grpSpPr bwMode="auto">
                <a:xfrm rot="1353540">
                  <a:off x="2682" y="1111"/>
                  <a:ext cx="743" cy="186"/>
                  <a:chOff x="1565" y="2568"/>
                  <a:chExt cx="1118" cy="279"/>
                </a:xfrm>
              </p:grpSpPr>
              <p:sp>
                <p:nvSpPr>
                  <p:cNvPr id="62488"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9"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0"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1"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7" name="Group 28"/>
            <p:cNvGrpSpPr>
              <a:grpSpLocks/>
            </p:cNvGrpSpPr>
            <p:nvPr/>
          </p:nvGrpSpPr>
          <p:grpSpPr bwMode="auto">
            <a:xfrm rot="-3733502" flipH="1" flipV="1">
              <a:off x="2362" y="1505"/>
              <a:ext cx="527" cy="128"/>
              <a:chOff x="2532" y="1051"/>
              <a:chExt cx="893" cy="246"/>
            </a:xfrm>
          </p:grpSpPr>
          <p:grpSp>
            <p:nvGrpSpPr>
              <p:cNvPr id="8" name="Group 29"/>
              <p:cNvGrpSpPr>
                <a:grpSpLocks/>
              </p:cNvGrpSpPr>
              <p:nvPr/>
            </p:nvGrpSpPr>
            <p:grpSpPr bwMode="auto">
              <a:xfrm>
                <a:off x="2532" y="1051"/>
                <a:ext cx="743" cy="185"/>
                <a:chOff x="1565" y="2568"/>
                <a:chExt cx="1118" cy="279"/>
              </a:xfrm>
            </p:grpSpPr>
            <p:sp>
              <p:nvSpPr>
                <p:cNvPr id="62494"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5"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6"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7"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9" name="Group 34"/>
              <p:cNvGrpSpPr>
                <a:grpSpLocks/>
              </p:cNvGrpSpPr>
              <p:nvPr/>
            </p:nvGrpSpPr>
            <p:grpSpPr bwMode="auto">
              <a:xfrm rot="1353540">
                <a:off x="2682" y="1111"/>
                <a:ext cx="743" cy="186"/>
                <a:chOff x="1565" y="2568"/>
                <a:chExt cx="1118" cy="279"/>
              </a:xfrm>
            </p:grpSpPr>
            <p:sp>
              <p:nvSpPr>
                <p:cNvPr id="62499"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0"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1"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2"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03" name="Rectangle 39"/>
            <p:cNvSpPr>
              <a:spLocks noChangeArrowheads="1"/>
            </p:cNvSpPr>
            <p:nvPr/>
          </p:nvSpPr>
          <p:spPr bwMode="gray">
            <a:xfrm>
              <a:off x="1792" y="1272"/>
              <a:ext cx="1280"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Решить/преодолеть </a:t>
              </a:r>
            </a:p>
            <a:p>
              <a:pPr algn="ctr"/>
              <a:r>
                <a:rPr lang="ru-RU" sz="2400" b="1" dirty="0" smtClean="0">
                  <a:solidFill>
                    <a:srgbClr val="000000"/>
                  </a:solidFill>
                </a:rPr>
                <a:t>проблему</a:t>
              </a:r>
              <a:endParaRPr lang="en-US" sz="2400" b="1" dirty="0">
                <a:solidFill>
                  <a:srgbClr val="000000"/>
                </a:solidFill>
              </a:endParaRPr>
            </a:p>
          </p:txBody>
        </p:sp>
      </p:grpSp>
      <p:grpSp>
        <p:nvGrpSpPr>
          <p:cNvPr id="10" name="Group 40"/>
          <p:cNvGrpSpPr>
            <a:grpSpLocks/>
          </p:cNvGrpSpPr>
          <p:nvPr/>
        </p:nvGrpSpPr>
        <p:grpSpPr bwMode="auto">
          <a:xfrm>
            <a:off x="6183888" y="3573016"/>
            <a:ext cx="2874988" cy="2614712"/>
            <a:chOff x="1820" y="1008"/>
            <a:chExt cx="1223" cy="872"/>
          </a:xfrm>
        </p:grpSpPr>
        <p:sp>
          <p:nvSpPr>
            <p:cNvPr id="62505"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1" name="Group 42"/>
            <p:cNvGrpSpPr>
              <a:grpSpLocks/>
            </p:cNvGrpSpPr>
            <p:nvPr/>
          </p:nvGrpSpPr>
          <p:grpSpPr bwMode="auto">
            <a:xfrm>
              <a:off x="2086" y="1031"/>
              <a:ext cx="680" cy="849"/>
              <a:chOff x="3975" y="1593"/>
              <a:chExt cx="931" cy="1163"/>
            </a:xfrm>
          </p:grpSpPr>
          <p:pic>
            <p:nvPicPr>
              <p:cNvPr id="62507" name="Picture 43" descr="circuler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62508" name="Oval 44"/>
              <p:cNvSpPr>
                <a:spLocks noChangeArrowheads="1"/>
              </p:cNvSpPr>
              <p:nvPr/>
            </p:nvSpPr>
            <p:spPr bwMode="gray">
              <a:xfrm>
                <a:off x="3975" y="1593"/>
                <a:ext cx="931" cy="937"/>
              </a:xfrm>
              <a:prstGeom prst="ellipse">
                <a:avLst/>
              </a:prstGeom>
              <a:solidFill>
                <a:schemeClr val="accent1">
                  <a:alpha val="50000"/>
                </a:schemeClr>
              </a:solidFill>
              <a:ln w="9525" algn="ctr">
                <a:noFill/>
                <a:round/>
                <a:headEnd/>
                <a:tailEnd/>
              </a:ln>
              <a:effectLst/>
            </p:spPr>
            <p:txBody>
              <a:bodyPr wrap="none" anchor="ctr"/>
              <a:lstStyle/>
              <a:p>
                <a:endParaRPr lang="ru-RU"/>
              </a:p>
            </p:txBody>
          </p:sp>
          <p:grpSp>
            <p:nvGrpSpPr>
              <p:cNvPr id="12" name="Group 46"/>
              <p:cNvGrpSpPr>
                <a:grpSpLocks/>
              </p:cNvGrpSpPr>
              <p:nvPr/>
            </p:nvGrpSpPr>
            <p:grpSpPr bwMode="auto">
              <a:xfrm rot="-3733502" flipH="1" flipV="1">
                <a:off x="4256" y="2247"/>
                <a:ext cx="820" cy="198"/>
                <a:chOff x="2532" y="1051"/>
                <a:chExt cx="893" cy="246"/>
              </a:xfrm>
            </p:grpSpPr>
            <p:grpSp>
              <p:nvGrpSpPr>
                <p:cNvPr id="13" name="Group 47"/>
                <p:cNvGrpSpPr>
                  <a:grpSpLocks/>
                </p:cNvGrpSpPr>
                <p:nvPr/>
              </p:nvGrpSpPr>
              <p:grpSpPr bwMode="auto">
                <a:xfrm>
                  <a:off x="2532" y="1051"/>
                  <a:ext cx="743" cy="185"/>
                  <a:chOff x="1565" y="2568"/>
                  <a:chExt cx="1118" cy="279"/>
                </a:xfrm>
              </p:grpSpPr>
              <p:sp>
                <p:nvSpPr>
                  <p:cNvPr id="62512"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3"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4"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5"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4" name="Group 52"/>
                <p:cNvGrpSpPr>
                  <a:grpSpLocks/>
                </p:cNvGrpSpPr>
                <p:nvPr/>
              </p:nvGrpSpPr>
              <p:grpSpPr bwMode="auto">
                <a:xfrm rot="1353540">
                  <a:off x="2682" y="1111"/>
                  <a:ext cx="743" cy="186"/>
                  <a:chOff x="1565" y="2568"/>
                  <a:chExt cx="1118" cy="279"/>
                </a:xfrm>
              </p:grpSpPr>
              <p:sp>
                <p:nvSpPr>
                  <p:cNvPr id="62517"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8"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9"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0"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15" name="Group 57"/>
            <p:cNvGrpSpPr>
              <a:grpSpLocks/>
            </p:cNvGrpSpPr>
            <p:nvPr/>
          </p:nvGrpSpPr>
          <p:grpSpPr bwMode="auto">
            <a:xfrm rot="-3733502" flipH="1" flipV="1">
              <a:off x="2362" y="1505"/>
              <a:ext cx="527" cy="128"/>
              <a:chOff x="2532" y="1051"/>
              <a:chExt cx="893" cy="246"/>
            </a:xfrm>
          </p:grpSpPr>
          <p:grpSp>
            <p:nvGrpSpPr>
              <p:cNvPr id="16" name="Group 58"/>
              <p:cNvGrpSpPr>
                <a:grpSpLocks/>
              </p:cNvGrpSpPr>
              <p:nvPr/>
            </p:nvGrpSpPr>
            <p:grpSpPr bwMode="auto">
              <a:xfrm>
                <a:off x="2532" y="1051"/>
                <a:ext cx="743" cy="185"/>
                <a:chOff x="1565" y="2568"/>
                <a:chExt cx="1118" cy="279"/>
              </a:xfrm>
            </p:grpSpPr>
            <p:sp>
              <p:nvSpPr>
                <p:cNvPr id="62523"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4"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5"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6"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7" name="Group 63"/>
              <p:cNvGrpSpPr>
                <a:grpSpLocks/>
              </p:cNvGrpSpPr>
              <p:nvPr/>
            </p:nvGrpSpPr>
            <p:grpSpPr bwMode="auto">
              <a:xfrm rot="1353540">
                <a:off x="2682" y="1111"/>
                <a:ext cx="743" cy="186"/>
                <a:chOff x="1565" y="2568"/>
                <a:chExt cx="1118" cy="279"/>
              </a:xfrm>
            </p:grpSpPr>
            <p:sp>
              <p:nvSpPr>
                <p:cNvPr id="6252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32" name="Rectangle 68"/>
            <p:cNvSpPr>
              <a:spLocks noChangeArrowheads="1"/>
            </p:cNvSpPr>
            <p:nvPr/>
          </p:nvSpPr>
          <p:spPr bwMode="gray">
            <a:xfrm>
              <a:off x="1820" y="1272"/>
              <a:ext cx="1223"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Вернуть человека </a:t>
              </a:r>
            </a:p>
            <a:p>
              <a:pPr algn="ctr"/>
              <a:r>
                <a:rPr lang="ru-RU" sz="2000" b="1" dirty="0" smtClean="0">
                  <a:solidFill>
                    <a:srgbClr val="000000"/>
                  </a:solidFill>
                </a:rPr>
                <a:t>в прежнее состояние</a:t>
              </a:r>
              <a:endParaRPr lang="en-US" sz="2000" b="1" dirty="0">
                <a:solidFill>
                  <a:srgbClr val="000000"/>
                </a:solidFill>
              </a:endParaRPr>
            </a:p>
          </p:txBody>
        </p:sp>
      </p:grpSp>
      <p:grpSp>
        <p:nvGrpSpPr>
          <p:cNvPr id="18" name="Group 98"/>
          <p:cNvGrpSpPr>
            <a:grpSpLocks/>
          </p:cNvGrpSpPr>
          <p:nvPr/>
        </p:nvGrpSpPr>
        <p:grpSpPr bwMode="auto">
          <a:xfrm>
            <a:off x="3779912" y="3068960"/>
            <a:ext cx="1904329" cy="1869727"/>
            <a:chOff x="2064" y="1008"/>
            <a:chExt cx="725" cy="872"/>
          </a:xfrm>
        </p:grpSpPr>
        <p:sp>
          <p:nvSpPr>
            <p:cNvPr id="62563" name="Oval 99"/>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9" name="Group 100"/>
            <p:cNvGrpSpPr>
              <a:grpSpLocks/>
            </p:cNvGrpSpPr>
            <p:nvPr/>
          </p:nvGrpSpPr>
          <p:grpSpPr bwMode="auto">
            <a:xfrm>
              <a:off x="2086" y="1031"/>
              <a:ext cx="680" cy="849"/>
              <a:chOff x="3975" y="1593"/>
              <a:chExt cx="931" cy="1163"/>
            </a:xfrm>
          </p:grpSpPr>
          <p:pic>
            <p:nvPicPr>
              <p:cNvPr id="62565" name="Picture 101" descr="circuler_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62566" name="Oval 102"/>
              <p:cNvSpPr>
                <a:spLocks noChangeArrowheads="1"/>
              </p:cNvSpPr>
              <p:nvPr/>
            </p:nvSpPr>
            <p:spPr bwMode="gray">
              <a:xfrm>
                <a:off x="3975" y="1593"/>
                <a:ext cx="931" cy="937"/>
              </a:xfrm>
              <a:prstGeom prst="ellipse">
                <a:avLst/>
              </a:prstGeom>
              <a:solidFill>
                <a:schemeClr val="bg2">
                  <a:alpha val="50000"/>
                </a:schemeClr>
              </a:solidFill>
              <a:ln w="9525" algn="ctr">
                <a:noFill/>
                <a:round/>
                <a:headEnd/>
                <a:tailEnd/>
              </a:ln>
              <a:effectLst/>
            </p:spPr>
            <p:txBody>
              <a:bodyPr wrap="none" anchor="ctr"/>
              <a:lstStyle/>
              <a:p>
                <a:endParaRPr lang="ru-RU"/>
              </a:p>
            </p:txBody>
          </p:sp>
          <p:pic>
            <p:nvPicPr>
              <p:cNvPr id="62567" name="Picture 103" descr="light_shadow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3984" y="1632"/>
                <a:ext cx="682" cy="585"/>
              </a:xfrm>
              <a:prstGeom prst="rect">
                <a:avLst/>
              </a:prstGeom>
              <a:noFill/>
            </p:spPr>
          </p:pic>
          <p:grpSp>
            <p:nvGrpSpPr>
              <p:cNvPr id="20" name="Group 104"/>
              <p:cNvGrpSpPr>
                <a:grpSpLocks/>
              </p:cNvGrpSpPr>
              <p:nvPr/>
            </p:nvGrpSpPr>
            <p:grpSpPr bwMode="auto">
              <a:xfrm rot="-3733502" flipH="1" flipV="1">
                <a:off x="4256" y="2247"/>
                <a:ext cx="820" cy="198"/>
                <a:chOff x="2532" y="1051"/>
                <a:chExt cx="893" cy="246"/>
              </a:xfrm>
            </p:grpSpPr>
            <p:grpSp>
              <p:nvGrpSpPr>
                <p:cNvPr id="21" name="Group 105"/>
                <p:cNvGrpSpPr>
                  <a:grpSpLocks/>
                </p:cNvGrpSpPr>
                <p:nvPr/>
              </p:nvGrpSpPr>
              <p:grpSpPr bwMode="auto">
                <a:xfrm>
                  <a:off x="2532" y="1051"/>
                  <a:ext cx="743" cy="185"/>
                  <a:chOff x="1565" y="2568"/>
                  <a:chExt cx="1118" cy="279"/>
                </a:xfrm>
              </p:grpSpPr>
              <p:sp>
                <p:nvSpPr>
                  <p:cNvPr id="62570" name="AutoShape 10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1" name="AutoShape 10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2" name="AutoShape 10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3" name="AutoShape 10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2" name="Group 110"/>
                <p:cNvGrpSpPr>
                  <a:grpSpLocks/>
                </p:cNvGrpSpPr>
                <p:nvPr/>
              </p:nvGrpSpPr>
              <p:grpSpPr bwMode="auto">
                <a:xfrm rot="1353540">
                  <a:off x="2682" y="1111"/>
                  <a:ext cx="743" cy="186"/>
                  <a:chOff x="1565" y="2568"/>
                  <a:chExt cx="1118" cy="279"/>
                </a:xfrm>
              </p:grpSpPr>
              <p:sp>
                <p:nvSpPr>
                  <p:cNvPr id="62575" name="AutoShape 11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6" name="AutoShape 11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7" name="AutoShape 11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8" name="AutoShape 11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23" name="Group 115"/>
            <p:cNvGrpSpPr>
              <a:grpSpLocks/>
            </p:cNvGrpSpPr>
            <p:nvPr/>
          </p:nvGrpSpPr>
          <p:grpSpPr bwMode="auto">
            <a:xfrm rot="-3733502" flipH="1" flipV="1">
              <a:off x="2362" y="1505"/>
              <a:ext cx="527" cy="128"/>
              <a:chOff x="2532" y="1051"/>
              <a:chExt cx="893" cy="246"/>
            </a:xfrm>
          </p:grpSpPr>
          <p:grpSp>
            <p:nvGrpSpPr>
              <p:cNvPr id="24" name="Group 116"/>
              <p:cNvGrpSpPr>
                <a:grpSpLocks/>
              </p:cNvGrpSpPr>
              <p:nvPr/>
            </p:nvGrpSpPr>
            <p:grpSpPr bwMode="auto">
              <a:xfrm>
                <a:off x="2532" y="1051"/>
                <a:ext cx="743" cy="185"/>
                <a:chOff x="1565" y="2568"/>
                <a:chExt cx="1118" cy="279"/>
              </a:xfrm>
            </p:grpSpPr>
            <p:sp>
              <p:nvSpPr>
                <p:cNvPr id="62581" name="AutoShape 117"/>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2" name="AutoShape 118"/>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3" name="AutoShape 119"/>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4" name="AutoShape 120"/>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5" name="Group 121"/>
              <p:cNvGrpSpPr>
                <a:grpSpLocks/>
              </p:cNvGrpSpPr>
              <p:nvPr/>
            </p:nvGrpSpPr>
            <p:grpSpPr bwMode="auto">
              <a:xfrm rot="1353540">
                <a:off x="2682" y="1111"/>
                <a:ext cx="743" cy="186"/>
                <a:chOff x="1565" y="2568"/>
                <a:chExt cx="1118" cy="279"/>
              </a:xfrm>
            </p:grpSpPr>
            <p:sp>
              <p:nvSpPr>
                <p:cNvPr id="62586" name="AutoShape 122"/>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7" name="AutoShape 123"/>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8" name="AutoShape 124"/>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9" name="AutoShape 125"/>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90" name="Rectangle 126"/>
            <p:cNvSpPr>
              <a:spLocks noChangeArrowheads="1"/>
            </p:cNvSpPr>
            <p:nvPr/>
          </p:nvSpPr>
          <p:spPr bwMode="gray">
            <a:xfrm>
              <a:off x="2073" y="1272"/>
              <a:ext cx="716" cy="233"/>
            </a:xfrm>
            <a:prstGeom prst="rect">
              <a:avLst/>
            </a:prstGeom>
            <a:noFill/>
            <a:ln w="9525" algn="ctr">
              <a:noFill/>
              <a:miter lim="800000"/>
              <a:headEnd/>
              <a:tailEnd/>
            </a:ln>
            <a:effectLst/>
          </p:spPr>
          <p:txBody>
            <a:bodyPr wrap="none">
              <a:spAutoFit/>
              <a:flatTx/>
            </a:bodyPr>
            <a:lstStyle/>
            <a:p>
              <a:pPr algn="ctr"/>
              <a:r>
                <a:rPr lang="ru-RU" b="1" dirty="0" smtClean="0"/>
                <a:t>Помощь</a:t>
              </a:r>
              <a:endParaRPr lang="en-US" b="1" dirty="0">
                <a:solidFill>
                  <a:srgbClr val="000000"/>
                </a:solidFill>
              </a:endParaRPr>
            </a:p>
          </p:txBody>
        </p:sp>
      </p:grpSp>
      <p:grpSp>
        <p:nvGrpSpPr>
          <p:cNvPr id="26" name="Group 127"/>
          <p:cNvGrpSpPr>
            <a:grpSpLocks/>
          </p:cNvGrpSpPr>
          <p:nvPr/>
        </p:nvGrpSpPr>
        <p:grpSpPr bwMode="auto">
          <a:xfrm>
            <a:off x="4211881" y="980728"/>
            <a:ext cx="4409025" cy="1960910"/>
            <a:chOff x="1420" y="1008"/>
            <a:chExt cx="2143" cy="872"/>
          </a:xfrm>
        </p:grpSpPr>
        <p:sp>
          <p:nvSpPr>
            <p:cNvPr id="62592" name="Oval 128"/>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27" name="Group 129"/>
            <p:cNvGrpSpPr>
              <a:grpSpLocks/>
            </p:cNvGrpSpPr>
            <p:nvPr/>
          </p:nvGrpSpPr>
          <p:grpSpPr bwMode="auto">
            <a:xfrm>
              <a:off x="2086" y="1031"/>
              <a:ext cx="680" cy="849"/>
              <a:chOff x="3975" y="1593"/>
              <a:chExt cx="931" cy="1163"/>
            </a:xfrm>
          </p:grpSpPr>
          <p:pic>
            <p:nvPicPr>
              <p:cNvPr id="62594" name="Picture 130" descr="circuler_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62595" name="Oval 131"/>
              <p:cNvSpPr>
                <a:spLocks noChangeArrowheads="1"/>
              </p:cNvSpPr>
              <p:nvPr/>
            </p:nvSpPr>
            <p:spPr bwMode="gray">
              <a:xfrm>
                <a:off x="3975" y="1593"/>
                <a:ext cx="931" cy="937"/>
              </a:xfrm>
              <a:prstGeom prst="ellipse">
                <a:avLst/>
              </a:prstGeom>
              <a:solidFill>
                <a:schemeClr val="folHlink">
                  <a:alpha val="50000"/>
                </a:schemeClr>
              </a:solidFill>
              <a:ln w="9525" algn="ctr">
                <a:noFill/>
                <a:round/>
                <a:headEnd/>
                <a:tailEnd/>
              </a:ln>
              <a:effectLst/>
            </p:spPr>
            <p:txBody>
              <a:bodyPr wrap="none" anchor="ctr"/>
              <a:lstStyle/>
              <a:p>
                <a:endParaRPr lang="ru-RU"/>
              </a:p>
            </p:txBody>
          </p:sp>
          <p:pic>
            <p:nvPicPr>
              <p:cNvPr id="62596" name="Picture 132" descr="light_shadow1"/>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gray">
              <a:xfrm>
                <a:off x="3984" y="1632"/>
                <a:ext cx="682" cy="585"/>
              </a:xfrm>
              <a:prstGeom prst="rect">
                <a:avLst/>
              </a:prstGeom>
              <a:noFill/>
            </p:spPr>
          </p:pic>
          <p:grpSp>
            <p:nvGrpSpPr>
              <p:cNvPr id="28" name="Group 133"/>
              <p:cNvGrpSpPr>
                <a:grpSpLocks/>
              </p:cNvGrpSpPr>
              <p:nvPr/>
            </p:nvGrpSpPr>
            <p:grpSpPr bwMode="auto">
              <a:xfrm rot="-3733502" flipH="1" flipV="1">
                <a:off x="4256" y="2247"/>
                <a:ext cx="820" cy="198"/>
                <a:chOff x="2532" y="1051"/>
                <a:chExt cx="893" cy="246"/>
              </a:xfrm>
            </p:grpSpPr>
            <p:grpSp>
              <p:nvGrpSpPr>
                <p:cNvPr id="29" name="Group 134"/>
                <p:cNvGrpSpPr>
                  <a:grpSpLocks/>
                </p:cNvGrpSpPr>
                <p:nvPr/>
              </p:nvGrpSpPr>
              <p:grpSpPr bwMode="auto">
                <a:xfrm>
                  <a:off x="2532" y="1051"/>
                  <a:ext cx="743" cy="185"/>
                  <a:chOff x="1565" y="2568"/>
                  <a:chExt cx="1118" cy="279"/>
                </a:xfrm>
              </p:grpSpPr>
              <p:sp>
                <p:nvSpPr>
                  <p:cNvPr id="62599" name="AutoShape 1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0" name="AutoShape 1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1" name="AutoShape 1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2" name="AutoShape 1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30" name="Group 139"/>
                <p:cNvGrpSpPr>
                  <a:grpSpLocks/>
                </p:cNvGrpSpPr>
                <p:nvPr/>
              </p:nvGrpSpPr>
              <p:grpSpPr bwMode="auto">
                <a:xfrm rot="1353540">
                  <a:off x="2682" y="1111"/>
                  <a:ext cx="743" cy="186"/>
                  <a:chOff x="1565" y="2568"/>
                  <a:chExt cx="1118" cy="279"/>
                </a:xfrm>
              </p:grpSpPr>
              <p:sp>
                <p:nvSpPr>
                  <p:cNvPr id="62604" name="AutoShape 14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5" name="AutoShape 14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6" name="AutoShape 14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7" name="AutoShape 14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31" name="Group 144"/>
            <p:cNvGrpSpPr>
              <a:grpSpLocks/>
            </p:cNvGrpSpPr>
            <p:nvPr/>
          </p:nvGrpSpPr>
          <p:grpSpPr bwMode="auto">
            <a:xfrm rot="-3733502" flipH="1" flipV="1">
              <a:off x="2362" y="1505"/>
              <a:ext cx="527" cy="128"/>
              <a:chOff x="2532" y="1051"/>
              <a:chExt cx="893" cy="246"/>
            </a:xfrm>
          </p:grpSpPr>
          <p:grpSp>
            <p:nvGrpSpPr>
              <p:cNvPr id="62560" name="Group 145"/>
              <p:cNvGrpSpPr>
                <a:grpSpLocks/>
              </p:cNvGrpSpPr>
              <p:nvPr/>
            </p:nvGrpSpPr>
            <p:grpSpPr bwMode="auto">
              <a:xfrm>
                <a:off x="2532" y="1051"/>
                <a:ext cx="743" cy="185"/>
                <a:chOff x="1565" y="2568"/>
                <a:chExt cx="1118" cy="279"/>
              </a:xfrm>
            </p:grpSpPr>
            <p:sp>
              <p:nvSpPr>
                <p:cNvPr id="62610" name="AutoShape 14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1" name="AutoShape 14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2" name="AutoShape 14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3" name="AutoShape 14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61" name="Group 150"/>
              <p:cNvGrpSpPr>
                <a:grpSpLocks/>
              </p:cNvGrpSpPr>
              <p:nvPr/>
            </p:nvGrpSpPr>
            <p:grpSpPr bwMode="auto">
              <a:xfrm rot="1353540">
                <a:off x="2682" y="1111"/>
                <a:ext cx="743" cy="186"/>
                <a:chOff x="1565" y="2568"/>
                <a:chExt cx="1118" cy="279"/>
              </a:xfrm>
            </p:grpSpPr>
            <p:sp>
              <p:nvSpPr>
                <p:cNvPr id="62615" name="AutoShape 15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6" name="AutoShape 15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7" name="AutoShape 15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8" name="AutoShape 15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619" name="Rectangle 155"/>
            <p:cNvSpPr>
              <a:spLocks noChangeArrowheads="1"/>
            </p:cNvSpPr>
            <p:nvPr/>
          </p:nvSpPr>
          <p:spPr bwMode="gray">
            <a:xfrm>
              <a:off x="1420" y="1232"/>
              <a:ext cx="2143" cy="315"/>
            </a:xfrm>
            <a:prstGeom prst="rect">
              <a:avLst/>
            </a:prstGeom>
            <a:noFill/>
            <a:ln w="9525" algn="ctr">
              <a:noFill/>
              <a:miter lim="800000"/>
              <a:headEnd/>
              <a:tailEnd/>
            </a:ln>
            <a:effectLst/>
          </p:spPr>
          <p:txBody>
            <a:bodyPr wrap="square">
              <a:spAutoFit/>
              <a:flatTx/>
            </a:bodyPr>
            <a:lstStyle/>
            <a:p>
              <a:pPr algn="ctr"/>
              <a:r>
                <a:rPr lang="ru-RU" sz="2000" b="1" dirty="0" smtClean="0">
                  <a:solidFill>
                    <a:srgbClr val="000000"/>
                  </a:solidFill>
                </a:rPr>
                <a:t>Изменить отношение </a:t>
              </a:r>
            </a:p>
            <a:p>
              <a:pPr algn="ctr"/>
              <a:r>
                <a:rPr lang="ru-RU" sz="2000" b="1" dirty="0" smtClean="0">
                  <a:solidFill>
                    <a:srgbClr val="000000"/>
                  </a:solidFill>
                </a:rPr>
                <a:t>к проблеме</a:t>
              </a:r>
              <a:endParaRPr lang="en-US" sz="2000" b="1" dirty="0">
                <a:solidFill>
                  <a:srgbClr val="000000"/>
                </a:solidFill>
              </a:endParaRPr>
            </a:p>
          </p:txBody>
        </p:sp>
      </p:grpSp>
      <p:grpSp>
        <p:nvGrpSpPr>
          <p:cNvPr id="62562" name="Group 40"/>
          <p:cNvGrpSpPr>
            <a:grpSpLocks/>
          </p:cNvGrpSpPr>
          <p:nvPr/>
        </p:nvGrpSpPr>
        <p:grpSpPr bwMode="auto">
          <a:xfrm>
            <a:off x="1126599" y="2982912"/>
            <a:ext cx="2066324" cy="2614712"/>
            <a:chOff x="1992" y="1008"/>
            <a:chExt cx="879" cy="872"/>
          </a:xfrm>
        </p:grpSpPr>
        <p:sp>
          <p:nvSpPr>
            <p:cNvPr id="182"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64" name="Group 42"/>
            <p:cNvGrpSpPr>
              <a:grpSpLocks/>
            </p:cNvGrpSpPr>
            <p:nvPr/>
          </p:nvGrpSpPr>
          <p:grpSpPr bwMode="auto">
            <a:xfrm>
              <a:off x="2086" y="1031"/>
              <a:ext cx="680" cy="849"/>
              <a:chOff x="3975" y="1593"/>
              <a:chExt cx="931" cy="1163"/>
            </a:xfrm>
          </p:grpSpPr>
          <p:pic>
            <p:nvPicPr>
              <p:cNvPr id="196" name="Picture 43" descr="circuler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197" name="Oval 44"/>
              <p:cNvSpPr>
                <a:spLocks noChangeArrowheads="1"/>
              </p:cNvSpPr>
              <p:nvPr/>
            </p:nvSpPr>
            <p:spPr bwMode="gray">
              <a:xfrm>
                <a:off x="3975" y="1593"/>
                <a:ext cx="931" cy="937"/>
              </a:xfrm>
              <a:prstGeom prst="ellipse">
                <a:avLst/>
              </a:prstGeom>
              <a:solidFill>
                <a:schemeClr val="accent2">
                  <a:alpha val="50000"/>
                </a:schemeClr>
              </a:solidFill>
              <a:ln w="9525" algn="ctr">
                <a:noFill/>
                <a:round/>
                <a:headEnd/>
                <a:tailEnd/>
              </a:ln>
              <a:effectLst/>
            </p:spPr>
            <p:txBody>
              <a:bodyPr wrap="none" anchor="ctr"/>
              <a:lstStyle/>
              <a:p>
                <a:endParaRPr lang="ru-RU"/>
              </a:p>
            </p:txBody>
          </p:sp>
          <p:pic>
            <p:nvPicPr>
              <p:cNvPr id="198" name="Picture 45" descr="light_shadow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gray">
              <a:xfrm>
                <a:off x="3984" y="1632"/>
                <a:ext cx="682" cy="585"/>
              </a:xfrm>
              <a:prstGeom prst="rect">
                <a:avLst/>
              </a:prstGeom>
              <a:noFill/>
            </p:spPr>
          </p:pic>
          <p:grpSp>
            <p:nvGrpSpPr>
              <p:cNvPr id="62568" name="Group 46"/>
              <p:cNvGrpSpPr>
                <a:grpSpLocks/>
              </p:cNvGrpSpPr>
              <p:nvPr/>
            </p:nvGrpSpPr>
            <p:grpSpPr bwMode="auto">
              <a:xfrm rot="-3733502" flipH="1" flipV="1">
                <a:off x="4256" y="2247"/>
                <a:ext cx="820" cy="198"/>
                <a:chOff x="2532" y="1051"/>
                <a:chExt cx="893" cy="246"/>
              </a:xfrm>
            </p:grpSpPr>
            <p:grpSp>
              <p:nvGrpSpPr>
                <p:cNvPr id="62569" name="Group 47"/>
                <p:cNvGrpSpPr>
                  <a:grpSpLocks/>
                </p:cNvGrpSpPr>
                <p:nvPr/>
              </p:nvGrpSpPr>
              <p:grpSpPr bwMode="auto">
                <a:xfrm>
                  <a:off x="2532" y="1051"/>
                  <a:ext cx="743" cy="185"/>
                  <a:chOff x="1565" y="2568"/>
                  <a:chExt cx="1118" cy="279"/>
                </a:xfrm>
              </p:grpSpPr>
              <p:sp>
                <p:nvSpPr>
                  <p:cNvPr id="206"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7"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8"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9"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74" name="Group 52"/>
                <p:cNvGrpSpPr>
                  <a:grpSpLocks/>
                </p:cNvGrpSpPr>
                <p:nvPr/>
              </p:nvGrpSpPr>
              <p:grpSpPr bwMode="auto">
                <a:xfrm rot="1353540">
                  <a:off x="2682" y="1111"/>
                  <a:ext cx="743" cy="186"/>
                  <a:chOff x="1565" y="2568"/>
                  <a:chExt cx="1118" cy="279"/>
                </a:xfrm>
              </p:grpSpPr>
              <p:sp>
                <p:nvSpPr>
                  <p:cNvPr id="202"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3"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4"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5"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579" name="Group 57"/>
            <p:cNvGrpSpPr>
              <a:grpSpLocks/>
            </p:cNvGrpSpPr>
            <p:nvPr/>
          </p:nvGrpSpPr>
          <p:grpSpPr bwMode="auto">
            <a:xfrm rot="-3733502" flipH="1" flipV="1">
              <a:off x="2362" y="1505"/>
              <a:ext cx="527" cy="128"/>
              <a:chOff x="2532" y="1051"/>
              <a:chExt cx="893" cy="246"/>
            </a:xfrm>
          </p:grpSpPr>
          <p:grpSp>
            <p:nvGrpSpPr>
              <p:cNvPr id="62580" name="Group 58"/>
              <p:cNvGrpSpPr>
                <a:grpSpLocks/>
              </p:cNvGrpSpPr>
              <p:nvPr/>
            </p:nvGrpSpPr>
            <p:grpSpPr bwMode="auto">
              <a:xfrm>
                <a:off x="2532" y="1051"/>
                <a:ext cx="743" cy="185"/>
                <a:chOff x="1565" y="2568"/>
                <a:chExt cx="1118" cy="279"/>
              </a:xfrm>
            </p:grpSpPr>
            <p:sp>
              <p:nvSpPr>
                <p:cNvPr id="192"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3"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4"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5"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85" name="Group 63"/>
              <p:cNvGrpSpPr>
                <a:grpSpLocks/>
              </p:cNvGrpSpPr>
              <p:nvPr/>
            </p:nvGrpSpPr>
            <p:grpSpPr bwMode="auto">
              <a:xfrm rot="1353540">
                <a:off x="2682" y="1111"/>
                <a:ext cx="743" cy="186"/>
                <a:chOff x="1565" y="2568"/>
                <a:chExt cx="1118" cy="279"/>
              </a:xfrm>
            </p:grpSpPr>
            <p:sp>
              <p:nvSpPr>
                <p:cNvPr id="18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8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185" name="Rectangle 68"/>
            <p:cNvSpPr>
              <a:spLocks noChangeArrowheads="1"/>
            </p:cNvSpPr>
            <p:nvPr/>
          </p:nvSpPr>
          <p:spPr bwMode="gray">
            <a:xfrm>
              <a:off x="1992" y="1272"/>
              <a:ext cx="879"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Игнорировать </a:t>
              </a:r>
            </a:p>
            <a:p>
              <a:pPr algn="ctr"/>
              <a:r>
                <a:rPr lang="ru-RU" sz="2000" b="1" dirty="0" smtClean="0">
                  <a:solidFill>
                    <a:srgbClr val="000000"/>
                  </a:solidFill>
                </a:rPr>
                <a:t>проблему</a:t>
              </a:r>
              <a:endParaRPr lang="en-US" sz="2000" b="1" dirty="0">
                <a:solidFill>
                  <a:srgbClr val="000000"/>
                </a:solidFill>
              </a:endParaRPr>
            </a:p>
          </p:txBody>
        </p:sp>
      </p:grpSp>
      <p:sp>
        <p:nvSpPr>
          <p:cNvPr id="210" name="Line 4"/>
          <p:cNvSpPr>
            <a:spLocks noChangeShapeType="1"/>
          </p:cNvSpPr>
          <p:nvPr/>
        </p:nvSpPr>
        <p:spPr bwMode="gray">
          <a:xfrm>
            <a:off x="5580112" y="3933056"/>
            <a:ext cx="1224136" cy="432048"/>
          </a:xfrm>
          <a:prstGeom prst="line">
            <a:avLst/>
          </a:prstGeom>
          <a:noFill/>
          <a:ln w="12700">
            <a:solidFill>
              <a:schemeClr val="tx1"/>
            </a:solidFill>
            <a:round/>
            <a:headEnd/>
            <a:tailEnd/>
          </a:ln>
          <a:effectLst/>
        </p:spPr>
        <p:txBody>
          <a:bodyPr wrap="none" anchor="ctr"/>
          <a:lstStyle/>
          <a:p>
            <a:endParaRPr lang="ru-RU"/>
          </a:p>
        </p:txBody>
      </p:sp>
      <p:grpSp>
        <p:nvGrpSpPr>
          <p:cNvPr id="62591" name="Group 11"/>
          <p:cNvGrpSpPr>
            <a:grpSpLocks/>
          </p:cNvGrpSpPr>
          <p:nvPr/>
        </p:nvGrpSpPr>
        <p:grpSpPr bwMode="auto">
          <a:xfrm>
            <a:off x="2536284" y="5013176"/>
            <a:ext cx="3783821" cy="2239417"/>
            <a:chOff x="1701" y="1008"/>
            <a:chExt cx="1462" cy="872"/>
          </a:xfrm>
        </p:grpSpPr>
        <p:sp>
          <p:nvSpPr>
            <p:cNvPr id="212"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93" name="Group 13"/>
            <p:cNvGrpSpPr>
              <a:grpSpLocks/>
            </p:cNvGrpSpPr>
            <p:nvPr/>
          </p:nvGrpSpPr>
          <p:grpSpPr bwMode="auto">
            <a:xfrm>
              <a:off x="2086" y="1031"/>
              <a:ext cx="680" cy="849"/>
              <a:chOff x="3975" y="1593"/>
              <a:chExt cx="931" cy="1163"/>
            </a:xfrm>
          </p:grpSpPr>
          <p:pic>
            <p:nvPicPr>
              <p:cNvPr id="226" name="Picture 14" descr="circuler_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3975" y="1593"/>
                <a:ext cx="925" cy="935"/>
              </a:xfrm>
              <a:prstGeom prst="rect">
                <a:avLst/>
              </a:prstGeom>
              <a:noFill/>
            </p:spPr>
          </p:pic>
          <p:sp>
            <p:nvSpPr>
              <p:cNvPr id="227" name="Oval 15"/>
              <p:cNvSpPr>
                <a:spLocks noChangeArrowheads="1"/>
              </p:cNvSpPr>
              <p:nvPr/>
            </p:nvSpPr>
            <p:spPr bwMode="gray">
              <a:xfrm>
                <a:off x="3975" y="1593"/>
                <a:ext cx="931" cy="937"/>
              </a:xfrm>
              <a:prstGeom prst="ellipse">
                <a:avLst/>
              </a:prstGeom>
              <a:solidFill>
                <a:schemeClr val="accent2">
                  <a:lumMod val="50000"/>
                  <a:alpha val="50000"/>
                </a:schemeClr>
              </a:solidFill>
              <a:ln w="9525" algn="ctr">
                <a:noFill/>
                <a:round/>
                <a:headEnd/>
                <a:tailEnd/>
              </a:ln>
              <a:effectLst/>
            </p:spPr>
            <p:txBody>
              <a:bodyPr wrap="none" anchor="ctr"/>
              <a:lstStyle/>
              <a:p>
                <a:endParaRPr lang="ru-RU"/>
              </a:p>
            </p:txBody>
          </p:sp>
          <p:grpSp>
            <p:nvGrpSpPr>
              <p:cNvPr id="62597" name="Group 17"/>
              <p:cNvGrpSpPr>
                <a:grpSpLocks/>
              </p:cNvGrpSpPr>
              <p:nvPr/>
            </p:nvGrpSpPr>
            <p:grpSpPr bwMode="auto">
              <a:xfrm rot="-3733502" flipH="1" flipV="1">
                <a:off x="4256" y="2247"/>
                <a:ext cx="820" cy="198"/>
                <a:chOff x="2532" y="1051"/>
                <a:chExt cx="893" cy="246"/>
              </a:xfrm>
            </p:grpSpPr>
            <p:grpSp>
              <p:nvGrpSpPr>
                <p:cNvPr id="62598" name="Group 18"/>
                <p:cNvGrpSpPr>
                  <a:grpSpLocks/>
                </p:cNvGrpSpPr>
                <p:nvPr/>
              </p:nvGrpSpPr>
              <p:grpSpPr bwMode="auto">
                <a:xfrm>
                  <a:off x="2532" y="1051"/>
                  <a:ext cx="743" cy="185"/>
                  <a:chOff x="1565" y="2568"/>
                  <a:chExt cx="1118" cy="279"/>
                </a:xfrm>
              </p:grpSpPr>
              <p:sp>
                <p:nvSpPr>
                  <p:cNvPr id="236"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7"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8"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9"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03" name="Group 23"/>
                <p:cNvGrpSpPr>
                  <a:grpSpLocks/>
                </p:cNvGrpSpPr>
                <p:nvPr/>
              </p:nvGrpSpPr>
              <p:grpSpPr bwMode="auto">
                <a:xfrm rot="1353540">
                  <a:off x="2682" y="1111"/>
                  <a:ext cx="743" cy="186"/>
                  <a:chOff x="1565" y="2568"/>
                  <a:chExt cx="1118" cy="279"/>
                </a:xfrm>
              </p:grpSpPr>
              <p:sp>
                <p:nvSpPr>
                  <p:cNvPr id="232"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3"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4"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5"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608" name="Group 28"/>
            <p:cNvGrpSpPr>
              <a:grpSpLocks/>
            </p:cNvGrpSpPr>
            <p:nvPr/>
          </p:nvGrpSpPr>
          <p:grpSpPr bwMode="auto">
            <a:xfrm rot="-3733502" flipH="1" flipV="1">
              <a:off x="2362" y="1505"/>
              <a:ext cx="527" cy="128"/>
              <a:chOff x="2532" y="1051"/>
              <a:chExt cx="893" cy="246"/>
            </a:xfrm>
          </p:grpSpPr>
          <p:grpSp>
            <p:nvGrpSpPr>
              <p:cNvPr id="62609" name="Group 29"/>
              <p:cNvGrpSpPr>
                <a:grpSpLocks/>
              </p:cNvGrpSpPr>
              <p:nvPr/>
            </p:nvGrpSpPr>
            <p:grpSpPr bwMode="auto">
              <a:xfrm>
                <a:off x="2532" y="1051"/>
                <a:ext cx="743" cy="185"/>
                <a:chOff x="1565" y="2568"/>
                <a:chExt cx="1118" cy="279"/>
              </a:xfrm>
            </p:grpSpPr>
            <p:sp>
              <p:nvSpPr>
                <p:cNvPr id="222"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3"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4"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5"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14" name="Group 34"/>
              <p:cNvGrpSpPr>
                <a:grpSpLocks/>
              </p:cNvGrpSpPr>
              <p:nvPr/>
            </p:nvGrpSpPr>
            <p:grpSpPr bwMode="auto">
              <a:xfrm rot="1353540">
                <a:off x="2682" y="1111"/>
                <a:ext cx="743" cy="186"/>
                <a:chOff x="1565" y="2568"/>
                <a:chExt cx="1118" cy="279"/>
              </a:xfrm>
            </p:grpSpPr>
            <p:sp>
              <p:nvSpPr>
                <p:cNvPr id="218"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19"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0"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1"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215" name="Rectangle 39"/>
            <p:cNvSpPr>
              <a:spLocks noChangeArrowheads="1"/>
            </p:cNvSpPr>
            <p:nvPr/>
          </p:nvSpPr>
          <p:spPr bwMode="gray">
            <a:xfrm>
              <a:off x="1701" y="1272"/>
              <a:ext cx="1462"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Избавится от человека </a:t>
              </a:r>
            </a:p>
            <a:p>
              <a:pPr algn="ctr"/>
              <a:r>
                <a:rPr lang="ru-RU" sz="2400" b="1" dirty="0" smtClean="0">
                  <a:solidFill>
                    <a:srgbClr val="000000"/>
                  </a:solidFill>
                </a:rPr>
                <a:t>и его проблемы</a:t>
              </a:r>
              <a:endParaRPr lang="en-US" sz="2400" b="1" dirty="0">
                <a:solidFill>
                  <a:srgbClr val="000000"/>
                </a:solidFill>
              </a:endParaRPr>
            </a:p>
          </p:txBody>
        </p:sp>
      </p:grpSp>
      <p:sp>
        <p:nvSpPr>
          <p:cNvPr id="240" name="Line 4"/>
          <p:cNvSpPr>
            <a:spLocks noChangeShapeType="1"/>
          </p:cNvSpPr>
          <p:nvPr/>
        </p:nvSpPr>
        <p:spPr bwMode="gray">
          <a:xfrm flipH="1">
            <a:off x="4499992" y="4581128"/>
            <a:ext cx="144016" cy="504056"/>
          </a:xfrm>
          <a:prstGeom prst="line">
            <a:avLst/>
          </a:prstGeom>
          <a:noFill/>
          <a:ln w="12700">
            <a:solidFill>
              <a:schemeClr val="tx1"/>
            </a:solidFill>
            <a:round/>
            <a:headEnd/>
            <a:tailEnd/>
          </a:ln>
          <a:effectLst/>
        </p:spPr>
        <p:txBody>
          <a:bodyPr wrap="none" anchor="ctr"/>
          <a:lstStyle/>
          <a:p>
            <a:endParaRPr lang="ru-RU"/>
          </a:p>
        </p:txBody>
      </p:sp>
      <p:pic>
        <p:nvPicPr>
          <p:cNvPr id="241" name="Picture 6" descr="наказание"/>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0" y="0"/>
            <a:ext cx="1418247" cy="18153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Социальное служение</a:t>
            </a:r>
          </a:p>
        </p:txBody>
      </p:sp>
      <p:sp>
        <p:nvSpPr>
          <p:cNvPr id="39939" name="Содержимое 3"/>
          <p:cNvSpPr>
            <a:spLocks noGrp="1"/>
          </p:cNvSpPr>
          <p:nvPr>
            <p:ph idx="4294967295"/>
          </p:nvPr>
        </p:nvSpPr>
        <p:spPr>
          <a:xfrm>
            <a:off x="2484438" y="981075"/>
            <a:ext cx="6408737" cy="5616575"/>
          </a:xfrm>
        </p:spPr>
        <p:txBody>
          <a:bodyPr/>
          <a:lstStyle/>
          <a:p>
            <a:pPr marL="0" indent="0" algn="just">
              <a:buFont typeface="Arial" charset="0"/>
              <a:buNone/>
            </a:pPr>
            <a:r>
              <a:rPr lang="ru-RU" sz="2100" b="1" i="1" smtClean="0">
                <a:latin typeface="Times New Roman" pitchFamily="18" charset="0"/>
              </a:rPr>
              <a:t>Некоммерческая организация (НКО) — организация, не имеющая в качестве основной цели своей деятельности извлечение прибыли и не распределяющая полученную прибыль между участниками. </a:t>
            </a:r>
          </a:p>
          <a:p>
            <a:pPr marL="0" indent="0" algn="just">
              <a:buFont typeface="Arial" charset="0"/>
              <a:buNone/>
            </a:pPr>
            <a:r>
              <a:rPr lang="ru-RU" sz="2100" b="1" i="1" smtClean="0">
                <a:solidFill>
                  <a:srgbClr val="3333FF"/>
                </a:solidFill>
                <a:latin typeface="Times New Roman" pitchFamily="18" charset="0"/>
              </a:rPr>
              <a:t>Некоммерческие организации могут создаваться для достижения социальных, благотворительных, культурных, образовательных, политических, научных и управленческих целей, в сферах охраны здоровья граждан, развития физической культуры и спорта, удовлетворения духовных и иных нематериальных потребностей граждан, защиты прав, законных интересов граждан и организаций, разрешения споров и конфликтов, оказания юридической помощи, а также в иных целях, направленных на достижение общественных благ.</a:t>
            </a:r>
            <a:r>
              <a:rPr lang="ru-RU" sz="2000" smtClean="0">
                <a:latin typeface="Times New Roman" pitchFamily="18" charset="0"/>
              </a:rPr>
              <a:t> </a:t>
            </a:r>
          </a:p>
        </p:txBody>
      </p:sp>
      <p:sp>
        <p:nvSpPr>
          <p:cNvPr id="39940"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9941"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39943" name="Rectangle 7"/>
          <p:cNvSpPr>
            <a:spLocks noChangeArrowheads="1"/>
          </p:cNvSpPr>
          <p:nvPr/>
        </p:nvSpPr>
        <p:spPr bwMode="auto">
          <a:xfrm>
            <a:off x="179388" y="1125538"/>
            <a:ext cx="2160587" cy="2936875"/>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sz="2600" b="1" i="1">
                <a:solidFill>
                  <a:srgbClr val="3333FF"/>
                </a:solidFill>
                <a:latin typeface="Times New Roman" pitchFamily="18" charset="0"/>
              </a:rPr>
              <a:t>Третий сектор</a:t>
            </a:r>
            <a:r>
              <a:rPr lang="ru-RU" sz="2100" b="1" i="1">
                <a:solidFill>
                  <a:srgbClr val="3333FF"/>
                </a:solidFill>
                <a:latin typeface="Times New Roman" pitchFamily="18" charset="0"/>
              </a:rPr>
              <a:t> –</a:t>
            </a:r>
            <a:r>
              <a:rPr lang="ru-RU" sz="2100" b="1" i="1">
                <a:latin typeface="Times New Roman" pitchFamily="18" charset="0"/>
              </a:rPr>
              <a:t> </a:t>
            </a:r>
          </a:p>
          <a:p>
            <a:pPr algn="just" eaLnBrk="0" hangingPunct="0">
              <a:spcBef>
                <a:spcPct val="20000"/>
              </a:spcBef>
              <a:buFont typeface="Arial" charset="0"/>
              <a:buNone/>
            </a:pPr>
            <a:r>
              <a:rPr lang="ru-RU" sz="2100" b="1" i="1">
                <a:latin typeface="Times New Roman" pitchFamily="18" charset="0"/>
              </a:rPr>
              <a:t>сектор гражданского общества, </a:t>
            </a:r>
          </a:p>
          <a:p>
            <a:pPr algn="just" eaLnBrk="0" hangingPunct="0">
              <a:spcBef>
                <a:spcPct val="20000"/>
              </a:spcBef>
              <a:buFont typeface="Arial" charset="0"/>
              <a:buNone/>
            </a:pPr>
            <a:r>
              <a:rPr lang="ru-RU" sz="2100" b="1" i="1">
                <a:latin typeface="Times New Roman" pitchFamily="18" charset="0"/>
              </a:rPr>
              <a:t>сектор гражданской активности</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1340768"/>
            <a:ext cx="8136904" cy="3046988"/>
          </a:xfrm>
          <a:prstGeom prst="rect">
            <a:avLst/>
          </a:prstGeom>
          <a:noFill/>
        </p:spPr>
        <p:txBody>
          <a:bodyPr wrap="square" rtlCol="0">
            <a:spAutoFit/>
          </a:bodyPr>
          <a:lstStyle/>
          <a:p>
            <a:pPr algn="just"/>
            <a:r>
              <a:rPr lang="ru-RU" sz="2400" b="1" dirty="0" smtClean="0"/>
              <a:t>442-ФЗ от 28 декабря 2013 года</a:t>
            </a:r>
          </a:p>
          <a:p>
            <a:pPr algn="just"/>
            <a:r>
              <a:rPr lang="ru-RU" sz="2400" b="1" dirty="0" smtClean="0"/>
              <a:t>закон об «Основах социального обслуживания населения» – меняет принципы взаимодействия государства и НКО.</a:t>
            </a:r>
          </a:p>
          <a:p>
            <a:pPr algn="just"/>
            <a:endParaRPr lang="ru-RU" sz="2400" b="1" dirty="0" smtClean="0"/>
          </a:p>
          <a:p>
            <a:pPr algn="just">
              <a:buFont typeface="Arial" pitchFamily="34" charset="0"/>
              <a:buChar char="•"/>
            </a:pPr>
            <a:r>
              <a:rPr lang="ru-RU" sz="2400" dirty="0" smtClean="0"/>
              <a:t>Бюджетное финансирование</a:t>
            </a:r>
          </a:p>
          <a:p>
            <a:pPr algn="just">
              <a:buFont typeface="Arial" pitchFamily="34" charset="0"/>
              <a:buChar char="•"/>
            </a:pPr>
            <a:r>
              <a:rPr lang="ru-RU" sz="2400" dirty="0" smtClean="0"/>
              <a:t>Реестр поставщиков государственных услуг</a:t>
            </a:r>
          </a:p>
          <a:p>
            <a:pPr algn="just">
              <a:buFont typeface="Arial" pitchFamily="34" charset="0"/>
              <a:buChar char="•"/>
            </a:pPr>
            <a:r>
              <a:rPr lang="ru-RU" sz="2400" dirty="0" smtClean="0"/>
              <a:t>Профессиональные стандарты</a:t>
            </a:r>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Заголовок 1"/>
          <p:cNvSpPr>
            <a:spLocks noGrp="1"/>
          </p:cNvSpPr>
          <p:nvPr>
            <p:ph type="title" idx="4294967295"/>
          </p:nvPr>
        </p:nvSpPr>
        <p:spPr>
          <a:xfrm>
            <a:off x="0" y="274638"/>
            <a:ext cx="8229600" cy="777875"/>
          </a:xfrm>
        </p:spPr>
        <p:txBody>
          <a:bodyPr/>
          <a:lstStyle/>
          <a:p>
            <a:pPr>
              <a:lnSpc>
                <a:spcPct val="60000"/>
              </a:lnSpc>
            </a:pPr>
            <a:r>
              <a:rPr lang="ru-RU" sz="4000" b="1" dirty="0" smtClean="0">
                <a:solidFill>
                  <a:srgbClr val="7030A0"/>
                </a:solidFill>
                <a:latin typeface="Times New Roman" pitchFamily="18" charset="0"/>
              </a:rPr>
              <a:t>Социальное служение</a:t>
            </a:r>
          </a:p>
        </p:txBody>
      </p:sp>
      <p:sp>
        <p:nvSpPr>
          <p:cNvPr id="45059" name="Содержимое 3"/>
          <p:cNvSpPr>
            <a:spLocks noGrp="1"/>
          </p:cNvSpPr>
          <p:nvPr>
            <p:ph idx="4294967295"/>
          </p:nvPr>
        </p:nvSpPr>
        <p:spPr>
          <a:xfrm>
            <a:off x="3167063" y="1052513"/>
            <a:ext cx="5976937" cy="5616575"/>
          </a:xfrm>
        </p:spPr>
        <p:txBody>
          <a:bodyPr/>
          <a:lstStyle/>
          <a:p>
            <a:pPr marL="0" indent="0" algn="just">
              <a:buFont typeface="Arial" charset="0"/>
              <a:buNone/>
            </a:pPr>
            <a:r>
              <a:rPr lang="ru-RU" sz="2000" b="1" i="1" smtClean="0">
                <a:latin typeface="Times New Roman" pitchFamily="18" charset="0"/>
              </a:rPr>
              <a:t>Термином </a:t>
            </a:r>
            <a:r>
              <a:rPr lang="ru-RU" sz="2000" b="1" i="1" smtClean="0">
                <a:solidFill>
                  <a:srgbClr val="3333FF"/>
                </a:solidFill>
                <a:latin typeface="Times New Roman" pitchFamily="18" charset="0"/>
              </a:rPr>
              <a:t>социальное служение</a:t>
            </a:r>
            <a:r>
              <a:rPr lang="ru-RU" sz="2000" b="1" i="1" smtClean="0">
                <a:latin typeface="Times New Roman" pitchFamily="18" charset="0"/>
              </a:rPr>
              <a:t> как правило, обозначают деятельность, осуществляемой </a:t>
            </a:r>
            <a:r>
              <a:rPr lang="ru-RU" sz="2000" b="1" i="1" smtClean="0">
                <a:solidFill>
                  <a:srgbClr val="3333FF"/>
                </a:solidFill>
                <a:latin typeface="Times New Roman" pitchFamily="18" charset="0"/>
              </a:rPr>
              <a:t>общественными  организациями</a:t>
            </a:r>
            <a:r>
              <a:rPr lang="ru-RU" sz="2000" b="1" i="1" smtClean="0">
                <a:latin typeface="Times New Roman" pitchFamily="18" charset="0"/>
              </a:rPr>
              <a:t>, в отличие от социальной работы, выполняемой государственными организациями. </a:t>
            </a:r>
          </a:p>
          <a:p>
            <a:pPr marL="0" indent="0" algn="just">
              <a:buFont typeface="Arial" charset="0"/>
              <a:buNone/>
            </a:pPr>
            <a:endParaRPr lang="ru-RU" sz="2000" b="1" i="1" smtClean="0">
              <a:solidFill>
                <a:srgbClr val="3333FF"/>
              </a:solidFill>
              <a:latin typeface="Times New Roman" pitchFamily="18" charset="0"/>
            </a:endParaRPr>
          </a:p>
          <a:p>
            <a:pPr marL="0" indent="0" algn="just">
              <a:buFont typeface="Arial" charset="0"/>
              <a:buNone/>
            </a:pPr>
            <a:r>
              <a:rPr lang="ru-RU" sz="2000" b="1" i="1" smtClean="0">
                <a:solidFill>
                  <a:srgbClr val="3333FF"/>
                </a:solidFill>
                <a:latin typeface="Times New Roman" pitchFamily="18" charset="0"/>
              </a:rPr>
              <a:t>Социальное служение</a:t>
            </a:r>
            <a:r>
              <a:rPr lang="ru-RU" sz="2000" b="1" i="1" smtClean="0">
                <a:latin typeface="Times New Roman" pitchFamily="18" charset="0"/>
              </a:rPr>
              <a:t> - это исторически сложившаяся совокупность организованных форм социальной деятельности религиозных организаций, являющаяся неотъемлемой частью практической реализации вероучения, заключающаяся в актах милосердия и благотворительности в отношении конкретных лиц как носителей образа и подобия Божия (Устиненко В. Б.). </a:t>
            </a:r>
          </a:p>
        </p:txBody>
      </p:sp>
      <p:sp>
        <p:nvSpPr>
          <p:cNvPr id="45061"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45062" name="Rectangle 6"/>
          <p:cNvSpPr>
            <a:spLocks noChangeArrowheads="1"/>
          </p:cNvSpPr>
          <p:nvPr/>
        </p:nvSpPr>
        <p:spPr bwMode="auto">
          <a:xfrm>
            <a:off x="179388" y="1125538"/>
            <a:ext cx="2663825" cy="915987"/>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i="1"/>
              <a:t>Религиозные организации как вид НКО.</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idx="4294967295"/>
          </p:nvPr>
        </p:nvSpPr>
        <p:spPr>
          <a:xfrm>
            <a:off x="457200" y="274638"/>
            <a:ext cx="8229600" cy="777875"/>
          </a:xfrm>
        </p:spPr>
        <p:txBody>
          <a:bodyPr/>
          <a:lstStyle/>
          <a:p>
            <a:pPr>
              <a:lnSpc>
                <a:spcPct val="60000"/>
              </a:lnSpc>
            </a:pPr>
            <a:r>
              <a:rPr lang="ru-RU" sz="4000" b="1" dirty="0" smtClean="0">
                <a:solidFill>
                  <a:srgbClr val="7030A0"/>
                </a:solidFill>
                <a:latin typeface="Times New Roman" pitchFamily="18" charset="0"/>
              </a:rPr>
              <a:t>Социальное служение</a:t>
            </a:r>
          </a:p>
        </p:txBody>
      </p:sp>
      <p:sp>
        <p:nvSpPr>
          <p:cNvPr id="46083" name="Содержимое 3"/>
          <p:cNvSpPr>
            <a:spLocks noGrp="1"/>
          </p:cNvSpPr>
          <p:nvPr>
            <p:ph idx="4294967295"/>
          </p:nvPr>
        </p:nvSpPr>
        <p:spPr>
          <a:xfrm>
            <a:off x="3419475" y="1052513"/>
            <a:ext cx="5545138" cy="5616575"/>
          </a:xfrm>
        </p:spPr>
        <p:txBody>
          <a:bodyPr/>
          <a:lstStyle/>
          <a:p>
            <a:pPr marL="0" indent="0" algn="just">
              <a:buFont typeface="Arial" charset="0"/>
              <a:buNone/>
            </a:pPr>
            <a:r>
              <a:rPr lang="ru-RU" sz="2000" b="1" i="1" dirty="0" smtClean="0">
                <a:solidFill>
                  <a:srgbClr val="3333FF"/>
                </a:solidFill>
                <a:latin typeface="Times New Roman" pitchFamily="18" charset="0"/>
              </a:rPr>
              <a:t>Социальное служение</a:t>
            </a:r>
            <a:r>
              <a:rPr lang="ru-RU" sz="2000" b="1" i="1" dirty="0" smtClean="0">
                <a:latin typeface="Times New Roman" pitchFamily="18" charset="0"/>
              </a:rPr>
              <a:t> рассматривается как один из каналов распространения религиозными организациями своих воззрений, в том числе, среди неверующих либо последователей иных религий, т.е. миссионерской работы. </a:t>
            </a:r>
          </a:p>
          <a:p>
            <a:pPr marL="0" indent="0" algn="just">
              <a:buFont typeface="Arial" charset="0"/>
              <a:buNone/>
            </a:pPr>
            <a:endParaRPr lang="ru-RU" sz="2000" b="1" i="1" dirty="0" smtClean="0">
              <a:latin typeface="Times New Roman" pitchFamily="18" charset="0"/>
            </a:endParaRPr>
          </a:p>
          <a:p>
            <a:pPr marL="0" indent="0" algn="just">
              <a:buFont typeface="Arial" charset="0"/>
              <a:buNone/>
            </a:pPr>
            <a:r>
              <a:rPr lang="ru-RU" sz="2000" b="1" i="1" dirty="0" smtClean="0">
                <a:latin typeface="Times New Roman" pitchFamily="18" charset="0"/>
              </a:rPr>
              <a:t>Православная точка зрения в этом вопросе приближается к тому, что благотворительная деятельность не должна быть плацдармом для целенаправленного миссионерства, не должна умалять потенциал бескорыстия и гуманности этой деятельности. </a:t>
            </a:r>
          </a:p>
        </p:txBody>
      </p:sp>
      <p:sp>
        <p:nvSpPr>
          <p:cNvPr id="46084" name="AutoShape 4"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46085" name="Rectangle 5"/>
          <p:cNvSpPr>
            <a:spLocks noChangeArrowheads="1"/>
          </p:cNvSpPr>
          <p:nvPr/>
        </p:nvSpPr>
        <p:spPr bwMode="auto">
          <a:xfrm>
            <a:off x="179388" y="1125538"/>
            <a:ext cx="3024187" cy="915987"/>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i="1"/>
              <a:t>Социальное служение религиозных организаций</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9552" y="874319"/>
            <a:ext cx="8352928" cy="526297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17500"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9C1607"/>
                </a:solidFill>
                <a:effectLst/>
                <a:latin typeface="Times New Roman" pitchFamily="18" charset="0"/>
                <a:cs typeface="Times New Roman" pitchFamily="18" charset="0"/>
              </a:rPr>
              <a:t>Миссия Православной Церкви в современном мире</a:t>
            </a:r>
            <a:endParaRPr kumimoji="0" lang="ru-RU"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1750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28 января 2016 г. 14:09</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17500" algn="just"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Вклад Православной Церкви в достижение мира, справедливости, свободы, братства и любви между народами и устранение расовой и прочих дискриминаций</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17500" algn="just" defTabSz="914400" rtl="0" eaLnBrk="0" fontAlgn="base" latinLnBrk="0" hangingPunct="0">
              <a:lnSpc>
                <a:spcPct val="100000"/>
              </a:lnSpc>
              <a:spcBef>
                <a:spcPct val="0"/>
              </a:spcBef>
              <a:spcAft>
                <a:spcPct val="0"/>
              </a:spcAft>
              <a:buClrTx/>
              <a:buSzTx/>
              <a:buFontTx/>
              <a:buNone/>
              <a:tabLst/>
            </a:pP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Проект документа </a:t>
            </a:r>
            <a:r>
              <a:rPr kumimoji="0" lang="ru-RU" sz="28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Всеправославного</a:t>
            </a: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Собора, одобренный Собранием </a:t>
            </a:r>
            <a:r>
              <a:rPr kumimoji="0" lang="ru-RU" sz="28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Предстоятелей</a:t>
            </a: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Поместных Православных Церквей в </a:t>
            </a:r>
            <a:r>
              <a:rPr kumimoji="0" lang="ru-RU" sz="28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Шамбези</a:t>
            </a: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21-28 января 2016 года.</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17500" algn="just" defTabSz="914400" rtl="0" eaLnBrk="0" fontAlgn="base" latinLnBrk="0" hangingPunct="0">
              <a:lnSpc>
                <a:spcPct val="100000"/>
              </a:lnSpc>
              <a:spcBef>
                <a:spcPct val="0"/>
              </a:spcBef>
              <a:spcAft>
                <a:spcPct val="0"/>
              </a:spcAft>
              <a:buClrTx/>
              <a:buSzTx/>
              <a:buFontTx/>
              <a:buNone/>
              <a:tabLst/>
            </a:pP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Публикуется в соответствии с решением Собрания </a:t>
            </a:r>
            <a:r>
              <a:rPr kumimoji="0" lang="ru-RU" sz="28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Предстоятелей</a:t>
            </a:r>
            <a:r>
              <a:rPr kumimoji="0" lang="ru-RU" sz="28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268760"/>
            <a:ext cx="8352928" cy="3539430"/>
          </a:xfrm>
          <a:prstGeom prst="rect">
            <a:avLst/>
          </a:prstGeom>
          <a:noFill/>
        </p:spPr>
        <p:txBody>
          <a:bodyPr wrap="square" rtlCol="0">
            <a:spAutoFit/>
          </a:bodyPr>
          <a:lstStyle/>
          <a:p>
            <a:pPr lvl="0" indent="317500" algn="just"/>
            <a:r>
              <a:rPr lang="ru-RU" sz="2800" dirty="0" smtClean="0">
                <a:solidFill>
                  <a:srgbClr val="000000"/>
                </a:solidFill>
                <a:latin typeface="Times New Roman" pitchFamily="18" charset="0"/>
                <a:ea typeface="Times New Roman" pitchFamily="18" charset="0"/>
                <a:cs typeface="Times New Roman" pitchFamily="18" charset="0"/>
              </a:rPr>
              <a:t>Церковь Христова живет </a:t>
            </a:r>
            <a:r>
              <a:rPr lang="ru-RU" sz="2800" i="1" dirty="0" smtClean="0">
                <a:solidFill>
                  <a:srgbClr val="000000"/>
                </a:solidFill>
                <a:latin typeface="Times New Roman" pitchFamily="18" charset="0"/>
                <a:ea typeface="Times New Roman" pitchFamily="18" charset="0"/>
                <a:cs typeface="Times New Roman" pitchFamily="18" charset="0"/>
              </a:rPr>
              <a:t>«в мире»</a:t>
            </a:r>
            <a:r>
              <a:rPr lang="ru-RU" sz="2800" dirty="0" smtClean="0">
                <a:solidFill>
                  <a:srgbClr val="000000"/>
                </a:solidFill>
                <a:latin typeface="Times New Roman" pitchFamily="18" charset="0"/>
                <a:ea typeface="Times New Roman" pitchFamily="18" charset="0"/>
                <a:cs typeface="Times New Roman" pitchFamily="18" charset="0"/>
              </a:rPr>
              <a:t>, но она </a:t>
            </a:r>
            <a:r>
              <a:rPr lang="ru-RU" sz="2800" i="1" dirty="0" smtClean="0">
                <a:solidFill>
                  <a:srgbClr val="000000"/>
                </a:solidFill>
                <a:latin typeface="Times New Roman" pitchFamily="18" charset="0"/>
                <a:ea typeface="Times New Roman" pitchFamily="18" charset="0"/>
                <a:cs typeface="Times New Roman" pitchFamily="18" charset="0"/>
              </a:rPr>
              <a:t>«не от мира»</a:t>
            </a:r>
            <a:r>
              <a:rPr lang="ru-RU" sz="2800" dirty="0" smtClean="0">
                <a:solidFill>
                  <a:srgbClr val="000000"/>
                </a:solidFill>
                <a:latin typeface="Times New Roman" pitchFamily="18" charset="0"/>
                <a:ea typeface="Times New Roman" pitchFamily="18" charset="0"/>
                <a:cs typeface="Times New Roman" pitchFamily="18" charset="0"/>
              </a:rPr>
              <a:t> (ср. Ин. 17:11 и 14-15). Церковь является знамением и образом Царствия Божия в истории, благовествуя о </a:t>
            </a:r>
            <a:r>
              <a:rPr lang="ru-RU" sz="2800" i="1" dirty="0" smtClean="0">
                <a:solidFill>
                  <a:srgbClr val="000000"/>
                </a:solidFill>
                <a:latin typeface="Times New Roman" pitchFamily="18" charset="0"/>
                <a:ea typeface="Times New Roman" pitchFamily="18" charset="0"/>
                <a:cs typeface="Times New Roman" pitchFamily="18" charset="0"/>
              </a:rPr>
              <a:t>«новой твари»</a:t>
            </a:r>
            <a:r>
              <a:rPr lang="ru-RU" sz="2800" dirty="0" smtClean="0">
                <a:solidFill>
                  <a:srgbClr val="000000"/>
                </a:solidFill>
                <a:latin typeface="Times New Roman" pitchFamily="18" charset="0"/>
                <a:ea typeface="Times New Roman" pitchFamily="18" charset="0"/>
                <a:cs typeface="Times New Roman" pitchFamily="18" charset="0"/>
              </a:rPr>
              <a:t> (2 </a:t>
            </a:r>
            <a:r>
              <a:rPr lang="ru-RU" sz="2800" dirty="0" err="1" smtClean="0">
                <a:solidFill>
                  <a:srgbClr val="000000"/>
                </a:solidFill>
                <a:latin typeface="Times New Roman" pitchFamily="18" charset="0"/>
                <a:ea typeface="Times New Roman" pitchFamily="18" charset="0"/>
                <a:cs typeface="Times New Roman" pitchFamily="18" charset="0"/>
              </a:rPr>
              <a:t>Кор</a:t>
            </a:r>
            <a:r>
              <a:rPr lang="ru-RU" sz="2800" dirty="0" smtClean="0">
                <a:solidFill>
                  <a:srgbClr val="000000"/>
                </a:solidFill>
                <a:latin typeface="Times New Roman" pitchFamily="18" charset="0"/>
                <a:ea typeface="Times New Roman" pitchFamily="18" charset="0"/>
                <a:cs typeface="Times New Roman" pitchFamily="18" charset="0"/>
              </a:rPr>
              <a:t>. 5:17), о </a:t>
            </a:r>
            <a:r>
              <a:rPr lang="ru-RU" sz="2800" i="1" dirty="0" smtClean="0">
                <a:solidFill>
                  <a:srgbClr val="000000"/>
                </a:solidFill>
                <a:latin typeface="Times New Roman" pitchFamily="18" charset="0"/>
                <a:ea typeface="Times New Roman" pitchFamily="18" charset="0"/>
                <a:cs typeface="Times New Roman" pitchFamily="18" charset="0"/>
              </a:rPr>
              <a:t>«новом небе и новой земле, на которых обитает правда»</a:t>
            </a:r>
            <a:r>
              <a:rPr lang="ru-RU" sz="2800" dirty="0" smtClean="0">
                <a:solidFill>
                  <a:srgbClr val="000000"/>
                </a:solidFill>
                <a:latin typeface="Times New Roman" pitchFamily="18" charset="0"/>
                <a:ea typeface="Times New Roman" pitchFamily="18" charset="0"/>
                <a:cs typeface="Times New Roman" pitchFamily="18" charset="0"/>
              </a:rPr>
              <a:t> (2 Петр. 3:13), о мире, в котором </a:t>
            </a:r>
            <a:r>
              <a:rPr lang="ru-RU" sz="2800" i="1" dirty="0" smtClean="0">
                <a:solidFill>
                  <a:srgbClr val="000000"/>
                </a:solidFill>
                <a:latin typeface="Times New Roman" pitchFamily="18" charset="0"/>
                <a:ea typeface="Times New Roman" pitchFamily="18" charset="0"/>
                <a:cs typeface="Times New Roman" pitchFamily="18" charset="0"/>
              </a:rPr>
              <a:t>«отрет Бог всякую слезу с очей людей, и смерти не будет уже; ни плача, ни вопля, ни болезни уже не будет»</a:t>
            </a:r>
            <a:r>
              <a:rPr lang="ru-RU" sz="2800" dirty="0" smtClean="0">
                <a:solidFill>
                  <a:srgbClr val="000000"/>
                </a:solidFill>
                <a:latin typeface="Times New Roman" pitchFamily="18" charset="0"/>
                <a:ea typeface="Times New Roman" pitchFamily="18" charset="0"/>
                <a:cs typeface="Times New Roman" pitchFamily="18" charset="0"/>
              </a:rPr>
              <a:t> (</a:t>
            </a:r>
            <a:r>
              <a:rPr lang="ru-RU" sz="2800" dirty="0" err="1" smtClean="0">
                <a:solidFill>
                  <a:srgbClr val="000000"/>
                </a:solidFill>
                <a:latin typeface="Times New Roman" pitchFamily="18" charset="0"/>
                <a:ea typeface="Times New Roman" pitchFamily="18" charset="0"/>
                <a:cs typeface="Times New Roman" pitchFamily="18" charset="0"/>
              </a:rPr>
              <a:t>Откр</a:t>
            </a:r>
            <a:r>
              <a:rPr lang="ru-RU" sz="2800" dirty="0" smtClean="0">
                <a:solidFill>
                  <a:srgbClr val="000000"/>
                </a:solidFill>
                <a:latin typeface="Times New Roman" pitchFamily="18" charset="0"/>
                <a:ea typeface="Times New Roman" pitchFamily="18" charset="0"/>
                <a:cs typeface="Times New Roman" pitchFamily="18" charset="0"/>
              </a:rPr>
              <a:t>. 21:4-5).</a:t>
            </a:r>
          </a:p>
        </p:txBody>
      </p:sp>
      <p:sp>
        <p:nvSpPr>
          <p:cNvPr id="54274" name="Rectangle 2"/>
          <p:cNvSpPr>
            <a:spLocks noChangeArrowheads="1"/>
          </p:cNvSpPr>
          <p:nvPr/>
        </p:nvSpPr>
        <p:spPr bwMode="auto">
          <a:xfrm>
            <a:off x="0" y="43934"/>
            <a:ext cx="505267"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1750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836712"/>
            <a:ext cx="8496944" cy="5262979"/>
          </a:xfrm>
          <a:prstGeom prst="rect">
            <a:avLst/>
          </a:prstGeom>
          <a:noFill/>
        </p:spPr>
        <p:txBody>
          <a:bodyPr wrap="square" rtlCol="0">
            <a:spAutoFit/>
          </a:bodyPr>
          <a:lstStyle/>
          <a:p>
            <a:pPr indent="317500" algn="just"/>
            <a:r>
              <a:rPr lang="ru-RU" sz="2400" dirty="0" smtClean="0">
                <a:solidFill>
                  <a:srgbClr val="000000"/>
                </a:solidFill>
                <a:latin typeface="Times New Roman" pitchFamily="18" charset="0"/>
                <a:ea typeface="Times New Roman" pitchFamily="18" charset="0"/>
                <a:cs typeface="Times New Roman" pitchFamily="18" charset="0"/>
              </a:rPr>
              <a:t>Находя постоянное вдохновение в этом чаянии и предвкушении Царствия Божия, Церковь не остается безучастной к проблемам человека в каждую эпоху, но разделяет его озабоченность и насущные проблемы, принимая на себя, подобно своему Господу, боль и раны, причина которых — действующее в мире зло, и, подобно доброму самарянину, словом </a:t>
            </a:r>
            <a:r>
              <a:rPr lang="ru-RU" sz="2400" i="1" dirty="0" smtClean="0">
                <a:solidFill>
                  <a:srgbClr val="000000"/>
                </a:solidFill>
                <a:latin typeface="Times New Roman" pitchFamily="18" charset="0"/>
                <a:ea typeface="Times New Roman" pitchFamily="18" charset="0"/>
                <a:cs typeface="Times New Roman" pitchFamily="18" charset="0"/>
              </a:rPr>
              <a:t>«терпения и утешения»</a:t>
            </a:r>
            <a:r>
              <a:rPr lang="ru-RU" sz="2400" dirty="0" smtClean="0">
                <a:solidFill>
                  <a:srgbClr val="000000"/>
                </a:solidFill>
                <a:latin typeface="Times New Roman" pitchFamily="18" charset="0"/>
                <a:ea typeface="Times New Roman" pitchFamily="18" charset="0"/>
                <a:cs typeface="Times New Roman" pitchFamily="18" charset="0"/>
              </a:rPr>
              <a:t> (Рим. 15:4, Евр. 13:22) и </a:t>
            </a:r>
            <a:r>
              <a:rPr lang="ru-RU" sz="2400" dirty="0" smtClean="0">
                <a:solidFill>
                  <a:srgbClr val="0070C0"/>
                </a:solidFill>
                <a:latin typeface="Times New Roman" pitchFamily="18" charset="0"/>
                <a:ea typeface="Times New Roman" pitchFamily="18" charset="0"/>
                <a:cs typeface="Times New Roman" pitchFamily="18" charset="0"/>
              </a:rPr>
              <a:t>действенной любовью </a:t>
            </a:r>
            <a:r>
              <a:rPr lang="ru-RU" sz="2400" dirty="0" smtClean="0">
                <a:solidFill>
                  <a:srgbClr val="000000"/>
                </a:solidFill>
                <a:latin typeface="Times New Roman" pitchFamily="18" charset="0"/>
                <a:ea typeface="Times New Roman" pitchFamily="18" charset="0"/>
                <a:cs typeface="Times New Roman" pitchFamily="18" charset="0"/>
              </a:rPr>
              <a:t>возливая на раны его елей и вино (Лк. 10:34). Ее слово, обращенное к миру, имеет целью в первую очередь не судить и осуждать мир (ср. Ин. 3:17 и 12:47), </a:t>
            </a:r>
            <a:r>
              <a:rPr lang="ru-RU" sz="2400" dirty="0" smtClean="0">
                <a:solidFill>
                  <a:srgbClr val="0070C0"/>
                </a:solidFill>
                <a:latin typeface="Times New Roman" pitchFamily="18" charset="0"/>
                <a:ea typeface="Times New Roman" pitchFamily="18" charset="0"/>
                <a:cs typeface="Times New Roman" pitchFamily="18" charset="0"/>
              </a:rPr>
              <a:t>но предложить ему в качестве руководства Евангелие Царствия Божия</a:t>
            </a:r>
            <a:r>
              <a:rPr lang="ru-RU" sz="2400" dirty="0" smtClean="0">
                <a:solidFill>
                  <a:srgbClr val="000000"/>
                </a:solidFill>
                <a:latin typeface="Times New Roman" pitchFamily="18" charset="0"/>
                <a:ea typeface="Times New Roman" pitchFamily="18" charset="0"/>
                <a:cs typeface="Times New Roman" pitchFamily="18" charset="0"/>
              </a:rPr>
              <a:t>, надежду и уверенность в том, что последнее слово в истории не за злом, под каким бы видом оно ни выступало, и что нельзя позволять ему направлять ее ход.</a:t>
            </a:r>
            <a:endParaRPr lang="ru-RU" sz="4000" dirty="0" smtClean="0">
              <a:latin typeface="Times New Roman" pitchFamily="18" charset="0"/>
              <a:cs typeface="Times New Roman" pitchFamily="18" charset="0"/>
            </a:endParaRPr>
          </a:p>
        </p:txBody>
      </p:sp>
      <p:sp>
        <p:nvSpPr>
          <p:cNvPr id="54274" name="Rectangle 2"/>
          <p:cNvSpPr>
            <a:spLocks noChangeArrowheads="1"/>
          </p:cNvSpPr>
          <p:nvPr/>
        </p:nvSpPr>
        <p:spPr bwMode="auto">
          <a:xfrm>
            <a:off x="0" y="43934"/>
            <a:ext cx="505267"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1750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0" y="43934"/>
            <a:ext cx="505267"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1750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539552" y="764704"/>
            <a:ext cx="8352928" cy="5170646"/>
          </a:xfrm>
          <a:prstGeom prst="rect">
            <a:avLst/>
          </a:prstGeom>
          <a:noFill/>
        </p:spPr>
        <p:txBody>
          <a:bodyPr wrap="square" rtlCol="0">
            <a:spAutoFit/>
          </a:bodyPr>
          <a:lstStyle/>
          <a:p>
            <a:pPr lvl="0" indent="317500"/>
            <a:r>
              <a:rPr lang="ru-RU" sz="2200" b="1" i="1" dirty="0" smtClean="0">
                <a:solidFill>
                  <a:srgbClr val="000000"/>
                </a:solidFill>
                <a:latin typeface="Times New Roman" pitchFamily="18" charset="0"/>
                <a:ea typeface="Times New Roman" pitchFamily="18" charset="0"/>
                <a:cs typeface="Times New Roman" pitchFamily="18" charset="0"/>
              </a:rPr>
              <a:t>Е. Миссия Православной Церкви как свидетельство любви в служении</a:t>
            </a:r>
            <a:endParaRPr lang="ru-RU" sz="2200" dirty="0" smtClean="0">
              <a:latin typeface="Times New Roman" pitchFamily="18" charset="0"/>
              <a:cs typeface="Times New Roman" pitchFamily="18" charset="0"/>
            </a:endParaRPr>
          </a:p>
          <a:p>
            <a:pPr lvl="0" indent="317500" algn="just" eaLnBrk="0" hangingPunct="0">
              <a:buAutoNum type="arabicPeriod"/>
            </a:pPr>
            <a:r>
              <a:rPr lang="ru-RU" sz="2200" dirty="0" smtClean="0">
                <a:solidFill>
                  <a:srgbClr val="000000"/>
                </a:solidFill>
                <a:latin typeface="Times New Roman" pitchFamily="18" charset="0"/>
                <a:ea typeface="Times New Roman" pitchFamily="18" charset="0"/>
                <a:cs typeface="Times New Roman" pitchFamily="18" charset="0"/>
              </a:rPr>
              <a:t>Исполняя свою спасительную миссию в мире, Православная Церковь деятельно заботится обо всех людях, нуждающихся в помощи, в том числе голодающих, малоимущих, больных, инвалидах, престарелых, гонимых, плененных, заключенных, бездомных, сиротах, жертвах катастроф и военных конфликтов, торговли людьми и современных форм рабства. Усилия Православной Церкви по преодолению нужды и социальной несправедливости </a:t>
            </a:r>
            <a:r>
              <a:rPr lang="ru-RU" sz="2200" dirty="0" smtClean="0">
                <a:solidFill>
                  <a:srgbClr val="0070C0"/>
                </a:solidFill>
                <a:latin typeface="Times New Roman" pitchFamily="18" charset="0"/>
                <a:ea typeface="Times New Roman" pitchFamily="18" charset="0"/>
                <a:cs typeface="Times New Roman" pitchFamily="18" charset="0"/>
              </a:rPr>
              <a:t>являются выражением ее веры и служением Самому Христу</a:t>
            </a:r>
            <a:r>
              <a:rPr lang="ru-RU" sz="2200" dirty="0" smtClean="0">
                <a:solidFill>
                  <a:srgbClr val="000000"/>
                </a:solidFill>
                <a:latin typeface="Times New Roman" pitchFamily="18" charset="0"/>
                <a:ea typeface="Times New Roman" pitchFamily="18" charset="0"/>
                <a:cs typeface="Times New Roman" pitchFamily="18" charset="0"/>
              </a:rPr>
              <a:t>, отождествляющему Себя с каждым человеком и наипаче с нуждающимся: </a:t>
            </a:r>
            <a:r>
              <a:rPr lang="ru-RU" sz="2200" i="1" dirty="0" smtClean="0">
                <a:solidFill>
                  <a:srgbClr val="000000"/>
                </a:solidFill>
                <a:latin typeface="Times New Roman" pitchFamily="18" charset="0"/>
                <a:ea typeface="Times New Roman" pitchFamily="18" charset="0"/>
                <a:cs typeface="Times New Roman" pitchFamily="18" charset="0"/>
              </a:rPr>
              <a:t>Так как вы сделали это одному из сих братьев Моих меньших, то сделали Мне</a:t>
            </a:r>
            <a:r>
              <a:rPr lang="ru-RU" sz="2200" dirty="0" smtClean="0">
                <a:solidFill>
                  <a:srgbClr val="000000"/>
                </a:solidFill>
                <a:latin typeface="Times New Roman" pitchFamily="18" charset="0"/>
                <a:ea typeface="Times New Roman" pitchFamily="18" charset="0"/>
                <a:cs typeface="Times New Roman" pitchFamily="18" charset="0"/>
              </a:rPr>
              <a:t> (</a:t>
            </a:r>
            <a:r>
              <a:rPr lang="ru-RU" sz="2200" dirty="0" err="1" smtClean="0">
                <a:solidFill>
                  <a:srgbClr val="000000"/>
                </a:solidFill>
                <a:latin typeface="Times New Roman" pitchFamily="18" charset="0"/>
                <a:ea typeface="Times New Roman" pitchFamily="18" charset="0"/>
                <a:cs typeface="Times New Roman" pitchFamily="18" charset="0"/>
              </a:rPr>
              <a:t>Мф</a:t>
            </a:r>
            <a:r>
              <a:rPr lang="ru-RU" sz="2200" dirty="0" smtClean="0">
                <a:solidFill>
                  <a:srgbClr val="000000"/>
                </a:solidFill>
                <a:latin typeface="Times New Roman" pitchFamily="18" charset="0"/>
                <a:ea typeface="Times New Roman" pitchFamily="18" charset="0"/>
                <a:cs typeface="Times New Roman" pitchFamily="18" charset="0"/>
              </a:rPr>
              <a:t>. 25: 40). </a:t>
            </a:r>
          </a:p>
          <a:p>
            <a:pPr lvl="0" indent="317500" algn="just" eaLnBrk="0" hangingPunct="0"/>
            <a:r>
              <a:rPr lang="ru-RU" sz="2200" dirty="0" smtClean="0">
                <a:solidFill>
                  <a:srgbClr val="000000"/>
                </a:solidFill>
                <a:latin typeface="Times New Roman" pitchFamily="18" charset="0"/>
                <a:ea typeface="Times New Roman" pitchFamily="18" charset="0"/>
                <a:cs typeface="Times New Roman" pitchFamily="18" charset="0"/>
              </a:rPr>
              <a:t>В этом многообразном социальном служении </a:t>
            </a:r>
            <a:r>
              <a:rPr lang="ru-RU" sz="2200" dirty="0" smtClean="0">
                <a:solidFill>
                  <a:srgbClr val="0070C0"/>
                </a:solidFill>
                <a:latin typeface="Times New Roman" pitchFamily="18" charset="0"/>
                <a:ea typeface="Times New Roman" pitchFamily="18" charset="0"/>
                <a:cs typeface="Times New Roman" pitchFamily="18" charset="0"/>
              </a:rPr>
              <a:t>Церковь может сотрудничать с различными общественными институтами.</a:t>
            </a:r>
            <a:endParaRPr lang="ru-RU" sz="2200" dirty="0" smtClean="0">
              <a:solidFill>
                <a:srgbClr val="0070C0"/>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268760"/>
            <a:ext cx="8208912" cy="4431983"/>
          </a:xfrm>
          <a:prstGeom prst="rect">
            <a:avLst/>
          </a:prstGeom>
          <a:noFill/>
        </p:spPr>
        <p:txBody>
          <a:bodyPr wrap="square" rtlCol="0">
            <a:spAutoFit/>
          </a:bodyPr>
          <a:lstStyle/>
          <a:p>
            <a:pPr algn="just"/>
            <a:r>
              <a:rPr lang="ru-RU" sz="2400" dirty="0" smtClean="0">
                <a:solidFill>
                  <a:srgbClr val="0070C0"/>
                </a:solidFill>
                <a:latin typeface="Times New Roman" pitchFamily="18" charset="0"/>
                <a:ea typeface="Times New Roman" pitchFamily="18" charset="0"/>
                <a:cs typeface="Times New Roman" pitchFamily="18" charset="0"/>
              </a:rPr>
              <a:t>Для того, чтобы предложить людям в качестве руководства Евангелие</a:t>
            </a:r>
            <a:r>
              <a:rPr lang="ru-RU" sz="2400" dirty="0" smtClean="0">
                <a:solidFill>
                  <a:srgbClr val="000000"/>
                </a:solidFill>
                <a:latin typeface="Times New Roman" pitchFamily="18" charset="0"/>
                <a:ea typeface="Times New Roman" pitchFamily="18" charset="0"/>
                <a:cs typeface="Times New Roman" pitchFamily="18" charset="0"/>
              </a:rPr>
              <a:t>, нужно самому быть </a:t>
            </a:r>
            <a:r>
              <a:rPr lang="ru-RU" sz="2400" dirty="0" err="1" smtClean="0">
                <a:solidFill>
                  <a:srgbClr val="000000"/>
                </a:solidFill>
                <a:latin typeface="Times New Roman" pitchFamily="18" charset="0"/>
                <a:ea typeface="Times New Roman" pitchFamily="18" charset="0"/>
                <a:cs typeface="Times New Roman" pitchFamily="18" charset="0"/>
              </a:rPr>
              <a:t>воцерковленным</a:t>
            </a:r>
            <a:r>
              <a:rPr lang="ru-RU" sz="2400" dirty="0" smtClean="0">
                <a:solidFill>
                  <a:srgbClr val="000000"/>
                </a:solidFill>
                <a:latin typeface="Times New Roman" pitchFamily="18" charset="0"/>
                <a:ea typeface="Times New Roman" pitchFamily="18" charset="0"/>
                <a:cs typeface="Times New Roman" pitchFamily="18" charset="0"/>
              </a:rPr>
              <a:t> человеком, жить в предвкушении Царствия Божия.</a:t>
            </a:r>
          </a:p>
          <a:p>
            <a:pPr algn="just"/>
            <a:r>
              <a:rPr lang="ru-RU" sz="2400" dirty="0" smtClean="0">
                <a:solidFill>
                  <a:srgbClr val="000000"/>
                </a:solidFill>
                <a:latin typeface="Times New Roman" pitchFamily="18" charset="0"/>
                <a:cs typeface="Times New Roman" pitchFamily="18" charset="0"/>
              </a:rPr>
              <a:t>То есть социальное служение Церкви – это в первую очередь, не социальная деятельность как таковая, со всеми ее технологиями, а история о том как стать христианином.</a:t>
            </a:r>
          </a:p>
          <a:p>
            <a:pPr algn="ctr"/>
            <a:r>
              <a:rPr lang="ru-RU" sz="2400" b="1" dirty="0" smtClean="0">
                <a:latin typeface="Times New Roman" pitchFamily="18" charset="0"/>
                <a:cs typeface="Times New Roman" pitchFamily="18" charset="0"/>
              </a:rPr>
              <a:t>«</a:t>
            </a:r>
            <a:r>
              <a:rPr lang="ru-RU" sz="2400" b="1" dirty="0" err="1" smtClean="0">
                <a:latin typeface="Times New Roman" pitchFamily="18" charset="0"/>
                <a:cs typeface="Times New Roman" pitchFamily="18" charset="0"/>
              </a:rPr>
              <a:t>Стяжи</a:t>
            </a:r>
            <a:r>
              <a:rPr lang="ru-RU" sz="2400" b="1" dirty="0" smtClean="0">
                <a:latin typeface="Times New Roman" pitchFamily="18" charset="0"/>
                <a:cs typeface="Times New Roman" pitchFamily="18" charset="0"/>
              </a:rPr>
              <a:t> дух мирен, и тогда тысячи вокруг тебя спасутся»</a:t>
            </a:r>
          </a:p>
          <a:p>
            <a:pPr algn="just"/>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Социальная деятельность Церкви – это служение делами, своим поведением и лишь некоторые смогут говорить и рассуждать о вере. </a:t>
            </a:r>
          </a:p>
          <a:p>
            <a:pPr algn="just"/>
            <a:endParaRPr lang="ru-RU"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908719"/>
            <a:ext cx="8424936" cy="5170646"/>
          </a:xfrm>
          <a:prstGeom prst="rect">
            <a:avLst/>
          </a:prstGeom>
        </p:spPr>
        <p:txBody>
          <a:bodyPr wrap="square">
            <a:spAutoFit/>
          </a:bodyPr>
          <a:lstStyle/>
          <a:p>
            <a:pPr algn="just"/>
            <a:r>
              <a:rPr lang="ru-RU" sz="2200" dirty="0" smtClean="0">
                <a:latin typeface="Times New Roman" pitchFamily="18" charset="0"/>
                <a:cs typeface="Times New Roman" pitchFamily="18" charset="0"/>
              </a:rPr>
              <a:t>Деятельность церковных социальных работников имеет свою специфическую идеологическую направленность. Об этом говорит Патриарх Кирилл «Если вера без дел мертва, то каждый приход должен совершать добрые дела. Это наш долг, точно такой же, как совершать Божественную службу, причем важно, чтобы мы совершали их как община, как приход, с тем чтобы люди вовлекались в </a:t>
            </a:r>
            <a:r>
              <a:rPr lang="ru-RU" sz="2200" dirty="0" err="1" smtClean="0">
                <a:latin typeface="Times New Roman" pitchFamily="18" charset="0"/>
                <a:cs typeface="Times New Roman" pitchFamily="18" charset="0"/>
              </a:rPr>
              <a:t>доброделание</a:t>
            </a:r>
            <a:r>
              <a:rPr lang="ru-RU" sz="2200" dirty="0" smtClean="0">
                <a:latin typeface="Times New Roman" pitchFamily="18" charset="0"/>
                <a:cs typeface="Times New Roman" pitchFamily="18" charset="0"/>
              </a:rPr>
              <a:t>»[3] </a:t>
            </a:r>
          </a:p>
          <a:p>
            <a:pPr algn="just"/>
            <a:r>
              <a:rPr lang="ru-RU" sz="2200" dirty="0" smtClean="0">
                <a:latin typeface="Times New Roman" pitchFamily="18" charset="0"/>
                <a:cs typeface="Times New Roman" pitchFamily="18" charset="0"/>
              </a:rPr>
              <a:t>Если светская социальная работа философски осмысливает проблемы диалектической триады «человек – общество – государство» и соотношения «человек – окружающий мир» в целом [4, с. 92-95], то в философии церковной социальной работы возникает новое </a:t>
            </a:r>
            <a:r>
              <a:rPr lang="ru-RU" sz="2200" dirty="0" err="1" smtClean="0">
                <a:latin typeface="Times New Roman" pitchFamily="18" charset="0"/>
                <a:cs typeface="Times New Roman" pitchFamily="18" charset="0"/>
              </a:rPr>
              <a:t>смыслообразующее</a:t>
            </a:r>
            <a:r>
              <a:rPr lang="ru-RU" sz="2200" dirty="0" smtClean="0">
                <a:latin typeface="Times New Roman" pitchFamily="18" charset="0"/>
                <a:cs typeface="Times New Roman" pitchFamily="18" charset="0"/>
              </a:rPr>
              <a:t> поле, ничего общего не имеющее с рациональными научными доктринами. </a:t>
            </a:r>
          </a:p>
          <a:p>
            <a:pPr algn="just"/>
            <a:r>
              <a:rPr lang="ru-RU" sz="2200" dirty="0" smtClean="0">
                <a:latin typeface="Times New Roman" pitchFamily="18" charset="0"/>
                <a:cs typeface="Times New Roman" pitchFamily="18" charset="0"/>
              </a:rPr>
              <a:t>В триаду «человек – общество – государство», добавляется ещё одно содержание – </a:t>
            </a:r>
            <a:r>
              <a:rPr lang="ru-RU" sz="2200" b="1" dirty="0" smtClean="0">
                <a:latin typeface="Times New Roman" pitchFamily="18" charset="0"/>
                <a:cs typeface="Times New Roman" pitchFamily="18" charset="0"/>
              </a:rPr>
              <a:t>это Бог</a:t>
            </a:r>
            <a:r>
              <a:rPr lang="ru-RU" sz="2200" dirty="0" smtClean="0">
                <a:latin typeface="Times New Roman" pitchFamily="18" charset="0"/>
                <a:cs typeface="Times New Roman" pitchFamily="18"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96752"/>
            <a:ext cx="8424936" cy="4801314"/>
          </a:xfrm>
          <a:prstGeom prst="rect">
            <a:avLst/>
          </a:prstGeom>
        </p:spPr>
        <p:txBody>
          <a:bodyPr wrap="square">
            <a:spAutoFit/>
          </a:bodyPr>
          <a:lstStyle/>
          <a:p>
            <a:pPr algn="just"/>
            <a:r>
              <a:rPr lang="ru-RU" dirty="0" smtClean="0"/>
              <a:t>Это содержание изменяет и преломляет философское наполнение церковной социальной работы. Именно </a:t>
            </a:r>
            <a:r>
              <a:rPr lang="ru-RU" b="1" dirty="0" smtClean="0"/>
              <a:t>вера становится </a:t>
            </a:r>
            <a:r>
              <a:rPr lang="ru-RU" b="1" dirty="0" err="1" smtClean="0"/>
              <a:t>детерминантой</a:t>
            </a:r>
            <a:r>
              <a:rPr lang="ru-RU" b="1" dirty="0" smtClean="0"/>
              <a:t> и в мотивации деятельности и в технологии</a:t>
            </a:r>
            <a:r>
              <a:rPr lang="ru-RU" dirty="0" smtClean="0"/>
              <a:t>. </a:t>
            </a:r>
          </a:p>
          <a:p>
            <a:pPr algn="just"/>
            <a:r>
              <a:rPr lang="ru-RU" dirty="0" smtClean="0"/>
              <a:t>Церковная социальная работа часто будет призвана, решать задачи не всегда совпадающие с общепринятыми в социальной работе, целевыми установками и методами их достижения.</a:t>
            </a:r>
          </a:p>
          <a:p>
            <a:pPr algn="just"/>
            <a:r>
              <a:rPr lang="ru-RU" dirty="0" smtClean="0"/>
              <a:t> В церковном социальном служении есть невероятно глубокое, специфическое восприятие социальной деятельности, которое переживается как самим социальным работником, так и тем, кому они помогают. </a:t>
            </a:r>
            <a:r>
              <a:rPr lang="ru-RU" i="1" dirty="0" smtClean="0">
                <a:solidFill>
                  <a:schemeClr val="accent5">
                    <a:lumMod val="25000"/>
                  </a:schemeClr>
                </a:solidFill>
              </a:rPr>
              <a:t>«У Церкви нет ни средств, ни достаточного количества учреждений, нет системы, которая есть у государства. Но наше социальное служение и не должно быть похожим на государственное мы знаем, </a:t>
            </a:r>
            <a:r>
              <a:rPr lang="ru-RU" b="1" i="1" dirty="0" smtClean="0">
                <a:solidFill>
                  <a:schemeClr val="accent5">
                    <a:lumMod val="25000"/>
                  </a:schemeClr>
                </a:solidFill>
              </a:rPr>
              <a:t>что человек, узнавший Христа, соединившийся со Христом, на все сложности смотрит по-другому</a:t>
            </a:r>
            <a:r>
              <a:rPr lang="ru-RU" i="1" dirty="0" smtClean="0">
                <a:solidFill>
                  <a:schemeClr val="accent5">
                    <a:lumMod val="25000"/>
                  </a:schemeClr>
                </a:solidFill>
              </a:rPr>
              <a:t>».</a:t>
            </a:r>
            <a:r>
              <a:rPr lang="ru-RU" dirty="0" smtClean="0"/>
              <a:t> [2] </a:t>
            </a:r>
          </a:p>
          <a:p>
            <a:pPr algn="just"/>
            <a:r>
              <a:rPr lang="ru-RU" dirty="0" smtClean="0"/>
              <a:t>Соответственно нужно говорить об особом инструментарии церковной социальной работы, о её особом комплексе способов и методов организации социальной работы. </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Отличия социального служения от социальной работы</a:t>
            </a:r>
          </a:p>
        </p:txBody>
      </p:sp>
      <p:sp>
        <p:nvSpPr>
          <p:cNvPr id="49155" name="Содержимое 3"/>
          <p:cNvSpPr>
            <a:spLocks noGrp="1"/>
          </p:cNvSpPr>
          <p:nvPr>
            <p:ph idx="4294967295"/>
          </p:nvPr>
        </p:nvSpPr>
        <p:spPr>
          <a:xfrm>
            <a:off x="250825" y="981075"/>
            <a:ext cx="8893175" cy="5688013"/>
          </a:xfrm>
        </p:spPr>
        <p:txBody>
          <a:bodyPr/>
          <a:lstStyle/>
          <a:p>
            <a:pPr marL="0" indent="450850" algn="just">
              <a:buFont typeface="Arial" charset="0"/>
              <a:buNone/>
            </a:pPr>
            <a:r>
              <a:rPr lang="ru-RU" sz="1800" i="1" dirty="0" smtClean="0">
                <a:solidFill>
                  <a:srgbClr val="3333FF"/>
                </a:solidFill>
                <a:latin typeface="Times New Roman" pitchFamily="18" charset="0"/>
              </a:rPr>
              <a:t>В-четвертых</a:t>
            </a:r>
            <a:r>
              <a:rPr lang="ru-RU" sz="1800" dirty="0" smtClean="0">
                <a:solidFill>
                  <a:srgbClr val="3333FF"/>
                </a:solidFill>
                <a:latin typeface="Times New Roman" pitchFamily="18" charset="0"/>
              </a:rPr>
              <a:t>,</a:t>
            </a:r>
            <a:r>
              <a:rPr lang="ru-RU" sz="1800" dirty="0" smtClean="0">
                <a:latin typeface="Times New Roman" pitchFamily="18" charset="0"/>
              </a:rPr>
              <a:t> церковные социальные работники, не могут ограничить цели нашей деятельности достижением всяческого благополучия адресатами нашего служения.</a:t>
            </a:r>
          </a:p>
          <a:p>
            <a:pPr marL="0" indent="450850" algn="just">
              <a:buFont typeface="Arial" charset="0"/>
              <a:buNone/>
            </a:pPr>
            <a:r>
              <a:rPr lang="ru-RU" sz="1800" dirty="0" smtClean="0">
                <a:latin typeface="Times New Roman" pitchFamily="18" charset="0"/>
              </a:rPr>
              <a:t> </a:t>
            </a:r>
            <a:endParaRPr lang="ru-RU" sz="1800" i="1" dirty="0" smtClean="0">
              <a:latin typeface="Times New Roman" pitchFamily="18" charset="0"/>
            </a:endParaRPr>
          </a:p>
          <a:p>
            <a:pPr marL="0" indent="450850" algn="just">
              <a:buFont typeface="Arial" charset="0"/>
              <a:buNone/>
            </a:pPr>
            <a:r>
              <a:rPr lang="ru-RU" sz="1800" b="1" i="1" dirty="0" smtClean="0">
                <a:solidFill>
                  <a:schemeClr val="accent6">
                    <a:lumMod val="50000"/>
                  </a:schemeClr>
                </a:solidFill>
                <a:latin typeface="Times New Roman" pitchFamily="18" charset="0"/>
              </a:rPr>
              <a:t>Церковное социальное служение - деятельность, являющаяся неотъемлемой стороной жизни Церкви, как Богочеловеческого организма, в которой непостижимым для нас образом сочетаются человеческие усилия верующих с действием Бога. Задача этого служения – практическая помощь людям в несении их жизненного креста, вне зависимости от их отношения к вере, - подчинена главной цели пастырского </a:t>
            </a:r>
            <a:r>
              <a:rPr lang="ru-RU" sz="1800" b="1" i="1" dirty="0" err="1" smtClean="0">
                <a:solidFill>
                  <a:schemeClr val="accent6">
                    <a:lumMod val="50000"/>
                  </a:schemeClr>
                </a:solidFill>
                <a:latin typeface="Times New Roman" pitchFamily="18" charset="0"/>
              </a:rPr>
              <a:t>душепопечения</a:t>
            </a:r>
            <a:r>
              <a:rPr lang="ru-RU" sz="1800" b="1" i="1" dirty="0" smtClean="0">
                <a:solidFill>
                  <a:schemeClr val="accent6">
                    <a:lumMod val="50000"/>
                  </a:schemeClr>
                </a:solidFill>
                <a:latin typeface="Times New Roman" pitchFamily="18" charset="0"/>
              </a:rPr>
              <a:t> – Спасения человека через веру.  </a:t>
            </a:r>
          </a:p>
          <a:p>
            <a:pPr marL="0" indent="450850" algn="just">
              <a:buFont typeface="Arial" charset="0"/>
              <a:buNone/>
            </a:pPr>
            <a:r>
              <a:rPr lang="ru-RU" sz="1800" b="1" i="1" dirty="0" smtClean="0">
                <a:solidFill>
                  <a:schemeClr val="accent6">
                    <a:lumMod val="50000"/>
                  </a:schemeClr>
                </a:solidFill>
                <a:latin typeface="Times New Roman" pitchFamily="18" charset="0"/>
              </a:rPr>
              <a:t>Другая  задача – активное участие в «благих  делах, направленных на улучшение духовно-нравственного и материального состояния окружающего мира», - подчинена целям  Миссии Церкви  и направлена на  деятельное свидетельство о вере Церкви перед окружающим миром.     </a:t>
            </a:r>
            <a:endParaRPr lang="ru-RU" sz="1800" b="1" dirty="0" smtClean="0">
              <a:solidFill>
                <a:schemeClr val="accent6">
                  <a:lumMod val="50000"/>
                </a:schemeClr>
              </a:solidFill>
              <a:latin typeface="Times New Roman" pitchFamily="18" charset="0"/>
            </a:endParaRPr>
          </a:p>
          <a:p>
            <a:pPr marL="0" indent="450850" algn="just">
              <a:buFont typeface="Arial" charset="0"/>
              <a:buNone/>
            </a:pPr>
            <a:r>
              <a:rPr lang="ru-RU" sz="1800" dirty="0" smtClean="0">
                <a:latin typeface="Times New Roman" pitchFamily="18" charset="0"/>
              </a:rPr>
              <a:t> Самостоятельной цели у церковного социального служения нет. Вся наша деятельность подчинена </a:t>
            </a:r>
            <a:r>
              <a:rPr lang="ru-RU" sz="1800" dirty="0" err="1" smtClean="0">
                <a:latin typeface="Times New Roman" pitchFamily="18" charset="0"/>
              </a:rPr>
              <a:t>общецерковным</a:t>
            </a:r>
            <a:r>
              <a:rPr lang="ru-RU" sz="1800" dirty="0" smtClean="0">
                <a:latin typeface="Times New Roman" pitchFamily="18" charset="0"/>
              </a:rPr>
              <a:t> целям, которые сводятся к главной - Спасение человечества в целом и отдельных людей - в частности. Достижение же гармонии и благополучия в человеческом обществе нами предполагается в рамках чаяний, выраженных в Молитве Господней: «... да будет воля Твоя, яко на </a:t>
            </a:r>
            <a:r>
              <a:rPr lang="ru-RU" sz="1800" dirty="0" err="1" smtClean="0">
                <a:latin typeface="Times New Roman" pitchFamily="18" charset="0"/>
              </a:rPr>
              <a:t>Небеси</a:t>
            </a:r>
            <a:r>
              <a:rPr lang="ru-RU" sz="1800" dirty="0" smtClean="0">
                <a:latin typeface="Times New Roman" pitchFamily="18" charset="0"/>
              </a:rPr>
              <a:t> и на Земли». Тем не менее, мы не обольщаемся возможностью построения Рая на земле в нынешнем веке.</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Отличия социального служения от социальной работы</a:t>
            </a:r>
          </a:p>
        </p:txBody>
      </p:sp>
      <p:sp>
        <p:nvSpPr>
          <p:cNvPr id="50179" name="Содержимое 3"/>
          <p:cNvSpPr>
            <a:spLocks noGrp="1"/>
          </p:cNvSpPr>
          <p:nvPr>
            <p:ph idx="4294967295"/>
          </p:nvPr>
        </p:nvSpPr>
        <p:spPr>
          <a:xfrm>
            <a:off x="179388" y="1196975"/>
            <a:ext cx="8785225" cy="5256213"/>
          </a:xfrm>
        </p:spPr>
        <p:txBody>
          <a:bodyPr/>
          <a:lstStyle/>
          <a:p>
            <a:pPr marL="0" indent="450850" algn="just">
              <a:buFont typeface="Arial" charset="0"/>
              <a:buNone/>
            </a:pPr>
            <a:endParaRPr lang="ru-RU" sz="2100" smtClean="0">
              <a:latin typeface="Times New Roman" pitchFamily="18" charset="0"/>
            </a:endParaRPr>
          </a:p>
          <a:p>
            <a:pPr marL="0" indent="450850" algn="just">
              <a:buFont typeface="Arial" charset="0"/>
              <a:buNone/>
            </a:pPr>
            <a:r>
              <a:rPr lang="ru-RU" sz="2100" smtClean="0">
                <a:latin typeface="Times New Roman" pitchFamily="18" charset="0"/>
              </a:rPr>
              <a:t>Также важно отметить и еще </a:t>
            </a:r>
            <a:r>
              <a:rPr lang="ru-RU" sz="2100" b="1" i="1" smtClean="0">
                <a:solidFill>
                  <a:srgbClr val="3333FF"/>
                </a:solidFill>
                <a:latin typeface="Times New Roman" pitchFamily="18" charset="0"/>
              </a:rPr>
              <a:t>одно, пятое отличие</a:t>
            </a:r>
            <a:r>
              <a:rPr lang="ru-RU" sz="2100" smtClean="0">
                <a:latin typeface="Times New Roman" pitchFamily="18" charset="0"/>
              </a:rPr>
              <a:t>. Критерием практической эффективности социальной работы, как профессиональной деятельности обычно служит общественная польза. В случае церковного социального служения помимо общественной пользы может иметь значение </a:t>
            </a:r>
            <a:r>
              <a:rPr lang="ru-RU" sz="2100" b="1" smtClean="0">
                <a:solidFill>
                  <a:srgbClr val="3333FF"/>
                </a:solidFill>
                <a:latin typeface="Times New Roman" pitchFamily="18" charset="0"/>
              </a:rPr>
              <a:t>нравственное благо</a:t>
            </a:r>
            <a:r>
              <a:rPr lang="ru-RU" sz="2100" smtClean="0">
                <a:latin typeface="Times New Roman" pitchFamily="18" charset="0"/>
              </a:rPr>
              <a:t>. Эти две категории друг другу не противоречат, но и не идентичны. Например, усердие св.  ап. Павла по сбору средств для помощи Иерусалимской общине с точки зрения общественной пользы было неэффективным, ибо последняя через небольшой промежуток времени прекратила своё существование, что было вполне предсказуемым событием. Однако, нравственное благо, которое извлекли из этого христиане Коринфской и Македонской Церквей состоявшее в укреплении духа братолюбия и милосердия, и нравственные уроки апостольских посланий пережили современников первохристиан.</a:t>
            </a:r>
            <a:endParaRPr lang="ru-RU" sz="2100" i="1" smtClean="0">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Отличия социального служения от социальной работы</a:t>
            </a:r>
          </a:p>
        </p:txBody>
      </p:sp>
      <p:sp>
        <p:nvSpPr>
          <p:cNvPr id="43011" name="Содержимое 3"/>
          <p:cNvSpPr>
            <a:spLocks noGrp="1"/>
          </p:cNvSpPr>
          <p:nvPr>
            <p:ph idx="4294967295"/>
          </p:nvPr>
        </p:nvSpPr>
        <p:spPr>
          <a:xfrm>
            <a:off x="179388" y="1341438"/>
            <a:ext cx="8785225" cy="5111750"/>
          </a:xfrm>
        </p:spPr>
        <p:txBody>
          <a:bodyPr/>
          <a:lstStyle/>
          <a:p>
            <a:pPr marL="0" indent="450850" algn="just">
              <a:buFont typeface="Arial" charset="0"/>
              <a:buNone/>
            </a:pPr>
            <a:endParaRPr lang="ru-RU" sz="2400" b="1" i="1" dirty="0" smtClean="0">
              <a:solidFill>
                <a:srgbClr val="3333FF"/>
              </a:solidFill>
              <a:latin typeface="Times New Roman" pitchFamily="18" charset="0"/>
            </a:endParaRPr>
          </a:p>
          <a:p>
            <a:pPr marL="0" indent="450850" algn="just">
              <a:buFont typeface="Arial" charset="0"/>
              <a:buNone/>
            </a:pPr>
            <a:r>
              <a:rPr lang="ru-RU" sz="2400" b="1" i="1" dirty="0" smtClean="0">
                <a:solidFill>
                  <a:srgbClr val="3333FF"/>
                </a:solidFill>
                <a:latin typeface="Times New Roman" pitchFamily="18" charset="0"/>
              </a:rPr>
              <a:t>Во-первых</a:t>
            </a:r>
            <a:r>
              <a:rPr lang="ru-RU" sz="2400" b="1" dirty="0" smtClean="0">
                <a:solidFill>
                  <a:srgbClr val="3333FF"/>
                </a:solidFill>
                <a:latin typeface="Times New Roman" pitchFamily="18" charset="0"/>
              </a:rPr>
              <a:t>,</a:t>
            </a:r>
            <a:r>
              <a:rPr lang="ru-RU" sz="2400" dirty="0" smtClean="0">
                <a:latin typeface="Times New Roman" pitchFamily="18" charset="0"/>
              </a:rPr>
              <a:t> у социальной работы и социального служения разные даты рождения. Церковное социальное служение возникло с рождением Церкви. Следовательно, наша «корпорация» древнее, чем корпорация социальных работников - светских профессионалов. </a:t>
            </a:r>
            <a:endParaRPr lang="ru-RU" sz="2400" i="1" dirty="0" smtClean="0">
              <a:latin typeface="Times New Roman" pitchFamily="18" charset="0"/>
            </a:endParaRPr>
          </a:p>
          <a:p>
            <a:pPr marL="0" indent="450850" algn="just">
              <a:buFont typeface="Arial" charset="0"/>
              <a:buNone/>
            </a:pPr>
            <a:endParaRPr lang="ru-RU" sz="2400" i="1" dirty="0" smtClean="0">
              <a:latin typeface="Times New Roman" pitchFamily="18" charset="0"/>
            </a:endParaRPr>
          </a:p>
          <a:p>
            <a:pPr marL="0" indent="450850" algn="just">
              <a:buFont typeface="Arial" charset="0"/>
              <a:buNone/>
            </a:pPr>
            <a:r>
              <a:rPr lang="ru-RU" sz="2400" b="1" i="1" dirty="0" smtClean="0">
                <a:solidFill>
                  <a:srgbClr val="3333FF"/>
                </a:solidFill>
                <a:latin typeface="Times New Roman" pitchFamily="18" charset="0"/>
              </a:rPr>
              <a:t>Во-вторых</a:t>
            </a:r>
            <a:r>
              <a:rPr lang="ru-RU" sz="2400" b="1" dirty="0" smtClean="0">
                <a:solidFill>
                  <a:srgbClr val="3333FF"/>
                </a:solidFill>
                <a:latin typeface="Times New Roman" pitchFamily="18" charset="0"/>
              </a:rPr>
              <a:t>,</a:t>
            </a:r>
            <a:r>
              <a:rPr lang="ru-RU" sz="2400" dirty="0" smtClean="0">
                <a:latin typeface="Times New Roman" pitchFamily="18" charset="0"/>
              </a:rPr>
              <a:t> есть отличия в целях, способах и методах.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Отличия социального служения от социальной работы</a:t>
            </a:r>
          </a:p>
        </p:txBody>
      </p:sp>
      <p:sp>
        <p:nvSpPr>
          <p:cNvPr id="51203" name="Содержимое 3"/>
          <p:cNvSpPr>
            <a:spLocks noGrp="1"/>
          </p:cNvSpPr>
          <p:nvPr>
            <p:ph idx="4294967295"/>
          </p:nvPr>
        </p:nvSpPr>
        <p:spPr>
          <a:xfrm>
            <a:off x="179388" y="981075"/>
            <a:ext cx="8785225" cy="5472113"/>
          </a:xfrm>
        </p:spPr>
        <p:txBody>
          <a:bodyPr/>
          <a:lstStyle/>
          <a:p>
            <a:pPr marL="0" indent="450850" algn="just">
              <a:buFont typeface="Arial" charset="0"/>
              <a:buNone/>
            </a:pPr>
            <a:r>
              <a:rPr lang="ru-RU" sz="1800" b="1" i="1" dirty="0" smtClean="0">
                <a:solidFill>
                  <a:srgbClr val="3333FF"/>
                </a:solidFill>
                <a:latin typeface="Times New Roman" pitchFamily="18" charset="0"/>
              </a:rPr>
              <a:t>Третье</a:t>
            </a:r>
            <a:r>
              <a:rPr lang="ru-RU" sz="1800" b="1" dirty="0" smtClean="0">
                <a:solidFill>
                  <a:srgbClr val="3333FF"/>
                </a:solidFill>
                <a:latin typeface="Times New Roman" pitchFamily="18" charset="0"/>
              </a:rPr>
              <a:t> - истоки.</a:t>
            </a:r>
            <a:r>
              <a:rPr lang="ru-RU" sz="1800" dirty="0" smtClean="0">
                <a:latin typeface="Times New Roman" pitchFamily="18" charset="0"/>
              </a:rPr>
              <a:t> Гуманистические и демократические идеалы не являются предпосылками православного социального служения, хотя и радикально не противоречат ему:</a:t>
            </a:r>
          </a:p>
          <a:p>
            <a:pPr marL="0" indent="450850" algn="just">
              <a:buFont typeface="Arial" charset="0"/>
              <a:buNone/>
            </a:pPr>
            <a:endParaRPr lang="ru-RU" sz="1800" b="1" i="1" dirty="0" smtClean="0">
              <a:latin typeface="Times New Roman" pitchFamily="18" charset="0"/>
            </a:endParaRPr>
          </a:p>
          <a:p>
            <a:pPr marL="0" indent="450850" algn="just">
              <a:buFont typeface="Arial" charset="0"/>
              <a:buNone/>
            </a:pPr>
            <a:r>
              <a:rPr lang="ru-RU" sz="1800" b="1" i="1" dirty="0" smtClean="0">
                <a:solidFill>
                  <a:schemeClr val="accent6">
                    <a:lumMod val="50000"/>
                  </a:schemeClr>
                </a:solidFill>
                <a:latin typeface="Times New Roman" pitchFamily="18" charset="0"/>
              </a:rPr>
              <a:t>IV. </a:t>
            </a:r>
            <a:r>
              <a:rPr lang="ru-RU" sz="1800" i="1" dirty="0" smtClean="0">
                <a:solidFill>
                  <a:schemeClr val="accent6">
                    <a:lumMod val="50000"/>
                  </a:schemeClr>
                </a:solidFill>
                <a:latin typeface="Times New Roman" pitchFamily="18" charset="0"/>
              </a:rPr>
              <a:t>7. </a:t>
            </a:r>
            <a:r>
              <a:rPr lang="ru-RU" sz="1800" b="1" i="1" dirty="0" smtClean="0">
                <a:solidFill>
                  <a:schemeClr val="accent6">
                    <a:lumMod val="50000"/>
                  </a:schemeClr>
                </a:solidFill>
                <a:latin typeface="Times New Roman" pitchFamily="18" charset="0"/>
              </a:rPr>
              <a:t>По мере секуляризации высокие принципы неотчуждаемых прав человека превратились в понятие о правах индивидуума вне его связи с Богом. При этом охрана свободы личности трансформировалась в защиту своеволия </a:t>
            </a:r>
            <a:r>
              <a:rPr lang="ru-RU" sz="1800" i="1" dirty="0" smtClean="0">
                <a:solidFill>
                  <a:schemeClr val="accent6">
                    <a:lumMod val="50000"/>
                  </a:schemeClr>
                </a:solidFill>
                <a:latin typeface="Times New Roman" pitchFamily="18" charset="0"/>
              </a:rPr>
              <a:t>(до тех пор, пока оно не вредит иным индивидуумам), а также в требование от государства гарантий определенного материального уровня существования личности и семьи. В системе современного светского гуманистического понимания гражданских прав человек трактуется не как образ Божий, но как </a:t>
            </a:r>
            <a:r>
              <a:rPr lang="ru-RU" sz="1800" i="1" dirty="0" err="1" smtClean="0">
                <a:solidFill>
                  <a:schemeClr val="accent6">
                    <a:lumMod val="50000"/>
                  </a:schemeClr>
                </a:solidFill>
                <a:latin typeface="Times New Roman" pitchFamily="18" charset="0"/>
              </a:rPr>
              <a:t>самодостаточный</a:t>
            </a:r>
            <a:r>
              <a:rPr lang="ru-RU" sz="1800" i="1" dirty="0" smtClean="0">
                <a:solidFill>
                  <a:schemeClr val="accent6">
                    <a:lumMod val="50000"/>
                  </a:schemeClr>
                </a:solidFill>
                <a:latin typeface="Times New Roman" pitchFamily="18" charset="0"/>
              </a:rPr>
              <a:t> и самодовлеющий субъект. Однако вне Бога существует лишь человек падший, весьма далекий от чаемого христианами идеала совершенства, явленного во Христе («се, Человек!»). Между тем для христианского правосознания идея свободы и прав человека неразрывно связана с идеей служения. </a:t>
            </a:r>
            <a:r>
              <a:rPr lang="ru-RU" sz="1800" b="1" i="1" dirty="0" smtClean="0">
                <a:solidFill>
                  <a:schemeClr val="accent6">
                    <a:lumMod val="50000"/>
                  </a:schemeClr>
                </a:solidFill>
                <a:latin typeface="Times New Roman" pitchFamily="18" charset="0"/>
              </a:rPr>
              <a:t>Права нужны христианину прежде всего для того, чтобы, обладая ими, он мог наилучшим образом осуществить свое высокое призвание к «подобию Божию», исполнить свой долг перед Богом и Церковью, перед другими людьми, семьей, государством, народом и иными человеческими сообществами. </a:t>
            </a:r>
            <a:r>
              <a:rPr lang="ru-RU" sz="1800" dirty="0" smtClean="0">
                <a:solidFill>
                  <a:schemeClr val="accent6">
                    <a:lumMod val="50000"/>
                  </a:schemeClr>
                </a:solidFill>
                <a:latin typeface="Times New Roman" pitchFamily="18" charset="0"/>
              </a:rPr>
              <a:t>(Основы Социальной Концепции РПЦ). </a:t>
            </a:r>
            <a:endParaRPr lang="ru-RU" sz="1800" i="1" dirty="0" smtClean="0">
              <a:solidFill>
                <a:schemeClr val="accent6">
                  <a:lumMod val="50000"/>
                </a:schemeClr>
              </a:solidFill>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Отличия социального служения от социальной работы</a:t>
            </a:r>
          </a:p>
        </p:txBody>
      </p:sp>
      <p:sp>
        <p:nvSpPr>
          <p:cNvPr id="52227" name="Содержимое 3"/>
          <p:cNvSpPr>
            <a:spLocks noGrp="1"/>
          </p:cNvSpPr>
          <p:nvPr>
            <p:ph idx="4294967295"/>
          </p:nvPr>
        </p:nvSpPr>
        <p:spPr>
          <a:xfrm>
            <a:off x="179388" y="1052513"/>
            <a:ext cx="8785225" cy="5400675"/>
          </a:xfrm>
        </p:spPr>
        <p:txBody>
          <a:bodyPr/>
          <a:lstStyle/>
          <a:p>
            <a:pPr marL="0" indent="450850" algn="just">
              <a:buFont typeface="Arial" charset="0"/>
              <a:buNone/>
            </a:pPr>
            <a:r>
              <a:rPr lang="ru-RU" sz="1800" b="1" i="1" smtClean="0">
                <a:solidFill>
                  <a:srgbClr val="3333FF"/>
                </a:solidFill>
                <a:latin typeface="Times New Roman" pitchFamily="18" charset="0"/>
              </a:rPr>
              <a:t>В-шестых</a:t>
            </a:r>
            <a:r>
              <a:rPr lang="ru-RU" sz="1800" b="1" smtClean="0">
                <a:solidFill>
                  <a:srgbClr val="3333FF"/>
                </a:solidFill>
                <a:latin typeface="Times New Roman" pitchFamily="18" charset="0"/>
              </a:rPr>
              <a:t>,</a:t>
            </a:r>
            <a:r>
              <a:rPr lang="ru-RU" sz="1800" smtClean="0">
                <a:latin typeface="Times New Roman" pitchFamily="18" charset="0"/>
              </a:rPr>
              <a:t> отличаются также подходы к адресатам социального служения и клиентам социальной работы.</a:t>
            </a:r>
          </a:p>
          <a:p>
            <a:pPr marL="0" indent="450850" algn="just">
              <a:buFont typeface="Arial" charset="0"/>
              <a:buNone/>
            </a:pPr>
            <a:r>
              <a:rPr lang="ru-RU" sz="1800" smtClean="0">
                <a:latin typeface="Times New Roman" pitchFamily="18" charset="0"/>
              </a:rPr>
              <a:t>Социальная работа, как профессиональная деятельность, часто использует  персональный подход к клиенту, т.е. такой подход, когда адресат социальной работы рассматривается исключительно как конкретная личность с конкретными проблемами и запросами. Эти проблемы и запросы занимают основное внимание социального работника, решение проблем и удовлетворение запросов составляет задачу его работы. Хорошо, если личность подопечного при этом не упускается из виду, это во многом зависит от личности социального работника, от его нравственного лица, культурного уровня.</a:t>
            </a:r>
          </a:p>
          <a:p>
            <a:pPr marL="0" indent="450850" algn="just">
              <a:buFont typeface="Arial" charset="0"/>
              <a:buNone/>
            </a:pPr>
            <a:r>
              <a:rPr lang="ru-RU" sz="1800" smtClean="0">
                <a:latin typeface="Times New Roman" pitchFamily="18" charset="0"/>
              </a:rPr>
              <a:t>В отличие от светских социальных работников мы воспринимаем адресат социального служения  прежде всего с </a:t>
            </a:r>
            <a:r>
              <a:rPr lang="ru-RU" sz="1800" i="1" smtClean="0">
                <a:latin typeface="Times New Roman" pitchFamily="18" charset="0"/>
              </a:rPr>
              <a:t>архитипической</a:t>
            </a:r>
            <a:r>
              <a:rPr lang="ru-RU" sz="1800" smtClean="0">
                <a:latin typeface="Times New Roman" pitchFamily="18" charset="0"/>
              </a:rPr>
              <a:t> точки зрения. Мы в подопечном обязаны в первую очередь видеть «меньшего брата» или самый образ Христа. Только мысленно изъяв человека из контекста м</a:t>
            </a:r>
            <a:r>
              <a:rPr lang="en-US" sz="1800" smtClean="0">
                <a:latin typeface="Times New Roman" pitchFamily="18" charset="0"/>
              </a:rPr>
              <a:t>i</a:t>
            </a:r>
            <a:r>
              <a:rPr lang="ru-RU" sz="1800" smtClean="0">
                <a:latin typeface="Times New Roman" pitchFamily="18" charset="0"/>
              </a:rPr>
              <a:t>ра сего с его наносной шелухой, мы способны увидеть подлинное лицо нашего подопечного. Социальные работники – профессионалы не успевают или не ставят своей задачей видеть в человеке глубины, которые открываются христианину, в первую очередь пастырю. Когда же мы увидим в человеке образ Божий, архитипический подход уже может уступить место персональному.</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3" descr="light_shadow_m"/>
          <p:cNvPicPr>
            <a:picLocks noChangeAspect="1" noChangeArrowheads="1"/>
          </p:cNvPicPr>
          <p:nvPr/>
        </p:nvPicPr>
        <p:blipFill>
          <a:blip r:embed="rId2" cstate="email">
            <a:lum bright="-48000" contrast="-24000"/>
            <a:extLst>
              <a:ext uri="{28A0092B-C50C-407E-A947-70E740481C1C}">
                <a14:useLocalDpi xmlns:a14="http://schemas.microsoft.com/office/drawing/2010/main"/>
              </a:ext>
            </a:extLst>
          </a:blip>
          <a:srcRect/>
          <a:stretch>
            <a:fillRect/>
          </a:stretch>
        </p:blipFill>
        <p:spPr bwMode="auto">
          <a:xfrm rot="-3118864">
            <a:off x="1345406" y="3810794"/>
            <a:ext cx="3255963" cy="441325"/>
          </a:xfrm>
          <a:prstGeom prst="rect">
            <a:avLst/>
          </a:prstGeom>
          <a:noFill/>
        </p:spPr>
      </p:pic>
      <p:sp>
        <p:nvSpPr>
          <p:cNvPr id="79876" name="Freeform 4"/>
          <p:cNvSpPr>
            <a:spLocks/>
          </p:cNvSpPr>
          <p:nvPr/>
        </p:nvSpPr>
        <p:spPr bwMode="gray">
          <a:xfrm>
            <a:off x="1887538" y="3041650"/>
            <a:ext cx="2097087" cy="2016125"/>
          </a:xfrm>
          <a:custGeom>
            <a:avLst/>
            <a:gdLst/>
            <a:ahLst/>
            <a:cxnLst>
              <a:cxn ang="0">
                <a:pos x="763" y="102"/>
              </a:cxn>
              <a:cxn ang="0">
                <a:pos x="1209" y="244"/>
              </a:cxn>
              <a:cxn ang="0">
                <a:pos x="1325" y="314"/>
              </a:cxn>
              <a:cxn ang="0">
                <a:pos x="843" y="267"/>
              </a:cxn>
              <a:cxn ang="0">
                <a:pos x="305" y="1479"/>
              </a:cxn>
              <a:cxn ang="0">
                <a:pos x="0" y="1303"/>
              </a:cxn>
              <a:cxn ang="0">
                <a:pos x="763" y="102"/>
              </a:cxn>
            </a:cxnLst>
            <a:rect l="0" t="0" r="r" b="b"/>
            <a:pathLst>
              <a:path w="1335" h="1479">
                <a:moveTo>
                  <a:pt x="763" y="102"/>
                </a:moveTo>
                <a:cubicBezTo>
                  <a:pt x="920" y="0"/>
                  <a:pt x="1137" y="178"/>
                  <a:pt x="1209" y="244"/>
                </a:cubicBezTo>
                <a:cubicBezTo>
                  <a:pt x="1281" y="310"/>
                  <a:pt x="1335" y="312"/>
                  <a:pt x="1325" y="314"/>
                </a:cubicBezTo>
                <a:cubicBezTo>
                  <a:pt x="1262" y="339"/>
                  <a:pt x="1010" y="74"/>
                  <a:pt x="843" y="267"/>
                </a:cubicBezTo>
                <a:cubicBezTo>
                  <a:pt x="554" y="534"/>
                  <a:pt x="389" y="1337"/>
                  <a:pt x="305" y="1479"/>
                </a:cubicBezTo>
                <a:lnTo>
                  <a:pt x="0" y="1303"/>
                </a:lnTo>
                <a:cubicBezTo>
                  <a:pt x="76" y="1074"/>
                  <a:pt x="398" y="270"/>
                  <a:pt x="763" y="102"/>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77" name="Freeform 5"/>
          <p:cNvSpPr>
            <a:spLocks/>
          </p:cNvSpPr>
          <p:nvPr/>
        </p:nvSpPr>
        <p:spPr bwMode="gray">
          <a:xfrm flipH="1">
            <a:off x="4979988" y="3087688"/>
            <a:ext cx="2097087" cy="2016125"/>
          </a:xfrm>
          <a:custGeom>
            <a:avLst/>
            <a:gdLst/>
            <a:ahLst/>
            <a:cxnLst>
              <a:cxn ang="0">
                <a:pos x="763" y="102"/>
              </a:cxn>
              <a:cxn ang="0">
                <a:pos x="1209" y="244"/>
              </a:cxn>
              <a:cxn ang="0">
                <a:pos x="1325" y="314"/>
              </a:cxn>
              <a:cxn ang="0">
                <a:pos x="843" y="267"/>
              </a:cxn>
              <a:cxn ang="0">
                <a:pos x="305" y="1479"/>
              </a:cxn>
              <a:cxn ang="0">
                <a:pos x="0" y="1303"/>
              </a:cxn>
              <a:cxn ang="0">
                <a:pos x="763" y="102"/>
              </a:cxn>
            </a:cxnLst>
            <a:rect l="0" t="0" r="r" b="b"/>
            <a:pathLst>
              <a:path w="1335" h="1479">
                <a:moveTo>
                  <a:pt x="763" y="102"/>
                </a:moveTo>
                <a:cubicBezTo>
                  <a:pt x="920" y="0"/>
                  <a:pt x="1137" y="178"/>
                  <a:pt x="1209" y="244"/>
                </a:cubicBezTo>
                <a:cubicBezTo>
                  <a:pt x="1281" y="310"/>
                  <a:pt x="1335" y="312"/>
                  <a:pt x="1325" y="314"/>
                </a:cubicBezTo>
                <a:cubicBezTo>
                  <a:pt x="1262" y="339"/>
                  <a:pt x="1010" y="74"/>
                  <a:pt x="843" y="267"/>
                </a:cubicBezTo>
                <a:cubicBezTo>
                  <a:pt x="554" y="534"/>
                  <a:pt x="389" y="1337"/>
                  <a:pt x="305" y="1479"/>
                </a:cubicBezTo>
                <a:lnTo>
                  <a:pt x="0" y="1303"/>
                </a:lnTo>
                <a:cubicBezTo>
                  <a:pt x="76" y="1074"/>
                  <a:pt x="398" y="270"/>
                  <a:pt x="763" y="102"/>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79" name="Freeform 7"/>
          <p:cNvSpPr>
            <a:spLocks/>
          </p:cNvSpPr>
          <p:nvPr/>
        </p:nvSpPr>
        <p:spPr bwMode="gray">
          <a:xfrm>
            <a:off x="4202113" y="3036888"/>
            <a:ext cx="625475" cy="2103437"/>
          </a:xfrm>
          <a:custGeom>
            <a:avLst/>
            <a:gdLst/>
            <a:ahLst/>
            <a:cxnLst>
              <a:cxn ang="0">
                <a:pos x="229" y="318"/>
              </a:cxn>
              <a:cxn ang="0">
                <a:pos x="80" y="240"/>
              </a:cxn>
              <a:cxn ang="0">
                <a:pos x="10" y="1542"/>
              </a:cxn>
              <a:cxn ang="0">
                <a:pos x="362" y="1525"/>
              </a:cxn>
              <a:cxn ang="0">
                <a:pos x="229" y="318"/>
              </a:cxn>
            </a:cxnLst>
            <a:rect l="0" t="0" r="r" b="b"/>
            <a:pathLst>
              <a:path w="398" h="1542">
                <a:moveTo>
                  <a:pt x="229" y="318"/>
                </a:moveTo>
                <a:cubicBezTo>
                  <a:pt x="169" y="114"/>
                  <a:pt x="110" y="0"/>
                  <a:pt x="80" y="240"/>
                </a:cubicBezTo>
                <a:cubicBezTo>
                  <a:pt x="50" y="480"/>
                  <a:pt x="0" y="1379"/>
                  <a:pt x="10" y="1542"/>
                </a:cubicBezTo>
                <a:lnTo>
                  <a:pt x="362" y="1525"/>
                </a:lnTo>
                <a:cubicBezTo>
                  <a:pt x="398" y="1321"/>
                  <a:pt x="289" y="522"/>
                  <a:pt x="229" y="318"/>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83" name="Oval 11"/>
          <p:cNvSpPr>
            <a:spLocks noChangeArrowheads="1"/>
          </p:cNvSpPr>
          <p:nvPr/>
        </p:nvSpPr>
        <p:spPr bwMode="gray">
          <a:xfrm>
            <a:off x="990600" y="4438650"/>
            <a:ext cx="1749425"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884" name="Oval 12"/>
          <p:cNvSpPr>
            <a:spLocks noChangeArrowheads="1"/>
          </p:cNvSpPr>
          <p:nvPr/>
        </p:nvSpPr>
        <p:spPr bwMode="gray">
          <a:xfrm>
            <a:off x="1065213" y="4518025"/>
            <a:ext cx="1595437"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885" name="Picture 13"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122363" y="4575175"/>
            <a:ext cx="1492250" cy="1457325"/>
          </a:xfrm>
          <a:prstGeom prst="rect">
            <a:avLst/>
          </a:prstGeom>
          <a:noFill/>
        </p:spPr>
      </p:pic>
      <p:sp>
        <p:nvSpPr>
          <p:cNvPr id="79886" name="Oval 14"/>
          <p:cNvSpPr>
            <a:spLocks noChangeArrowheads="1"/>
          </p:cNvSpPr>
          <p:nvPr/>
        </p:nvSpPr>
        <p:spPr bwMode="gray">
          <a:xfrm>
            <a:off x="1122363" y="4575175"/>
            <a:ext cx="1482725" cy="1460500"/>
          </a:xfrm>
          <a:prstGeom prst="ellipse">
            <a:avLst/>
          </a:prstGeom>
          <a:gradFill rotWithShape="1">
            <a:gsLst>
              <a:gs pos="0">
                <a:schemeClr val="accent1">
                  <a:gamma/>
                  <a:shade val="26275"/>
                  <a:invGamma/>
                  <a:alpha val="89999"/>
                </a:schemeClr>
              </a:gs>
              <a:gs pos="50000">
                <a:schemeClr val="accent1">
                  <a:alpha val="45000"/>
                </a:schemeClr>
              </a:gs>
              <a:gs pos="100000">
                <a:schemeClr val="accent1">
                  <a:gamma/>
                  <a:shade val="26275"/>
                  <a:invGamma/>
                  <a:alpha val="89999"/>
                </a:schemeClr>
              </a:gs>
            </a:gsLst>
            <a:lin ang="5400000" scaled="1"/>
          </a:gradFill>
          <a:ln w="9525" algn="ctr">
            <a:noFill/>
            <a:round/>
            <a:headEnd/>
            <a:tailEnd/>
          </a:ln>
          <a:effectLst/>
        </p:spPr>
        <p:txBody>
          <a:bodyPr wrap="none" anchor="ctr"/>
          <a:lstStyle/>
          <a:p>
            <a:endParaRPr lang="ru-RU"/>
          </a:p>
        </p:txBody>
      </p:sp>
      <p:sp>
        <p:nvSpPr>
          <p:cNvPr id="79888" name="Oval 16"/>
          <p:cNvSpPr>
            <a:spLocks noChangeArrowheads="1"/>
          </p:cNvSpPr>
          <p:nvPr/>
        </p:nvSpPr>
        <p:spPr bwMode="gray">
          <a:xfrm>
            <a:off x="6083300" y="4438650"/>
            <a:ext cx="1747838"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889" name="Oval 17"/>
          <p:cNvSpPr>
            <a:spLocks noChangeArrowheads="1"/>
          </p:cNvSpPr>
          <p:nvPr/>
        </p:nvSpPr>
        <p:spPr bwMode="gray">
          <a:xfrm>
            <a:off x="6156325" y="4518025"/>
            <a:ext cx="1597025"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890" name="Picture 18"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6215063" y="4575175"/>
            <a:ext cx="1490662" cy="1457325"/>
          </a:xfrm>
          <a:prstGeom prst="rect">
            <a:avLst/>
          </a:prstGeom>
          <a:noFill/>
        </p:spPr>
      </p:pic>
      <p:sp>
        <p:nvSpPr>
          <p:cNvPr id="79891" name="Oval 19"/>
          <p:cNvSpPr>
            <a:spLocks noChangeArrowheads="1"/>
          </p:cNvSpPr>
          <p:nvPr/>
        </p:nvSpPr>
        <p:spPr bwMode="gray">
          <a:xfrm>
            <a:off x="6215063" y="4575175"/>
            <a:ext cx="1481137" cy="1460500"/>
          </a:xfrm>
          <a:prstGeom prst="ellipse">
            <a:avLst/>
          </a:prstGeom>
          <a:gradFill rotWithShape="1">
            <a:gsLst>
              <a:gs pos="0">
                <a:schemeClr val="folHlink">
                  <a:gamma/>
                  <a:shade val="26275"/>
                  <a:invGamma/>
                  <a:alpha val="89999"/>
                </a:schemeClr>
              </a:gs>
              <a:gs pos="50000">
                <a:schemeClr val="folHlink">
                  <a:alpha val="45000"/>
                </a:schemeClr>
              </a:gs>
              <a:gs pos="100000">
                <a:schemeClr val="folHlink">
                  <a:gamma/>
                  <a:shade val="26275"/>
                  <a:invGamma/>
                  <a:alpha val="89999"/>
                </a:schemeClr>
              </a:gs>
            </a:gsLst>
            <a:lin ang="5400000" scaled="1"/>
          </a:gradFill>
          <a:ln w="9525" algn="ctr">
            <a:noFill/>
            <a:round/>
            <a:headEnd/>
            <a:tailEnd/>
          </a:ln>
          <a:effectLst/>
        </p:spPr>
        <p:txBody>
          <a:bodyPr wrap="none" anchor="ctr"/>
          <a:lstStyle/>
          <a:p>
            <a:endParaRPr lang="ru-RU"/>
          </a:p>
        </p:txBody>
      </p:sp>
      <p:grpSp>
        <p:nvGrpSpPr>
          <p:cNvPr id="2" name="Group 21"/>
          <p:cNvGrpSpPr>
            <a:grpSpLocks/>
          </p:cNvGrpSpPr>
          <p:nvPr/>
        </p:nvGrpSpPr>
        <p:grpSpPr bwMode="auto">
          <a:xfrm rot="-1297425" flipH="1" flipV="1">
            <a:off x="6327775" y="5715000"/>
            <a:ext cx="1293813" cy="309563"/>
            <a:chOff x="2532" y="1051"/>
            <a:chExt cx="893" cy="246"/>
          </a:xfrm>
        </p:grpSpPr>
        <p:grpSp>
          <p:nvGrpSpPr>
            <p:cNvPr id="3" name="Group 22"/>
            <p:cNvGrpSpPr>
              <a:grpSpLocks/>
            </p:cNvGrpSpPr>
            <p:nvPr/>
          </p:nvGrpSpPr>
          <p:grpSpPr bwMode="auto">
            <a:xfrm>
              <a:off x="2532" y="1051"/>
              <a:ext cx="743" cy="185"/>
              <a:chOff x="1565" y="2568"/>
              <a:chExt cx="1118" cy="279"/>
            </a:xfrm>
          </p:grpSpPr>
          <p:sp>
            <p:nvSpPr>
              <p:cNvPr id="79895" name="AutoShape 2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6" name="AutoShape 2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7" name="AutoShape 2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8" name="AutoShape 2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4" name="Group 27"/>
            <p:cNvGrpSpPr>
              <a:grpSpLocks/>
            </p:cNvGrpSpPr>
            <p:nvPr/>
          </p:nvGrpSpPr>
          <p:grpSpPr bwMode="auto">
            <a:xfrm rot="1353540">
              <a:off x="2682" y="1111"/>
              <a:ext cx="743" cy="186"/>
              <a:chOff x="1565" y="2568"/>
              <a:chExt cx="1118" cy="279"/>
            </a:xfrm>
          </p:grpSpPr>
          <p:sp>
            <p:nvSpPr>
              <p:cNvPr id="79900" name="AutoShape 2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1" name="AutoShape 2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2" name="AutoShape 3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3" name="AutoShape 3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79904" name="Oval 32"/>
          <p:cNvSpPr>
            <a:spLocks noChangeArrowheads="1"/>
          </p:cNvSpPr>
          <p:nvPr/>
        </p:nvSpPr>
        <p:spPr bwMode="gray">
          <a:xfrm>
            <a:off x="3611563" y="4438650"/>
            <a:ext cx="1747837"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905" name="Oval 33"/>
          <p:cNvSpPr>
            <a:spLocks noChangeArrowheads="1"/>
          </p:cNvSpPr>
          <p:nvPr/>
        </p:nvSpPr>
        <p:spPr bwMode="gray">
          <a:xfrm>
            <a:off x="3684588" y="4518025"/>
            <a:ext cx="1597025"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906" name="Picture 34"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3743325" y="4575175"/>
            <a:ext cx="1490663" cy="1457325"/>
          </a:xfrm>
          <a:prstGeom prst="rect">
            <a:avLst/>
          </a:prstGeom>
          <a:noFill/>
        </p:spPr>
      </p:pic>
      <p:sp>
        <p:nvSpPr>
          <p:cNvPr id="79907" name="Oval 35"/>
          <p:cNvSpPr>
            <a:spLocks noChangeArrowheads="1"/>
          </p:cNvSpPr>
          <p:nvPr/>
        </p:nvSpPr>
        <p:spPr bwMode="gray">
          <a:xfrm>
            <a:off x="3743325" y="4575175"/>
            <a:ext cx="1481138" cy="1460500"/>
          </a:xfrm>
          <a:prstGeom prst="ellipse">
            <a:avLst/>
          </a:prstGeom>
          <a:gradFill rotWithShape="1">
            <a:gsLst>
              <a:gs pos="0">
                <a:schemeClr val="hlink">
                  <a:gamma/>
                  <a:shade val="26275"/>
                  <a:invGamma/>
                  <a:alpha val="89999"/>
                </a:schemeClr>
              </a:gs>
              <a:gs pos="50000">
                <a:schemeClr val="hlink">
                  <a:alpha val="45000"/>
                </a:schemeClr>
              </a:gs>
              <a:gs pos="100000">
                <a:schemeClr val="hlink">
                  <a:gamma/>
                  <a:shade val="26275"/>
                  <a:invGamma/>
                  <a:alpha val="89999"/>
                </a:schemeClr>
              </a:gs>
            </a:gsLst>
            <a:lin ang="5400000" scaled="1"/>
          </a:gradFill>
          <a:ln w="9525" algn="ctr">
            <a:noFill/>
            <a:round/>
            <a:headEnd/>
            <a:tailEnd/>
          </a:ln>
          <a:effectLst/>
        </p:spPr>
        <p:txBody>
          <a:bodyPr wrap="none" anchor="ctr"/>
          <a:lstStyle/>
          <a:p>
            <a:endParaRPr lang="ru-RU"/>
          </a:p>
        </p:txBody>
      </p:sp>
      <p:grpSp>
        <p:nvGrpSpPr>
          <p:cNvPr id="5" name="Group 37"/>
          <p:cNvGrpSpPr>
            <a:grpSpLocks/>
          </p:cNvGrpSpPr>
          <p:nvPr/>
        </p:nvGrpSpPr>
        <p:grpSpPr bwMode="auto">
          <a:xfrm rot="-1297425" flipH="1" flipV="1">
            <a:off x="3856038" y="5715000"/>
            <a:ext cx="1293812" cy="309563"/>
            <a:chOff x="2532" y="1051"/>
            <a:chExt cx="893" cy="246"/>
          </a:xfrm>
        </p:grpSpPr>
        <p:grpSp>
          <p:nvGrpSpPr>
            <p:cNvPr id="6" name="Group 38"/>
            <p:cNvGrpSpPr>
              <a:grpSpLocks/>
            </p:cNvGrpSpPr>
            <p:nvPr/>
          </p:nvGrpSpPr>
          <p:grpSpPr bwMode="auto">
            <a:xfrm>
              <a:off x="2532" y="1051"/>
              <a:ext cx="743" cy="185"/>
              <a:chOff x="1565" y="2568"/>
              <a:chExt cx="1118" cy="279"/>
            </a:xfrm>
          </p:grpSpPr>
          <p:sp>
            <p:nvSpPr>
              <p:cNvPr id="79911" name="AutoShape 3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2" name="AutoShape 4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3" name="AutoShape 4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4" name="AutoShape 4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7" name="Group 43"/>
            <p:cNvGrpSpPr>
              <a:grpSpLocks/>
            </p:cNvGrpSpPr>
            <p:nvPr/>
          </p:nvGrpSpPr>
          <p:grpSpPr bwMode="auto">
            <a:xfrm rot="1353540">
              <a:off x="2682" y="1111"/>
              <a:ext cx="743" cy="186"/>
              <a:chOff x="1565" y="2568"/>
              <a:chExt cx="1118" cy="279"/>
            </a:xfrm>
          </p:grpSpPr>
          <p:sp>
            <p:nvSpPr>
              <p:cNvPr id="79916" name="AutoShape 4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7" name="AutoShape 4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8" name="AutoShape 4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9" name="AutoShape 4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nvGrpSpPr>
          <p:cNvPr id="8" name="Group 53"/>
          <p:cNvGrpSpPr>
            <a:grpSpLocks/>
          </p:cNvGrpSpPr>
          <p:nvPr/>
        </p:nvGrpSpPr>
        <p:grpSpPr bwMode="auto">
          <a:xfrm rot="-1297425" flipH="1" flipV="1">
            <a:off x="1223963" y="5715000"/>
            <a:ext cx="1293812" cy="309563"/>
            <a:chOff x="2532" y="1051"/>
            <a:chExt cx="893" cy="246"/>
          </a:xfrm>
        </p:grpSpPr>
        <p:grpSp>
          <p:nvGrpSpPr>
            <p:cNvPr id="9" name="Group 54"/>
            <p:cNvGrpSpPr>
              <a:grpSpLocks/>
            </p:cNvGrpSpPr>
            <p:nvPr/>
          </p:nvGrpSpPr>
          <p:grpSpPr bwMode="auto">
            <a:xfrm>
              <a:off x="2532" y="1051"/>
              <a:ext cx="743" cy="185"/>
              <a:chOff x="1565" y="2568"/>
              <a:chExt cx="1118" cy="279"/>
            </a:xfrm>
          </p:grpSpPr>
          <p:sp>
            <p:nvSpPr>
              <p:cNvPr id="79927" name="AutoShape 5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28" name="AutoShape 5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29" name="AutoShape 5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0" name="AutoShape 5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0" name="Group 59"/>
            <p:cNvGrpSpPr>
              <a:grpSpLocks/>
            </p:cNvGrpSpPr>
            <p:nvPr/>
          </p:nvGrpSpPr>
          <p:grpSpPr bwMode="auto">
            <a:xfrm rot="1353540">
              <a:off x="2682" y="1111"/>
              <a:ext cx="743" cy="186"/>
              <a:chOff x="1565" y="2568"/>
              <a:chExt cx="1118" cy="279"/>
            </a:xfrm>
          </p:grpSpPr>
          <p:sp>
            <p:nvSpPr>
              <p:cNvPr id="79932" name="AutoShape 6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3" name="AutoShape 6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4" name="AutoShape 6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5" name="AutoShape 6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nvGrpSpPr>
          <p:cNvPr id="11" name="Group 64"/>
          <p:cNvGrpSpPr>
            <a:grpSpLocks/>
          </p:cNvGrpSpPr>
          <p:nvPr/>
        </p:nvGrpSpPr>
        <p:grpSpPr bwMode="auto">
          <a:xfrm>
            <a:off x="1547664" y="764704"/>
            <a:ext cx="5976664" cy="1872207"/>
            <a:chOff x="1440" y="924"/>
            <a:chExt cx="2688" cy="389"/>
          </a:xfrm>
        </p:grpSpPr>
        <p:grpSp>
          <p:nvGrpSpPr>
            <p:cNvPr id="12" name="Group 65"/>
            <p:cNvGrpSpPr>
              <a:grpSpLocks/>
            </p:cNvGrpSpPr>
            <p:nvPr/>
          </p:nvGrpSpPr>
          <p:grpSpPr bwMode="auto">
            <a:xfrm>
              <a:off x="1440" y="924"/>
              <a:ext cx="2688" cy="389"/>
              <a:chOff x="1596" y="1167"/>
              <a:chExt cx="2448" cy="389"/>
            </a:xfrm>
          </p:grpSpPr>
          <p:sp>
            <p:nvSpPr>
              <p:cNvPr id="79938" name="AutoShape 66"/>
              <p:cNvSpPr>
                <a:spLocks noChangeArrowheads="1"/>
              </p:cNvSpPr>
              <p:nvPr/>
            </p:nvSpPr>
            <p:spPr bwMode="gray">
              <a:xfrm>
                <a:off x="1596" y="1167"/>
                <a:ext cx="2448" cy="389"/>
              </a:xfrm>
              <a:prstGeom prst="roundRect">
                <a:avLst>
                  <a:gd name="adj" fmla="val 50000"/>
                </a:avLst>
              </a:prstGeom>
              <a:solidFill>
                <a:srgbClr val="FCFCFC">
                  <a:alpha val="89999"/>
                </a:srgbClr>
              </a:solidFill>
              <a:ln w="9525" algn="ctr">
                <a:noFill/>
                <a:round/>
                <a:headEnd/>
                <a:tailEnd/>
              </a:ln>
              <a:effectLst/>
            </p:spPr>
            <p:txBody>
              <a:bodyPr wrap="none" anchor="ctr"/>
              <a:lstStyle/>
              <a:p>
                <a:endParaRPr lang="ru-RU"/>
              </a:p>
            </p:txBody>
          </p:sp>
          <p:sp>
            <p:nvSpPr>
              <p:cNvPr id="79939" name="AutoShape 67"/>
              <p:cNvSpPr>
                <a:spLocks noChangeArrowheads="1"/>
              </p:cNvSpPr>
              <p:nvPr/>
            </p:nvSpPr>
            <p:spPr bwMode="gray">
              <a:xfrm>
                <a:off x="1632" y="1167"/>
                <a:ext cx="2371" cy="389"/>
              </a:xfrm>
              <a:prstGeom prst="roundRect">
                <a:avLst>
                  <a:gd name="adj" fmla="val 50000"/>
                </a:avLst>
              </a:prstGeom>
              <a:gradFill rotWithShape="1">
                <a:gsLst>
                  <a:gs pos="0">
                    <a:schemeClr val="tx2">
                      <a:gamma/>
                      <a:shade val="72549"/>
                      <a:invGamma/>
                    </a:schemeClr>
                  </a:gs>
                  <a:gs pos="50000">
                    <a:schemeClr val="tx2">
                      <a:alpha val="89999"/>
                    </a:schemeClr>
                  </a:gs>
                  <a:gs pos="100000">
                    <a:schemeClr val="tx2">
                      <a:gamma/>
                      <a:shade val="72549"/>
                      <a:invGamma/>
                    </a:schemeClr>
                  </a:gs>
                </a:gsLst>
                <a:lin ang="5400000" scaled="1"/>
              </a:gradFill>
              <a:ln w="9525" algn="ctr">
                <a:noFill/>
                <a:round/>
                <a:headEnd/>
                <a:tailEnd/>
              </a:ln>
              <a:effectLst/>
            </p:spPr>
            <p:txBody>
              <a:bodyPr wrap="none" anchor="ctr"/>
              <a:lstStyle/>
              <a:p>
                <a:pPr algn="ctr"/>
                <a:endParaRPr lang="ru-RU">
                  <a:solidFill>
                    <a:schemeClr val="bg1"/>
                  </a:solidFill>
                  <a:latin typeface="Symbol" pitchFamily="18" charset="2"/>
                </a:endParaRPr>
              </a:p>
            </p:txBody>
          </p:sp>
        </p:grpSp>
        <p:sp>
          <p:nvSpPr>
            <p:cNvPr id="79940" name="Rectangle 68"/>
            <p:cNvSpPr>
              <a:spLocks noChangeArrowheads="1"/>
            </p:cNvSpPr>
            <p:nvPr/>
          </p:nvSpPr>
          <p:spPr bwMode="gray">
            <a:xfrm>
              <a:off x="1618" y="984"/>
              <a:ext cx="2285" cy="326"/>
            </a:xfrm>
            <a:prstGeom prst="rect">
              <a:avLst/>
            </a:prstGeom>
            <a:noFill/>
            <a:ln w="9525">
              <a:noFill/>
              <a:miter lim="800000"/>
              <a:headEnd/>
              <a:tailEnd/>
            </a:ln>
            <a:effectLst/>
          </p:spPr>
          <p:txBody>
            <a:bodyPr wrap="square">
              <a:spAutoFit/>
            </a:bodyPr>
            <a:lstStyle/>
            <a:p>
              <a:pPr algn="ctr">
                <a:spcBef>
                  <a:spcPct val="50000"/>
                </a:spcBef>
              </a:pPr>
              <a:r>
                <a:rPr lang="ru-RU" sz="2400" b="1" dirty="0" smtClean="0">
                  <a:solidFill>
                    <a:srgbClr val="FFFFFF"/>
                  </a:solidFill>
                </a:rPr>
                <a:t>Человек, которому мы помогаем, для нас кто? Как мы его называем?</a:t>
              </a:r>
              <a:endParaRPr lang="en-US" sz="2400" b="1" dirty="0">
                <a:solidFill>
                  <a:srgbClr val="FFFFFF"/>
                </a:solidFill>
              </a:endParaRPr>
            </a:p>
          </p:txBody>
        </p:sp>
      </p:grpSp>
      <p:pic>
        <p:nvPicPr>
          <p:cNvPr id="79941" name="Picture 69"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76350" y="4591050"/>
            <a:ext cx="1169988" cy="512763"/>
          </a:xfrm>
          <a:prstGeom prst="rect">
            <a:avLst/>
          </a:prstGeom>
          <a:noFill/>
        </p:spPr>
      </p:pic>
      <p:pic>
        <p:nvPicPr>
          <p:cNvPr id="79942" name="Picture 70"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95725" y="4591050"/>
            <a:ext cx="1169988" cy="512763"/>
          </a:xfrm>
          <a:prstGeom prst="rect">
            <a:avLst/>
          </a:prstGeom>
          <a:noFill/>
        </p:spPr>
      </p:pic>
      <p:pic>
        <p:nvPicPr>
          <p:cNvPr id="79943" name="Picture 71"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64288" y="4591050"/>
            <a:ext cx="1169987" cy="51276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3" descr="light_shadow_m"/>
          <p:cNvPicPr>
            <a:picLocks noChangeAspect="1" noChangeArrowheads="1"/>
          </p:cNvPicPr>
          <p:nvPr/>
        </p:nvPicPr>
        <p:blipFill>
          <a:blip r:embed="rId2" cstate="email">
            <a:lum bright="-48000" contrast="-24000"/>
            <a:extLst>
              <a:ext uri="{28A0092B-C50C-407E-A947-70E740481C1C}">
                <a14:useLocalDpi xmlns:a14="http://schemas.microsoft.com/office/drawing/2010/main"/>
              </a:ext>
            </a:extLst>
          </a:blip>
          <a:srcRect/>
          <a:stretch>
            <a:fillRect/>
          </a:stretch>
        </p:blipFill>
        <p:spPr bwMode="auto">
          <a:xfrm rot="-3118864">
            <a:off x="1345406" y="3810794"/>
            <a:ext cx="3255963" cy="441325"/>
          </a:xfrm>
          <a:prstGeom prst="rect">
            <a:avLst/>
          </a:prstGeom>
          <a:noFill/>
        </p:spPr>
      </p:pic>
      <p:sp>
        <p:nvSpPr>
          <p:cNvPr id="79876" name="Freeform 4"/>
          <p:cNvSpPr>
            <a:spLocks/>
          </p:cNvSpPr>
          <p:nvPr/>
        </p:nvSpPr>
        <p:spPr bwMode="gray">
          <a:xfrm>
            <a:off x="1887538" y="3041650"/>
            <a:ext cx="2097087" cy="2016125"/>
          </a:xfrm>
          <a:custGeom>
            <a:avLst/>
            <a:gdLst/>
            <a:ahLst/>
            <a:cxnLst>
              <a:cxn ang="0">
                <a:pos x="763" y="102"/>
              </a:cxn>
              <a:cxn ang="0">
                <a:pos x="1209" y="244"/>
              </a:cxn>
              <a:cxn ang="0">
                <a:pos x="1325" y="314"/>
              </a:cxn>
              <a:cxn ang="0">
                <a:pos x="843" y="267"/>
              </a:cxn>
              <a:cxn ang="0">
                <a:pos x="305" y="1479"/>
              </a:cxn>
              <a:cxn ang="0">
                <a:pos x="0" y="1303"/>
              </a:cxn>
              <a:cxn ang="0">
                <a:pos x="763" y="102"/>
              </a:cxn>
            </a:cxnLst>
            <a:rect l="0" t="0" r="r" b="b"/>
            <a:pathLst>
              <a:path w="1335" h="1479">
                <a:moveTo>
                  <a:pt x="763" y="102"/>
                </a:moveTo>
                <a:cubicBezTo>
                  <a:pt x="920" y="0"/>
                  <a:pt x="1137" y="178"/>
                  <a:pt x="1209" y="244"/>
                </a:cubicBezTo>
                <a:cubicBezTo>
                  <a:pt x="1281" y="310"/>
                  <a:pt x="1335" y="312"/>
                  <a:pt x="1325" y="314"/>
                </a:cubicBezTo>
                <a:cubicBezTo>
                  <a:pt x="1262" y="339"/>
                  <a:pt x="1010" y="74"/>
                  <a:pt x="843" y="267"/>
                </a:cubicBezTo>
                <a:cubicBezTo>
                  <a:pt x="554" y="534"/>
                  <a:pt x="389" y="1337"/>
                  <a:pt x="305" y="1479"/>
                </a:cubicBezTo>
                <a:lnTo>
                  <a:pt x="0" y="1303"/>
                </a:lnTo>
                <a:cubicBezTo>
                  <a:pt x="76" y="1074"/>
                  <a:pt x="398" y="270"/>
                  <a:pt x="763" y="102"/>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77" name="Freeform 5"/>
          <p:cNvSpPr>
            <a:spLocks/>
          </p:cNvSpPr>
          <p:nvPr/>
        </p:nvSpPr>
        <p:spPr bwMode="gray">
          <a:xfrm flipH="1">
            <a:off x="5364088" y="2852936"/>
            <a:ext cx="2097087" cy="2016125"/>
          </a:xfrm>
          <a:custGeom>
            <a:avLst/>
            <a:gdLst/>
            <a:ahLst/>
            <a:cxnLst>
              <a:cxn ang="0">
                <a:pos x="763" y="102"/>
              </a:cxn>
              <a:cxn ang="0">
                <a:pos x="1209" y="244"/>
              </a:cxn>
              <a:cxn ang="0">
                <a:pos x="1325" y="314"/>
              </a:cxn>
              <a:cxn ang="0">
                <a:pos x="843" y="267"/>
              </a:cxn>
              <a:cxn ang="0">
                <a:pos x="305" y="1479"/>
              </a:cxn>
              <a:cxn ang="0">
                <a:pos x="0" y="1303"/>
              </a:cxn>
              <a:cxn ang="0">
                <a:pos x="763" y="102"/>
              </a:cxn>
            </a:cxnLst>
            <a:rect l="0" t="0" r="r" b="b"/>
            <a:pathLst>
              <a:path w="1335" h="1479">
                <a:moveTo>
                  <a:pt x="763" y="102"/>
                </a:moveTo>
                <a:cubicBezTo>
                  <a:pt x="920" y="0"/>
                  <a:pt x="1137" y="178"/>
                  <a:pt x="1209" y="244"/>
                </a:cubicBezTo>
                <a:cubicBezTo>
                  <a:pt x="1281" y="310"/>
                  <a:pt x="1335" y="312"/>
                  <a:pt x="1325" y="314"/>
                </a:cubicBezTo>
                <a:cubicBezTo>
                  <a:pt x="1262" y="339"/>
                  <a:pt x="1010" y="74"/>
                  <a:pt x="843" y="267"/>
                </a:cubicBezTo>
                <a:cubicBezTo>
                  <a:pt x="554" y="534"/>
                  <a:pt x="389" y="1337"/>
                  <a:pt x="305" y="1479"/>
                </a:cubicBezTo>
                <a:lnTo>
                  <a:pt x="0" y="1303"/>
                </a:lnTo>
                <a:cubicBezTo>
                  <a:pt x="76" y="1074"/>
                  <a:pt x="398" y="270"/>
                  <a:pt x="763" y="102"/>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79" name="Freeform 7"/>
          <p:cNvSpPr>
            <a:spLocks/>
          </p:cNvSpPr>
          <p:nvPr/>
        </p:nvSpPr>
        <p:spPr bwMode="gray">
          <a:xfrm>
            <a:off x="4202113" y="3036888"/>
            <a:ext cx="625475" cy="2103437"/>
          </a:xfrm>
          <a:custGeom>
            <a:avLst/>
            <a:gdLst/>
            <a:ahLst/>
            <a:cxnLst>
              <a:cxn ang="0">
                <a:pos x="229" y="318"/>
              </a:cxn>
              <a:cxn ang="0">
                <a:pos x="80" y="240"/>
              </a:cxn>
              <a:cxn ang="0">
                <a:pos x="10" y="1542"/>
              </a:cxn>
              <a:cxn ang="0">
                <a:pos x="362" y="1525"/>
              </a:cxn>
              <a:cxn ang="0">
                <a:pos x="229" y="318"/>
              </a:cxn>
            </a:cxnLst>
            <a:rect l="0" t="0" r="r" b="b"/>
            <a:pathLst>
              <a:path w="398" h="1542">
                <a:moveTo>
                  <a:pt x="229" y="318"/>
                </a:moveTo>
                <a:cubicBezTo>
                  <a:pt x="169" y="114"/>
                  <a:pt x="110" y="0"/>
                  <a:pt x="80" y="240"/>
                </a:cubicBezTo>
                <a:cubicBezTo>
                  <a:pt x="50" y="480"/>
                  <a:pt x="0" y="1379"/>
                  <a:pt x="10" y="1542"/>
                </a:cubicBezTo>
                <a:lnTo>
                  <a:pt x="362" y="1525"/>
                </a:lnTo>
                <a:cubicBezTo>
                  <a:pt x="398" y="1321"/>
                  <a:pt x="289" y="522"/>
                  <a:pt x="229" y="318"/>
                </a:cubicBezTo>
                <a:close/>
              </a:path>
            </a:pathLst>
          </a:custGeom>
          <a:gradFill rotWithShape="1">
            <a:gsLst>
              <a:gs pos="0">
                <a:srgbClr val="B2B2B2"/>
              </a:gs>
              <a:gs pos="100000">
                <a:srgbClr val="B2B2B2">
                  <a:gamma/>
                  <a:shade val="0"/>
                  <a:invGamma/>
                </a:srgbClr>
              </a:gs>
            </a:gsLst>
            <a:lin ang="0" scaled="1"/>
          </a:gradFill>
          <a:ln w="9525" cap="flat" cmpd="sng">
            <a:noFill/>
            <a:prstDash val="solid"/>
            <a:round/>
            <a:headEnd/>
            <a:tailEnd/>
          </a:ln>
          <a:effectLst/>
        </p:spPr>
        <p:txBody>
          <a:bodyPr wrap="none" anchor="ctr"/>
          <a:lstStyle/>
          <a:p>
            <a:endParaRPr lang="ru-RU"/>
          </a:p>
        </p:txBody>
      </p:sp>
      <p:sp>
        <p:nvSpPr>
          <p:cNvPr id="79883" name="Oval 11"/>
          <p:cNvSpPr>
            <a:spLocks noChangeArrowheads="1"/>
          </p:cNvSpPr>
          <p:nvPr/>
        </p:nvSpPr>
        <p:spPr bwMode="gray">
          <a:xfrm>
            <a:off x="990600" y="4438650"/>
            <a:ext cx="1749425"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884" name="Oval 12"/>
          <p:cNvSpPr>
            <a:spLocks noChangeArrowheads="1"/>
          </p:cNvSpPr>
          <p:nvPr/>
        </p:nvSpPr>
        <p:spPr bwMode="gray">
          <a:xfrm>
            <a:off x="1065213" y="4518025"/>
            <a:ext cx="1595437"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885" name="Picture 13"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122363" y="4575175"/>
            <a:ext cx="1492250" cy="1457325"/>
          </a:xfrm>
          <a:prstGeom prst="rect">
            <a:avLst/>
          </a:prstGeom>
          <a:noFill/>
        </p:spPr>
      </p:pic>
      <p:sp>
        <p:nvSpPr>
          <p:cNvPr id="79886" name="Oval 14"/>
          <p:cNvSpPr>
            <a:spLocks noChangeArrowheads="1"/>
          </p:cNvSpPr>
          <p:nvPr/>
        </p:nvSpPr>
        <p:spPr bwMode="gray">
          <a:xfrm>
            <a:off x="1122363" y="4575175"/>
            <a:ext cx="1482725" cy="1460500"/>
          </a:xfrm>
          <a:prstGeom prst="ellipse">
            <a:avLst/>
          </a:prstGeom>
          <a:gradFill rotWithShape="1">
            <a:gsLst>
              <a:gs pos="0">
                <a:schemeClr val="accent1">
                  <a:gamma/>
                  <a:shade val="26275"/>
                  <a:invGamma/>
                  <a:alpha val="89999"/>
                </a:schemeClr>
              </a:gs>
              <a:gs pos="50000">
                <a:schemeClr val="accent1">
                  <a:alpha val="45000"/>
                </a:schemeClr>
              </a:gs>
              <a:gs pos="100000">
                <a:schemeClr val="accent1">
                  <a:gamma/>
                  <a:shade val="26275"/>
                  <a:invGamma/>
                  <a:alpha val="89999"/>
                </a:schemeClr>
              </a:gs>
            </a:gsLst>
            <a:lin ang="5400000" scaled="1"/>
          </a:gradFill>
          <a:ln w="9525" algn="ctr">
            <a:noFill/>
            <a:round/>
            <a:headEnd/>
            <a:tailEnd/>
          </a:ln>
          <a:effectLst/>
        </p:spPr>
        <p:txBody>
          <a:bodyPr wrap="none" anchor="ctr"/>
          <a:lstStyle/>
          <a:p>
            <a:endParaRPr lang="ru-RU"/>
          </a:p>
        </p:txBody>
      </p:sp>
      <p:sp>
        <p:nvSpPr>
          <p:cNvPr id="79888" name="Oval 16"/>
          <p:cNvSpPr>
            <a:spLocks noChangeArrowheads="1"/>
          </p:cNvSpPr>
          <p:nvPr/>
        </p:nvSpPr>
        <p:spPr bwMode="gray">
          <a:xfrm>
            <a:off x="6444208" y="4509120"/>
            <a:ext cx="1747838"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889" name="Oval 17"/>
          <p:cNvSpPr>
            <a:spLocks noChangeArrowheads="1"/>
          </p:cNvSpPr>
          <p:nvPr/>
        </p:nvSpPr>
        <p:spPr bwMode="gray">
          <a:xfrm>
            <a:off x="6588224" y="4509120"/>
            <a:ext cx="1597025"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890" name="Picture 18"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6588224" y="4581128"/>
            <a:ext cx="1490662" cy="1457325"/>
          </a:xfrm>
          <a:prstGeom prst="rect">
            <a:avLst/>
          </a:prstGeom>
          <a:noFill/>
        </p:spPr>
      </p:pic>
      <p:sp>
        <p:nvSpPr>
          <p:cNvPr id="79891" name="Oval 19"/>
          <p:cNvSpPr>
            <a:spLocks noChangeArrowheads="1"/>
          </p:cNvSpPr>
          <p:nvPr/>
        </p:nvSpPr>
        <p:spPr bwMode="gray">
          <a:xfrm>
            <a:off x="6660232" y="4581128"/>
            <a:ext cx="1481137" cy="1460500"/>
          </a:xfrm>
          <a:prstGeom prst="ellipse">
            <a:avLst/>
          </a:prstGeom>
          <a:gradFill rotWithShape="1">
            <a:gsLst>
              <a:gs pos="0">
                <a:schemeClr val="folHlink">
                  <a:gamma/>
                  <a:shade val="26275"/>
                  <a:invGamma/>
                  <a:alpha val="89999"/>
                </a:schemeClr>
              </a:gs>
              <a:gs pos="50000">
                <a:schemeClr val="folHlink">
                  <a:alpha val="45000"/>
                </a:schemeClr>
              </a:gs>
              <a:gs pos="100000">
                <a:schemeClr val="folHlink">
                  <a:gamma/>
                  <a:shade val="26275"/>
                  <a:invGamma/>
                  <a:alpha val="89999"/>
                </a:schemeClr>
              </a:gs>
            </a:gsLst>
            <a:lin ang="5400000" scaled="1"/>
          </a:gradFill>
          <a:ln w="9525" algn="ctr">
            <a:noFill/>
            <a:round/>
            <a:headEnd/>
            <a:tailEnd/>
          </a:ln>
          <a:effectLst/>
        </p:spPr>
        <p:txBody>
          <a:bodyPr wrap="none" anchor="ctr"/>
          <a:lstStyle/>
          <a:p>
            <a:endParaRPr lang="ru-RU"/>
          </a:p>
        </p:txBody>
      </p:sp>
      <p:grpSp>
        <p:nvGrpSpPr>
          <p:cNvPr id="2" name="Group 21"/>
          <p:cNvGrpSpPr>
            <a:grpSpLocks/>
          </p:cNvGrpSpPr>
          <p:nvPr/>
        </p:nvGrpSpPr>
        <p:grpSpPr bwMode="auto">
          <a:xfrm rot="-1297425" flipH="1" flipV="1">
            <a:off x="6743752" y="5888747"/>
            <a:ext cx="1293813" cy="309563"/>
            <a:chOff x="2532" y="1051"/>
            <a:chExt cx="893" cy="246"/>
          </a:xfrm>
        </p:grpSpPr>
        <p:grpSp>
          <p:nvGrpSpPr>
            <p:cNvPr id="3" name="Group 22"/>
            <p:cNvGrpSpPr>
              <a:grpSpLocks/>
            </p:cNvGrpSpPr>
            <p:nvPr/>
          </p:nvGrpSpPr>
          <p:grpSpPr bwMode="auto">
            <a:xfrm>
              <a:off x="2532" y="1051"/>
              <a:ext cx="743" cy="185"/>
              <a:chOff x="1565" y="2568"/>
              <a:chExt cx="1118" cy="279"/>
            </a:xfrm>
          </p:grpSpPr>
          <p:sp>
            <p:nvSpPr>
              <p:cNvPr id="79895" name="AutoShape 2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6" name="AutoShape 2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7" name="AutoShape 2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898" name="AutoShape 2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4" name="Group 27"/>
            <p:cNvGrpSpPr>
              <a:grpSpLocks/>
            </p:cNvGrpSpPr>
            <p:nvPr/>
          </p:nvGrpSpPr>
          <p:grpSpPr bwMode="auto">
            <a:xfrm rot="1353540">
              <a:off x="2682" y="1111"/>
              <a:ext cx="743" cy="186"/>
              <a:chOff x="1565" y="2568"/>
              <a:chExt cx="1118" cy="279"/>
            </a:xfrm>
          </p:grpSpPr>
          <p:sp>
            <p:nvSpPr>
              <p:cNvPr id="79900" name="AutoShape 2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1" name="AutoShape 2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2" name="AutoShape 3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03" name="AutoShape 3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79904" name="Oval 32"/>
          <p:cNvSpPr>
            <a:spLocks noChangeArrowheads="1"/>
          </p:cNvSpPr>
          <p:nvPr/>
        </p:nvSpPr>
        <p:spPr bwMode="gray">
          <a:xfrm>
            <a:off x="3611563" y="4438650"/>
            <a:ext cx="1747837" cy="1733550"/>
          </a:xfrm>
          <a:prstGeom prst="ellipse">
            <a:avLst/>
          </a:prstGeom>
          <a:gradFill rotWithShape="1">
            <a:gsLst>
              <a:gs pos="0">
                <a:srgbClr val="B2B2B2"/>
              </a:gs>
              <a:gs pos="100000">
                <a:srgbClr val="B2B2B2">
                  <a:gamma/>
                  <a:tint val="0"/>
                  <a:invGamma/>
                </a:srgbClr>
              </a:gs>
            </a:gsLst>
            <a:lin ang="5400000" scaled="1"/>
          </a:gradFill>
          <a:ln w="19050" algn="ctr">
            <a:noFill/>
            <a:round/>
            <a:headEnd/>
            <a:tailEnd/>
          </a:ln>
          <a:effectLst/>
        </p:spPr>
        <p:txBody>
          <a:bodyPr wrap="none" anchor="ctr"/>
          <a:lstStyle/>
          <a:p>
            <a:endParaRPr lang="ru-RU"/>
          </a:p>
        </p:txBody>
      </p:sp>
      <p:sp>
        <p:nvSpPr>
          <p:cNvPr id="79905" name="Oval 33"/>
          <p:cNvSpPr>
            <a:spLocks noChangeArrowheads="1"/>
          </p:cNvSpPr>
          <p:nvPr/>
        </p:nvSpPr>
        <p:spPr bwMode="gray">
          <a:xfrm>
            <a:off x="3684588" y="4518025"/>
            <a:ext cx="1597025" cy="1582738"/>
          </a:xfrm>
          <a:prstGeom prst="ellipse">
            <a:avLst/>
          </a:prstGeom>
          <a:gradFill rotWithShape="1">
            <a:gsLst>
              <a:gs pos="0">
                <a:srgbClr val="DDDDDD"/>
              </a:gs>
              <a:gs pos="50000">
                <a:srgbClr val="DDDDDD">
                  <a:gamma/>
                  <a:tint val="26667"/>
                  <a:invGamma/>
                </a:srgbClr>
              </a:gs>
              <a:gs pos="100000">
                <a:srgbClr val="DDDDDD"/>
              </a:gs>
            </a:gsLst>
            <a:lin ang="5400000" scaled="1"/>
          </a:gradFill>
          <a:ln w="19050" algn="ctr">
            <a:noFill/>
            <a:round/>
            <a:headEnd/>
            <a:tailEnd/>
          </a:ln>
          <a:effectLst/>
        </p:spPr>
        <p:txBody>
          <a:bodyPr wrap="none" anchor="ctr"/>
          <a:lstStyle/>
          <a:p>
            <a:endParaRPr lang="ru-RU"/>
          </a:p>
        </p:txBody>
      </p:sp>
      <p:pic>
        <p:nvPicPr>
          <p:cNvPr id="79906" name="Picture 34" descr="circuler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3743325" y="4575175"/>
            <a:ext cx="1490663" cy="1457325"/>
          </a:xfrm>
          <a:prstGeom prst="rect">
            <a:avLst/>
          </a:prstGeom>
          <a:noFill/>
        </p:spPr>
      </p:pic>
      <p:sp>
        <p:nvSpPr>
          <p:cNvPr id="79907" name="Oval 35"/>
          <p:cNvSpPr>
            <a:spLocks noChangeArrowheads="1"/>
          </p:cNvSpPr>
          <p:nvPr/>
        </p:nvSpPr>
        <p:spPr bwMode="gray">
          <a:xfrm>
            <a:off x="3743325" y="4575175"/>
            <a:ext cx="1481138" cy="1460500"/>
          </a:xfrm>
          <a:prstGeom prst="ellipse">
            <a:avLst/>
          </a:prstGeom>
          <a:gradFill rotWithShape="1">
            <a:gsLst>
              <a:gs pos="0">
                <a:schemeClr val="hlink">
                  <a:gamma/>
                  <a:shade val="26275"/>
                  <a:invGamma/>
                  <a:alpha val="89999"/>
                </a:schemeClr>
              </a:gs>
              <a:gs pos="50000">
                <a:schemeClr val="hlink">
                  <a:alpha val="45000"/>
                </a:schemeClr>
              </a:gs>
              <a:gs pos="100000">
                <a:schemeClr val="hlink">
                  <a:gamma/>
                  <a:shade val="26275"/>
                  <a:invGamma/>
                  <a:alpha val="89999"/>
                </a:schemeClr>
              </a:gs>
            </a:gsLst>
            <a:lin ang="5400000" scaled="1"/>
          </a:gradFill>
          <a:ln w="9525" algn="ctr">
            <a:noFill/>
            <a:round/>
            <a:headEnd/>
            <a:tailEnd/>
          </a:ln>
          <a:effectLst/>
        </p:spPr>
        <p:txBody>
          <a:bodyPr wrap="none" anchor="ctr"/>
          <a:lstStyle/>
          <a:p>
            <a:endParaRPr lang="ru-RU"/>
          </a:p>
        </p:txBody>
      </p:sp>
      <p:grpSp>
        <p:nvGrpSpPr>
          <p:cNvPr id="5" name="Group 37"/>
          <p:cNvGrpSpPr>
            <a:grpSpLocks/>
          </p:cNvGrpSpPr>
          <p:nvPr/>
        </p:nvGrpSpPr>
        <p:grpSpPr bwMode="auto">
          <a:xfrm rot="-1297425" flipH="1" flipV="1">
            <a:off x="3856038" y="5715000"/>
            <a:ext cx="1293812" cy="309563"/>
            <a:chOff x="2532" y="1051"/>
            <a:chExt cx="893" cy="246"/>
          </a:xfrm>
        </p:grpSpPr>
        <p:grpSp>
          <p:nvGrpSpPr>
            <p:cNvPr id="6" name="Group 38"/>
            <p:cNvGrpSpPr>
              <a:grpSpLocks/>
            </p:cNvGrpSpPr>
            <p:nvPr/>
          </p:nvGrpSpPr>
          <p:grpSpPr bwMode="auto">
            <a:xfrm>
              <a:off x="2532" y="1051"/>
              <a:ext cx="743" cy="185"/>
              <a:chOff x="1565" y="2568"/>
              <a:chExt cx="1118" cy="279"/>
            </a:xfrm>
          </p:grpSpPr>
          <p:sp>
            <p:nvSpPr>
              <p:cNvPr id="79911" name="AutoShape 3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2" name="AutoShape 4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3" name="AutoShape 4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4" name="AutoShape 4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7" name="Group 43"/>
            <p:cNvGrpSpPr>
              <a:grpSpLocks/>
            </p:cNvGrpSpPr>
            <p:nvPr/>
          </p:nvGrpSpPr>
          <p:grpSpPr bwMode="auto">
            <a:xfrm rot="1353540">
              <a:off x="2682" y="1111"/>
              <a:ext cx="743" cy="186"/>
              <a:chOff x="1565" y="2568"/>
              <a:chExt cx="1118" cy="279"/>
            </a:xfrm>
          </p:grpSpPr>
          <p:sp>
            <p:nvSpPr>
              <p:cNvPr id="79916" name="AutoShape 4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7" name="AutoShape 4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8" name="AutoShape 4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19" name="AutoShape 4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nvGrpSpPr>
          <p:cNvPr id="8" name="Group 53"/>
          <p:cNvGrpSpPr>
            <a:grpSpLocks/>
          </p:cNvGrpSpPr>
          <p:nvPr/>
        </p:nvGrpSpPr>
        <p:grpSpPr bwMode="auto">
          <a:xfrm rot="-1297425" flipH="1" flipV="1">
            <a:off x="1223963" y="5715000"/>
            <a:ext cx="1293812" cy="309563"/>
            <a:chOff x="2532" y="1051"/>
            <a:chExt cx="893" cy="246"/>
          </a:xfrm>
        </p:grpSpPr>
        <p:grpSp>
          <p:nvGrpSpPr>
            <p:cNvPr id="9" name="Group 54"/>
            <p:cNvGrpSpPr>
              <a:grpSpLocks/>
            </p:cNvGrpSpPr>
            <p:nvPr/>
          </p:nvGrpSpPr>
          <p:grpSpPr bwMode="auto">
            <a:xfrm>
              <a:off x="2532" y="1051"/>
              <a:ext cx="743" cy="185"/>
              <a:chOff x="1565" y="2568"/>
              <a:chExt cx="1118" cy="279"/>
            </a:xfrm>
          </p:grpSpPr>
          <p:sp>
            <p:nvSpPr>
              <p:cNvPr id="79927" name="AutoShape 5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28" name="AutoShape 5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29" name="AutoShape 5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0" name="AutoShape 5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0" name="Group 59"/>
            <p:cNvGrpSpPr>
              <a:grpSpLocks/>
            </p:cNvGrpSpPr>
            <p:nvPr/>
          </p:nvGrpSpPr>
          <p:grpSpPr bwMode="auto">
            <a:xfrm rot="1353540">
              <a:off x="2682" y="1111"/>
              <a:ext cx="743" cy="186"/>
              <a:chOff x="1565" y="2568"/>
              <a:chExt cx="1118" cy="279"/>
            </a:xfrm>
          </p:grpSpPr>
          <p:sp>
            <p:nvSpPr>
              <p:cNvPr id="79932" name="AutoShape 6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3" name="AutoShape 6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4" name="AutoShape 6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79935" name="AutoShape 6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nvGrpSpPr>
          <p:cNvPr id="11" name="Group 64"/>
          <p:cNvGrpSpPr>
            <a:grpSpLocks/>
          </p:cNvGrpSpPr>
          <p:nvPr/>
        </p:nvGrpSpPr>
        <p:grpSpPr bwMode="auto">
          <a:xfrm>
            <a:off x="1547664" y="764704"/>
            <a:ext cx="5976664" cy="1872207"/>
            <a:chOff x="1440" y="924"/>
            <a:chExt cx="2688" cy="389"/>
          </a:xfrm>
        </p:grpSpPr>
        <p:grpSp>
          <p:nvGrpSpPr>
            <p:cNvPr id="12" name="Group 65"/>
            <p:cNvGrpSpPr>
              <a:grpSpLocks/>
            </p:cNvGrpSpPr>
            <p:nvPr/>
          </p:nvGrpSpPr>
          <p:grpSpPr bwMode="auto">
            <a:xfrm>
              <a:off x="1440" y="924"/>
              <a:ext cx="2688" cy="389"/>
              <a:chOff x="1596" y="1167"/>
              <a:chExt cx="2448" cy="389"/>
            </a:xfrm>
          </p:grpSpPr>
          <p:sp>
            <p:nvSpPr>
              <p:cNvPr id="79938" name="AutoShape 66"/>
              <p:cNvSpPr>
                <a:spLocks noChangeArrowheads="1"/>
              </p:cNvSpPr>
              <p:nvPr/>
            </p:nvSpPr>
            <p:spPr bwMode="gray">
              <a:xfrm>
                <a:off x="1596" y="1167"/>
                <a:ext cx="2448" cy="389"/>
              </a:xfrm>
              <a:prstGeom prst="roundRect">
                <a:avLst>
                  <a:gd name="adj" fmla="val 50000"/>
                </a:avLst>
              </a:prstGeom>
              <a:solidFill>
                <a:srgbClr val="FCFCFC">
                  <a:alpha val="89999"/>
                </a:srgbClr>
              </a:solidFill>
              <a:ln w="9525" algn="ctr">
                <a:noFill/>
                <a:round/>
                <a:headEnd/>
                <a:tailEnd/>
              </a:ln>
              <a:effectLst/>
            </p:spPr>
            <p:txBody>
              <a:bodyPr wrap="none" anchor="ctr"/>
              <a:lstStyle/>
              <a:p>
                <a:endParaRPr lang="ru-RU"/>
              </a:p>
            </p:txBody>
          </p:sp>
          <p:sp>
            <p:nvSpPr>
              <p:cNvPr id="79939" name="AutoShape 67"/>
              <p:cNvSpPr>
                <a:spLocks noChangeArrowheads="1"/>
              </p:cNvSpPr>
              <p:nvPr/>
            </p:nvSpPr>
            <p:spPr bwMode="gray">
              <a:xfrm>
                <a:off x="1632" y="1167"/>
                <a:ext cx="2371" cy="389"/>
              </a:xfrm>
              <a:prstGeom prst="roundRect">
                <a:avLst>
                  <a:gd name="adj" fmla="val 50000"/>
                </a:avLst>
              </a:prstGeom>
              <a:gradFill rotWithShape="1">
                <a:gsLst>
                  <a:gs pos="0">
                    <a:schemeClr val="tx2">
                      <a:gamma/>
                      <a:shade val="72549"/>
                      <a:invGamma/>
                    </a:schemeClr>
                  </a:gs>
                  <a:gs pos="50000">
                    <a:schemeClr val="tx2">
                      <a:alpha val="89999"/>
                    </a:schemeClr>
                  </a:gs>
                  <a:gs pos="100000">
                    <a:schemeClr val="tx2">
                      <a:gamma/>
                      <a:shade val="72549"/>
                      <a:invGamma/>
                    </a:schemeClr>
                  </a:gs>
                </a:gsLst>
                <a:lin ang="5400000" scaled="1"/>
              </a:gradFill>
              <a:ln w="9525" algn="ctr">
                <a:noFill/>
                <a:round/>
                <a:headEnd/>
                <a:tailEnd/>
              </a:ln>
              <a:effectLst/>
            </p:spPr>
            <p:txBody>
              <a:bodyPr wrap="none" anchor="ctr"/>
              <a:lstStyle/>
              <a:p>
                <a:pPr algn="ctr"/>
                <a:endParaRPr lang="ru-RU">
                  <a:solidFill>
                    <a:schemeClr val="bg1"/>
                  </a:solidFill>
                  <a:latin typeface="Symbol" pitchFamily="18" charset="2"/>
                </a:endParaRPr>
              </a:p>
            </p:txBody>
          </p:sp>
        </p:grpSp>
        <p:sp>
          <p:nvSpPr>
            <p:cNvPr id="79940" name="Rectangle 68"/>
            <p:cNvSpPr>
              <a:spLocks noChangeArrowheads="1"/>
            </p:cNvSpPr>
            <p:nvPr/>
          </p:nvSpPr>
          <p:spPr bwMode="gray">
            <a:xfrm>
              <a:off x="1618" y="984"/>
              <a:ext cx="2285" cy="326"/>
            </a:xfrm>
            <a:prstGeom prst="rect">
              <a:avLst/>
            </a:prstGeom>
            <a:noFill/>
            <a:ln w="9525">
              <a:noFill/>
              <a:miter lim="800000"/>
              <a:headEnd/>
              <a:tailEnd/>
            </a:ln>
            <a:effectLst/>
          </p:spPr>
          <p:txBody>
            <a:bodyPr wrap="square">
              <a:spAutoFit/>
            </a:bodyPr>
            <a:lstStyle/>
            <a:p>
              <a:pPr algn="ctr">
                <a:spcBef>
                  <a:spcPct val="50000"/>
                </a:spcBef>
              </a:pPr>
              <a:r>
                <a:rPr lang="ru-RU" sz="2400" b="1" dirty="0" smtClean="0">
                  <a:solidFill>
                    <a:srgbClr val="FFFFFF"/>
                  </a:solidFill>
                </a:rPr>
                <a:t>Человек, которому мы помогаем, для нас кто? Как мы его называем?</a:t>
              </a:r>
              <a:endParaRPr lang="en-US" sz="2400" b="1" dirty="0">
                <a:solidFill>
                  <a:srgbClr val="FFFFFF"/>
                </a:solidFill>
              </a:endParaRPr>
            </a:p>
          </p:txBody>
        </p:sp>
      </p:grpSp>
      <p:pic>
        <p:nvPicPr>
          <p:cNvPr id="79941" name="Picture 69"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76350" y="4591050"/>
            <a:ext cx="1169988" cy="512763"/>
          </a:xfrm>
          <a:prstGeom prst="rect">
            <a:avLst/>
          </a:prstGeom>
          <a:noFill/>
        </p:spPr>
      </p:pic>
      <p:pic>
        <p:nvPicPr>
          <p:cNvPr id="79942" name="Picture 70"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95725" y="4591050"/>
            <a:ext cx="1169988" cy="512763"/>
          </a:xfrm>
          <a:prstGeom prst="rect">
            <a:avLst/>
          </a:prstGeom>
          <a:noFill/>
        </p:spPr>
      </p:pic>
      <p:pic>
        <p:nvPicPr>
          <p:cNvPr id="79943" name="Picture 71" descr="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04248" y="4653136"/>
            <a:ext cx="1169987" cy="512763"/>
          </a:xfrm>
          <a:prstGeom prst="rect">
            <a:avLst/>
          </a:prstGeom>
          <a:noFill/>
        </p:spPr>
      </p:pic>
      <p:sp>
        <p:nvSpPr>
          <p:cNvPr id="59" name="Rectangle 50"/>
          <p:cNvSpPr>
            <a:spLocks noChangeArrowheads="1"/>
          </p:cNvSpPr>
          <p:nvPr/>
        </p:nvSpPr>
        <p:spPr bwMode="black">
          <a:xfrm>
            <a:off x="1150931" y="5127625"/>
            <a:ext cx="1446230" cy="523220"/>
          </a:xfrm>
          <a:prstGeom prst="rect">
            <a:avLst/>
          </a:prstGeom>
          <a:noFill/>
          <a:ln w="9525" algn="ctr">
            <a:noFill/>
            <a:miter lim="800000"/>
            <a:headEnd/>
            <a:tailEnd/>
          </a:ln>
          <a:effectLst/>
        </p:spPr>
        <p:txBody>
          <a:bodyPr wrap="none">
            <a:spAutoFit/>
          </a:bodyPr>
          <a:lstStyle/>
          <a:p>
            <a:pPr algn="ctr"/>
            <a:r>
              <a:rPr lang="ru-RU" sz="2800" b="1" dirty="0" smtClean="0">
                <a:solidFill>
                  <a:srgbClr val="1C1C1C"/>
                </a:solidFill>
              </a:rPr>
              <a:t>Клиент</a:t>
            </a:r>
            <a:endParaRPr lang="en-US" sz="2800" b="1" dirty="0">
              <a:solidFill>
                <a:srgbClr val="1C1C1C"/>
              </a:solidFill>
            </a:endParaRPr>
          </a:p>
        </p:txBody>
      </p:sp>
      <p:sp>
        <p:nvSpPr>
          <p:cNvPr id="60" name="Rectangle 49"/>
          <p:cNvSpPr>
            <a:spLocks noChangeArrowheads="1"/>
          </p:cNvSpPr>
          <p:nvPr/>
        </p:nvSpPr>
        <p:spPr bwMode="black">
          <a:xfrm>
            <a:off x="3397297" y="5127625"/>
            <a:ext cx="2249398" cy="523220"/>
          </a:xfrm>
          <a:prstGeom prst="rect">
            <a:avLst/>
          </a:prstGeom>
          <a:noFill/>
          <a:ln w="9525" algn="ctr">
            <a:noFill/>
            <a:miter lim="800000"/>
            <a:headEnd/>
            <a:tailEnd/>
          </a:ln>
          <a:effectLst/>
        </p:spPr>
        <p:txBody>
          <a:bodyPr wrap="none">
            <a:spAutoFit/>
          </a:bodyPr>
          <a:lstStyle/>
          <a:p>
            <a:pPr algn="ctr"/>
            <a:r>
              <a:rPr lang="ru-RU" sz="2800" b="1" dirty="0" smtClean="0">
                <a:solidFill>
                  <a:srgbClr val="1C1C1C"/>
                </a:solidFill>
              </a:rPr>
              <a:t>Опекаемый</a:t>
            </a:r>
            <a:endParaRPr lang="en-US" sz="2800" b="1" dirty="0">
              <a:solidFill>
                <a:srgbClr val="1C1C1C"/>
              </a:solidFill>
            </a:endParaRPr>
          </a:p>
        </p:txBody>
      </p:sp>
      <p:sp>
        <p:nvSpPr>
          <p:cNvPr id="61" name="Rectangle 51"/>
          <p:cNvSpPr>
            <a:spLocks noChangeArrowheads="1"/>
          </p:cNvSpPr>
          <p:nvPr/>
        </p:nvSpPr>
        <p:spPr bwMode="black">
          <a:xfrm>
            <a:off x="6516216" y="5085184"/>
            <a:ext cx="2195922" cy="461665"/>
          </a:xfrm>
          <a:prstGeom prst="rect">
            <a:avLst/>
          </a:prstGeom>
          <a:noFill/>
          <a:ln w="9525" algn="ctr">
            <a:noFill/>
            <a:miter lim="800000"/>
            <a:headEnd/>
            <a:tailEnd/>
          </a:ln>
          <a:effectLst/>
        </p:spPr>
        <p:txBody>
          <a:bodyPr wrap="none">
            <a:spAutoFit/>
          </a:bodyPr>
          <a:lstStyle/>
          <a:p>
            <a:pPr algn="ctr"/>
            <a:r>
              <a:rPr lang="ru-RU" sz="2400" b="1" dirty="0" smtClean="0">
                <a:solidFill>
                  <a:srgbClr val="1C1C1C"/>
                </a:solidFill>
              </a:rPr>
              <a:t>Подопечный</a:t>
            </a:r>
            <a:r>
              <a:rPr lang="ru-RU" sz="1600" b="1" dirty="0" smtClean="0">
                <a:solidFill>
                  <a:srgbClr val="1C1C1C"/>
                </a:solidFill>
              </a:rPr>
              <a:t> </a:t>
            </a:r>
            <a:endParaRPr lang="en-US" sz="1600" b="1" dirty="0">
              <a:solidFill>
                <a:srgbClr val="1C1C1C"/>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Термины социального служения</a:t>
            </a:r>
          </a:p>
        </p:txBody>
      </p:sp>
      <p:sp>
        <p:nvSpPr>
          <p:cNvPr id="35843" name="Содержимое 3"/>
          <p:cNvSpPr>
            <a:spLocks noGrp="1"/>
          </p:cNvSpPr>
          <p:nvPr>
            <p:ph idx="4294967295"/>
          </p:nvPr>
        </p:nvSpPr>
        <p:spPr>
          <a:xfrm>
            <a:off x="395536" y="1124744"/>
            <a:ext cx="8569077" cy="5328444"/>
          </a:xfrm>
        </p:spPr>
        <p:txBody>
          <a:bodyPr/>
          <a:lstStyle/>
          <a:p>
            <a:pPr marL="0" indent="450850" algn="just">
              <a:buNone/>
            </a:pPr>
            <a:r>
              <a:rPr lang="ru-RU" sz="1500" dirty="0" smtClean="0">
                <a:latin typeface="Times New Roman" pitchFamily="18" charset="0"/>
              </a:rPr>
              <a:t>Термин </a:t>
            </a:r>
            <a:r>
              <a:rPr lang="ru-RU" sz="1500" b="1" i="1" dirty="0" err="1" smtClean="0">
                <a:latin typeface="Times New Roman" pitchFamily="18" charset="0"/>
              </a:rPr>
              <a:t>диакония</a:t>
            </a:r>
            <a:r>
              <a:rPr lang="ru-RU" sz="1500" dirty="0" smtClean="0">
                <a:latin typeface="Times New Roman" pitchFamily="18" charset="0"/>
              </a:rPr>
              <a:t> употреблялся для обозначения благотворительного попечения и практики, исполнения долга служения. </a:t>
            </a:r>
            <a:endParaRPr lang="ru-RU" sz="1500" b="1" i="1" dirty="0" smtClean="0">
              <a:latin typeface="Times New Roman" pitchFamily="18" charset="0"/>
            </a:endParaRPr>
          </a:p>
          <a:p>
            <a:pPr marL="0" indent="450850" algn="just">
              <a:buFont typeface="Arial" charset="0"/>
              <a:buNone/>
            </a:pPr>
            <a:r>
              <a:rPr lang="ru-RU" sz="1500" b="1" i="1" dirty="0" smtClean="0">
                <a:latin typeface="Times New Roman" pitchFamily="18" charset="0"/>
              </a:rPr>
              <a:t>Благотворительность</a:t>
            </a:r>
            <a:r>
              <a:rPr lang="ru-RU" sz="1500" dirty="0" smtClean="0">
                <a:latin typeface="Times New Roman" pitchFamily="18" charset="0"/>
              </a:rPr>
              <a:t> – организованная или спонтанная альтруистическая деятельность, имеющая главной целью улучшение жизненной ситуации нуждающихся (отдельных людей или групп ) без условий материального вознаграждения со стороны </a:t>
            </a:r>
            <a:r>
              <a:rPr lang="ru-RU" sz="1500" dirty="0" err="1" smtClean="0">
                <a:latin typeface="Times New Roman" pitchFamily="18" charset="0"/>
              </a:rPr>
              <a:t>благополучателя</a:t>
            </a:r>
            <a:r>
              <a:rPr lang="ru-RU" sz="1500" dirty="0" smtClean="0">
                <a:latin typeface="Times New Roman" pitchFamily="18" charset="0"/>
              </a:rPr>
              <a:t> (авт. Вышинский д.О.)</a:t>
            </a:r>
            <a:endParaRPr lang="ru-RU" sz="1500" b="1" i="1" dirty="0" smtClean="0">
              <a:latin typeface="Times New Roman" pitchFamily="18" charset="0"/>
            </a:endParaRPr>
          </a:p>
          <a:p>
            <a:pPr marL="0" indent="450850" algn="just">
              <a:buNone/>
            </a:pPr>
            <a:r>
              <a:rPr lang="ru-RU" sz="1500" b="1" i="1" dirty="0" smtClean="0">
                <a:latin typeface="Times New Roman" pitchFamily="18" charset="0"/>
              </a:rPr>
              <a:t>Филантропия</a:t>
            </a:r>
            <a:r>
              <a:rPr lang="ru-RU" sz="1500" dirty="0" smtClean="0">
                <a:latin typeface="Times New Roman" pitchFamily="18" charset="0"/>
              </a:rPr>
              <a:t> в древнегреческой литературе имеет несколько значений, но в первоначальном смысле означает </a:t>
            </a:r>
            <a:r>
              <a:rPr lang="ru-RU" sz="1500" b="1" dirty="0" smtClean="0">
                <a:latin typeface="Times New Roman" pitchFamily="18" charset="0"/>
              </a:rPr>
              <a:t>жертвенную любовь</a:t>
            </a:r>
            <a:r>
              <a:rPr lang="ru-RU" sz="1500" dirty="0" smtClean="0">
                <a:latin typeface="Times New Roman" pitchFamily="18" charset="0"/>
              </a:rPr>
              <a:t>, а не просто доброту, благоволение к людям из того же народа, как мы видим это в позднейшей древнееврейской литературе.</a:t>
            </a:r>
            <a:endParaRPr lang="ru-RU" sz="1500" b="1" i="1" dirty="0" smtClean="0">
              <a:latin typeface="Times New Roman" pitchFamily="18" charset="0"/>
            </a:endParaRPr>
          </a:p>
          <a:p>
            <a:pPr algn="just">
              <a:buNone/>
            </a:pPr>
            <a:r>
              <a:rPr lang="ru-RU" sz="1500" b="1" i="1" dirty="0" smtClean="0">
                <a:latin typeface="Times New Roman" pitchFamily="18" charset="0"/>
              </a:rPr>
              <a:t>Агапе -</a:t>
            </a:r>
            <a:r>
              <a:rPr lang="ru-RU" sz="1600" dirty="0" smtClean="0"/>
              <a:t> </a:t>
            </a:r>
            <a:r>
              <a:rPr lang="ru-RU" sz="1500" dirty="0" smtClean="0">
                <a:latin typeface="Times New Roman" pitchFamily="18" charset="0"/>
              </a:rPr>
              <a:t>одно из четырёх древнегреческих слов (другие: эрос, филия, </a:t>
            </a:r>
            <a:r>
              <a:rPr lang="ru-RU" sz="1500" dirty="0" err="1" smtClean="0">
                <a:latin typeface="Times New Roman" pitchFamily="18" charset="0"/>
              </a:rPr>
              <a:t>сторге</a:t>
            </a:r>
            <a:r>
              <a:rPr lang="ru-RU" sz="1500" dirty="0" smtClean="0">
                <a:latin typeface="Times New Roman" pitchFamily="18" charset="0"/>
              </a:rPr>
              <a:t>), переводимых на русский как «любовь». Древние греки так называли мягкую, жертвенную, снисходящую к ближнему любовь. В позднейшем христианском представлении </a:t>
            </a:r>
            <a:r>
              <a:rPr lang="ru-RU" sz="1500" dirty="0" err="1" smtClean="0">
                <a:latin typeface="Times New Roman" pitchFamily="18" charset="0"/>
              </a:rPr>
              <a:t>любовь-агапэ</a:t>
            </a:r>
            <a:r>
              <a:rPr lang="ru-RU" sz="1500" dirty="0" smtClean="0">
                <a:latin typeface="Times New Roman" pitchFamily="18" charset="0"/>
              </a:rPr>
              <a:t> (лат. </a:t>
            </a:r>
            <a:r>
              <a:rPr lang="ru-RU" sz="1500" dirty="0" err="1" smtClean="0">
                <a:latin typeface="Times New Roman" pitchFamily="18" charset="0"/>
              </a:rPr>
              <a:t>caritas</a:t>
            </a:r>
            <a:r>
              <a:rPr lang="ru-RU" sz="1500" dirty="0" smtClean="0">
                <a:latin typeface="Times New Roman" pitchFamily="18" charset="0"/>
              </a:rPr>
              <a:t>, </a:t>
            </a:r>
            <a:r>
              <a:rPr lang="ru-RU" sz="1500" dirty="0" err="1" smtClean="0">
                <a:latin typeface="Times New Roman" pitchFamily="18" charset="0"/>
              </a:rPr>
              <a:t>dilectio</a:t>
            </a:r>
            <a:r>
              <a:rPr lang="ru-RU" sz="1500" dirty="0" smtClean="0">
                <a:latin typeface="Times New Roman" pitchFamily="18" charset="0"/>
              </a:rPr>
              <a:t>) мыслится как обусловленная и опосредованная любовью к Богу: она возникает не в результате влечения к конкретному возлюбленному, вызванного его внешними и внутренними достоинствами, а как проявление любви к ближнему, присущей данному человеку в целом.</a:t>
            </a:r>
          </a:p>
          <a:p>
            <a:pPr algn="just">
              <a:buNone/>
            </a:pPr>
            <a:r>
              <a:rPr lang="ru-RU" sz="1500" dirty="0" smtClean="0">
                <a:latin typeface="Times New Roman" pitchFamily="18" charset="0"/>
              </a:rPr>
              <a:t>В современной социальной психологии популярна концепция Джона Алана Ли, выделяющего шесть стилей, или «цветов», любви: в этой концепции </a:t>
            </a:r>
            <a:r>
              <a:rPr lang="ru-RU" sz="1500" dirty="0" err="1" smtClean="0">
                <a:latin typeface="Times New Roman" pitchFamily="18" charset="0"/>
              </a:rPr>
              <a:t>агапэ</a:t>
            </a:r>
            <a:r>
              <a:rPr lang="ru-RU" sz="1500" dirty="0" smtClean="0">
                <a:latin typeface="Times New Roman" pitchFamily="18" charset="0"/>
              </a:rPr>
              <a:t>, бескорыстная любовь-самоотдача, понимается как синтез трёх базовых видов любви — эрос, филия и </a:t>
            </a:r>
            <a:r>
              <a:rPr lang="ru-RU" sz="1500" dirty="0" err="1" smtClean="0">
                <a:latin typeface="Times New Roman" pitchFamily="18" charset="0"/>
              </a:rPr>
              <a:t>сторге</a:t>
            </a:r>
            <a:r>
              <a:rPr lang="ru-RU" sz="1500" dirty="0" smtClean="0">
                <a:latin typeface="Times New Roman" pitchFamily="18" charset="0"/>
              </a:rPr>
              <a:t>.</a:t>
            </a:r>
          </a:p>
          <a:p>
            <a:pPr algn="just">
              <a:buNone/>
            </a:pPr>
            <a:r>
              <a:rPr lang="ru-RU" sz="1500" dirty="0" smtClean="0">
                <a:latin typeface="Times New Roman" pitchFamily="18" charset="0"/>
              </a:rPr>
              <a:t>Согласно представителю экзистенциальной психологии и психотерапии Р. </a:t>
            </a:r>
            <a:r>
              <a:rPr lang="ru-RU" sz="1500" dirty="0" err="1" smtClean="0">
                <a:latin typeface="Times New Roman" pitchFamily="18" charset="0"/>
              </a:rPr>
              <a:t>Мэю</a:t>
            </a:r>
            <a:r>
              <a:rPr lang="ru-RU" sz="1500" dirty="0" smtClean="0">
                <a:latin typeface="Times New Roman" pitchFamily="18" charset="0"/>
              </a:rPr>
              <a:t>, </a:t>
            </a:r>
            <a:r>
              <a:rPr lang="ru-RU" sz="1500" dirty="0" err="1" smtClean="0">
                <a:latin typeface="Times New Roman" pitchFamily="18" charset="0"/>
              </a:rPr>
              <a:t>агапе</a:t>
            </a:r>
            <a:r>
              <a:rPr lang="ru-RU" sz="1500" dirty="0" smtClean="0">
                <a:latin typeface="Times New Roman" pitchFamily="18" charset="0"/>
              </a:rPr>
              <a:t> представляет собой форму бескорыстной любви, связанную с беспокойством  по поводу благополучия других людей. Она находит своё выражение в непрекращающейся отзывчивости и постоянном беспокойстве по поводу других людей.</a:t>
            </a:r>
          </a:p>
          <a:p>
            <a:pPr marL="0" indent="450850" algn="just"/>
            <a:endParaRPr lang="ru-RU" sz="1500" b="1" i="1" dirty="0" smtClean="0">
              <a:latin typeface="Times New Roman" pitchFamily="18" charset="0"/>
            </a:endParaRPr>
          </a:p>
          <a:p>
            <a:pPr marL="0" indent="450850" algn="just"/>
            <a:endParaRPr lang="ru-RU" sz="1500" b="1" i="1" dirty="0" smtClean="0">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6672"/>
            <a:ext cx="8568952" cy="6186309"/>
          </a:xfrm>
          <a:prstGeom prst="rect">
            <a:avLst/>
          </a:prstGeom>
        </p:spPr>
        <p:txBody>
          <a:bodyPr wrap="square">
            <a:spAutoFit/>
          </a:bodyPr>
          <a:lstStyle/>
          <a:p>
            <a:pPr algn="just"/>
            <a:r>
              <a:rPr lang="ru-RU" b="1" i="1" dirty="0" smtClean="0">
                <a:latin typeface="Times New Roman" pitchFamily="18" charset="0"/>
              </a:rPr>
              <a:t>Милосердие</a:t>
            </a:r>
            <a:r>
              <a:rPr lang="ru-RU" dirty="0" smtClean="0">
                <a:latin typeface="Times New Roman" pitchFamily="18" charset="0"/>
              </a:rPr>
              <a:t> — инициативное чувство и активное действие проявления к человеку сострадания и любви, это не жалость, это образ жизни целого церковного организма, в котором отсутствуют прагматические критерии. Милосердие побуждает заботиться о спасении ближнего. </a:t>
            </a:r>
          </a:p>
          <a:p>
            <a:r>
              <a:rPr lang="ru-RU" b="1" dirty="0" smtClean="0">
                <a:latin typeface="Times New Roman" pitchFamily="18" charset="0"/>
              </a:rPr>
              <a:t>Милосердие — это состояние, когда милосердным человек становится не во имя себя или даже другого, а «ради Христа». </a:t>
            </a:r>
          </a:p>
          <a:p>
            <a:pPr algn="just"/>
            <a:r>
              <a:rPr lang="ru-RU" dirty="0" smtClean="0">
                <a:latin typeface="Times New Roman" pitchFamily="18" charset="0"/>
              </a:rPr>
              <a:t>Милосердие существует благодаря возникающим в процессе взаимодействия людей эмоциям и чувствам, главным образом, «конъюнктивным» – объединяющим и сближающим, благодаря симпатии, сочувствию, </a:t>
            </a:r>
            <a:r>
              <a:rPr lang="ru-RU" dirty="0" err="1" smtClean="0">
                <a:latin typeface="Times New Roman" pitchFamily="18" charset="0"/>
              </a:rPr>
              <a:t>сорадованию</a:t>
            </a:r>
            <a:r>
              <a:rPr lang="ru-RU" dirty="0" smtClean="0">
                <a:latin typeface="Times New Roman" pitchFamily="18" charset="0"/>
              </a:rPr>
              <a:t>, состраданию, </a:t>
            </a:r>
            <a:r>
              <a:rPr lang="ru-RU" dirty="0" err="1" smtClean="0">
                <a:latin typeface="Times New Roman" pitchFamily="18" charset="0"/>
              </a:rPr>
              <a:t>эмпатии</a:t>
            </a:r>
            <a:r>
              <a:rPr lang="ru-RU" dirty="0" smtClean="0">
                <a:latin typeface="Times New Roman" pitchFamily="18" charset="0"/>
              </a:rPr>
              <a:t> (от греч. </a:t>
            </a:r>
            <a:r>
              <a:rPr lang="ru-RU" dirty="0" err="1" smtClean="0">
                <a:latin typeface="Times New Roman" pitchFamily="18" charset="0"/>
              </a:rPr>
              <a:t>empatheia</a:t>
            </a:r>
            <a:r>
              <a:rPr lang="ru-RU" dirty="0" smtClean="0">
                <a:latin typeface="Times New Roman" pitchFamily="18" charset="0"/>
              </a:rPr>
              <a:t> - сопереживание), но иногда эти чувства и эмоции употребляются в качестве синонима милосердия и дают самые разнообразные определения. </a:t>
            </a:r>
          </a:p>
          <a:p>
            <a:pPr algn="just"/>
            <a:endParaRPr lang="ru-RU" dirty="0" smtClean="0">
              <a:latin typeface="Times New Roman" pitchFamily="18" charset="0"/>
            </a:endParaRPr>
          </a:p>
          <a:p>
            <a:pPr algn="just"/>
            <a:r>
              <a:rPr lang="ru-RU" dirty="0" smtClean="0">
                <a:latin typeface="Times New Roman" pitchFamily="18" charset="0"/>
              </a:rPr>
              <a:t>Так, Стефан Цвейг выделил два рода сострадания. Одно является малодушным и сентиментальным. Испытывая его, человек стремится скорее избавиться от мыслей, навеянных чужим несчастьем. Подобное чувство австрийский автор назвал «нетерпением сердца». Но есть другое, истинное. Оно является не чем иным, как милосердием. Это чувство наполняет человека решимостью и желанием действовать. Сделать все, что в человеческих силах и даже свыше их. </a:t>
            </a:r>
          </a:p>
          <a:p>
            <a:pPr algn="just"/>
            <a:r>
              <a:rPr lang="ru-RU" dirty="0" smtClean="0">
                <a:latin typeface="Times New Roman" pitchFamily="18" charset="0"/>
              </a:rPr>
              <a:t>Милосердие – это качество отдельного человека, но при этом милосердие влияет на общественное процветание и благополучие граждан, так как дарит нам возможность жить в обществе, вступать в отношения друг с другом, выстраивать и развивать это взаимодействие (1). </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p:cNvSpPr>
            <a:spLocks noChangeArrowheads="1"/>
          </p:cNvSpPr>
          <p:nvPr/>
        </p:nvSpPr>
        <p:spPr bwMode="gray">
          <a:xfrm>
            <a:off x="5135563" y="2570163"/>
            <a:ext cx="2713037" cy="727075"/>
          </a:xfrm>
          <a:prstGeom prst="chevron">
            <a:avLst>
              <a:gd name="adj" fmla="val 53225"/>
            </a:avLst>
          </a:prstGeom>
          <a:gradFill rotWithShape="1">
            <a:gsLst>
              <a:gs pos="0">
                <a:schemeClr val="accent1">
                  <a:gamma/>
                  <a:shade val="69804"/>
                  <a:invGamma/>
                </a:schemeClr>
              </a:gs>
              <a:gs pos="100000">
                <a:schemeClr val="accent1"/>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sp>
        <p:nvSpPr>
          <p:cNvPr id="86019" name="AutoShape 3"/>
          <p:cNvSpPr>
            <a:spLocks noChangeArrowheads="1"/>
          </p:cNvSpPr>
          <p:nvPr/>
        </p:nvSpPr>
        <p:spPr bwMode="ltGray">
          <a:xfrm>
            <a:off x="2159000" y="2482850"/>
            <a:ext cx="3378200" cy="914400"/>
          </a:xfrm>
          <a:prstGeom prst="homePlate">
            <a:avLst>
              <a:gd name="adj" fmla="val 51551"/>
            </a:avLst>
          </a:prstGeom>
          <a:gradFill rotWithShape="1">
            <a:gsLst>
              <a:gs pos="0">
                <a:schemeClr val="accent1"/>
              </a:gs>
              <a:gs pos="100000">
                <a:schemeClr val="accent1">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grpSp>
        <p:nvGrpSpPr>
          <p:cNvPr id="2" name="Group 4"/>
          <p:cNvGrpSpPr>
            <a:grpSpLocks/>
          </p:cNvGrpSpPr>
          <p:nvPr/>
        </p:nvGrpSpPr>
        <p:grpSpPr bwMode="auto">
          <a:xfrm>
            <a:off x="1508125" y="2452688"/>
            <a:ext cx="1130300" cy="1123950"/>
            <a:chOff x="2161" y="696"/>
            <a:chExt cx="1360" cy="1356"/>
          </a:xfrm>
        </p:grpSpPr>
        <p:grpSp>
          <p:nvGrpSpPr>
            <p:cNvPr id="3" name="Group 5"/>
            <p:cNvGrpSpPr>
              <a:grpSpLocks/>
            </p:cNvGrpSpPr>
            <p:nvPr/>
          </p:nvGrpSpPr>
          <p:grpSpPr bwMode="auto">
            <a:xfrm>
              <a:off x="2161" y="696"/>
              <a:ext cx="1360" cy="1356"/>
              <a:chOff x="2508" y="1231"/>
              <a:chExt cx="1248" cy="1240"/>
            </a:xfrm>
          </p:grpSpPr>
          <p:sp>
            <p:nvSpPr>
              <p:cNvPr id="86022" name="Oval 6"/>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23" name="Oval 7"/>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24" name="Oval 8"/>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25" name="Oval 9"/>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26" name="Oval 10"/>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27" name="Oval 11"/>
            <p:cNvSpPr>
              <a:spLocks noChangeArrowheads="1"/>
            </p:cNvSpPr>
            <p:nvPr/>
          </p:nvSpPr>
          <p:spPr bwMode="gray">
            <a:xfrm>
              <a:off x="2322" y="845"/>
              <a:ext cx="1054" cy="1054"/>
            </a:xfrm>
            <a:prstGeom prst="ellipse">
              <a:avLst/>
            </a:prstGeom>
            <a:gradFill rotWithShape="1">
              <a:gsLst>
                <a:gs pos="0">
                  <a:schemeClr val="accent1">
                    <a:gamma/>
                    <a:shade val="46275"/>
                    <a:invGamma/>
                  </a:schemeClr>
                </a:gs>
                <a:gs pos="100000">
                  <a:schemeClr val="accent1"/>
                </a:gs>
              </a:gsLst>
              <a:lin ang="5400000" scaled="1"/>
            </a:gradFill>
            <a:ln w="57150">
              <a:noFill/>
              <a:round/>
              <a:headEnd/>
              <a:tailEnd/>
            </a:ln>
            <a:effectLst/>
          </p:spPr>
          <p:txBody>
            <a:bodyPr wrap="none" anchor="ctr"/>
            <a:lstStyle/>
            <a:p>
              <a:endParaRPr lang="ru-RU"/>
            </a:p>
          </p:txBody>
        </p:sp>
      </p:grpSp>
      <p:sp>
        <p:nvSpPr>
          <p:cNvPr id="86028" name="Rectangle 12"/>
          <p:cNvSpPr>
            <a:spLocks noChangeArrowheads="1"/>
          </p:cNvSpPr>
          <p:nvPr/>
        </p:nvSpPr>
        <p:spPr bwMode="white">
          <a:xfrm>
            <a:off x="1916890" y="2824163"/>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1</a:t>
            </a:r>
            <a:endParaRPr lang="en-US" sz="1600" b="1" dirty="0">
              <a:solidFill>
                <a:srgbClr val="F8F8F8"/>
              </a:solidFill>
            </a:endParaRPr>
          </a:p>
        </p:txBody>
      </p:sp>
      <p:sp>
        <p:nvSpPr>
          <p:cNvPr id="86029" name="Rectangle 13"/>
          <p:cNvSpPr>
            <a:spLocks noChangeArrowheads="1"/>
          </p:cNvSpPr>
          <p:nvPr/>
        </p:nvSpPr>
        <p:spPr bwMode="auto">
          <a:xfrm>
            <a:off x="2730500" y="2651125"/>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dirty="0" smtClean="0">
                <a:solidFill>
                  <a:srgbClr val="FFFFFF"/>
                </a:solidFill>
              </a:rPr>
              <a:t>СОЦИОНОМИЧЕСКИЙ</a:t>
            </a:r>
            <a:endParaRPr lang="en-US" sz="1600" dirty="0">
              <a:solidFill>
                <a:srgbClr val="FFFFFF"/>
              </a:solidFill>
            </a:endParaRPr>
          </a:p>
        </p:txBody>
      </p:sp>
      <p:sp>
        <p:nvSpPr>
          <p:cNvPr id="86030" name="Text Box 14"/>
          <p:cNvSpPr txBox="1">
            <a:spLocks noChangeArrowheads="1"/>
          </p:cNvSpPr>
          <p:nvPr/>
        </p:nvSpPr>
        <p:spPr bwMode="gray">
          <a:xfrm>
            <a:off x="5364088" y="2348880"/>
            <a:ext cx="3779912" cy="1015663"/>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2000" b="1" dirty="0">
                <a:solidFill>
                  <a:srgbClr val="000000"/>
                </a:solidFill>
                <a:effectLst>
                  <a:outerShdw blurRad="38100" dist="38100" dir="2700000" algn="tl">
                    <a:srgbClr val="000000">
                      <a:alpha val="43137"/>
                    </a:srgbClr>
                  </a:outerShdw>
                </a:effectLst>
              </a:rPr>
              <a:t>Профессиональная деятельность социальных работников</a:t>
            </a:r>
            <a:endParaRPr lang="en-US" sz="2000" b="1" dirty="0">
              <a:solidFill>
                <a:srgbClr val="000000"/>
              </a:solidFill>
              <a:effectLst>
                <a:outerShdw blurRad="38100" dist="38100" dir="2700000" algn="tl">
                  <a:srgbClr val="000000">
                    <a:alpha val="43137"/>
                  </a:srgbClr>
                </a:outerShdw>
              </a:effectLst>
            </a:endParaRPr>
          </a:p>
        </p:txBody>
      </p:sp>
      <p:sp>
        <p:nvSpPr>
          <p:cNvPr id="86031" name="AutoShape 15"/>
          <p:cNvSpPr>
            <a:spLocks noChangeArrowheads="1"/>
          </p:cNvSpPr>
          <p:nvPr/>
        </p:nvSpPr>
        <p:spPr bwMode="gray">
          <a:xfrm>
            <a:off x="5135563" y="3886200"/>
            <a:ext cx="2713037" cy="728663"/>
          </a:xfrm>
          <a:prstGeom prst="chevron">
            <a:avLst>
              <a:gd name="adj" fmla="val 53109"/>
            </a:avLst>
          </a:prstGeom>
          <a:gradFill rotWithShape="1">
            <a:gsLst>
              <a:gs pos="0">
                <a:schemeClr val="folHlink">
                  <a:gamma/>
                  <a:shade val="69804"/>
                  <a:invGamma/>
                </a:schemeClr>
              </a:gs>
              <a:gs pos="100000">
                <a:schemeClr val="fo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sp>
        <p:nvSpPr>
          <p:cNvPr id="86032" name="AutoShape 16"/>
          <p:cNvSpPr>
            <a:spLocks noChangeArrowheads="1"/>
          </p:cNvSpPr>
          <p:nvPr/>
        </p:nvSpPr>
        <p:spPr bwMode="gray">
          <a:xfrm>
            <a:off x="2159000" y="3800475"/>
            <a:ext cx="3378200" cy="914400"/>
          </a:xfrm>
          <a:prstGeom prst="homePlate">
            <a:avLst>
              <a:gd name="adj" fmla="val 51551"/>
            </a:avLst>
          </a:prstGeom>
          <a:gradFill rotWithShape="1">
            <a:gsLst>
              <a:gs pos="0">
                <a:schemeClr val="folHlink"/>
              </a:gs>
              <a:gs pos="100000">
                <a:schemeClr val="fo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grpSp>
        <p:nvGrpSpPr>
          <p:cNvPr id="4" name="Group 17"/>
          <p:cNvGrpSpPr>
            <a:grpSpLocks/>
          </p:cNvGrpSpPr>
          <p:nvPr/>
        </p:nvGrpSpPr>
        <p:grpSpPr bwMode="auto">
          <a:xfrm>
            <a:off x="1508125" y="3770313"/>
            <a:ext cx="1130300" cy="1123950"/>
            <a:chOff x="2161" y="696"/>
            <a:chExt cx="1360" cy="1356"/>
          </a:xfrm>
        </p:grpSpPr>
        <p:grpSp>
          <p:nvGrpSpPr>
            <p:cNvPr id="5" name="Group 18"/>
            <p:cNvGrpSpPr>
              <a:grpSpLocks/>
            </p:cNvGrpSpPr>
            <p:nvPr/>
          </p:nvGrpSpPr>
          <p:grpSpPr bwMode="auto">
            <a:xfrm>
              <a:off x="2161" y="696"/>
              <a:ext cx="1360" cy="1356"/>
              <a:chOff x="2508" y="1231"/>
              <a:chExt cx="1248" cy="1240"/>
            </a:xfrm>
          </p:grpSpPr>
          <p:sp>
            <p:nvSpPr>
              <p:cNvPr id="86035" name="Oval 19"/>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36" name="Oval 20"/>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37" name="Oval 21"/>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38" name="Oval 22"/>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39" name="Oval 23"/>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40" name="Oval 24"/>
            <p:cNvSpPr>
              <a:spLocks noChangeArrowheads="1"/>
            </p:cNvSpPr>
            <p:nvPr/>
          </p:nvSpPr>
          <p:spPr bwMode="gray">
            <a:xfrm>
              <a:off x="2322" y="845"/>
              <a:ext cx="1054" cy="1054"/>
            </a:xfrm>
            <a:prstGeom prst="ellipse">
              <a:avLst/>
            </a:prstGeom>
            <a:gradFill rotWithShape="1">
              <a:gsLst>
                <a:gs pos="0">
                  <a:schemeClr val="folHlink">
                    <a:gamma/>
                    <a:shade val="46275"/>
                    <a:invGamma/>
                  </a:schemeClr>
                </a:gs>
                <a:gs pos="100000">
                  <a:schemeClr val="folHlink"/>
                </a:gs>
              </a:gsLst>
              <a:lin ang="5400000" scaled="1"/>
            </a:gradFill>
            <a:ln w="57150">
              <a:noFill/>
              <a:round/>
              <a:headEnd/>
              <a:tailEnd/>
            </a:ln>
            <a:effectLst/>
          </p:spPr>
          <p:txBody>
            <a:bodyPr wrap="none" anchor="ctr"/>
            <a:lstStyle/>
            <a:p>
              <a:endParaRPr lang="ru-RU"/>
            </a:p>
          </p:txBody>
        </p:sp>
      </p:grpSp>
      <p:sp>
        <p:nvSpPr>
          <p:cNvPr id="86041" name="Rectangle 25"/>
          <p:cNvSpPr>
            <a:spLocks noChangeArrowheads="1"/>
          </p:cNvSpPr>
          <p:nvPr/>
        </p:nvSpPr>
        <p:spPr bwMode="white">
          <a:xfrm>
            <a:off x="1916891" y="4140200"/>
            <a:ext cx="298480" cy="338554"/>
          </a:xfrm>
          <a:prstGeom prst="rect">
            <a:avLst/>
          </a:prstGeom>
          <a:noFill/>
          <a:ln w="9525" algn="ctr">
            <a:noFill/>
            <a:miter lim="800000"/>
            <a:headEnd/>
            <a:tailEnd/>
          </a:ln>
          <a:effectLst/>
        </p:spPr>
        <p:txBody>
          <a:bodyPr wrap="none">
            <a:spAutoFit/>
          </a:bodyPr>
          <a:lstStyle/>
          <a:p>
            <a:pPr algn="ctr"/>
            <a:r>
              <a:rPr lang="ru-RU" sz="1600" b="1" dirty="0">
                <a:solidFill>
                  <a:srgbClr val="F8F8F8"/>
                </a:solidFill>
              </a:rPr>
              <a:t>2</a:t>
            </a:r>
            <a:endParaRPr lang="en-US" sz="1600" b="1" dirty="0">
              <a:solidFill>
                <a:srgbClr val="F8F8F8"/>
              </a:solidFill>
            </a:endParaRPr>
          </a:p>
        </p:txBody>
      </p:sp>
      <p:sp>
        <p:nvSpPr>
          <p:cNvPr id="86042" name="Rectangle 26"/>
          <p:cNvSpPr>
            <a:spLocks noChangeArrowheads="1"/>
          </p:cNvSpPr>
          <p:nvPr/>
        </p:nvSpPr>
        <p:spPr bwMode="auto">
          <a:xfrm>
            <a:off x="2730500" y="3968750"/>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dirty="0" smtClean="0">
                <a:solidFill>
                  <a:srgbClr val="FFFFFF"/>
                </a:solidFill>
              </a:rPr>
              <a:t>СОЦИОСФЕРНЫЙ</a:t>
            </a:r>
            <a:endParaRPr lang="en-US" sz="1600" dirty="0">
              <a:solidFill>
                <a:srgbClr val="FFFFFF"/>
              </a:solidFill>
            </a:endParaRPr>
          </a:p>
        </p:txBody>
      </p:sp>
      <p:sp>
        <p:nvSpPr>
          <p:cNvPr id="86044" name="AutoShape 28"/>
          <p:cNvSpPr>
            <a:spLocks noChangeArrowheads="1"/>
          </p:cNvSpPr>
          <p:nvPr/>
        </p:nvSpPr>
        <p:spPr bwMode="gray">
          <a:xfrm>
            <a:off x="5135563" y="5240338"/>
            <a:ext cx="2713037" cy="728662"/>
          </a:xfrm>
          <a:prstGeom prst="chevron">
            <a:avLst>
              <a:gd name="adj" fmla="val 53109"/>
            </a:avLst>
          </a:prstGeom>
          <a:gradFill rotWithShape="1">
            <a:gsLst>
              <a:gs pos="0">
                <a:schemeClr val="hlink">
                  <a:gamma/>
                  <a:shade val="69804"/>
                  <a:invGamma/>
                </a:schemeClr>
              </a:gs>
              <a:gs pos="100000">
                <a:schemeClr va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sp>
        <p:nvSpPr>
          <p:cNvPr id="86045" name="AutoShape 29"/>
          <p:cNvSpPr>
            <a:spLocks noChangeArrowheads="1"/>
          </p:cNvSpPr>
          <p:nvPr/>
        </p:nvSpPr>
        <p:spPr bwMode="ltGray">
          <a:xfrm>
            <a:off x="2159000" y="5154613"/>
            <a:ext cx="3378200" cy="914400"/>
          </a:xfrm>
          <a:prstGeom prst="homePlate">
            <a:avLst>
              <a:gd name="adj" fmla="val 51551"/>
            </a:avLst>
          </a:prstGeom>
          <a:gradFill rotWithShape="1">
            <a:gsLst>
              <a:gs pos="0">
                <a:schemeClr val="hlink"/>
              </a:gs>
              <a:gs pos="100000">
                <a:schemeClr va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grpSp>
        <p:nvGrpSpPr>
          <p:cNvPr id="6" name="Group 30"/>
          <p:cNvGrpSpPr>
            <a:grpSpLocks/>
          </p:cNvGrpSpPr>
          <p:nvPr/>
        </p:nvGrpSpPr>
        <p:grpSpPr bwMode="auto">
          <a:xfrm>
            <a:off x="1508125" y="5124450"/>
            <a:ext cx="1130300" cy="1123950"/>
            <a:chOff x="2161" y="696"/>
            <a:chExt cx="1360" cy="1356"/>
          </a:xfrm>
        </p:grpSpPr>
        <p:grpSp>
          <p:nvGrpSpPr>
            <p:cNvPr id="7" name="Group 31"/>
            <p:cNvGrpSpPr>
              <a:grpSpLocks/>
            </p:cNvGrpSpPr>
            <p:nvPr/>
          </p:nvGrpSpPr>
          <p:grpSpPr bwMode="auto">
            <a:xfrm>
              <a:off x="2161" y="696"/>
              <a:ext cx="1360" cy="1356"/>
              <a:chOff x="2508" y="1231"/>
              <a:chExt cx="1248" cy="1240"/>
            </a:xfrm>
          </p:grpSpPr>
          <p:sp>
            <p:nvSpPr>
              <p:cNvPr id="86048" name="Oval 32"/>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49" name="Oval 33"/>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50" name="Oval 34"/>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51" name="Oval 35"/>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52" name="Oval 36"/>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53" name="Oval 37"/>
            <p:cNvSpPr>
              <a:spLocks noChangeArrowheads="1"/>
            </p:cNvSpPr>
            <p:nvPr/>
          </p:nvSpPr>
          <p:spPr bwMode="gray">
            <a:xfrm>
              <a:off x="2322" y="845"/>
              <a:ext cx="1054" cy="1054"/>
            </a:xfrm>
            <a:prstGeom prst="ellipse">
              <a:avLst/>
            </a:prstGeom>
            <a:gradFill rotWithShape="1">
              <a:gsLst>
                <a:gs pos="0">
                  <a:schemeClr val="hlink">
                    <a:gamma/>
                    <a:shade val="46275"/>
                    <a:invGamma/>
                  </a:schemeClr>
                </a:gs>
                <a:gs pos="100000">
                  <a:schemeClr val="hlink"/>
                </a:gs>
              </a:gsLst>
              <a:lin ang="5400000" scaled="1"/>
            </a:gradFill>
            <a:ln w="57150">
              <a:noFill/>
              <a:round/>
              <a:headEnd/>
              <a:tailEnd/>
            </a:ln>
            <a:effectLst/>
          </p:spPr>
          <p:txBody>
            <a:bodyPr wrap="none" anchor="ctr"/>
            <a:lstStyle/>
            <a:p>
              <a:endParaRPr lang="ru-RU"/>
            </a:p>
          </p:txBody>
        </p:sp>
      </p:grpSp>
      <p:sp>
        <p:nvSpPr>
          <p:cNvPr id="86054" name="Rectangle 38"/>
          <p:cNvSpPr>
            <a:spLocks noChangeArrowheads="1"/>
          </p:cNvSpPr>
          <p:nvPr/>
        </p:nvSpPr>
        <p:spPr bwMode="white">
          <a:xfrm>
            <a:off x="1916891" y="5494338"/>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3</a:t>
            </a:r>
            <a:endParaRPr lang="en-US" sz="1600" b="1" dirty="0">
              <a:solidFill>
                <a:srgbClr val="F8F8F8"/>
              </a:solidFill>
            </a:endParaRPr>
          </a:p>
        </p:txBody>
      </p:sp>
      <p:sp>
        <p:nvSpPr>
          <p:cNvPr id="86055" name="Rectangle 39"/>
          <p:cNvSpPr>
            <a:spLocks noChangeArrowheads="1"/>
          </p:cNvSpPr>
          <p:nvPr/>
        </p:nvSpPr>
        <p:spPr bwMode="auto">
          <a:xfrm>
            <a:off x="2730500" y="5322888"/>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dirty="0" smtClean="0">
                <a:solidFill>
                  <a:srgbClr val="FFFFFF"/>
                </a:solidFill>
              </a:rPr>
              <a:t>СОЦИОЕНТАЛЬНЫЙ</a:t>
            </a:r>
            <a:endParaRPr lang="en-US" sz="1600" dirty="0">
              <a:solidFill>
                <a:srgbClr val="FFFFFF"/>
              </a:solidFill>
            </a:endParaRPr>
          </a:p>
        </p:txBody>
      </p:sp>
      <p:sp>
        <p:nvSpPr>
          <p:cNvPr id="86057" name="Rectangle 41"/>
          <p:cNvSpPr>
            <a:spLocks noGrp="1" noChangeArrowheads="1"/>
          </p:cNvSpPr>
          <p:nvPr>
            <p:ph type="title"/>
          </p:nvPr>
        </p:nvSpPr>
        <p:spPr>
          <a:xfrm>
            <a:off x="457200" y="325438"/>
            <a:ext cx="8291264" cy="1231354"/>
          </a:xfrm>
        </p:spPr>
        <p:txBody>
          <a:bodyPr/>
          <a:lstStyle/>
          <a:p>
            <a:r>
              <a:rPr lang="ru-RU" dirty="0" smtClean="0"/>
              <a:t>Место церковной социальной работы? </a:t>
            </a:r>
            <a:endParaRPr lang="en-US" dirty="0"/>
          </a:p>
        </p:txBody>
      </p:sp>
      <p:sp>
        <p:nvSpPr>
          <p:cNvPr id="43" name="Rectangle 3"/>
          <p:cNvSpPr>
            <a:spLocks noChangeArrowheads="1"/>
          </p:cNvSpPr>
          <p:nvPr/>
        </p:nvSpPr>
        <p:spPr bwMode="black">
          <a:xfrm>
            <a:off x="1192213" y="1654175"/>
            <a:ext cx="5756275" cy="363176"/>
          </a:xfrm>
          <a:prstGeom prst="rect">
            <a:avLst/>
          </a:prstGeom>
          <a:noFill/>
          <a:ln w="9525" algn="ctr">
            <a:noFill/>
            <a:miter lim="800000"/>
            <a:headEnd/>
            <a:tailEnd/>
          </a:ln>
          <a:effectLst/>
        </p:spPr>
        <p:txBody>
          <a:bodyPr>
            <a:spAutoFit/>
          </a:bodyPr>
          <a:lstStyle/>
          <a:p>
            <a:pPr eaLnBrk="0" hangingPunct="0">
              <a:lnSpc>
                <a:spcPct val="110000"/>
              </a:lnSpc>
            </a:pPr>
            <a:r>
              <a:rPr lang="ru-RU" sz="1600" dirty="0" smtClean="0">
                <a:solidFill>
                  <a:srgbClr val="000000"/>
                </a:solidFill>
              </a:rPr>
              <a:t>Автор концепции Медведева Г.П.</a:t>
            </a:r>
            <a:endParaRPr lang="en-US" sz="1600" dirty="0">
              <a:solidFill>
                <a:srgbClr val="000000"/>
              </a:solidFill>
            </a:endParaRPr>
          </a:p>
        </p:txBody>
      </p:sp>
      <p:sp>
        <p:nvSpPr>
          <p:cNvPr id="44" name="Text Box 14"/>
          <p:cNvSpPr txBox="1">
            <a:spLocks noChangeArrowheads="1"/>
          </p:cNvSpPr>
          <p:nvPr/>
        </p:nvSpPr>
        <p:spPr bwMode="gray">
          <a:xfrm>
            <a:off x="5364088" y="3861048"/>
            <a:ext cx="3779912" cy="707886"/>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2000" b="1" dirty="0" smtClean="0">
                <a:effectLst>
                  <a:outerShdw blurRad="38100" dist="38100" dir="2700000" algn="tl">
                    <a:srgbClr val="000000">
                      <a:alpha val="43137"/>
                    </a:srgbClr>
                  </a:outerShdw>
                </a:effectLst>
              </a:rPr>
              <a:t>Социальная деятельность помогающих профессий</a:t>
            </a:r>
            <a:endParaRPr lang="en-US" sz="2000" b="1" dirty="0">
              <a:effectLst>
                <a:outerShdw blurRad="38100" dist="38100" dir="2700000" algn="tl">
                  <a:srgbClr val="000000">
                    <a:alpha val="43137"/>
                  </a:srgbClr>
                </a:outerShdw>
              </a:effectLst>
            </a:endParaRPr>
          </a:p>
        </p:txBody>
      </p:sp>
      <p:sp>
        <p:nvSpPr>
          <p:cNvPr id="45" name="Text Box 14"/>
          <p:cNvSpPr txBox="1">
            <a:spLocks noChangeArrowheads="1"/>
          </p:cNvSpPr>
          <p:nvPr/>
        </p:nvSpPr>
        <p:spPr bwMode="gray">
          <a:xfrm>
            <a:off x="5364088" y="5157192"/>
            <a:ext cx="3779912" cy="707886"/>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2000" b="1" dirty="0" smtClean="0"/>
              <a:t>Деятельность всех членов общества</a:t>
            </a:r>
            <a:endParaRPr lang="en-US" sz="20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Содержимое 3"/>
          <p:cNvSpPr>
            <a:spLocks noGrp="1"/>
          </p:cNvSpPr>
          <p:nvPr>
            <p:ph idx="4294967295"/>
          </p:nvPr>
        </p:nvSpPr>
        <p:spPr>
          <a:xfrm>
            <a:off x="251520" y="692696"/>
            <a:ext cx="8713093" cy="5976664"/>
          </a:xfrm>
        </p:spPr>
        <p:txBody>
          <a:bodyPr/>
          <a:lstStyle/>
          <a:p>
            <a:pPr marL="0" indent="450850" algn="just">
              <a:buNone/>
            </a:pPr>
            <a:r>
              <a:rPr lang="ru-RU" sz="2400" dirty="0" smtClean="0">
                <a:solidFill>
                  <a:schemeClr val="accent5">
                    <a:lumMod val="25000"/>
                  </a:schemeClr>
                </a:solidFill>
                <a:latin typeface="+mn-lt"/>
                <a:ea typeface="+mn-ea"/>
                <a:cs typeface="+mn-cs"/>
              </a:rPr>
              <a:t> </a:t>
            </a:r>
          </a:p>
          <a:p>
            <a:pPr marL="0" indent="450850" algn="just">
              <a:buNone/>
            </a:pPr>
            <a:r>
              <a:rPr lang="ru-RU" sz="2400" b="1" i="1" dirty="0" smtClean="0">
                <a:solidFill>
                  <a:schemeClr val="accent5">
                    <a:lumMod val="25000"/>
                  </a:schemeClr>
                </a:solidFill>
              </a:rPr>
              <a:t>Домашнее задание: </a:t>
            </a:r>
          </a:p>
          <a:p>
            <a:pPr marL="0" indent="450850" algn="just">
              <a:buNone/>
            </a:pPr>
            <a:r>
              <a:rPr lang="ru-RU" sz="2400" b="1" dirty="0" smtClean="0">
                <a:solidFill>
                  <a:schemeClr val="tx1"/>
                </a:solidFill>
                <a:latin typeface="+mn-lt"/>
                <a:ea typeface="+mn-ea"/>
                <a:cs typeface="+mn-cs"/>
              </a:rPr>
              <a:t>Ответить на вопросы.</a:t>
            </a:r>
          </a:p>
          <a:p>
            <a:pPr marL="0" indent="450850" algn="just">
              <a:buNone/>
            </a:pPr>
            <a:r>
              <a:rPr lang="ru-RU" sz="2400" b="1" dirty="0" smtClean="0">
                <a:solidFill>
                  <a:schemeClr val="tx1"/>
                </a:solidFill>
                <a:latin typeface="+mn-lt"/>
                <a:ea typeface="+mn-ea"/>
                <a:cs typeface="+mn-cs"/>
              </a:rPr>
              <a:t> </a:t>
            </a:r>
            <a:r>
              <a:rPr lang="en-US" sz="2400" b="1" dirty="0" smtClean="0">
                <a:hlinkClick r:id="rId2"/>
              </a:rPr>
              <a:t>http://goo.gl/forms/gR9mrHdDyz</a:t>
            </a:r>
            <a:r>
              <a:rPr lang="ru-RU" sz="2400" b="1" dirty="0" smtClean="0"/>
              <a:t> </a:t>
            </a:r>
            <a:endParaRPr lang="ru-RU" sz="2400" b="1" dirty="0" smtClean="0"/>
          </a:p>
          <a:p>
            <a:pPr marL="0" indent="450850" algn="just">
              <a:buNone/>
            </a:pPr>
            <a:endParaRPr lang="ru-RU" sz="2400" b="1" dirty="0">
              <a:solidFill>
                <a:schemeClr val="accent5">
                  <a:lumMod val="25000"/>
                </a:schemeClr>
              </a:solidFill>
              <a:latin typeface="Times New Roman" pitchFamily="18" charset="0"/>
            </a:endParaRPr>
          </a:p>
          <a:p>
            <a:pPr marL="0" indent="450850" algn="just">
              <a:buNone/>
            </a:pPr>
            <a:r>
              <a:rPr lang="ru-RU" sz="2400" b="1" dirty="0" smtClean="0">
                <a:solidFill>
                  <a:schemeClr val="accent5">
                    <a:lumMod val="25000"/>
                  </a:schemeClr>
                </a:solidFill>
                <a:latin typeface="Times New Roman" pitchFamily="18" charset="0"/>
              </a:rPr>
              <a:t>Срок – не позднее 12 февраля 2016 г.</a:t>
            </a:r>
            <a:endParaRPr lang="ru-RU" sz="2400" dirty="0" smtClean="0">
              <a:solidFill>
                <a:schemeClr val="accent5">
                  <a:lumMod val="25000"/>
                </a:schemeClr>
              </a:solidFill>
              <a:latin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ctrTitle"/>
          </p:nvPr>
        </p:nvSpPr>
        <p:spPr>
          <a:xfrm>
            <a:off x="333375" y="2132856"/>
            <a:ext cx="8229600" cy="1656184"/>
          </a:xfrm>
        </p:spPr>
        <p:txBody>
          <a:bodyPr/>
          <a:lstStyle/>
          <a:p>
            <a:r>
              <a:rPr lang="ru-RU" sz="6000" dirty="0" smtClean="0"/>
              <a:t>Спасибо за внимание</a:t>
            </a:r>
            <a:endParaRPr lang="en-US"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80TGp_general_light">
  <a:themeElements>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fontScheme name="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DF58D"/>
        </a:lt1>
        <a:dk2>
          <a:srgbClr val="CC3300"/>
        </a:dk2>
        <a:lt2>
          <a:srgbClr val="808080"/>
        </a:lt2>
        <a:accent1>
          <a:srgbClr val="FF6161"/>
        </a:accent1>
        <a:accent2>
          <a:srgbClr val="FFC319"/>
        </a:accent2>
        <a:accent3>
          <a:srgbClr val="FEF9C5"/>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E1F4D8"/>
        </a:lt1>
        <a:dk2>
          <a:srgbClr val="003366"/>
        </a:dk2>
        <a:lt2>
          <a:srgbClr val="808080"/>
        </a:lt2>
        <a:accent1>
          <a:srgbClr val="FFC319"/>
        </a:accent1>
        <a:accent2>
          <a:srgbClr val="A8D02A"/>
        </a:accent2>
        <a:accent3>
          <a:srgbClr val="EEF8E9"/>
        </a:accent3>
        <a:accent4>
          <a:srgbClr val="000000"/>
        </a:accent4>
        <a:accent5>
          <a:srgbClr val="FFDEAB"/>
        </a:accent5>
        <a:accent6>
          <a:srgbClr val="98BC25"/>
        </a:accent6>
        <a:hlink>
          <a:srgbClr val="5CB1FE"/>
        </a:hlink>
        <a:folHlink>
          <a:srgbClr val="FF6161"/>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themeOverride>
</file>

<file path=docProps/app.xml><?xml version="1.0" encoding="utf-8"?>
<Properties xmlns="http://schemas.openxmlformats.org/officeDocument/2006/extended-properties" xmlns:vt="http://schemas.openxmlformats.org/officeDocument/2006/docPropsVTypes">
  <Template/>
  <TotalTime>293</TotalTime>
  <Words>2073</Words>
  <Application>Microsoft Office PowerPoint</Application>
  <PresentationFormat>Экран (4:3)</PresentationFormat>
  <Paragraphs>157</Paragraphs>
  <Slides>34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580TGp_general_light</vt:lpstr>
      <vt:lpstr>Социальная работа и социальное служение в жизни общества. </vt:lpstr>
      <vt:lpstr>План лекции</vt:lpstr>
      <vt:lpstr>Значение теории</vt:lpstr>
      <vt:lpstr>Презентация PowerPoint</vt:lpstr>
      <vt:lpstr>Социальная работа</vt:lpstr>
      <vt:lpstr>Социальная работа</vt:lpstr>
      <vt:lpstr>Социальная работа</vt:lpstr>
      <vt:lpstr>Презентация PowerPoint</vt:lpstr>
      <vt:lpstr>Презентация PowerPoint</vt:lpstr>
      <vt:lpstr>Презентация PowerPoint</vt:lpstr>
      <vt:lpstr>Презентация PowerPoint</vt:lpstr>
      <vt:lpstr>Социальное служение</vt:lpstr>
      <vt:lpstr>Презентация PowerPoint</vt:lpstr>
      <vt:lpstr>Социальное служение</vt:lpstr>
      <vt:lpstr>Социальное служение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Отличия социального служения от социальной работы</vt:lpstr>
      <vt:lpstr>Отличия социального служения от социальной работы</vt:lpstr>
      <vt:lpstr>Отличия социального служения от социальной работы</vt:lpstr>
      <vt:lpstr>Отличия социального служения от социальной работы</vt:lpstr>
      <vt:lpstr>Отличия социального служения от социальной работы</vt:lpstr>
      <vt:lpstr>Презентация PowerPoint</vt:lpstr>
      <vt:lpstr>Презентация PowerPoint</vt:lpstr>
      <vt:lpstr>Термины социального служения</vt:lpstr>
      <vt:lpstr>Презентация PowerPoint</vt:lpstr>
      <vt:lpstr>Место церковной социальной работы? </vt:lpstr>
      <vt:lpstr>Презентация PowerPoint</vt:lpstr>
      <vt:lpstr>Спасибо за внимание</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Социальная работа и социальное служение в жизни общества</dc:title>
  <dc:creator>Таня</dc:creator>
  <cp:lastModifiedBy>Игорь</cp:lastModifiedBy>
  <cp:revision>23</cp:revision>
  <dcterms:created xsi:type="dcterms:W3CDTF">2014-10-02T01:11:26Z</dcterms:created>
  <dcterms:modified xsi:type="dcterms:W3CDTF">2016-02-03T06:46:52Z</dcterms:modified>
</cp:coreProperties>
</file>