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303" r:id="rId3"/>
    <p:sldId id="306" r:id="rId4"/>
    <p:sldId id="304" r:id="rId5"/>
    <p:sldId id="305" r:id="rId6"/>
    <p:sldId id="307" r:id="rId7"/>
    <p:sldId id="281" r:id="rId8"/>
    <p:sldId id="308" r:id="rId9"/>
    <p:sldId id="309" r:id="rId10"/>
    <p:sldId id="310" r:id="rId11"/>
    <p:sldId id="311" r:id="rId12"/>
    <p:sldId id="312" r:id="rId13"/>
    <p:sldId id="321" r:id="rId14"/>
    <p:sldId id="313" r:id="rId15"/>
    <p:sldId id="314" r:id="rId16"/>
    <p:sldId id="316" r:id="rId17"/>
    <p:sldId id="322" r:id="rId18"/>
    <p:sldId id="323" r:id="rId19"/>
    <p:sldId id="315" r:id="rId20"/>
    <p:sldId id="317" r:id="rId21"/>
    <p:sldId id="318" r:id="rId22"/>
    <p:sldId id="319" r:id="rId23"/>
    <p:sldId id="324" r:id="rId24"/>
    <p:sldId id="325" r:id="rId25"/>
    <p:sldId id="26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4660"/>
  </p:normalViewPr>
  <p:slideViewPr>
    <p:cSldViewPr>
      <p:cViewPr varScale="1">
        <p:scale>
          <a:sx n="111" d="100"/>
          <a:sy n="111" d="100"/>
        </p:scale>
        <p:origin x="-167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62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62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2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962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962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62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D9CB6C-0989-4B4F-93B6-067EF76D3A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F2DED6-9222-4ED4-845B-EEE776D9875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90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33A659-1C9E-469E-9479-17103A5BD5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4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0FE700-4011-4298-AE2E-20502FED207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7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0F913C-4B2F-44C1-B922-0AA5D1D13BE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75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CC32E3-A6DD-4E1C-A3E5-CABBD99EF05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89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5A478E-71AB-4241-BEE5-060C6F8976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52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E23E3C-244F-488B-B3FE-198F9C7C184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1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29C1EE-7EF0-4E0F-8D69-D2B4A23B086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3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AD18C-0466-4CA7-8252-60A7712229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04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7BAB1-AE79-474E-B46F-6DAEDFFECCA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08D2380-9EED-4865-AD8E-052B20C7AEBA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52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52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2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2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52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5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952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foodbankrus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oprf.ru/competitions/" TargetMode="External"/><Relationship Id="rId2" Type="http://schemas.openxmlformats.org/officeDocument/2006/relationships/hyperlink" Target="http://newpravkonkur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oomstarter.ru/" TargetMode="External"/><Relationship Id="rId4" Type="http://schemas.openxmlformats.org/officeDocument/2006/relationships/hyperlink" Target="https://planeta.r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Grp="1" noRot="1" noChangeArrowheads="1"/>
          </p:cNvSpPr>
          <p:nvPr>
            <p:ph type="subTitle" idx="1"/>
          </p:nvPr>
        </p:nvSpPr>
        <p:spPr>
          <a:xfrm>
            <a:off x="683568" y="2924944"/>
            <a:ext cx="7920037" cy="331236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/>
              <a:t>Отдел </a:t>
            </a:r>
            <a:r>
              <a:rPr lang="ru-RU" altLang="ru-RU" sz="2400" b="1" dirty="0"/>
              <a:t>по церковной </a:t>
            </a:r>
            <a:r>
              <a:rPr lang="ru-RU" altLang="ru-RU" sz="2400" b="1" dirty="0" smtClean="0"/>
              <a:t>благотворительности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 smtClean="0"/>
              <a:t> </a:t>
            </a:r>
            <a:r>
              <a:rPr lang="ru-RU" altLang="ru-RU" sz="2400" b="1" dirty="0"/>
              <a:t>и социальному </a:t>
            </a:r>
            <a:r>
              <a:rPr lang="ru-RU" altLang="ru-RU" sz="2400" b="1" dirty="0" smtClean="0"/>
              <a:t>служению РПЦ</a:t>
            </a:r>
            <a:endParaRPr lang="en-US" altLang="ru-RU" sz="2400" b="1" dirty="0"/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Направление помощи бездомным </a:t>
            </a:r>
          </a:p>
          <a:p>
            <a:pPr>
              <a:lnSpc>
                <a:spcPct val="150000"/>
              </a:lnSpc>
            </a:pPr>
            <a:r>
              <a:rPr lang="ru-RU" altLang="ru-RU" sz="2400" dirty="0" smtClean="0"/>
              <a:t>Курс «Организация работы с бездомными»</a:t>
            </a:r>
          </a:p>
          <a:p>
            <a:endParaRPr lang="ru-RU" altLang="ru-RU" sz="600" dirty="0" smtClean="0"/>
          </a:p>
          <a:p>
            <a:r>
              <a:rPr lang="ru-RU" altLang="ru-RU" sz="2400" dirty="0" smtClean="0"/>
              <a:t>«Организация срочной социальной помощи </a:t>
            </a:r>
          </a:p>
          <a:p>
            <a:r>
              <a:rPr lang="ru-RU" altLang="ru-RU" sz="2400" dirty="0" smtClean="0"/>
              <a:t>бездомным – проект по кормлению»</a:t>
            </a:r>
            <a:endParaRPr lang="ru-RU" altLang="ru-RU" sz="2400" dirty="0"/>
          </a:p>
        </p:txBody>
      </p:sp>
      <p:pic>
        <p:nvPicPr>
          <p:cNvPr id="4" name="Picture 14" descr="http://www.sobor-chel.ru/fatgallery/187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83874" cy="163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Оценка проблемы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Пути оценки актуальности проблемы:</a:t>
            </a:r>
          </a:p>
          <a:p>
            <a:pPr marL="0" indent="0">
              <a:buNone/>
            </a:pPr>
            <a:r>
              <a:rPr lang="ru-RU" sz="2400" u="sng" dirty="0" smtClean="0"/>
              <a:t>Рейд по местам возможного скопления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вокзалы</a:t>
            </a:r>
          </a:p>
          <a:p>
            <a:pPr>
              <a:buFontTx/>
              <a:buChar char="-"/>
            </a:pPr>
            <a:r>
              <a:rPr lang="ru-RU" sz="2400" dirty="0" smtClean="0"/>
              <a:t>рынки</a:t>
            </a:r>
          </a:p>
          <a:p>
            <a:pPr>
              <a:buFontTx/>
              <a:buChar char="-"/>
            </a:pPr>
            <a:r>
              <a:rPr lang="ru-RU" sz="2400" dirty="0" smtClean="0"/>
              <a:t>пункты приема</a:t>
            </a:r>
          </a:p>
          <a:p>
            <a:pPr>
              <a:buFontTx/>
              <a:buChar char="-"/>
            </a:pPr>
            <a:r>
              <a:rPr lang="ru-RU" sz="2400" dirty="0" smtClean="0"/>
              <a:t>храмы</a:t>
            </a:r>
          </a:p>
          <a:p>
            <a:pPr>
              <a:buFontTx/>
              <a:buChar char="-"/>
            </a:pPr>
            <a:endParaRPr lang="ru-RU" sz="1100" dirty="0" smtClean="0"/>
          </a:p>
          <a:p>
            <a:pPr marL="0" indent="0">
              <a:buNone/>
            </a:pPr>
            <a:r>
              <a:rPr lang="ru-RU" sz="2400" u="sng" dirty="0" smtClean="0"/>
              <a:t>Вопросы:</a:t>
            </a:r>
          </a:p>
          <a:p>
            <a:pPr>
              <a:buFontTx/>
              <a:buChar char="-"/>
            </a:pPr>
            <a:r>
              <a:rPr lang="ru-RU" sz="2400" dirty="0" smtClean="0"/>
              <a:t>обеспеченность питанием и одеждой </a:t>
            </a:r>
          </a:p>
          <a:p>
            <a:pPr>
              <a:buFontTx/>
              <a:buChar char="-"/>
            </a:pPr>
            <a:r>
              <a:rPr lang="ru-RU" sz="2400" dirty="0" smtClean="0"/>
              <a:t>доступность медицинской помощи</a:t>
            </a:r>
          </a:p>
          <a:p>
            <a:pPr>
              <a:buFontTx/>
              <a:buChar char="-"/>
            </a:pPr>
            <a:r>
              <a:rPr lang="ru-RU" sz="2400" dirty="0" smtClean="0"/>
              <a:t>возможность получения социальных услуг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26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Оценка проблемы</a:t>
            </a:r>
            <a:endParaRPr lang="ru-RU" sz="36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Знакомство с государственным приютом для бездомных</a:t>
            </a:r>
          </a:p>
          <a:p>
            <a:pPr marL="0" indent="0">
              <a:buNone/>
            </a:pPr>
            <a:r>
              <a:rPr lang="ru-RU" sz="2400" dirty="0" smtClean="0"/>
              <a:t>Адрес приюта можно узнать по нашему справочнику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u="sng" dirty="0"/>
              <a:t>Вопросы:</a:t>
            </a:r>
          </a:p>
          <a:p>
            <a:pPr>
              <a:buFontTx/>
              <a:buChar char="-"/>
            </a:pPr>
            <a:r>
              <a:rPr lang="ru-RU" sz="2400" dirty="0" smtClean="0"/>
              <a:t>оценка численности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наличие благотворительных программ помощи бездомным в регионе</a:t>
            </a:r>
          </a:p>
          <a:p>
            <a:pPr>
              <a:buFontTx/>
              <a:buChar char="-"/>
            </a:pPr>
            <a:r>
              <a:rPr lang="ru-RU" sz="2400" dirty="0" smtClean="0"/>
              <a:t>возможность взаимодействия с приютом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09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Начальный этап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Вопросы, которые необходимо обсудить:</a:t>
            </a:r>
          </a:p>
          <a:p>
            <a:pPr>
              <a:buFontTx/>
              <a:buChar char="-"/>
            </a:pPr>
            <a:r>
              <a:rPr lang="ru-RU" sz="2400" dirty="0" smtClean="0"/>
              <a:t>вид кормления и поиск места</a:t>
            </a:r>
          </a:p>
          <a:p>
            <a:pPr marL="0" indent="0">
              <a:buNone/>
            </a:pPr>
            <a:r>
              <a:rPr lang="ru-RU" sz="2400" dirty="0" smtClean="0"/>
              <a:t>               выездное - государственный приют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выездное – улица (укромное место)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при храме</a:t>
            </a:r>
          </a:p>
          <a:p>
            <a:pPr>
              <a:buFontTx/>
              <a:buChar char="-"/>
            </a:pPr>
            <a:r>
              <a:rPr lang="ru-RU" sz="2400" dirty="0" smtClean="0"/>
              <a:t>привлечение добровольцев и время работы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прихожане, знакомые, ВУЗы –центры </a:t>
            </a:r>
            <a:r>
              <a:rPr lang="ru-RU" sz="2400" dirty="0" err="1" smtClean="0"/>
              <a:t>волонтерства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вечернее время (волонтеры, больше бездомных)</a:t>
            </a:r>
          </a:p>
          <a:p>
            <a:pPr>
              <a:buFontTx/>
              <a:buChar char="-"/>
            </a:pPr>
            <a:r>
              <a:rPr lang="ru-RU" sz="2400" dirty="0" smtClean="0"/>
              <a:t>место приготовления пищи </a:t>
            </a:r>
          </a:p>
          <a:p>
            <a:pPr marL="0" indent="0">
              <a:buNone/>
            </a:pPr>
            <a:r>
              <a:rPr lang="ru-RU" sz="2400" dirty="0" smtClean="0"/>
              <a:t>               трапезная («Пельмешки на Плешке»)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квартира волонтера («Друзья на улице») 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столовая/ресторан (БФ «Помощник и покровитель»)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172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Начальный этап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/>
              <a:t>Вопросы, которые необходимо обсудить:</a:t>
            </a:r>
          </a:p>
          <a:p>
            <a:pPr>
              <a:buFontTx/>
              <a:buChar char="-"/>
            </a:pPr>
            <a:r>
              <a:rPr lang="ru-RU" sz="2400" dirty="0"/>
              <a:t>источник продуктов</a:t>
            </a:r>
          </a:p>
          <a:p>
            <a:pPr marL="0" indent="0">
              <a:buNone/>
            </a:pPr>
            <a:r>
              <a:rPr lang="ru-RU" sz="2400" dirty="0"/>
              <a:t>              поддержка храма – канон, кружка</a:t>
            </a:r>
          </a:p>
          <a:p>
            <a:pPr marL="0" indent="0">
              <a:buNone/>
            </a:pPr>
            <a:r>
              <a:rPr lang="ru-RU" sz="2400" dirty="0"/>
              <a:t>              участие волонтеров </a:t>
            </a:r>
          </a:p>
          <a:p>
            <a:pPr marL="0" indent="0">
              <a:buNone/>
            </a:pPr>
            <a:r>
              <a:rPr lang="ru-RU" sz="2400" dirty="0"/>
              <a:t>              привлечение фирм – поставщиков и </a:t>
            </a:r>
            <a:r>
              <a:rPr lang="ru-RU" sz="2400" dirty="0" smtClean="0"/>
              <a:t>производителей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меню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</a:t>
            </a:r>
            <a:r>
              <a:rPr lang="ru-RU" sz="2400" dirty="0" smtClean="0"/>
              <a:t>         гречка с тушенкой/</a:t>
            </a:r>
            <a:r>
              <a:rPr lang="ru-RU" sz="2400" dirty="0" smtClean="0"/>
              <a:t>макароны  по-флотски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хлеб/булка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сладкий чай  </a:t>
            </a:r>
            <a:r>
              <a:rPr lang="ru-RU" sz="2400" dirty="0" smtClean="0"/>
              <a:t>              </a:t>
            </a:r>
          </a:p>
          <a:p>
            <a:pPr>
              <a:buFontTx/>
              <a:buChar char="-"/>
            </a:pPr>
            <a:r>
              <a:rPr lang="ru-RU" sz="2400" dirty="0" smtClean="0"/>
              <a:t>фасовка питания</a:t>
            </a:r>
          </a:p>
          <a:p>
            <a:pPr marL="0" indent="0">
              <a:buNone/>
            </a:pPr>
            <a:r>
              <a:rPr lang="ru-RU" sz="2400" dirty="0" smtClean="0"/>
              <a:t>              фасовка при приготовлении (контейнеры, </a:t>
            </a:r>
            <a:r>
              <a:rPr lang="ru-RU" sz="2400" dirty="0" err="1" smtClean="0"/>
              <a:t>термосумка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dirty="0" smtClean="0"/>
              <a:t>              фасовка на месте (термоса, одноразовая посуда, время)  </a:t>
            </a:r>
          </a:p>
          <a:p>
            <a:pPr marL="0" indent="0">
              <a:buNone/>
            </a:pPr>
            <a:endParaRPr lang="ru-RU" sz="2400" dirty="0"/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76036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Начальный этап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/>
              <a:t>Вопросы, которые необходимо обсудить:</a:t>
            </a:r>
          </a:p>
          <a:p>
            <a:pPr>
              <a:buFontTx/>
              <a:buChar char="-"/>
            </a:pPr>
            <a:r>
              <a:rPr lang="ru-RU" sz="2400" dirty="0" smtClean="0"/>
              <a:t>доставка питания </a:t>
            </a:r>
          </a:p>
          <a:p>
            <a:pPr marL="0" indent="0">
              <a:buNone/>
            </a:pPr>
            <a:r>
              <a:rPr lang="ru-RU" sz="2400" dirty="0" smtClean="0"/>
              <a:t>                   волонтеры (НД «Курский вокзал. Бездомные, дети»)</a:t>
            </a:r>
          </a:p>
          <a:p>
            <a:pPr marL="0" indent="0">
              <a:buNone/>
            </a:pPr>
            <a:r>
              <a:rPr lang="ru-RU" sz="2400" dirty="0" smtClean="0"/>
              <a:t>                   транспорт храма («Пельмешки на плешке»)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городской транспорт («</a:t>
            </a:r>
            <a:r>
              <a:rPr lang="ru-RU" sz="2400" dirty="0" err="1" smtClean="0"/>
              <a:t>Даниловцы</a:t>
            </a:r>
            <a:r>
              <a:rPr lang="ru-RU" sz="2400" dirty="0" smtClean="0"/>
              <a:t>»)  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такси  </a:t>
            </a:r>
          </a:p>
          <a:p>
            <a:pPr>
              <a:buFontTx/>
              <a:buChar char="-"/>
            </a:pPr>
            <a:r>
              <a:rPr lang="ru-RU" sz="2400" dirty="0" smtClean="0"/>
              <a:t>выдача питания   </a:t>
            </a:r>
          </a:p>
          <a:p>
            <a:pPr marL="0" indent="0">
              <a:buNone/>
            </a:pPr>
            <a:r>
              <a:rPr lang="ru-RU" sz="2400" dirty="0" smtClean="0"/>
              <a:t>                   организация очереди и порядка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</a:t>
            </a:r>
            <a:r>
              <a:rPr lang="ru-RU" sz="2400" dirty="0" err="1" smtClean="0"/>
              <a:t>этапность</a:t>
            </a:r>
            <a:r>
              <a:rPr lang="ru-RU" sz="2400" dirty="0" smtClean="0"/>
              <a:t>/несколько точек выдачи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сбор и вывоз мусора (важно)  </a:t>
            </a:r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871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Начальный этап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/>
              <a:t>Вопросы, которые необходимо обсудить:</a:t>
            </a:r>
          </a:p>
          <a:p>
            <a:pPr>
              <a:buFontTx/>
              <a:buChar char="-"/>
            </a:pPr>
            <a:r>
              <a:rPr lang="ru-RU" sz="2400" dirty="0" smtClean="0"/>
              <a:t>безопасность </a:t>
            </a:r>
          </a:p>
          <a:p>
            <a:pPr marL="0" indent="0">
              <a:buNone/>
            </a:pPr>
            <a:r>
              <a:rPr lang="ru-RU" sz="2400" dirty="0" smtClean="0"/>
              <a:t>                     сиз – перчатки, маски, униформа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  наличие мужчин-волонтеров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  формальное общение волонтеров-девушек </a:t>
            </a:r>
          </a:p>
          <a:p>
            <a:pPr>
              <a:buFontTx/>
              <a:buChar char="-"/>
            </a:pPr>
            <a:r>
              <a:rPr lang="ru-RU" sz="2400" dirty="0" smtClean="0"/>
              <a:t>вопросы согласования с районными властями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юридически не требуется  - юристы ОЦБСС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при нечастом кормлении не обязательна - опыт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попробовать через отца-настоятеля  прихода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попробовать через отдел социального служения епархии</a:t>
            </a:r>
          </a:p>
          <a:p>
            <a:pPr marL="0" indent="0">
              <a:buNone/>
            </a:pPr>
            <a:r>
              <a:rPr lang="ru-RU" sz="2400" dirty="0" smtClean="0"/>
              <a:t>Практика:  Москва (храмы, ЦАО - разрешение/запрет), Ярославль (согласование и запрет),</a:t>
            </a:r>
          </a:p>
          <a:p>
            <a:pPr marL="0" indent="0">
              <a:buNone/>
            </a:pPr>
            <a:r>
              <a:rPr lang="ru-RU" sz="2400" dirty="0" smtClean="0"/>
              <a:t>Санкт-Петербург (устное согласование)             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544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Старт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/>
          <a:lstStyle/>
          <a:p>
            <a:pPr marL="0" indent="0">
              <a:buNone/>
            </a:pPr>
            <a:endParaRPr lang="ru-RU" sz="2400" u="sng" dirty="0" smtClean="0"/>
          </a:p>
          <a:p>
            <a:pPr marL="0" indent="0">
              <a:buNone/>
            </a:pPr>
            <a:r>
              <a:rPr lang="ru-RU" sz="2400" u="sng" dirty="0" smtClean="0"/>
              <a:t>Особенности:</a:t>
            </a:r>
          </a:p>
          <a:p>
            <a:pPr>
              <a:buFontTx/>
              <a:buChar char="-"/>
            </a:pPr>
            <a:r>
              <a:rPr lang="ru-RU" sz="2400" dirty="0" smtClean="0"/>
              <a:t>Молебен </a:t>
            </a:r>
          </a:p>
          <a:p>
            <a:pPr>
              <a:buFontTx/>
              <a:buChar char="-"/>
            </a:pPr>
            <a:r>
              <a:rPr lang="ru-RU" sz="2400" dirty="0" smtClean="0"/>
              <a:t>Регулярность</a:t>
            </a:r>
          </a:p>
          <a:p>
            <a:pPr>
              <a:buFontTx/>
              <a:buChar char="-"/>
            </a:pPr>
            <a:r>
              <a:rPr lang="ru-RU" sz="2400" dirty="0" smtClean="0"/>
              <a:t>Поведение бездомных</a:t>
            </a:r>
          </a:p>
          <a:p>
            <a:pPr>
              <a:buFontTx/>
              <a:buChar char="-"/>
            </a:pPr>
            <a:r>
              <a:rPr lang="ru-RU" sz="2400" dirty="0" smtClean="0"/>
              <a:t>Реакция жителей и общение с ними</a:t>
            </a:r>
          </a:p>
          <a:p>
            <a:pPr>
              <a:buFontTx/>
              <a:buChar char="-"/>
            </a:pPr>
            <a:r>
              <a:rPr lang="ru-RU" sz="2400" dirty="0" smtClean="0"/>
              <a:t>Реакция властей и общение с ними</a:t>
            </a:r>
          </a:p>
          <a:p>
            <a:pPr>
              <a:buFontTx/>
              <a:buChar char="-"/>
            </a:pPr>
            <a:r>
              <a:rPr lang="ru-RU" sz="2400" dirty="0" smtClean="0"/>
              <a:t>Возможное расширение спектра оказываемых услуг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06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Работа проекта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07726"/>
            <a:ext cx="4038600" cy="271091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8296"/>
            <a:ext cx="4038600" cy="2689770"/>
          </a:xfrm>
        </p:spPr>
      </p:pic>
    </p:spTree>
    <p:extLst>
      <p:ext uri="{BB962C8B-B14F-4D97-AF65-F5344CB8AC3E}">
        <p14:creationId xmlns:p14="http://schemas.microsoft.com/office/powerpoint/2010/main" val="97832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Работа проекта</a:t>
            </a:r>
            <a:endParaRPr lang="ru-RU" sz="3600" b="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11313"/>
            <a:ext cx="4114799" cy="2754750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92896"/>
            <a:ext cx="3744416" cy="2808312"/>
          </a:xfrm>
        </p:spPr>
      </p:pic>
    </p:spTree>
    <p:extLst>
      <p:ext uri="{BB962C8B-B14F-4D97-AF65-F5344CB8AC3E}">
        <p14:creationId xmlns:p14="http://schemas.microsoft.com/office/powerpoint/2010/main" val="137792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Развитие проекта 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Увеличение частоты кормления бездомных</a:t>
            </a:r>
          </a:p>
          <a:p>
            <a:pPr marL="0" indent="0">
              <a:buNone/>
            </a:pPr>
            <a:r>
              <a:rPr lang="ru-RU" sz="2400" dirty="0" smtClean="0"/>
              <a:t>с одного раза в неделю до пяти-шести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sz="2400" u="sng" dirty="0" smtClean="0"/>
              <a:t>Увеличение количества оказываемых услуг</a:t>
            </a:r>
            <a:endParaRPr lang="ru-RU" sz="2400" u="sng" dirty="0" smtClean="0"/>
          </a:p>
          <a:p>
            <a:pPr>
              <a:buFontTx/>
              <a:buChar char="-"/>
            </a:pPr>
            <a:r>
              <a:rPr lang="ru-RU" sz="2400" dirty="0" smtClean="0"/>
              <a:t>выдача одежды </a:t>
            </a:r>
          </a:p>
          <a:p>
            <a:pPr>
              <a:buFontTx/>
              <a:buChar char="-"/>
            </a:pPr>
            <a:r>
              <a:rPr lang="ru-RU" sz="2400" dirty="0" smtClean="0"/>
              <a:t>содействие в оказании медицинской помощи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(врач-волонтер, медицинские препараты </a:t>
            </a:r>
            <a:r>
              <a:rPr lang="ru-RU" sz="2400" dirty="0" smtClean="0">
                <a:sym typeface="Symbol"/>
              </a:rPr>
              <a:t> см. Лекцию № 3</a:t>
            </a:r>
            <a:r>
              <a:rPr lang="ru-RU" sz="2400" dirty="0" smtClean="0"/>
              <a:t> )</a:t>
            </a:r>
          </a:p>
          <a:p>
            <a:pPr>
              <a:buFontTx/>
              <a:buChar char="-"/>
            </a:pPr>
            <a:r>
              <a:rPr lang="ru-RU" sz="2400" dirty="0" smtClean="0"/>
              <a:t>социальное устройство </a:t>
            </a:r>
          </a:p>
          <a:p>
            <a:pPr marL="0" indent="0">
              <a:buNone/>
            </a:pPr>
            <a:r>
              <a:rPr lang="ru-RU" sz="2400" dirty="0" smtClean="0"/>
              <a:t>  (устройство в приюты, восстановление документов, помощь в поиске работы </a:t>
            </a:r>
            <a:r>
              <a:rPr lang="ru-RU" sz="2400" dirty="0">
                <a:sym typeface="Symbol"/>
              </a:rPr>
              <a:t> см. Лекцию </a:t>
            </a:r>
            <a:r>
              <a:rPr lang="ru-RU" sz="2400" dirty="0" smtClean="0">
                <a:sym typeface="Symbol"/>
              </a:rPr>
              <a:t>№ 2)</a:t>
            </a:r>
            <a:r>
              <a:rPr lang="ru-RU" sz="2400" dirty="0" smtClean="0"/>
              <a:t> 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7384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Развитие проекта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Взаимодействие с Министерством социальной защиты</a:t>
            </a:r>
          </a:p>
          <a:p>
            <a:pPr>
              <a:buFontTx/>
              <a:buChar char="-"/>
            </a:pPr>
            <a:r>
              <a:rPr lang="ru-RU" sz="2400" dirty="0" smtClean="0"/>
              <a:t>вопросы устройства бездомных в государственный приют</a:t>
            </a:r>
          </a:p>
          <a:p>
            <a:pPr>
              <a:buFontTx/>
              <a:buChar char="-"/>
            </a:pPr>
            <a:r>
              <a:rPr lang="ru-RU" sz="2400" dirty="0" smtClean="0"/>
              <a:t>участие сотрудников приюта (фельдшер) в Вашей работе</a:t>
            </a:r>
          </a:p>
          <a:p>
            <a:pPr>
              <a:buFontTx/>
              <a:buChar char="-"/>
            </a:pPr>
            <a:r>
              <a:rPr lang="ru-RU" sz="2400" dirty="0" smtClean="0"/>
              <a:t>проведение совместных акций с приютом (социальный патруль, Рождественский обед)</a:t>
            </a:r>
          </a:p>
          <a:p>
            <a:pPr>
              <a:buFontTx/>
              <a:buChar char="-"/>
            </a:pPr>
            <a:r>
              <a:rPr lang="ru-RU" sz="2400" dirty="0" smtClean="0"/>
              <a:t>подписание договора о совместном сотрудничестве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2400" u="sng" dirty="0" err="1" smtClean="0"/>
              <a:t>Фаундрайзинговая</a:t>
            </a:r>
            <a:r>
              <a:rPr lang="ru-RU" sz="2400" u="sng" dirty="0" smtClean="0"/>
              <a:t> составляющая</a:t>
            </a:r>
          </a:p>
          <a:p>
            <a:pPr>
              <a:buFontTx/>
              <a:buChar char="-"/>
            </a:pPr>
            <a:r>
              <a:rPr lang="ru-RU" sz="2400" dirty="0" smtClean="0"/>
              <a:t>Поиск дополнительных источников продуктов </a:t>
            </a:r>
          </a:p>
          <a:p>
            <a:pPr marL="0" indent="0">
              <a:buNone/>
            </a:pPr>
            <a:r>
              <a:rPr lang="ru-RU" sz="2400" dirty="0" smtClean="0"/>
              <a:t>                объявление в притворе храма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обращение отца настоятеля к прихожанам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запросы на бланке храма к руководству магазинов,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складов, рынков, фабрик-производителей</a:t>
            </a: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70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Развитие проекта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24" y="1600200"/>
            <a:ext cx="3224551" cy="4525963"/>
          </a:xfrm>
        </p:spPr>
      </p:pic>
    </p:spTree>
    <p:extLst>
      <p:ext uri="{BB962C8B-B14F-4D97-AF65-F5344CB8AC3E}">
        <p14:creationId xmlns:p14="http://schemas.microsoft.com/office/powerpoint/2010/main" val="26946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Развитие проекта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54461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err="1"/>
              <a:t>Фаундрайзинговая</a:t>
            </a:r>
            <a:r>
              <a:rPr lang="ru-RU" sz="2400" u="sng" dirty="0"/>
              <a:t> составляющая</a:t>
            </a:r>
          </a:p>
          <a:p>
            <a:pPr>
              <a:buFontTx/>
              <a:buChar char="-"/>
            </a:pPr>
            <a:r>
              <a:rPr lang="ru-RU" sz="2400" dirty="0" smtClean="0"/>
              <a:t>Поиск </a:t>
            </a:r>
            <a:r>
              <a:rPr lang="ru-RU" sz="2400" dirty="0"/>
              <a:t>дополнительных источников продуктов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               обращение к ресторанам (готовая продукция)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работа с организацией  «Банк продовольствия «Русь»»  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(</a:t>
            </a:r>
            <a:r>
              <a:rPr lang="en-US" sz="2400" dirty="0">
                <a:hlinkClick r:id="rId2"/>
              </a:rPr>
              <a:t>http://foodbankrus.ru</a:t>
            </a:r>
            <a:r>
              <a:rPr lang="en-US" sz="2400" dirty="0" smtClean="0">
                <a:hlinkClick r:id="rId2"/>
              </a:rPr>
              <a:t>/</a:t>
            </a:r>
            <a:r>
              <a:rPr lang="ru-RU" sz="2400" dirty="0" smtClean="0"/>
              <a:t>) </a:t>
            </a:r>
          </a:p>
          <a:p>
            <a:pPr>
              <a:buFontTx/>
              <a:buChar char="-"/>
            </a:pPr>
            <a:r>
              <a:rPr lang="ru-RU" sz="2400" dirty="0" smtClean="0"/>
              <a:t>Сбор вещей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особенности (вывоз одежды, место для склада, сортировка)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храмовый склад и объявление в притворе храма </a:t>
            </a:r>
          </a:p>
          <a:p>
            <a:pPr marL="0" indent="0">
              <a:buNone/>
            </a:pPr>
            <a:r>
              <a:rPr lang="ru-RU" sz="2400" dirty="0" smtClean="0"/>
              <a:t>           </a:t>
            </a:r>
            <a:r>
              <a:rPr lang="ru-RU" sz="2400" dirty="0"/>
              <a:t>обращение отца настоятеля к прихожанам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объявления в других храмах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запросы в КЦСОН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объявления в подъездах  ближайших к храму домов</a:t>
            </a:r>
          </a:p>
          <a:p>
            <a:pPr marL="0" indent="0">
              <a:buNone/>
            </a:pPr>
            <a:r>
              <a:rPr lang="ru-RU" sz="2400" dirty="0" smtClean="0"/>
              <a:t>           обращение к фирмам-производителям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393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Развитие проекта </a:t>
            </a:r>
            <a:endParaRPr lang="ru-RU" altLang="ru-RU" sz="40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8540750" cy="561662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sz="2400" u="sng" dirty="0" err="1" smtClean="0"/>
              <a:t>Фаундрайзинговая</a:t>
            </a:r>
            <a:r>
              <a:rPr lang="ru-RU" sz="2400" u="sng" dirty="0" smtClean="0"/>
              <a:t> </a:t>
            </a:r>
            <a:r>
              <a:rPr lang="ru-RU" sz="2400" u="sng" dirty="0"/>
              <a:t>составляющая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altLang="ru-RU" sz="2400" dirty="0" err="1" smtClean="0"/>
              <a:t>Грантовые</a:t>
            </a:r>
            <a:r>
              <a:rPr lang="ru-RU" altLang="ru-RU" sz="2400" dirty="0" smtClean="0"/>
              <a:t> конкурсы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 smtClean="0"/>
              <a:t>         Православная инициатива (</a:t>
            </a:r>
            <a:r>
              <a:rPr lang="en-US" altLang="ru-RU" sz="2400" dirty="0">
                <a:hlinkClick r:id="rId2"/>
              </a:rPr>
              <a:t>http://newpravkonkurs.ru</a:t>
            </a:r>
            <a:r>
              <a:rPr lang="en-US" altLang="ru-RU" sz="2400" dirty="0" smtClean="0">
                <a:hlinkClick r:id="rId2"/>
              </a:rPr>
              <a:t>/</a:t>
            </a:r>
            <a:r>
              <a:rPr lang="ru-RU" altLang="ru-RU" sz="2400" dirty="0" smtClean="0"/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Президентские гранты (</a:t>
            </a:r>
            <a:r>
              <a:rPr lang="en-US" altLang="ru-RU" sz="2400" dirty="0">
                <a:hlinkClick r:id="rId3"/>
              </a:rPr>
              <a:t>https://grants.oprf.ru/competitions</a:t>
            </a:r>
            <a:r>
              <a:rPr lang="en-US" altLang="ru-RU" sz="2400" dirty="0" smtClean="0">
                <a:hlinkClick r:id="rId3"/>
              </a:rPr>
              <a:t>/</a:t>
            </a:r>
            <a:r>
              <a:rPr lang="ru-RU" altLang="ru-RU" sz="2400" dirty="0" smtClean="0"/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Региональные гранты  </a:t>
            </a:r>
            <a:r>
              <a:rPr lang="ru-RU" altLang="ru-RU" sz="2400" dirty="0" smtClean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Региональные субсидии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Поставщики социальных услуг (442 ФЗ)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 smtClean="0"/>
              <a:t>         </a:t>
            </a:r>
            <a:r>
              <a:rPr lang="ru-RU" altLang="ru-RU" sz="2400" dirty="0" err="1" smtClean="0"/>
              <a:t>Краудфандинговые</a:t>
            </a:r>
            <a:r>
              <a:rPr lang="ru-RU" altLang="ru-RU" sz="2400" dirty="0" smtClean="0"/>
              <a:t> платформы (</a:t>
            </a:r>
            <a:r>
              <a:rPr lang="en-US" altLang="ru-RU" sz="2400" dirty="0">
                <a:hlinkClick r:id="rId4"/>
              </a:rPr>
              <a:t>https://planeta.ru</a:t>
            </a:r>
            <a:r>
              <a:rPr lang="en-US" altLang="ru-RU" sz="2400" dirty="0" smtClean="0">
                <a:hlinkClick r:id="rId4"/>
              </a:rPr>
              <a:t>/</a:t>
            </a:r>
            <a:r>
              <a:rPr lang="ru-RU" altLang="ru-RU" sz="2400" dirty="0" smtClean="0"/>
              <a:t>,              </a:t>
            </a:r>
            <a:r>
              <a:rPr lang="en-US" altLang="ru-RU" sz="2400" dirty="0" smtClean="0">
                <a:hlinkClick r:id="rId5"/>
              </a:rPr>
              <a:t>https</a:t>
            </a:r>
            <a:r>
              <a:rPr lang="en-US" altLang="ru-RU" sz="2400" dirty="0">
                <a:hlinkClick r:id="rId5"/>
              </a:rPr>
              <a:t>://boomstarter.ru</a:t>
            </a:r>
            <a:r>
              <a:rPr lang="en-US" altLang="ru-RU" sz="2400" dirty="0" smtClean="0">
                <a:hlinkClick r:id="rId5"/>
              </a:rPr>
              <a:t>/</a:t>
            </a:r>
            <a:r>
              <a:rPr lang="ru-RU" altLang="ru-RU" sz="2400" dirty="0" smtClean="0"/>
              <a:t>)   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16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u="sng" dirty="0" smtClean="0"/>
              <a:t>Создание мобильной службы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 smtClean="0"/>
              <a:t>Выездная служа срочной социальной помощи бездомным: выдача питания, одежды, содействие в оказании медицинской помощи)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400" dirty="0" smtClean="0"/>
              <a:t>Необходимые условия: транспорт, опыт работы, юридическое лицо, спонсоры</a:t>
            </a:r>
            <a:r>
              <a:rPr lang="ru-RU" altLang="ru-RU" sz="2400" dirty="0" smtClean="0"/>
              <a:t>       </a:t>
            </a:r>
            <a:endParaRPr lang="ru-RU" altLang="ru-RU" sz="2400" dirty="0"/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 smtClean="0"/>
          </a:p>
          <a:p>
            <a:pPr>
              <a:lnSpc>
                <a:spcPct val="90000"/>
              </a:lnSpc>
              <a:buFontTx/>
              <a:buChar char="-"/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24007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0" dirty="0" smtClean="0"/>
              <a:t>Мобильная служба</a:t>
            </a:r>
            <a:endParaRPr lang="ru-RU" altLang="ru-RU" sz="3600" b="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57266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0" dirty="0"/>
              <a:t>Мобильная служба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680225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Мобильная служба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916140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Развитие проекта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/>
              <a:t>Организация стационарной столовой</a:t>
            </a:r>
          </a:p>
          <a:p>
            <a:pPr>
              <a:buFontTx/>
              <a:buChar char="-"/>
            </a:pPr>
            <a:r>
              <a:rPr lang="ru-RU" sz="2400" dirty="0" smtClean="0"/>
              <a:t>в храме</a:t>
            </a:r>
          </a:p>
          <a:p>
            <a:pPr marL="0" indent="0">
              <a:buNone/>
            </a:pPr>
            <a:r>
              <a:rPr lang="ru-RU" sz="2400" dirty="0" smtClean="0"/>
              <a:t>    опыт Москвы: Храм Успения в Газетном переулке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в отдельном здании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опыт Екатеринбурга: столовая Ново-Тихвинского монастыря </a:t>
            </a:r>
          </a:p>
          <a:p>
            <a:pPr>
              <a:buFontTx/>
              <a:buChar char="-"/>
            </a:pPr>
            <a:r>
              <a:rPr lang="ru-RU" sz="2400" dirty="0" smtClean="0"/>
              <a:t>в специально оборудованной бытовке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опыт Тюмени: ТОО «Будущее начинается сейчас»</a:t>
            </a:r>
          </a:p>
          <a:p>
            <a:pPr marL="0" indent="0">
              <a:buNone/>
            </a:pPr>
            <a:r>
              <a:rPr lang="ru-RU" sz="1400" dirty="0" smtClean="0"/>
              <a:t> </a:t>
            </a:r>
          </a:p>
          <a:p>
            <a:pPr marL="0" indent="0">
              <a:buNone/>
            </a:pPr>
            <a:r>
              <a:rPr lang="ru-RU" sz="2400" dirty="0" smtClean="0"/>
              <a:t>Наиболее эффективен последний вариант:</a:t>
            </a:r>
          </a:p>
          <a:p>
            <a:pPr>
              <a:buFontTx/>
              <a:buChar char="-"/>
            </a:pPr>
            <a:r>
              <a:rPr lang="ru-RU" sz="2400" dirty="0" smtClean="0"/>
              <a:t>дешевле</a:t>
            </a:r>
          </a:p>
          <a:p>
            <a:pPr>
              <a:buFontTx/>
              <a:buChar char="-"/>
            </a:pPr>
            <a:r>
              <a:rPr lang="ru-RU" sz="2400" dirty="0" smtClean="0"/>
              <a:t>проще соблюсти санитарные нормы</a:t>
            </a:r>
          </a:p>
          <a:p>
            <a:pPr>
              <a:buFontTx/>
              <a:buChar char="-"/>
            </a:pPr>
            <a:r>
              <a:rPr lang="ru-RU" sz="2400" dirty="0" smtClean="0"/>
              <a:t>мобильность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0068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Столовая при храме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8296"/>
            <a:ext cx="4038600" cy="268977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308"/>
            <a:ext cx="4038600" cy="2693746"/>
          </a:xfrm>
        </p:spPr>
      </p:pic>
    </p:spTree>
    <p:extLst>
      <p:ext uri="{BB962C8B-B14F-4D97-AF65-F5344CB8AC3E}">
        <p14:creationId xmlns:p14="http://schemas.microsoft.com/office/powerpoint/2010/main" val="580485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Столовая в отдельном здании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9085"/>
            <a:ext cx="4038600" cy="2688193"/>
          </a:xfrm>
        </p:spPr>
      </p:pic>
    </p:spTree>
    <p:extLst>
      <p:ext uri="{BB962C8B-B14F-4D97-AF65-F5344CB8AC3E}">
        <p14:creationId xmlns:p14="http://schemas.microsoft.com/office/powerpoint/2010/main" val="4286483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Столовая в бытовке</a:t>
            </a:r>
            <a:endParaRPr lang="ru-RU" sz="36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30" y="2348880"/>
            <a:ext cx="4320670" cy="302433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207500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Рождественский обед</a:t>
            </a:r>
            <a:endParaRPr lang="ru-RU" sz="36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92895"/>
            <a:ext cx="3682751" cy="276206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4289"/>
            <a:ext cx="4038600" cy="2697784"/>
          </a:xfrm>
        </p:spPr>
      </p:pic>
    </p:spTree>
    <p:extLst>
      <p:ext uri="{BB962C8B-B14F-4D97-AF65-F5344CB8AC3E}">
        <p14:creationId xmlns:p14="http://schemas.microsoft.com/office/powerpoint/2010/main" val="395038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Рождественский обед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8296"/>
            <a:ext cx="4038600" cy="268977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1593041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Полезная информация</a:t>
            </a:r>
            <a:endParaRPr lang="ru-RU" altLang="ru-RU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2"/>
            <a:ext cx="8784976" cy="54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u="sng" dirty="0" smtClean="0"/>
              <a:t>Список литературы: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И. В. Кусков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«Организация </a:t>
            </a:r>
            <a:r>
              <a:rPr lang="ru-RU" altLang="ru-RU" sz="2400" dirty="0" err="1"/>
              <a:t>низкопороговых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>проектов срочной </a:t>
            </a:r>
            <a:r>
              <a:rPr lang="ru-RU" altLang="ru-RU" sz="2400" dirty="0"/>
              <a:t>социальной помощи бездомным гражданам» М., </a:t>
            </a:r>
            <a:r>
              <a:rPr lang="ru-RU" altLang="ru-RU" sz="2400" dirty="0" smtClean="0"/>
              <a:t>2016</a:t>
            </a:r>
            <a:endParaRPr lang="ru-RU" altLang="ru-RU" sz="2400" dirty="0"/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/>
              <a:t>И.В</a:t>
            </a:r>
            <a:r>
              <a:rPr lang="ru-RU" altLang="ru-RU" sz="2400" dirty="0"/>
              <a:t>. Кусков, Н.Ф. Узун, Д.Ю. </a:t>
            </a:r>
            <a:r>
              <a:rPr lang="ru-RU" altLang="ru-RU" sz="2400" dirty="0" err="1"/>
              <a:t>Рузина</a:t>
            </a:r>
            <a:r>
              <a:rPr lang="ru-RU" altLang="ru-RU" sz="2400" dirty="0"/>
              <a:t> «Помощь бездомным. Справочник социального работника», М., 2013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/>
              <a:t>И. Кусков «Как организовать помощь бездомным на приходе», </a:t>
            </a:r>
            <a:r>
              <a:rPr lang="ru-RU" altLang="ru-RU" sz="2400" dirty="0" smtClean="0"/>
              <a:t>М., </a:t>
            </a:r>
            <a:r>
              <a:rPr lang="ru-RU" altLang="ru-RU" sz="2400" dirty="0" smtClean="0"/>
              <a:t>2011</a:t>
            </a: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sz="2800" b="1" dirty="0" smtClean="0"/>
              <a:t>Контактная информация:</a:t>
            </a:r>
          </a:p>
          <a:p>
            <a:pPr marL="0" indent="0" algn="ctr">
              <a:buNone/>
            </a:pPr>
            <a:r>
              <a:rPr lang="ru-RU" altLang="ru-RU" sz="2800" b="1" dirty="0" smtClean="0"/>
              <a:t>bus-miloserdie@yandex.ru</a:t>
            </a:r>
          </a:p>
          <a:p>
            <a:pPr marL="0" indent="0">
              <a:buNone/>
            </a:pPr>
            <a:endParaRPr lang="ru-RU" altLang="ru-RU" sz="1400" dirty="0" smtClean="0"/>
          </a:p>
          <a:p>
            <a:pPr marL="0" indent="0" algn="ctr">
              <a:buNone/>
            </a:pPr>
            <a:r>
              <a:rPr lang="ru-RU" altLang="ru-RU" b="1" dirty="0" smtClean="0"/>
              <a:t>СПАСИБО ЗА ВНИМАНИЕ!</a:t>
            </a:r>
          </a:p>
          <a:p>
            <a:pPr marL="0" indent="0" algn="ctr">
              <a:buNone/>
            </a:pPr>
            <a:r>
              <a:rPr lang="ru-RU" altLang="ru-RU" b="1" dirty="0" smtClean="0"/>
              <a:t>СПАСИ  ГОСПОДИ!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868</TotalTime>
  <Words>838</Words>
  <Application>Microsoft Office PowerPoint</Application>
  <PresentationFormat>Экран (4:3)</PresentationFormat>
  <Paragraphs>177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Течение</vt:lpstr>
      <vt:lpstr>Презентация PowerPoint</vt:lpstr>
      <vt:lpstr>Оценка проблемы</vt:lpstr>
      <vt:lpstr>Оценка проблемы</vt:lpstr>
      <vt:lpstr>Начальный этап</vt:lpstr>
      <vt:lpstr>Начальный этап</vt:lpstr>
      <vt:lpstr>Начальный этап</vt:lpstr>
      <vt:lpstr>Начальный этап</vt:lpstr>
      <vt:lpstr>Старт работы</vt:lpstr>
      <vt:lpstr>Работа проекта</vt:lpstr>
      <vt:lpstr>Работа проекта</vt:lpstr>
      <vt:lpstr>Развитие проекта </vt:lpstr>
      <vt:lpstr>Развитие проекта </vt:lpstr>
      <vt:lpstr>Развитие проекта </vt:lpstr>
      <vt:lpstr>Развитие проекта </vt:lpstr>
      <vt:lpstr>Развитие проекта </vt:lpstr>
      <vt:lpstr>Мобильная служба</vt:lpstr>
      <vt:lpstr>Мобильная служба</vt:lpstr>
      <vt:lpstr>Мобильная служба</vt:lpstr>
      <vt:lpstr>Развитие проекта </vt:lpstr>
      <vt:lpstr>Столовая при храме</vt:lpstr>
      <vt:lpstr>Столовая в отдельном здании</vt:lpstr>
      <vt:lpstr>Столовая в бытовке</vt:lpstr>
      <vt:lpstr>Рождественский обед</vt:lpstr>
      <vt:lpstr>Рождественский обед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Кусков Илия</dc:creator>
  <cp:lastModifiedBy>Илья</cp:lastModifiedBy>
  <cp:revision>78</cp:revision>
  <dcterms:created xsi:type="dcterms:W3CDTF">2012-11-03T13:34:56Z</dcterms:created>
  <dcterms:modified xsi:type="dcterms:W3CDTF">2015-12-26T15:44:33Z</dcterms:modified>
</cp:coreProperties>
</file>