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6" r:id="rId1"/>
  </p:sldMasterIdLst>
  <p:notesMasterIdLst>
    <p:notesMasterId r:id="rId29"/>
  </p:notesMasterIdLst>
  <p:sldIdLst>
    <p:sldId id="256" r:id="rId2"/>
    <p:sldId id="282" r:id="rId3"/>
    <p:sldId id="283" r:id="rId4"/>
    <p:sldId id="284" r:id="rId5"/>
    <p:sldId id="275" r:id="rId6"/>
    <p:sldId id="286" r:id="rId7"/>
    <p:sldId id="278" r:id="rId8"/>
    <p:sldId id="280" r:id="rId9"/>
    <p:sldId id="258" r:id="rId10"/>
    <p:sldId id="257" r:id="rId11"/>
    <p:sldId id="276" r:id="rId12"/>
    <p:sldId id="277"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3" r:id="rId27"/>
    <p:sldId id="274"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0" d="100"/>
          <a:sy n="100" d="100"/>
        </p:scale>
        <p:origin x="-2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F85DD8-060E-4D83-8F9F-EC00F47683B8}" type="doc">
      <dgm:prSet loTypeId="urn:microsoft.com/office/officeart/2005/8/layout/chart3" loCatId="cycle" qsTypeId="urn:microsoft.com/office/officeart/2005/8/quickstyle/simple1" qsCatId="simple" csTypeId="urn:microsoft.com/office/officeart/2005/8/colors/colorful4" csCatId="colorful" phldr="1"/>
      <dgm:spPr/>
    </dgm:pt>
    <dgm:pt modelId="{765BF0B7-C553-407F-A06E-A43802AE15AC}">
      <dgm:prSet phldrT="[Текст]" custT="1"/>
      <dgm:spPr/>
      <dgm:t>
        <a:bodyPr/>
        <a:lstStyle/>
        <a:p>
          <a:r>
            <a:rPr lang="ru-RU" sz="2000" dirty="0" smtClean="0"/>
            <a:t>Священники</a:t>
          </a:r>
          <a:r>
            <a:rPr lang="ru-RU" sz="1600" dirty="0" smtClean="0"/>
            <a:t> </a:t>
          </a:r>
          <a:endParaRPr lang="ru-RU" sz="1600" dirty="0"/>
        </a:p>
      </dgm:t>
    </dgm:pt>
    <dgm:pt modelId="{8E74E5FB-706D-4AAB-A22A-629C71556F5A}" type="parTrans" cxnId="{911DB658-44B9-423F-AFCA-DB8F673789A3}">
      <dgm:prSet/>
      <dgm:spPr/>
      <dgm:t>
        <a:bodyPr/>
        <a:lstStyle/>
        <a:p>
          <a:endParaRPr lang="ru-RU"/>
        </a:p>
      </dgm:t>
    </dgm:pt>
    <dgm:pt modelId="{3B0A5AC7-C5B7-4187-8747-11AAD5D29A2E}" type="sibTrans" cxnId="{911DB658-44B9-423F-AFCA-DB8F673789A3}">
      <dgm:prSet/>
      <dgm:spPr/>
      <dgm:t>
        <a:bodyPr/>
        <a:lstStyle/>
        <a:p>
          <a:endParaRPr lang="ru-RU"/>
        </a:p>
      </dgm:t>
    </dgm:pt>
    <dgm:pt modelId="{79D11A7B-78A8-4451-A0B8-7AA8D75FFF3E}">
      <dgm:prSet phldrT="[Текст]" custT="1"/>
      <dgm:spPr/>
      <dgm:t>
        <a:bodyPr/>
        <a:lstStyle/>
        <a:p>
          <a:r>
            <a:rPr lang="ru-RU" sz="1800" dirty="0" smtClean="0"/>
            <a:t>Благотворители</a:t>
          </a:r>
          <a:endParaRPr lang="ru-RU" sz="1800" dirty="0"/>
        </a:p>
      </dgm:t>
    </dgm:pt>
    <dgm:pt modelId="{D9D8C260-D726-492E-B36E-A0821AC7E54B}" type="parTrans" cxnId="{84FB1F95-6D28-445E-86DE-35D7730F399E}">
      <dgm:prSet/>
      <dgm:spPr/>
      <dgm:t>
        <a:bodyPr/>
        <a:lstStyle/>
        <a:p>
          <a:endParaRPr lang="ru-RU"/>
        </a:p>
      </dgm:t>
    </dgm:pt>
    <dgm:pt modelId="{6B8C48EF-F338-4F5E-A00F-7DCF8761691F}" type="sibTrans" cxnId="{84FB1F95-6D28-445E-86DE-35D7730F399E}">
      <dgm:prSet/>
      <dgm:spPr/>
      <dgm:t>
        <a:bodyPr/>
        <a:lstStyle/>
        <a:p>
          <a:endParaRPr lang="ru-RU"/>
        </a:p>
      </dgm:t>
    </dgm:pt>
    <dgm:pt modelId="{417E7834-F9CE-42BC-8B94-BEA599640A42}">
      <dgm:prSet phldrT="[Текст]" custT="1"/>
      <dgm:spPr/>
      <dgm:t>
        <a:bodyPr/>
        <a:lstStyle/>
        <a:p>
          <a:r>
            <a:rPr lang="ru-RU" sz="2000" dirty="0" smtClean="0"/>
            <a:t>Миряне </a:t>
          </a:r>
          <a:endParaRPr lang="ru-RU" sz="2000" dirty="0"/>
        </a:p>
      </dgm:t>
    </dgm:pt>
    <dgm:pt modelId="{C5ED0E07-85CA-45D5-8C94-A866A94634F9}" type="parTrans" cxnId="{4DC79280-0538-4A50-9552-9C0FD6513745}">
      <dgm:prSet/>
      <dgm:spPr/>
      <dgm:t>
        <a:bodyPr/>
        <a:lstStyle/>
        <a:p>
          <a:endParaRPr lang="ru-RU"/>
        </a:p>
      </dgm:t>
    </dgm:pt>
    <dgm:pt modelId="{89DB27AB-D879-4A22-AE3A-15C1E3266088}" type="sibTrans" cxnId="{4DC79280-0538-4A50-9552-9C0FD6513745}">
      <dgm:prSet/>
      <dgm:spPr/>
      <dgm:t>
        <a:bodyPr/>
        <a:lstStyle/>
        <a:p>
          <a:endParaRPr lang="ru-RU"/>
        </a:p>
      </dgm:t>
    </dgm:pt>
    <dgm:pt modelId="{8E4FECE1-BA32-4113-BC8F-524A1ADB612B}">
      <dgm:prSet custT="1"/>
      <dgm:spPr/>
      <dgm:t>
        <a:bodyPr/>
        <a:lstStyle/>
        <a:p>
          <a:r>
            <a:rPr lang="ru-RU" sz="1800" dirty="0" smtClean="0"/>
            <a:t>Архитекторы </a:t>
          </a:r>
          <a:endParaRPr lang="ru-RU" sz="1800" dirty="0"/>
        </a:p>
      </dgm:t>
    </dgm:pt>
    <dgm:pt modelId="{D0F00465-87A2-454C-9445-488918BB4A41}" type="parTrans" cxnId="{B443BE57-7E2A-4C21-A771-F71837276A15}">
      <dgm:prSet/>
      <dgm:spPr/>
      <dgm:t>
        <a:bodyPr/>
        <a:lstStyle/>
        <a:p>
          <a:endParaRPr lang="ru-RU"/>
        </a:p>
      </dgm:t>
    </dgm:pt>
    <dgm:pt modelId="{1A8FA79E-E0BE-450D-8F1E-611539DD7546}" type="sibTrans" cxnId="{B443BE57-7E2A-4C21-A771-F71837276A15}">
      <dgm:prSet/>
      <dgm:spPr/>
      <dgm:t>
        <a:bodyPr/>
        <a:lstStyle/>
        <a:p>
          <a:endParaRPr lang="ru-RU"/>
        </a:p>
      </dgm:t>
    </dgm:pt>
    <dgm:pt modelId="{C3138A9A-FB3B-4661-A29A-D9C1A1D908EA}" type="pres">
      <dgm:prSet presAssocID="{73F85DD8-060E-4D83-8F9F-EC00F47683B8}" presName="compositeShape" presStyleCnt="0">
        <dgm:presLayoutVars>
          <dgm:chMax val="7"/>
          <dgm:dir/>
          <dgm:resizeHandles val="exact"/>
        </dgm:presLayoutVars>
      </dgm:prSet>
      <dgm:spPr/>
    </dgm:pt>
    <dgm:pt modelId="{5CA389DC-BD4D-4303-A74E-A3890666B5F5}" type="pres">
      <dgm:prSet presAssocID="{73F85DD8-060E-4D83-8F9F-EC00F47683B8}" presName="wedge1" presStyleLbl="node1" presStyleIdx="0" presStyleCnt="4" custScaleX="107629" custScaleY="105407"/>
      <dgm:spPr/>
    </dgm:pt>
    <dgm:pt modelId="{F1A1FB62-B571-4127-810D-D3952572B3B9}" type="pres">
      <dgm:prSet presAssocID="{73F85DD8-060E-4D83-8F9F-EC00F47683B8}" presName="wedge1Tx" presStyleLbl="node1" presStyleIdx="0" presStyleCnt="4">
        <dgm:presLayoutVars>
          <dgm:chMax val="0"/>
          <dgm:chPref val="0"/>
          <dgm:bulletEnabled val="1"/>
        </dgm:presLayoutVars>
      </dgm:prSet>
      <dgm:spPr/>
    </dgm:pt>
    <dgm:pt modelId="{713634C4-F340-4C71-8492-12231388A6EE}" type="pres">
      <dgm:prSet presAssocID="{73F85DD8-060E-4D83-8F9F-EC00F47683B8}" presName="wedge2" presStyleLbl="node1" presStyleIdx="1" presStyleCnt="4" custScaleX="122963" custScaleY="114536" custLinFactNeighborX="3030" custLinFactNeighborY="-1293"/>
      <dgm:spPr/>
      <dgm:t>
        <a:bodyPr/>
        <a:lstStyle/>
        <a:p>
          <a:endParaRPr lang="ru-RU"/>
        </a:p>
      </dgm:t>
    </dgm:pt>
    <dgm:pt modelId="{4943D7B3-C678-45D3-BE7B-DFAFA3BE645C}" type="pres">
      <dgm:prSet presAssocID="{73F85DD8-060E-4D83-8F9F-EC00F47683B8}" presName="wedge2Tx" presStyleLbl="node1" presStyleIdx="1" presStyleCnt="4">
        <dgm:presLayoutVars>
          <dgm:chMax val="0"/>
          <dgm:chPref val="0"/>
          <dgm:bulletEnabled val="1"/>
        </dgm:presLayoutVars>
      </dgm:prSet>
      <dgm:spPr/>
      <dgm:t>
        <a:bodyPr/>
        <a:lstStyle/>
        <a:p>
          <a:endParaRPr lang="ru-RU"/>
        </a:p>
      </dgm:t>
    </dgm:pt>
    <dgm:pt modelId="{32AEC510-272C-46A4-8F5F-574E499F737B}" type="pres">
      <dgm:prSet presAssocID="{73F85DD8-060E-4D83-8F9F-EC00F47683B8}" presName="wedge3" presStyleLbl="node1" presStyleIdx="2" presStyleCnt="4" custScaleX="128153" custScaleY="114800"/>
      <dgm:spPr/>
    </dgm:pt>
    <dgm:pt modelId="{E329A1D5-657F-48DE-81F9-A9BE44EBF439}" type="pres">
      <dgm:prSet presAssocID="{73F85DD8-060E-4D83-8F9F-EC00F47683B8}" presName="wedge3Tx" presStyleLbl="node1" presStyleIdx="2" presStyleCnt="4">
        <dgm:presLayoutVars>
          <dgm:chMax val="0"/>
          <dgm:chPref val="0"/>
          <dgm:bulletEnabled val="1"/>
        </dgm:presLayoutVars>
      </dgm:prSet>
      <dgm:spPr/>
    </dgm:pt>
    <dgm:pt modelId="{8D8BD282-3218-494B-8530-9B52C03211B1}" type="pres">
      <dgm:prSet presAssocID="{73F85DD8-060E-4D83-8F9F-EC00F47683B8}" presName="wedge4" presStyleLbl="node1" presStyleIdx="3" presStyleCnt="4" custScaleX="118749" custScaleY="107499" custLinFactNeighborX="-952" custLinFactNeighborY="-8561"/>
      <dgm:spPr/>
    </dgm:pt>
    <dgm:pt modelId="{62BAE20C-550F-495B-874D-983D736A09CA}" type="pres">
      <dgm:prSet presAssocID="{73F85DD8-060E-4D83-8F9F-EC00F47683B8}" presName="wedge4Tx" presStyleLbl="node1" presStyleIdx="3" presStyleCnt="4">
        <dgm:presLayoutVars>
          <dgm:chMax val="0"/>
          <dgm:chPref val="0"/>
          <dgm:bulletEnabled val="1"/>
        </dgm:presLayoutVars>
      </dgm:prSet>
      <dgm:spPr/>
    </dgm:pt>
  </dgm:ptLst>
  <dgm:cxnLst>
    <dgm:cxn modelId="{1B6E8402-CB8C-4371-AAD0-AA6FD109407C}" type="presOf" srcId="{73F85DD8-060E-4D83-8F9F-EC00F47683B8}" destId="{C3138A9A-FB3B-4661-A29A-D9C1A1D908EA}" srcOrd="0" destOrd="0" presId="urn:microsoft.com/office/officeart/2005/8/layout/chart3"/>
    <dgm:cxn modelId="{B443BE57-7E2A-4C21-A771-F71837276A15}" srcId="{73F85DD8-060E-4D83-8F9F-EC00F47683B8}" destId="{8E4FECE1-BA32-4113-BC8F-524A1ADB612B}" srcOrd="1" destOrd="0" parTransId="{D0F00465-87A2-454C-9445-488918BB4A41}" sibTransId="{1A8FA79E-E0BE-450D-8F1E-611539DD7546}"/>
    <dgm:cxn modelId="{911DB658-44B9-423F-AFCA-DB8F673789A3}" srcId="{73F85DD8-060E-4D83-8F9F-EC00F47683B8}" destId="{765BF0B7-C553-407F-A06E-A43802AE15AC}" srcOrd="0" destOrd="0" parTransId="{8E74E5FB-706D-4AAB-A22A-629C71556F5A}" sibTransId="{3B0A5AC7-C5B7-4187-8747-11AAD5D29A2E}"/>
    <dgm:cxn modelId="{E1FC519D-4736-4EE8-8061-170C767385D8}" type="presOf" srcId="{8E4FECE1-BA32-4113-BC8F-524A1ADB612B}" destId="{713634C4-F340-4C71-8492-12231388A6EE}" srcOrd="0" destOrd="0" presId="urn:microsoft.com/office/officeart/2005/8/layout/chart3"/>
    <dgm:cxn modelId="{67E0A41D-44D0-4BA4-AAA0-3CEF2A051C4B}" type="presOf" srcId="{417E7834-F9CE-42BC-8B94-BEA599640A42}" destId="{8D8BD282-3218-494B-8530-9B52C03211B1}" srcOrd="0" destOrd="0" presId="urn:microsoft.com/office/officeart/2005/8/layout/chart3"/>
    <dgm:cxn modelId="{F498B767-BFD4-45B5-9BBD-EB9255B624B6}" type="presOf" srcId="{417E7834-F9CE-42BC-8B94-BEA599640A42}" destId="{62BAE20C-550F-495B-874D-983D736A09CA}" srcOrd="1" destOrd="0" presId="urn:microsoft.com/office/officeart/2005/8/layout/chart3"/>
    <dgm:cxn modelId="{A81432F8-C5ED-4757-8C17-F4241BFFAEED}" type="presOf" srcId="{765BF0B7-C553-407F-A06E-A43802AE15AC}" destId="{5CA389DC-BD4D-4303-A74E-A3890666B5F5}" srcOrd="0" destOrd="0" presId="urn:microsoft.com/office/officeart/2005/8/layout/chart3"/>
    <dgm:cxn modelId="{DC7248A5-D84E-44C7-B64B-76DB646B9D5E}" type="presOf" srcId="{79D11A7B-78A8-4451-A0B8-7AA8D75FFF3E}" destId="{32AEC510-272C-46A4-8F5F-574E499F737B}" srcOrd="0" destOrd="0" presId="urn:microsoft.com/office/officeart/2005/8/layout/chart3"/>
    <dgm:cxn modelId="{3BBFA5E7-3FEE-4CC4-8E16-F44A7306492E}" type="presOf" srcId="{8E4FECE1-BA32-4113-BC8F-524A1ADB612B}" destId="{4943D7B3-C678-45D3-BE7B-DFAFA3BE645C}" srcOrd="1" destOrd="0" presId="urn:microsoft.com/office/officeart/2005/8/layout/chart3"/>
    <dgm:cxn modelId="{84FB1F95-6D28-445E-86DE-35D7730F399E}" srcId="{73F85DD8-060E-4D83-8F9F-EC00F47683B8}" destId="{79D11A7B-78A8-4451-A0B8-7AA8D75FFF3E}" srcOrd="2" destOrd="0" parTransId="{D9D8C260-D726-492E-B36E-A0821AC7E54B}" sibTransId="{6B8C48EF-F338-4F5E-A00F-7DCF8761691F}"/>
    <dgm:cxn modelId="{4DC79280-0538-4A50-9552-9C0FD6513745}" srcId="{73F85DD8-060E-4D83-8F9F-EC00F47683B8}" destId="{417E7834-F9CE-42BC-8B94-BEA599640A42}" srcOrd="3" destOrd="0" parTransId="{C5ED0E07-85CA-45D5-8C94-A866A94634F9}" sibTransId="{89DB27AB-D879-4A22-AE3A-15C1E3266088}"/>
    <dgm:cxn modelId="{64B4BF32-B446-4BA9-AF01-FF298288AD49}" type="presOf" srcId="{765BF0B7-C553-407F-A06E-A43802AE15AC}" destId="{F1A1FB62-B571-4127-810D-D3952572B3B9}" srcOrd="1" destOrd="0" presId="urn:microsoft.com/office/officeart/2005/8/layout/chart3"/>
    <dgm:cxn modelId="{F6F7A1DA-21D0-4C00-8054-8BA6B9143472}" type="presOf" srcId="{79D11A7B-78A8-4451-A0B8-7AA8D75FFF3E}" destId="{E329A1D5-657F-48DE-81F9-A9BE44EBF439}" srcOrd="1" destOrd="0" presId="urn:microsoft.com/office/officeart/2005/8/layout/chart3"/>
    <dgm:cxn modelId="{D94C82C8-F839-4A0F-976A-4F4679B7FD60}" type="presParOf" srcId="{C3138A9A-FB3B-4661-A29A-D9C1A1D908EA}" destId="{5CA389DC-BD4D-4303-A74E-A3890666B5F5}" srcOrd="0" destOrd="0" presId="urn:microsoft.com/office/officeart/2005/8/layout/chart3"/>
    <dgm:cxn modelId="{771CB574-2EF5-483B-8657-39FC4F5B7097}" type="presParOf" srcId="{C3138A9A-FB3B-4661-A29A-D9C1A1D908EA}" destId="{F1A1FB62-B571-4127-810D-D3952572B3B9}" srcOrd="1" destOrd="0" presId="urn:microsoft.com/office/officeart/2005/8/layout/chart3"/>
    <dgm:cxn modelId="{46089A0B-8EF9-4FA1-AD62-0D6A0BD3BA32}" type="presParOf" srcId="{C3138A9A-FB3B-4661-A29A-D9C1A1D908EA}" destId="{713634C4-F340-4C71-8492-12231388A6EE}" srcOrd="2" destOrd="0" presId="urn:microsoft.com/office/officeart/2005/8/layout/chart3"/>
    <dgm:cxn modelId="{9D318403-AA53-4E26-A72A-8E601FA7B727}" type="presParOf" srcId="{C3138A9A-FB3B-4661-A29A-D9C1A1D908EA}" destId="{4943D7B3-C678-45D3-BE7B-DFAFA3BE645C}" srcOrd="3" destOrd="0" presId="urn:microsoft.com/office/officeart/2005/8/layout/chart3"/>
    <dgm:cxn modelId="{1D1A0A11-0D3B-40C2-BED0-286279986A52}" type="presParOf" srcId="{C3138A9A-FB3B-4661-A29A-D9C1A1D908EA}" destId="{32AEC510-272C-46A4-8F5F-574E499F737B}" srcOrd="4" destOrd="0" presId="urn:microsoft.com/office/officeart/2005/8/layout/chart3"/>
    <dgm:cxn modelId="{2076AAAF-9A10-4AA2-B902-BDDB88CD279C}" type="presParOf" srcId="{C3138A9A-FB3B-4661-A29A-D9C1A1D908EA}" destId="{E329A1D5-657F-48DE-81F9-A9BE44EBF439}" srcOrd="5" destOrd="0" presId="urn:microsoft.com/office/officeart/2005/8/layout/chart3"/>
    <dgm:cxn modelId="{5ED68C14-3D30-48DE-B2C7-A553C26423E8}" type="presParOf" srcId="{C3138A9A-FB3B-4661-A29A-D9C1A1D908EA}" destId="{8D8BD282-3218-494B-8530-9B52C03211B1}" srcOrd="6" destOrd="0" presId="urn:microsoft.com/office/officeart/2005/8/layout/chart3"/>
    <dgm:cxn modelId="{BBF56FB8-9AA2-4A2C-BF12-36DA863BF335}" type="presParOf" srcId="{C3138A9A-FB3B-4661-A29A-D9C1A1D908EA}" destId="{62BAE20C-550F-495B-874D-983D736A09CA}" srcOrd="7" destOrd="0" presId="urn:microsoft.com/office/officeart/2005/8/layout/char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CA389DC-BD4D-4303-A74E-A3890666B5F5}">
      <dsp:nvSpPr>
        <dsp:cNvPr id="0" name=""/>
        <dsp:cNvSpPr/>
      </dsp:nvSpPr>
      <dsp:spPr>
        <a:xfrm>
          <a:off x="1824128" y="118189"/>
          <a:ext cx="4881248" cy="4780475"/>
        </a:xfrm>
        <a:prstGeom prst="pie">
          <a:avLst>
            <a:gd name="adj1" fmla="val 16200000"/>
            <a:gd name="adj2" fmla="val 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kern="1200" dirty="0" smtClean="0"/>
            <a:t>Священники</a:t>
          </a:r>
          <a:r>
            <a:rPr lang="ru-RU" sz="1600" kern="1200" dirty="0" smtClean="0"/>
            <a:t> </a:t>
          </a:r>
          <a:endParaRPr lang="ru-RU" sz="1600" kern="1200" dirty="0"/>
        </a:p>
      </dsp:txBody>
      <dsp:txXfrm>
        <a:off x="4320538" y="1002577"/>
        <a:ext cx="1801413" cy="1422760"/>
      </dsp:txXfrm>
    </dsp:sp>
    <dsp:sp modelId="{713634C4-F340-4C71-8492-12231388A6EE}">
      <dsp:nvSpPr>
        <dsp:cNvPr id="0" name=""/>
        <dsp:cNvSpPr/>
      </dsp:nvSpPr>
      <dsp:spPr>
        <a:xfrm>
          <a:off x="1422699" y="43665"/>
          <a:ext cx="5576684" cy="5194498"/>
        </a:xfrm>
        <a:prstGeom prst="pie">
          <a:avLst>
            <a:gd name="adj1" fmla="val 0"/>
            <a:gd name="adj2" fmla="val 5400000"/>
          </a:avLst>
        </a:prstGeom>
        <a:solidFill>
          <a:schemeClr val="accent4">
            <a:hueOff val="6807679"/>
            <a:satOff val="-7995"/>
            <a:lumOff val="307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ru-RU" sz="1800" kern="1200" dirty="0" smtClean="0"/>
            <a:t>Архитекторы </a:t>
          </a:r>
          <a:endParaRPr lang="ru-RU" sz="1800" kern="1200" dirty="0"/>
        </a:p>
      </dsp:txBody>
      <dsp:txXfrm>
        <a:off x="4310625" y="2733674"/>
        <a:ext cx="2058062" cy="1545981"/>
      </dsp:txXfrm>
    </dsp:sp>
    <dsp:sp modelId="{32AEC510-272C-46A4-8F5F-574E499F737B}">
      <dsp:nvSpPr>
        <dsp:cNvPr id="0" name=""/>
        <dsp:cNvSpPr/>
      </dsp:nvSpPr>
      <dsp:spPr>
        <a:xfrm>
          <a:off x="1167591" y="96320"/>
          <a:ext cx="5812064" cy="5206471"/>
        </a:xfrm>
        <a:prstGeom prst="pie">
          <a:avLst>
            <a:gd name="adj1" fmla="val 5400000"/>
            <a:gd name="adj2" fmla="val 10800000"/>
          </a:avLst>
        </a:prstGeom>
        <a:solidFill>
          <a:schemeClr val="accent4">
            <a:hueOff val="13615358"/>
            <a:satOff val="-15991"/>
            <a:lumOff val="614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ru-RU" sz="1800" kern="1200" dirty="0" smtClean="0"/>
            <a:t>Благотворители</a:t>
          </a:r>
          <a:endParaRPr lang="ru-RU" sz="1800" kern="1200" dirty="0"/>
        </a:p>
      </dsp:txBody>
      <dsp:txXfrm>
        <a:off x="1824908" y="2792528"/>
        <a:ext cx="2144928" cy="1549545"/>
      </dsp:txXfrm>
    </dsp:sp>
    <dsp:sp modelId="{8D8BD282-3218-494B-8530-9B52C03211B1}">
      <dsp:nvSpPr>
        <dsp:cNvPr id="0" name=""/>
        <dsp:cNvSpPr/>
      </dsp:nvSpPr>
      <dsp:spPr>
        <a:xfrm>
          <a:off x="1337663" y="-126383"/>
          <a:ext cx="5385568" cy="4875352"/>
        </a:xfrm>
        <a:prstGeom prst="pie">
          <a:avLst>
            <a:gd name="adj1" fmla="val 10800000"/>
            <a:gd name="adj2" fmla="val 16200000"/>
          </a:avLst>
        </a:prstGeom>
        <a:solidFill>
          <a:schemeClr val="accent4">
            <a:hueOff val="20423036"/>
            <a:satOff val="-23986"/>
            <a:lumOff val="92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kern="1200" dirty="0" smtClean="0"/>
            <a:t>Миряне </a:t>
          </a:r>
          <a:endParaRPr lang="ru-RU" sz="2000" kern="1200" dirty="0"/>
        </a:p>
      </dsp:txBody>
      <dsp:txXfrm>
        <a:off x="1946746" y="773235"/>
        <a:ext cx="1987531" cy="1450997"/>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61F819-01B3-495F-8D9F-2C1DE8233BA9}" type="datetimeFigureOut">
              <a:rPr lang="ru-RU" smtClean="0"/>
              <a:t>21.12.2015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8BA599-426D-4F93-8DDE-11DFAE768217}"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patriarchia.ru/db/text/4210990.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Выступление Святейшего Патриарха Кирилла на  Пленарном заседании </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Общецерковного</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съезда по социальному служению [Электронный документ] [3.09.2015] // </a:t>
            </a:r>
            <a:r>
              <a:rPr kumimoji="0" lang="ru-RU"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Патриархия.ру</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Официальный сайт Московского Патриархата. Адрес доступа: </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3"/>
              </a:rPr>
              <a:t>http://www.patriarchia.ru/db/text/4210990.html</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(дата доступа: 01.12.2015) </a:t>
            </a:r>
            <a:endParaRPr lang="ru-RU" dirty="0"/>
          </a:p>
        </p:txBody>
      </p:sp>
      <p:sp>
        <p:nvSpPr>
          <p:cNvPr id="4" name="Номер слайда 3"/>
          <p:cNvSpPr>
            <a:spLocks noGrp="1"/>
          </p:cNvSpPr>
          <p:nvPr>
            <p:ph type="sldNum" sz="quarter" idx="10"/>
          </p:nvPr>
        </p:nvSpPr>
        <p:spPr/>
        <p:txBody>
          <a:bodyPr/>
          <a:lstStyle/>
          <a:p>
            <a:fld id="{EC8BA599-426D-4F93-8DDE-11DFAE768217}" type="slidenum">
              <a:rPr lang="ru-RU" smtClean="0"/>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65547B28-A353-43C3-AE9B-39710C648B84}"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5547B28-A353-43C3-AE9B-39710C648B84}"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65547B28-A353-43C3-AE9B-39710C648B84}"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5547B28-A353-43C3-AE9B-39710C648B84}"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5547B28-A353-43C3-AE9B-39710C648B84}"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5547B28-A353-43C3-AE9B-39710C648B8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5547B28-A353-43C3-AE9B-39710C648B8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5547B28-A353-43C3-AE9B-39710C648B84}"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65547B28-A353-43C3-AE9B-39710C648B84}"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5547B28-A353-43C3-AE9B-39710C648B8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4505E87-210A-48F9-8695-403B750110E1}" type="datetimeFigureOut">
              <a:rPr lang="ru-RU" smtClean="0"/>
              <a:pPr/>
              <a:t>21.12.2015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5547B28-A353-43C3-AE9B-39710C648B8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6000"/>
            <a:lum/>
          </a:blip>
          <a:srcRect/>
          <a:tile tx="0" ty="0" sx="100000" sy="100000" flip="none" algn="tl"/>
        </a:blipFill>
        <a:effectLst/>
      </p:bgPr>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C4505E87-210A-48F9-8695-403B750110E1}" type="datetimeFigureOut">
              <a:rPr lang="ru-RU" smtClean="0"/>
              <a:pPr/>
              <a:t>21.12.2015</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5547B28-A353-43C3-AE9B-39710C648B8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goo.gl/Emht8Z"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87624" y="3886200"/>
            <a:ext cx="6696744" cy="1752600"/>
          </a:xfrm>
        </p:spPr>
        <p:txBody>
          <a:bodyPr>
            <a:normAutofit/>
          </a:bodyPr>
          <a:lstStyle/>
          <a:p>
            <a:r>
              <a:rPr lang="ru-RU" b="1" dirty="0">
                <a:solidFill>
                  <a:schemeClr val="tx1"/>
                </a:solidFill>
                <a:latin typeface="Times New Roman" pitchFamily="18" charset="0"/>
                <a:ea typeface="+mj-ea"/>
                <a:cs typeface="Times New Roman" pitchFamily="18" charset="0"/>
              </a:rPr>
              <a:t>С.В. Чистый </a:t>
            </a:r>
          </a:p>
          <a:p>
            <a:r>
              <a:rPr lang="ru-RU" b="1" dirty="0">
                <a:solidFill>
                  <a:schemeClr val="tx1"/>
                </a:solidFill>
                <a:latin typeface="Times New Roman" pitchFamily="18" charset="0"/>
                <a:ea typeface="+mj-ea"/>
                <a:cs typeface="Times New Roman" pitchFamily="18" charset="0"/>
              </a:rPr>
              <a:t>Т.В. </a:t>
            </a:r>
            <a:r>
              <a:rPr lang="ru-RU" b="1" dirty="0" err="1">
                <a:solidFill>
                  <a:schemeClr val="tx1"/>
                </a:solidFill>
                <a:latin typeface="Times New Roman" pitchFamily="18" charset="0"/>
                <a:ea typeface="+mj-ea"/>
                <a:cs typeface="Times New Roman" pitchFamily="18" charset="0"/>
              </a:rPr>
              <a:t>Зальцман</a:t>
            </a:r>
            <a:endParaRPr lang="ru-RU" b="1" dirty="0">
              <a:solidFill>
                <a:schemeClr val="tx1"/>
              </a:solidFill>
              <a:latin typeface="Times New Roman" pitchFamily="18" charset="0"/>
              <a:ea typeface="+mj-ea"/>
              <a:cs typeface="Times New Roman" pitchFamily="18" charset="0"/>
            </a:endParaRPr>
          </a:p>
        </p:txBody>
      </p:sp>
      <p:sp>
        <p:nvSpPr>
          <p:cNvPr id="2" name="Заголовок 1"/>
          <p:cNvSpPr>
            <a:spLocks noGrp="1"/>
          </p:cNvSpPr>
          <p:nvPr>
            <p:ph type="ctrTitle"/>
          </p:nvPr>
        </p:nvSpPr>
        <p:spPr>
          <a:xfrm>
            <a:off x="683568" y="1052736"/>
            <a:ext cx="7774632" cy="2547715"/>
          </a:xfrm>
        </p:spPr>
        <p:txBody>
          <a:bodyPr>
            <a:normAutofit/>
          </a:bodyPr>
          <a:lstStyle/>
          <a:p>
            <a:r>
              <a:rPr lang="ru-RU" sz="2800" b="1" dirty="0" smtClean="0">
                <a:solidFill>
                  <a:schemeClr val="bg2">
                    <a:lumMod val="25000"/>
                  </a:schemeClr>
                </a:solidFill>
                <a:latin typeface="Times New Roman" pitchFamily="18" charset="0"/>
                <a:cs typeface="Times New Roman" pitchFamily="18" charset="0"/>
              </a:rPr>
              <a:t>КАК СДЕЛАТЬ ХРАМ ДОСТУПНЫМ ДЛЯ ВСЕХ: </a:t>
            </a:r>
            <a:br>
              <a:rPr lang="ru-RU" sz="2800" b="1" dirty="0" smtClean="0">
                <a:solidFill>
                  <a:schemeClr val="bg2">
                    <a:lumMod val="25000"/>
                  </a:schemeClr>
                </a:solidFill>
                <a:latin typeface="Times New Roman" pitchFamily="18" charset="0"/>
                <a:cs typeface="Times New Roman" pitchFamily="18" charset="0"/>
              </a:rPr>
            </a:br>
            <a:r>
              <a:rPr lang="ru-RU" sz="2800" b="1" dirty="0" smtClean="0">
                <a:solidFill>
                  <a:schemeClr val="bg2">
                    <a:lumMod val="25000"/>
                  </a:schemeClr>
                </a:solidFill>
                <a:latin typeface="Times New Roman" pitchFamily="18" charset="0"/>
                <a:cs typeface="Times New Roman" pitchFamily="18" charset="0"/>
              </a:rPr>
              <a:t>технические нормы и архитектурные решения</a:t>
            </a:r>
            <a:endParaRPr lang="ru-RU" b="1" dirty="0">
              <a:solidFill>
                <a:schemeClr val="bg2">
                  <a:lumMod val="25000"/>
                </a:schemeClr>
              </a:solidFill>
              <a:latin typeface="Times New Roman" pitchFamily="18" charset="0"/>
              <a:cs typeface="Times New Roman" pitchFamily="18" charset="0"/>
            </a:endParaRPr>
          </a:p>
        </p:txBody>
      </p:sp>
      <p:pic>
        <p:nvPicPr>
          <p:cNvPr id="1029" name="Picture 5" descr="C:\Users\Таня\Desktop\2015-12-21 01-11-26 Скриншот экрана.png"/>
          <p:cNvPicPr>
            <a:picLocks noChangeAspect="1" noChangeArrowheads="1"/>
          </p:cNvPicPr>
          <p:nvPr/>
        </p:nvPicPr>
        <p:blipFill>
          <a:blip r:embed="rId2" cstate="print"/>
          <a:srcRect/>
          <a:stretch>
            <a:fillRect/>
          </a:stretch>
        </p:blipFill>
        <p:spPr bwMode="auto">
          <a:xfrm>
            <a:off x="1619672" y="5445224"/>
            <a:ext cx="5762625" cy="457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3" cstate="print"/>
          <a:srcRect/>
          <a:stretch>
            <a:fillRect/>
          </a:stretch>
        </p:blipFill>
        <p:spPr bwMode="auto">
          <a:xfrm>
            <a:off x="3275856" y="1052736"/>
            <a:ext cx="5592621" cy="4194466"/>
          </a:xfrm>
          <a:prstGeom prst="rect">
            <a:avLst/>
          </a:prstGeom>
          <a:noFill/>
          <a:ln w="9525">
            <a:noFill/>
            <a:miter lim="800000"/>
            <a:headEnd/>
            <a:tailEnd/>
          </a:ln>
        </p:spPr>
      </p:pic>
      <p:sp>
        <p:nvSpPr>
          <p:cNvPr id="1028" name="Rectangle 4"/>
          <p:cNvSpPr>
            <a:spLocks noChangeArrowheads="1"/>
          </p:cNvSpPr>
          <p:nvPr/>
        </p:nvSpPr>
        <p:spPr bwMode="auto">
          <a:xfrm>
            <a:off x="0" y="0"/>
            <a:ext cx="3017838" cy="6350"/>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30" name="Rectangle 6"/>
          <p:cNvSpPr>
            <a:spLocks noChangeArrowheads="1"/>
          </p:cNvSpPr>
          <p:nvPr/>
        </p:nvSpPr>
        <p:spPr bwMode="auto">
          <a:xfrm>
            <a:off x="251520" y="644656"/>
            <a:ext cx="280831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Патриарх Московский и Всея Руси Кирилл на V </a:t>
            </a:r>
            <a:r>
              <a:rPr kumimoji="0" lang="ru-RU"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Общецерковном</a:t>
            </a:r>
            <a:r>
              <a:rPr kumimoji="0" lang="ru-RU"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съезде по социальному служению в сентябре 2015 г. особо отметил, что Церковь должна показывать пример и обеспечивать доступную среду в храмах. Все новые храмы должны быть оборудованы либо лифтами, либо пандусами, по которым можно перемещаться. Даже в тех храмах, которые сегодня не оборудованы пандусами, они должны быть обязательно сделаны.</a:t>
            </a:r>
            <a:r>
              <a:rPr kumimoji="0" lang="ru-RU" b="0" i="0" u="none" strike="noStrike" cap="none" normalizeH="0" baseline="0" dirty="0" smtClean="0">
                <a:ln>
                  <a:noFill/>
                </a:ln>
                <a:solidFill>
                  <a:schemeClr val="tx1"/>
                </a:solidFill>
                <a:effectLst/>
                <a:latin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Grp="1" noChangeAspect="1" noChangeArrowheads="1"/>
          </p:cNvPicPr>
          <p:nvPr>
            <p:ph sz="quarter" idx="1"/>
          </p:nvPr>
        </p:nvPicPr>
        <p:blipFill>
          <a:blip r:embed="rId2" cstate="print"/>
          <a:srcRect/>
          <a:stretch>
            <a:fillRect/>
          </a:stretch>
        </p:blipFill>
        <p:spPr bwMode="auto">
          <a:xfrm>
            <a:off x="2028825" y="116632"/>
            <a:ext cx="5063455" cy="6607811"/>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sz="quarter" idx="1"/>
          </p:nvPr>
        </p:nvGraphicFramePr>
        <p:xfrm>
          <a:off x="539552" y="620688"/>
          <a:ext cx="8147248" cy="5399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Таня\Dropbox\доступная среда\доступная среда_госпрограмма логотип.jpg"/>
          <p:cNvPicPr>
            <a:picLocks noGrp="1" noChangeAspect="1" noChangeArrowheads="1"/>
          </p:cNvPicPr>
          <p:nvPr>
            <p:ph sz="quarter" idx="1"/>
          </p:nvPr>
        </p:nvPicPr>
        <p:blipFill>
          <a:blip r:embed="rId2" cstate="print"/>
          <a:srcRect/>
          <a:stretch>
            <a:fillRect/>
          </a:stretch>
        </p:blipFill>
        <p:spPr bwMode="auto">
          <a:xfrm>
            <a:off x="755576" y="1124744"/>
            <a:ext cx="7917333" cy="446449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cstate="print"/>
          <a:srcRect/>
          <a:stretch>
            <a:fillRect/>
          </a:stretch>
        </p:blipFill>
        <p:spPr bwMode="auto">
          <a:xfrm>
            <a:off x="3491880" y="260648"/>
            <a:ext cx="5391617" cy="4040684"/>
          </a:xfrm>
          <a:prstGeom prst="rect">
            <a:avLst/>
          </a:prstGeom>
          <a:noFill/>
          <a:ln w="9525">
            <a:noFill/>
            <a:miter lim="800000"/>
            <a:headEnd/>
            <a:tailEnd/>
          </a:ln>
        </p:spPr>
      </p:pic>
      <p:pic>
        <p:nvPicPr>
          <p:cNvPr id="71682" name="Picture 2"/>
          <p:cNvPicPr>
            <a:picLocks noChangeAspect="1" noChangeArrowheads="1"/>
          </p:cNvPicPr>
          <p:nvPr/>
        </p:nvPicPr>
        <p:blipFill>
          <a:blip r:embed="rId3" cstate="print"/>
          <a:srcRect/>
          <a:stretch>
            <a:fillRect/>
          </a:stretch>
        </p:blipFill>
        <p:spPr bwMode="auto">
          <a:xfrm>
            <a:off x="251520" y="3212976"/>
            <a:ext cx="4896023" cy="325936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Алексей\Мои документы\пстгу\доступная среда\храмы разрушение.jpg"/>
          <p:cNvPicPr>
            <a:picLocks noChangeAspect="1" noChangeArrowheads="1"/>
          </p:cNvPicPr>
          <p:nvPr/>
        </p:nvPicPr>
        <p:blipFill>
          <a:blip r:embed="rId2" cstate="print"/>
          <a:srcRect/>
          <a:stretch>
            <a:fillRect/>
          </a:stretch>
        </p:blipFill>
        <p:spPr>
          <a:xfrm>
            <a:off x="251520" y="260648"/>
            <a:ext cx="5398740" cy="3146087"/>
          </a:xfrm>
          <a:prstGeom prst="rect">
            <a:avLst/>
          </a:prstGeom>
          <a:noFill/>
        </p:spPr>
      </p:pic>
      <p:pic>
        <p:nvPicPr>
          <p:cNvPr id="12290" name="Picture 2" descr="C:\Documents and Settings\Алексей\Мои документы\пстгу\доступная среда\разрушенный храм2.jpg"/>
          <p:cNvPicPr>
            <a:picLocks noGrp="1" noChangeAspect="1" noChangeArrowheads="1"/>
          </p:cNvPicPr>
          <p:nvPr>
            <p:ph idx="1"/>
          </p:nvPr>
        </p:nvPicPr>
        <p:blipFill>
          <a:blip r:embed="rId3" cstate="print"/>
          <a:srcRect/>
          <a:stretch>
            <a:fillRect/>
          </a:stretch>
        </p:blipFill>
        <p:spPr>
          <a:xfrm>
            <a:off x="4067944" y="2996952"/>
            <a:ext cx="4888116" cy="3672408"/>
          </a:xfrm>
          <a:noFill/>
        </p:spPr>
      </p:pic>
      <p:sp>
        <p:nvSpPr>
          <p:cNvPr id="4" name="Прямоугольник 3"/>
          <p:cNvSpPr/>
          <p:nvPr/>
        </p:nvSpPr>
        <p:spPr>
          <a:xfrm>
            <a:off x="5796136" y="260648"/>
            <a:ext cx="2952328" cy="646331"/>
          </a:xfrm>
          <a:prstGeom prst="rect">
            <a:avLst/>
          </a:prstGeom>
        </p:spPr>
        <p:txBody>
          <a:bodyPr wrap="square">
            <a:spAutoFit/>
          </a:bodyPr>
          <a:lstStyle/>
          <a:p>
            <a:pPr eaLnBrk="0" hangingPunct="0">
              <a:defRPr/>
            </a:pPr>
            <a:r>
              <a:rPr lang="ru-RU" dirty="0" smtClean="0"/>
              <a:t>Поругание храмов в 20-е гг. </a:t>
            </a:r>
            <a:r>
              <a:rPr lang="en-US" dirty="0" smtClean="0"/>
              <a:t>XX</a:t>
            </a:r>
            <a:r>
              <a:rPr lang="ru-RU" dirty="0" smtClean="0"/>
              <a:t> в.</a:t>
            </a:r>
          </a:p>
        </p:txBody>
      </p:sp>
      <p:sp>
        <p:nvSpPr>
          <p:cNvPr id="5" name="Прямоугольник 4"/>
          <p:cNvSpPr/>
          <p:nvPr/>
        </p:nvSpPr>
        <p:spPr>
          <a:xfrm>
            <a:off x="395536" y="5949280"/>
            <a:ext cx="3600400" cy="646331"/>
          </a:xfrm>
          <a:prstGeom prst="rect">
            <a:avLst/>
          </a:prstGeom>
        </p:spPr>
        <p:txBody>
          <a:bodyPr wrap="square">
            <a:spAutoFit/>
          </a:bodyPr>
          <a:lstStyle/>
          <a:p>
            <a:pPr eaLnBrk="0" hangingPunct="0">
              <a:defRPr/>
            </a:pPr>
            <a:r>
              <a:rPr lang="ru-RU" dirty="0" smtClean="0"/>
              <a:t>Еще не восстановленные храмы в </a:t>
            </a:r>
            <a:r>
              <a:rPr lang="en-US" dirty="0" smtClean="0"/>
              <a:t>XXI</a:t>
            </a:r>
            <a:r>
              <a:rPr lang="ru-RU" dirty="0" smtClean="0"/>
              <a:t> </a:t>
            </a:r>
            <a:r>
              <a:rPr lang="ru-RU" dirty="0" smtClean="0"/>
              <a:t>в.</a:t>
            </a:r>
            <a:endParaRPr lang="ru-RU"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2" cstate="print"/>
          <a:srcRect/>
          <a:stretch>
            <a:fillRect/>
          </a:stretch>
        </p:blipFill>
        <p:spPr bwMode="auto">
          <a:xfrm>
            <a:off x="611560" y="476672"/>
            <a:ext cx="4114800" cy="5753100"/>
          </a:xfrm>
          <a:prstGeom prst="rect">
            <a:avLst/>
          </a:prstGeom>
          <a:noFill/>
          <a:ln w="9525">
            <a:noFill/>
            <a:miter lim="800000"/>
            <a:headEnd/>
            <a:tailEnd/>
          </a:ln>
        </p:spPr>
      </p:pic>
      <p:sp>
        <p:nvSpPr>
          <p:cNvPr id="4" name="Прямоугольник 3"/>
          <p:cNvSpPr/>
          <p:nvPr/>
        </p:nvSpPr>
        <p:spPr>
          <a:xfrm>
            <a:off x="5148064" y="476671"/>
            <a:ext cx="3600400" cy="5755422"/>
          </a:xfrm>
          <a:prstGeom prst="rect">
            <a:avLst/>
          </a:prstGeom>
        </p:spPr>
        <p:txBody>
          <a:bodyPr wrap="square">
            <a:spAutoFit/>
          </a:bodyPr>
          <a:lstStyle/>
          <a:p>
            <a:pPr algn="just"/>
            <a:r>
              <a:rPr lang="ru-RU" sz="1600" dirty="0" smtClean="0"/>
              <a:t>Вступая в общение с человеком, заранее смирись с тем, что он принесет и привнесет в твою жизнь известную тяжесть, известный груз, который ты должен подъять, то есть, должен потерпеть его, должен воздержаться от осуждения его, должен покрыть его немощи своей любовью, должен восполнить ему недостающее своей собственной молитвой. Так муж мыслит в отношении своей жены. Так мать мыслит в отношении своих детей. Так друг мыслит в отношении своего друга. Так сослуживец мыслит в отношении сотрудника своего. А кто так не мыслит - то не знает ни самого себя, не знает ни природы человеческой, ничего не понимает в общении с ближними. </a:t>
            </a:r>
            <a:br>
              <a:rPr lang="ru-RU" sz="1600" dirty="0" smtClean="0"/>
            </a:br>
            <a:r>
              <a:rPr lang="ru-RU" sz="1600" dirty="0" smtClean="0"/>
              <a:t/>
            </a:r>
            <a:br>
              <a:rPr lang="ru-RU" sz="1600" dirty="0" smtClean="0"/>
            </a:br>
            <a:r>
              <a:rPr lang="ru-RU" sz="1600" b="1" dirty="0" smtClean="0"/>
              <a:t>Протоиерей </a:t>
            </a:r>
            <a:r>
              <a:rPr lang="ru-RU" sz="1600" b="1" dirty="0" err="1" smtClean="0"/>
              <a:t>Артемий</a:t>
            </a:r>
            <a:r>
              <a:rPr lang="ru-RU" sz="1600" b="1" dirty="0" smtClean="0"/>
              <a:t> Владимиров</a:t>
            </a:r>
            <a:br>
              <a:rPr lang="ru-RU" sz="1600" b="1" dirty="0" smtClean="0"/>
            </a:br>
            <a:r>
              <a:rPr lang="ru-RU" sz="1600" b="1" dirty="0" smtClean="0"/>
              <a:t>Икона "Друг друга тяготы носите".</a:t>
            </a:r>
            <a:endParaRPr lang="ru-RU" sz="16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74638"/>
            <a:ext cx="7859216" cy="1426170"/>
          </a:xfrm>
        </p:spPr>
        <p:txBody>
          <a:bodyPr>
            <a:normAutofit fontScale="90000"/>
          </a:bodyPr>
          <a:lstStyle/>
          <a:p>
            <a:pPr algn="just"/>
            <a:r>
              <a:rPr lang="ru-RU" sz="3600" b="1" dirty="0" smtClean="0">
                <a:latin typeface="Times New Roman" pitchFamily="18" charset="0"/>
                <a:cs typeface="Times New Roman" pitchFamily="18" charset="0"/>
              </a:rPr>
              <a:t>ГЛАВА 1. Законодательные и нормативные основы формирования </a:t>
            </a:r>
            <a:r>
              <a:rPr lang="ru-RU" sz="3600" b="1" dirty="0" err="1" smtClean="0">
                <a:latin typeface="Times New Roman" pitchFamily="18" charset="0"/>
                <a:cs typeface="Times New Roman" pitchFamily="18" charset="0"/>
              </a:rPr>
              <a:t>безбарьерной</a:t>
            </a:r>
            <a:r>
              <a:rPr lang="ru-RU" sz="3600" b="1" dirty="0" smtClean="0">
                <a:latin typeface="Times New Roman" pitchFamily="18" charset="0"/>
                <a:cs typeface="Times New Roman" pitchFamily="18" charset="0"/>
              </a:rPr>
              <a:t> среды в храмах. </a:t>
            </a:r>
            <a:endParaRPr lang="ru-RU" b="1"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899592" y="1916832"/>
            <a:ext cx="7797552" cy="4525963"/>
          </a:xfrm>
        </p:spPr>
        <p:txBody>
          <a:bodyPr>
            <a:normAutofit fontScale="92500" lnSpcReduction="10000"/>
          </a:bodyPr>
          <a:lstStyle/>
          <a:p>
            <a:pPr>
              <a:buNone/>
            </a:pPr>
            <a:r>
              <a:rPr lang="ru-RU" b="1" i="1" dirty="0" smtClean="0">
                <a:latin typeface="Times New Roman" pitchFamily="18" charset="0"/>
                <a:cs typeface="Times New Roman" pitchFamily="18" charset="0"/>
              </a:rPr>
              <a:t>Автор: С.В. Чистый </a:t>
            </a:r>
          </a:p>
          <a:p>
            <a:pPr marL="0" indent="449263" algn="just">
              <a:buNone/>
            </a:pPr>
            <a:r>
              <a:rPr lang="ru-RU" dirty="0" smtClean="0">
                <a:latin typeface="Times New Roman" pitchFamily="18" charset="0"/>
                <a:cs typeface="Times New Roman" pitchFamily="18" charset="0"/>
              </a:rPr>
              <a:t>Почему возникла необходимость приспосабливать здания для </a:t>
            </a:r>
            <a:r>
              <a:rPr lang="ru-RU" dirty="0" err="1" smtClean="0">
                <a:latin typeface="Times New Roman" pitchFamily="18" charset="0"/>
                <a:cs typeface="Times New Roman" pitchFamily="18" charset="0"/>
              </a:rPr>
              <a:t>маломобильных</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людей. </a:t>
            </a:r>
            <a:endParaRPr lang="ru-RU" dirty="0" smtClean="0">
              <a:latin typeface="Times New Roman" pitchFamily="18" charset="0"/>
              <a:cs typeface="Times New Roman" pitchFamily="18" charset="0"/>
            </a:endParaRPr>
          </a:p>
          <a:p>
            <a:pPr marL="0" indent="449263" algn="just">
              <a:buNone/>
            </a:pPr>
            <a:r>
              <a:rPr lang="ru-RU" dirty="0" smtClean="0">
                <a:latin typeface="Times New Roman" pitchFamily="18" charset="0"/>
                <a:cs typeface="Times New Roman" pitchFamily="18" charset="0"/>
              </a:rPr>
              <a:t>Формирование в России нормативной базы для архитекторов и строителей по </a:t>
            </a:r>
            <a:r>
              <a:rPr lang="ru-RU" dirty="0" err="1" smtClean="0">
                <a:latin typeface="Times New Roman" pitchFamily="18" charset="0"/>
                <a:cs typeface="Times New Roman" pitchFamily="18" charset="0"/>
              </a:rPr>
              <a:t>безбарьерной</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среде.</a:t>
            </a:r>
            <a:endParaRPr lang="ru-RU" dirty="0" smtClean="0">
              <a:latin typeface="Times New Roman" pitchFamily="18" charset="0"/>
              <a:cs typeface="Times New Roman" pitchFamily="18" charset="0"/>
            </a:endParaRPr>
          </a:p>
          <a:p>
            <a:pPr marL="0" indent="449263" algn="just">
              <a:buNone/>
            </a:pPr>
            <a:r>
              <a:rPr lang="ru-RU" dirty="0" smtClean="0">
                <a:latin typeface="Times New Roman" pitchFamily="18" charset="0"/>
                <a:cs typeface="Times New Roman" pitchFamily="18" charset="0"/>
              </a:rPr>
              <a:t>Закрепление норм </a:t>
            </a:r>
            <a:r>
              <a:rPr lang="ru-RU" dirty="0" err="1" smtClean="0">
                <a:latin typeface="Times New Roman" pitchFamily="18" charset="0"/>
                <a:cs typeface="Times New Roman" pitchFamily="18" charset="0"/>
              </a:rPr>
              <a:t>безбарьерного</a:t>
            </a:r>
            <a:r>
              <a:rPr lang="ru-RU" dirty="0" smtClean="0">
                <a:latin typeface="Times New Roman" pitchFamily="18" charset="0"/>
                <a:cs typeface="Times New Roman" pitchFamily="18" charset="0"/>
              </a:rPr>
              <a:t> проектирования и строительства в законодательстве </a:t>
            </a:r>
            <a:r>
              <a:rPr lang="ru-RU" dirty="0" smtClean="0">
                <a:latin typeface="Times New Roman" pitchFamily="18" charset="0"/>
                <a:cs typeface="Times New Roman" pitchFamily="18" charset="0"/>
              </a:rPr>
              <a:t>РФ. </a:t>
            </a:r>
            <a:endParaRPr lang="ru-RU" dirty="0" smtClean="0">
              <a:latin typeface="Times New Roman" pitchFamily="18" charset="0"/>
              <a:cs typeface="Times New Roman" pitchFamily="18" charset="0"/>
            </a:endParaRPr>
          </a:p>
          <a:p>
            <a:pPr marL="0" indent="449263" algn="just">
              <a:buNone/>
            </a:pPr>
            <a:r>
              <a:rPr lang="ru-RU" dirty="0" smtClean="0">
                <a:latin typeface="Times New Roman" pitchFamily="18" charset="0"/>
                <a:cs typeface="Times New Roman" pitchFamily="18" charset="0"/>
              </a:rPr>
              <a:t>Своды правил по формированию архитектурной </a:t>
            </a:r>
            <a:r>
              <a:rPr lang="ru-RU" dirty="0" smtClean="0">
                <a:latin typeface="Times New Roman" pitchFamily="18" charset="0"/>
                <a:cs typeface="Times New Roman" pitchFamily="18" charset="0"/>
              </a:rPr>
              <a:t>доступности. </a:t>
            </a:r>
            <a:endParaRPr lang="ru-RU" dirty="0" smtClean="0">
              <a:latin typeface="Times New Roman" pitchFamily="18" charset="0"/>
              <a:cs typeface="Times New Roman" pitchFamily="18" charset="0"/>
            </a:endParaRPr>
          </a:p>
          <a:p>
            <a:pPr marL="0" indent="449263" algn="just">
              <a:buNone/>
            </a:pPr>
            <a:r>
              <a:rPr lang="ru-RU" dirty="0" smtClean="0">
                <a:latin typeface="Times New Roman" pitchFamily="18" charset="0"/>
                <a:cs typeface="Times New Roman" pitchFamily="18" charset="0"/>
              </a:rPr>
              <a:t>Что такое универсальный </a:t>
            </a:r>
            <a:r>
              <a:rPr lang="ru-RU" dirty="0" smtClean="0">
                <a:latin typeface="Times New Roman" pitchFamily="18" charset="0"/>
                <a:cs typeface="Times New Roman" pitchFamily="18" charset="0"/>
              </a:rPr>
              <a:t>дизайн.</a:t>
            </a:r>
            <a:endParaRPr lang="ru-RU" dirty="0" smtClean="0">
              <a:latin typeface="Times New Roman" pitchFamily="18" charset="0"/>
              <a:cs typeface="Times New Roman" pitchFamily="18" charset="0"/>
            </a:endParaRPr>
          </a:p>
          <a:p>
            <a:pPr marL="0" indent="449263" algn="just">
              <a:buNone/>
            </a:pPr>
            <a:r>
              <a:rPr lang="ru-RU" dirty="0" smtClean="0">
                <a:latin typeface="Times New Roman" pitchFamily="18" charset="0"/>
                <a:cs typeface="Times New Roman" pitchFamily="18" charset="0"/>
              </a:rPr>
              <a:t>Требования законодательства к созданию </a:t>
            </a:r>
            <a:r>
              <a:rPr lang="ru-RU" dirty="0" err="1" smtClean="0">
                <a:latin typeface="Times New Roman" pitchFamily="18" charset="0"/>
                <a:cs typeface="Times New Roman" pitchFamily="18" charset="0"/>
              </a:rPr>
              <a:t>безбарьерной</a:t>
            </a:r>
            <a:r>
              <a:rPr lang="ru-RU" dirty="0" smtClean="0">
                <a:latin typeface="Times New Roman" pitchFamily="18" charset="0"/>
                <a:cs typeface="Times New Roman" pitchFamily="18" charset="0"/>
              </a:rPr>
              <a:t> среды в </a:t>
            </a:r>
            <a:r>
              <a:rPr lang="ru-RU" dirty="0" smtClean="0">
                <a:latin typeface="Times New Roman" pitchFamily="18" charset="0"/>
                <a:cs typeface="Times New Roman" pitchFamily="18" charset="0"/>
              </a:rPr>
              <a:t>храмах.</a:t>
            </a:r>
            <a:endParaRPr lang="ru-RU" dirty="0">
              <a:latin typeface="Times New Roman" pitchFamily="18" charset="0"/>
              <a:cs typeface="Times New Roman" pitchFamily="18" charset="0"/>
            </a:endParaRPr>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just"/>
            <a:r>
              <a:rPr lang="ru-RU" b="1" dirty="0" smtClean="0">
                <a:latin typeface="Times New Roman" pitchFamily="18" charset="0"/>
                <a:cs typeface="Times New Roman" pitchFamily="18" charset="0"/>
              </a:rPr>
              <a:t>Как воплотить христианскую любовь в архитектурном дизайне</a:t>
            </a:r>
            <a:endParaRPr lang="ru-RU" b="1"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914400" y="1447800"/>
            <a:ext cx="7834064" cy="5077544"/>
          </a:xfrm>
        </p:spPr>
        <p:txBody>
          <a:bodyPr>
            <a:normAutofit/>
          </a:bodyPr>
          <a:lstStyle/>
          <a:p>
            <a:pPr marL="0" indent="360363" algn="just">
              <a:buNone/>
            </a:pPr>
            <a:r>
              <a:rPr lang="ru-RU" sz="3000" dirty="0" smtClean="0">
                <a:latin typeface="Times New Roman" pitchFamily="18" charset="0"/>
                <a:cs typeface="Times New Roman" pitchFamily="18" charset="0"/>
              </a:rPr>
              <a:t>«Не препятствуйте приходить ко Мне…»</a:t>
            </a:r>
          </a:p>
          <a:p>
            <a:pPr marL="0" indent="360363" algn="just">
              <a:buNone/>
            </a:pPr>
            <a:r>
              <a:rPr lang="ru-RU" sz="3000" dirty="0" smtClean="0">
                <a:latin typeface="Times New Roman" pitchFamily="18" charset="0"/>
                <a:cs typeface="Times New Roman" pitchFamily="18" charset="0"/>
              </a:rPr>
              <a:t>Доступность храма и традиции русского </a:t>
            </a:r>
            <a:r>
              <a:rPr lang="ru-RU" sz="3000" dirty="0" err="1" smtClean="0">
                <a:latin typeface="Times New Roman" pitchFamily="18" charset="0"/>
                <a:cs typeface="Times New Roman" pitchFamily="18" charset="0"/>
              </a:rPr>
              <a:t>храмостроительства</a:t>
            </a:r>
            <a:r>
              <a:rPr lang="ru-RU" sz="3000" dirty="0" smtClean="0">
                <a:latin typeface="Times New Roman" pitchFamily="18" charset="0"/>
                <a:cs typeface="Times New Roman" pitchFamily="18" charset="0"/>
              </a:rPr>
              <a:t>. </a:t>
            </a:r>
            <a:endParaRPr lang="ru-RU" sz="3000" dirty="0" smtClean="0">
              <a:latin typeface="Times New Roman" pitchFamily="18" charset="0"/>
              <a:cs typeface="Times New Roman" pitchFamily="18" charset="0"/>
            </a:endParaRPr>
          </a:p>
          <a:p>
            <a:pPr marL="0" indent="360363" algn="just">
              <a:buNone/>
            </a:pPr>
            <a:r>
              <a:rPr lang="ru-RU" sz="3000" dirty="0" smtClean="0">
                <a:latin typeface="Times New Roman" pitchFamily="18" charset="0"/>
                <a:cs typeface="Times New Roman" pitchFamily="18" charset="0"/>
              </a:rPr>
              <a:t>Перспективы создания </a:t>
            </a:r>
            <a:r>
              <a:rPr lang="ru-RU" sz="3000" dirty="0" err="1" smtClean="0">
                <a:latin typeface="Times New Roman" pitchFamily="18" charset="0"/>
                <a:cs typeface="Times New Roman" pitchFamily="18" charset="0"/>
              </a:rPr>
              <a:t>безбарьерной</a:t>
            </a:r>
            <a:r>
              <a:rPr lang="ru-RU" sz="3000" dirty="0" smtClean="0">
                <a:latin typeface="Times New Roman" pitchFamily="18" charset="0"/>
                <a:cs typeface="Times New Roman" pitchFamily="18" charset="0"/>
              </a:rPr>
              <a:t> среды в современной </a:t>
            </a:r>
            <a:r>
              <a:rPr lang="ru-RU" sz="3000" dirty="0" smtClean="0">
                <a:latin typeface="Times New Roman" pitchFamily="18" charset="0"/>
                <a:cs typeface="Times New Roman" pitchFamily="18" charset="0"/>
              </a:rPr>
              <a:t>России. </a:t>
            </a:r>
            <a:endParaRPr lang="ru-RU" sz="3000" dirty="0" smtClean="0">
              <a:latin typeface="Times New Roman" pitchFamily="18" charset="0"/>
              <a:cs typeface="Times New Roman" pitchFamily="18" charset="0"/>
            </a:endParaRPr>
          </a:p>
          <a:p>
            <a:pPr marL="0" indent="360363" algn="just">
              <a:buNone/>
            </a:pPr>
            <a:r>
              <a:rPr lang="ru-RU" sz="3000" dirty="0" smtClean="0">
                <a:latin typeface="Times New Roman" pitchFamily="18" charset="0"/>
                <a:cs typeface="Times New Roman" pitchFamily="18" charset="0"/>
              </a:rPr>
              <a:t>Отношение первично, экономика </a:t>
            </a:r>
            <a:r>
              <a:rPr lang="ru-RU" sz="3000" dirty="0" smtClean="0">
                <a:latin typeface="Times New Roman" pitchFamily="18" charset="0"/>
                <a:cs typeface="Times New Roman" pitchFamily="18" charset="0"/>
              </a:rPr>
              <a:t>вторична. </a:t>
            </a:r>
            <a:endParaRPr lang="ru-RU" sz="3000" dirty="0" smtClean="0">
              <a:latin typeface="Times New Roman" pitchFamily="18" charset="0"/>
              <a:cs typeface="Times New Roman" pitchFamily="18" charset="0"/>
            </a:endParaRPr>
          </a:p>
          <a:p>
            <a:pPr marL="0" indent="360363" algn="just">
              <a:buNone/>
            </a:pPr>
            <a:r>
              <a:rPr lang="ru-RU" sz="3000" dirty="0" smtClean="0">
                <a:latin typeface="Times New Roman" pitchFamily="18" charset="0"/>
                <a:cs typeface="Times New Roman" pitchFamily="18" charset="0"/>
              </a:rPr>
              <a:t>Безопасность и доступность: подходить комплексно, помнить о </a:t>
            </a:r>
            <a:r>
              <a:rPr lang="ru-RU" sz="3000" dirty="0" smtClean="0">
                <a:latin typeface="Times New Roman" pitchFamily="18" charset="0"/>
                <a:cs typeface="Times New Roman" pitchFamily="18" charset="0"/>
              </a:rPr>
              <a:t>деталях. </a:t>
            </a:r>
            <a:endParaRPr lang="ru-RU" sz="3000" dirty="0" smtClean="0">
              <a:latin typeface="Times New Roman" pitchFamily="18" charset="0"/>
              <a:cs typeface="Times New Roman" pitchFamily="18" charset="0"/>
            </a:endParaRPr>
          </a:p>
          <a:p>
            <a:pPr marL="0" indent="360363" algn="just">
              <a:buNone/>
            </a:pPr>
            <a:r>
              <a:rPr lang="ru-RU" sz="3000" dirty="0" smtClean="0">
                <a:latin typeface="Times New Roman" pitchFamily="18" charset="0"/>
                <a:cs typeface="Times New Roman" pitchFamily="18" charset="0"/>
              </a:rPr>
              <a:t>Для кого эта </a:t>
            </a:r>
            <a:r>
              <a:rPr lang="ru-RU" sz="3000" dirty="0" smtClean="0">
                <a:latin typeface="Times New Roman" pitchFamily="18" charset="0"/>
                <a:cs typeface="Times New Roman" pitchFamily="18" charset="0"/>
              </a:rPr>
              <a:t>книга.</a:t>
            </a:r>
            <a:endParaRPr lang="ru-RU" sz="3000" dirty="0">
              <a:latin typeface="Times New Roman" pitchFamily="18" charset="0"/>
              <a:cs typeface="Times New Roman" pitchFamily="18" charset="0"/>
            </a:endParaRPr>
          </a:p>
        </p:txBody>
      </p:sp>
      <p:pic>
        <p:nvPicPr>
          <p:cNvPr id="2050"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Таня\Pictures\ДОСТУПНАЯ СРЕДА\Серафимо-Дивеевский Троицкий монастырь. Церковь иконы БМ «Всех скорбящих Радость» в богадельне, Дивеево.jpg"/>
          <p:cNvPicPr>
            <a:picLocks noGrp="1" noChangeAspect="1" noChangeArrowheads="1"/>
          </p:cNvPicPr>
          <p:nvPr>
            <p:ph sz="quarter" idx="1"/>
          </p:nvPr>
        </p:nvPicPr>
        <p:blipFill>
          <a:blip r:embed="rId2" cstate="print"/>
          <a:srcRect/>
          <a:stretch>
            <a:fillRect/>
          </a:stretch>
        </p:blipFill>
        <p:spPr bwMode="auto">
          <a:xfrm>
            <a:off x="755576" y="332656"/>
            <a:ext cx="7699567" cy="5543688"/>
          </a:xfrm>
          <a:prstGeom prst="rect">
            <a:avLst/>
          </a:prstGeom>
          <a:noFill/>
        </p:spPr>
      </p:pic>
      <p:sp>
        <p:nvSpPr>
          <p:cNvPr id="3" name="Прямоугольник 2"/>
          <p:cNvSpPr/>
          <p:nvPr/>
        </p:nvSpPr>
        <p:spPr>
          <a:xfrm>
            <a:off x="683568" y="6021288"/>
            <a:ext cx="7920880" cy="646331"/>
          </a:xfrm>
          <a:prstGeom prst="rect">
            <a:avLst/>
          </a:prstGeom>
        </p:spPr>
        <p:txBody>
          <a:bodyPr wrap="square">
            <a:spAutoFit/>
          </a:bodyPr>
          <a:lstStyle/>
          <a:p>
            <a:pPr algn="ctr"/>
            <a:r>
              <a:rPr lang="ru-RU" dirty="0" err="1" smtClean="0"/>
              <a:t>Серафимо-Дивеевский</a:t>
            </a:r>
            <a:r>
              <a:rPr lang="ru-RU" dirty="0" smtClean="0"/>
              <a:t> Троицкий монастырь. Церковь иконы Божией Матери «Всех скорбящих Радость» в богадельне, Дивеево</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Таня\Pictures\ДОСТУПНАЯ СРЕДА\ХРАМ ЦАРЕВИЧА ДИМИТРИЯ.jpg"/>
          <p:cNvPicPr>
            <a:picLocks noGrp="1" noChangeAspect="1" noChangeArrowheads="1"/>
          </p:cNvPicPr>
          <p:nvPr>
            <p:ph sz="quarter" idx="1"/>
          </p:nvPr>
        </p:nvPicPr>
        <p:blipFill>
          <a:blip r:embed="rId2" cstate="print"/>
          <a:srcRect/>
          <a:stretch>
            <a:fillRect/>
          </a:stretch>
        </p:blipFill>
        <p:spPr bwMode="auto">
          <a:xfrm>
            <a:off x="539552" y="404664"/>
            <a:ext cx="8164145" cy="5327104"/>
          </a:xfrm>
          <a:prstGeom prst="rect">
            <a:avLst/>
          </a:prstGeom>
          <a:noFill/>
        </p:spPr>
      </p:pic>
      <p:sp>
        <p:nvSpPr>
          <p:cNvPr id="3" name="Прямоугольник 2"/>
          <p:cNvSpPr/>
          <p:nvPr/>
        </p:nvSpPr>
        <p:spPr>
          <a:xfrm>
            <a:off x="539552" y="5949280"/>
            <a:ext cx="8280920" cy="646331"/>
          </a:xfrm>
          <a:prstGeom prst="rect">
            <a:avLst/>
          </a:prstGeom>
        </p:spPr>
        <p:txBody>
          <a:bodyPr wrap="square">
            <a:spAutoFit/>
          </a:bodyPr>
          <a:lstStyle/>
          <a:p>
            <a:pPr algn="ctr" eaLnBrk="0" hangingPunct="0">
              <a:defRPr/>
            </a:pPr>
            <a:r>
              <a:rPr lang="ru-RU" dirty="0" smtClean="0"/>
              <a:t>Окно в храм со второго больничного этажа </a:t>
            </a:r>
          </a:p>
          <a:p>
            <a:pPr algn="ctr" eaLnBrk="0" hangingPunct="0">
              <a:defRPr/>
            </a:pPr>
            <a:r>
              <a:rPr lang="ru-RU" dirty="0" smtClean="0"/>
              <a:t>(Храм св</a:t>
            </a:r>
            <a:r>
              <a:rPr lang="ru-RU" dirty="0" smtClean="0"/>
              <a:t>. </a:t>
            </a:r>
            <a:r>
              <a:rPr lang="ru-RU" dirty="0" smtClean="0"/>
              <a:t>благ. царевича </a:t>
            </a:r>
            <a:r>
              <a:rPr lang="ru-RU" dirty="0" err="1" smtClean="0"/>
              <a:t>Димитрия</a:t>
            </a:r>
            <a:r>
              <a:rPr lang="ru-RU" dirty="0" smtClean="0"/>
              <a:t> при Первой Градской больнице </a:t>
            </a:r>
            <a:r>
              <a:rPr lang="ru-RU" dirty="0" smtClean="0"/>
              <a:t>г.Москва)</a:t>
            </a:r>
            <a:endParaRPr lang="ru-RU"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1426170"/>
          </a:xfrm>
        </p:spPr>
        <p:txBody>
          <a:bodyPr>
            <a:normAutofit fontScale="90000"/>
          </a:bodyPr>
          <a:lstStyle/>
          <a:p>
            <a:pPr algn="just"/>
            <a:r>
              <a:rPr lang="ru-RU" sz="3600" b="1" dirty="0" smtClean="0">
                <a:latin typeface="Times New Roman" pitchFamily="18" charset="0"/>
                <a:cs typeface="Times New Roman" pitchFamily="18" charset="0"/>
              </a:rPr>
              <a:t>ГЛАВА 2. Основные принципы и технологии создания </a:t>
            </a:r>
            <a:r>
              <a:rPr lang="ru-RU" sz="3600" b="1" dirty="0" err="1" smtClean="0">
                <a:latin typeface="Times New Roman" pitchFamily="18" charset="0"/>
                <a:cs typeface="Times New Roman" pitchFamily="18" charset="0"/>
              </a:rPr>
              <a:t>безбарьерной</a:t>
            </a:r>
            <a:r>
              <a:rPr lang="ru-RU" sz="3600" b="1" dirty="0" smtClean="0">
                <a:latin typeface="Times New Roman" pitchFamily="18" charset="0"/>
                <a:cs typeface="Times New Roman" pitchFamily="18" charset="0"/>
              </a:rPr>
              <a:t> среды в храмах. </a:t>
            </a:r>
            <a:endParaRPr lang="ru-RU" b="1"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1043608" y="1700808"/>
            <a:ext cx="7848872" cy="4608512"/>
          </a:xfrm>
        </p:spPr>
        <p:txBody>
          <a:bodyPr>
            <a:normAutofit/>
          </a:bodyPr>
          <a:lstStyle/>
          <a:p>
            <a:pPr>
              <a:buNone/>
            </a:pPr>
            <a:r>
              <a:rPr lang="ru-RU" b="1" i="1" dirty="0" smtClean="0">
                <a:latin typeface="Times New Roman" pitchFamily="18" charset="0"/>
                <a:cs typeface="Times New Roman" pitchFamily="18" charset="0"/>
              </a:rPr>
              <a:t>Автор: С.В. Чистый </a:t>
            </a:r>
          </a:p>
          <a:p>
            <a:pPr>
              <a:buNone/>
            </a:pPr>
            <a:endParaRPr lang="ru-RU" sz="2800" dirty="0" smtClean="0">
              <a:latin typeface="Times New Roman" pitchFamily="18" charset="0"/>
              <a:cs typeface="Times New Roman" pitchFamily="18" charset="0"/>
            </a:endParaRPr>
          </a:p>
          <a:p>
            <a:pPr>
              <a:buNone/>
            </a:pPr>
            <a:r>
              <a:rPr lang="ru-RU" sz="2800" dirty="0" smtClean="0">
                <a:latin typeface="Times New Roman" pitchFamily="18" charset="0"/>
                <a:cs typeface="Times New Roman" pitchFamily="18" charset="0"/>
              </a:rPr>
              <a:t>Каждый </a:t>
            </a:r>
            <a:r>
              <a:rPr lang="ru-RU" sz="2800" dirty="0" smtClean="0">
                <a:latin typeface="Times New Roman" pitchFamily="18" charset="0"/>
                <a:cs typeface="Times New Roman" pitchFamily="18" charset="0"/>
              </a:rPr>
              <a:t>ли храм нужно сделать доступным для </a:t>
            </a:r>
            <a:r>
              <a:rPr lang="ru-RU" sz="2800" dirty="0" smtClean="0">
                <a:latin typeface="Times New Roman" pitchFamily="18" charset="0"/>
                <a:cs typeface="Times New Roman" pitchFamily="18" charset="0"/>
              </a:rPr>
              <a:t>инвалида. </a:t>
            </a:r>
            <a:endParaRPr lang="ru-RU" sz="2800" dirty="0" smtClean="0">
              <a:latin typeface="Times New Roman" pitchFamily="18" charset="0"/>
              <a:cs typeface="Times New Roman" pitchFamily="18" charset="0"/>
            </a:endParaRPr>
          </a:p>
          <a:p>
            <a:pPr>
              <a:buNone/>
            </a:pPr>
            <a:r>
              <a:rPr lang="ru-RU" sz="2800" dirty="0" smtClean="0">
                <a:latin typeface="Times New Roman" pitchFamily="18" charset="0"/>
                <a:cs typeface="Times New Roman" pitchFamily="18" charset="0"/>
              </a:rPr>
              <a:t>Начинаем с разработки </a:t>
            </a:r>
            <a:r>
              <a:rPr lang="ru-RU" sz="2800" dirty="0" smtClean="0">
                <a:latin typeface="Times New Roman" pitchFamily="18" charset="0"/>
                <a:cs typeface="Times New Roman" pitchFamily="18" charset="0"/>
              </a:rPr>
              <a:t>проекта. </a:t>
            </a:r>
            <a:endParaRPr lang="ru-RU" sz="2800" dirty="0" smtClean="0">
              <a:latin typeface="Times New Roman" pitchFamily="18" charset="0"/>
              <a:cs typeface="Times New Roman" pitchFamily="18" charset="0"/>
            </a:endParaRPr>
          </a:p>
          <a:p>
            <a:pPr>
              <a:buNone/>
            </a:pPr>
            <a:r>
              <a:rPr lang="ru-RU" sz="2800" dirty="0" smtClean="0">
                <a:latin typeface="Times New Roman" pitchFamily="18" charset="0"/>
                <a:cs typeface="Times New Roman" pitchFamily="18" charset="0"/>
              </a:rPr>
              <a:t>Необходимые данные для </a:t>
            </a:r>
            <a:r>
              <a:rPr lang="ru-RU" sz="2800" dirty="0" smtClean="0">
                <a:latin typeface="Times New Roman" pitchFamily="18" charset="0"/>
                <a:cs typeface="Times New Roman" pitchFamily="18" charset="0"/>
              </a:rPr>
              <a:t>начала проектирования. </a:t>
            </a:r>
            <a:endParaRPr lang="ru-RU" sz="2800" dirty="0" smtClean="0">
              <a:latin typeface="Times New Roman" pitchFamily="18" charset="0"/>
              <a:cs typeface="Times New Roman" pitchFamily="18" charset="0"/>
            </a:endParaRPr>
          </a:p>
          <a:p>
            <a:pPr>
              <a:buNone/>
            </a:pPr>
            <a:r>
              <a:rPr lang="ru-RU" sz="2800" dirty="0" smtClean="0">
                <a:latin typeface="Times New Roman" pitchFamily="18" charset="0"/>
                <a:cs typeface="Times New Roman" pitchFamily="18" charset="0"/>
              </a:rPr>
              <a:t>Полная или частичная </a:t>
            </a:r>
            <a:r>
              <a:rPr lang="ru-RU" sz="2800" dirty="0" smtClean="0">
                <a:latin typeface="Times New Roman" pitchFamily="18" charset="0"/>
                <a:cs typeface="Times New Roman" pitchFamily="18" charset="0"/>
              </a:rPr>
              <a:t>адаптация. </a:t>
            </a:r>
            <a:endParaRPr lang="ru-RU" sz="2800" dirty="0" smtClean="0">
              <a:latin typeface="Times New Roman" pitchFamily="18" charset="0"/>
              <a:cs typeface="Times New Roman" pitchFamily="18" charset="0"/>
            </a:endParaRPr>
          </a:p>
          <a:p>
            <a:pPr>
              <a:buNone/>
            </a:pPr>
            <a:r>
              <a:rPr lang="ru-RU" sz="2800" i="1" u="sng" dirty="0" smtClean="0">
                <a:latin typeface="Times New Roman" pitchFamily="18" charset="0"/>
                <a:cs typeface="Times New Roman" pitchFamily="18" charset="0"/>
              </a:rPr>
              <a:t>Храм – памятник </a:t>
            </a:r>
            <a:r>
              <a:rPr lang="ru-RU" sz="2800" i="1" u="sng" dirty="0" smtClean="0">
                <a:latin typeface="Times New Roman" pitchFamily="18" charset="0"/>
                <a:cs typeface="Times New Roman" pitchFamily="18" charset="0"/>
              </a:rPr>
              <a:t>архитектуры. </a:t>
            </a:r>
            <a:endParaRPr lang="ru-RU" sz="2800" i="1" u="sng" dirty="0" smtClean="0">
              <a:latin typeface="Times New Roman" pitchFamily="18" charset="0"/>
              <a:cs typeface="Times New Roman" pitchFamily="18" charset="0"/>
            </a:endParaRPr>
          </a:p>
          <a:p>
            <a:pPr>
              <a:buNone/>
            </a:pPr>
            <a:r>
              <a:rPr lang="ru-RU" sz="2800" dirty="0" smtClean="0">
                <a:latin typeface="Times New Roman" pitchFamily="18" charset="0"/>
                <a:cs typeface="Times New Roman" pitchFamily="18" charset="0"/>
              </a:rPr>
              <a:t>Оптимальное время для работ по </a:t>
            </a:r>
            <a:r>
              <a:rPr lang="ru-RU" sz="2800" dirty="0" smtClean="0">
                <a:latin typeface="Times New Roman" pitchFamily="18" charset="0"/>
                <a:cs typeface="Times New Roman" pitchFamily="18" charset="0"/>
              </a:rPr>
              <a:t>адаптации. </a:t>
            </a:r>
            <a:endParaRPr lang="ru-RU" sz="2800" dirty="0">
              <a:latin typeface="Times New Roman" pitchFamily="18" charset="0"/>
              <a:cs typeface="Times New Roman" pitchFamily="18" charset="0"/>
            </a:endParaRPr>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1642194"/>
          </a:xfrm>
        </p:spPr>
        <p:txBody>
          <a:bodyPr>
            <a:normAutofit fontScale="90000"/>
          </a:bodyPr>
          <a:lstStyle/>
          <a:p>
            <a:pPr algn="just"/>
            <a:r>
              <a:rPr lang="ru-RU" sz="4000" b="1" dirty="0" smtClean="0">
                <a:latin typeface="Times New Roman" pitchFamily="18" charset="0"/>
                <a:cs typeface="Times New Roman" pitchFamily="18" charset="0"/>
              </a:rPr>
              <a:t>ГЛАВА 3. Основные требования к адаптации </a:t>
            </a:r>
            <a:r>
              <a:rPr lang="ru-RU" sz="4000" b="1" dirty="0" err="1" smtClean="0">
                <a:latin typeface="Times New Roman" pitchFamily="18" charset="0"/>
                <a:cs typeface="Times New Roman" pitchFamily="18" charset="0"/>
              </a:rPr>
              <a:t>прихрамовой</a:t>
            </a:r>
            <a:r>
              <a:rPr lang="ru-RU" sz="4000" b="1" dirty="0" smtClean="0">
                <a:latin typeface="Times New Roman" pitchFamily="18" charset="0"/>
                <a:cs typeface="Times New Roman" pitchFamily="18" charset="0"/>
              </a:rPr>
              <a:t> территории. </a:t>
            </a:r>
            <a:endParaRPr lang="ru-RU" b="1"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1043608" y="1988840"/>
            <a:ext cx="7776864" cy="4608512"/>
          </a:xfrm>
        </p:spPr>
        <p:txBody>
          <a:bodyPr>
            <a:normAutofit/>
          </a:bodyPr>
          <a:lstStyle/>
          <a:p>
            <a:pPr>
              <a:buNone/>
            </a:pPr>
            <a:r>
              <a:rPr lang="ru-RU" sz="1800" b="1" i="1" dirty="0" smtClean="0">
                <a:latin typeface="Times New Roman" pitchFamily="18" charset="0"/>
                <a:cs typeface="Times New Roman" pitchFamily="18" charset="0"/>
              </a:rPr>
              <a:t>Автор: С.В. Чистый</a:t>
            </a:r>
          </a:p>
          <a:p>
            <a:pPr marL="0" indent="449263" algn="just">
              <a:buNone/>
            </a:pPr>
            <a:r>
              <a:rPr lang="ru-RU" sz="2000" dirty="0" smtClean="0">
                <a:latin typeface="Times New Roman" pitchFamily="18" charset="0"/>
                <a:cs typeface="Times New Roman" pitchFamily="18" charset="0"/>
              </a:rPr>
              <a:t>Откуда начинается адаптация храма </a:t>
            </a:r>
          </a:p>
          <a:p>
            <a:pPr marL="0" indent="449263" algn="just">
              <a:buNone/>
            </a:pPr>
            <a:r>
              <a:rPr lang="ru-RU" sz="2000" dirty="0" smtClean="0">
                <a:latin typeface="Times New Roman" pitchFamily="18" charset="0"/>
                <a:cs typeface="Times New Roman" pitchFamily="18" charset="0"/>
              </a:rPr>
              <a:t>Проходы вокруг храма </a:t>
            </a:r>
          </a:p>
          <a:p>
            <a:pPr marL="0" indent="449263" algn="just">
              <a:buNone/>
            </a:pPr>
            <a:r>
              <a:rPr lang="ru-RU" sz="2000" dirty="0" smtClean="0">
                <a:latin typeface="Times New Roman" pitchFamily="18" charset="0"/>
                <a:cs typeface="Times New Roman" pitchFamily="18" charset="0"/>
              </a:rPr>
              <a:t>Наземные переходы через транспортные проезды </a:t>
            </a:r>
          </a:p>
          <a:p>
            <a:pPr marL="0" indent="449263" algn="just">
              <a:buNone/>
            </a:pPr>
            <a:r>
              <a:rPr lang="ru-RU" sz="2000" dirty="0" smtClean="0">
                <a:latin typeface="Times New Roman" pitchFamily="18" charset="0"/>
                <a:cs typeface="Times New Roman" pitchFamily="18" charset="0"/>
              </a:rPr>
              <a:t>Автостоянки для транспорта </a:t>
            </a:r>
            <a:r>
              <a:rPr lang="ru-RU" sz="2000" dirty="0" err="1" smtClean="0">
                <a:latin typeface="Times New Roman" pitchFamily="18" charset="0"/>
                <a:cs typeface="Times New Roman" pitchFamily="18" charset="0"/>
              </a:rPr>
              <a:t>маломобильных</a:t>
            </a:r>
            <a:r>
              <a:rPr lang="ru-RU" sz="2000" dirty="0" smtClean="0">
                <a:latin typeface="Times New Roman" pitchFamily="18" charset="0"/>
                <a:cs typeface="Times New Roman" pitchFamily="18" charset="0"/>
              </a:rPr>
              <a:t> прихожан </a:t>
            </a:r>
          </a:p>
          <a:p>
            <a:pPr marL="0" indent="449263" algn="just">
              <a:buNone/>
            </a:pPr>
            <a:r>
              <a:rPr lang="ru-RU" sz="2000" dirty="0" smtClean="0">
                <a:latin typeface="Times New Roman" pitchFamily="18" charset="0"/>
                <a:cs typeface="Times New Roman" pitchFamily="18" charset="0"/>
              </a:rPr>
              <a:t>Вход в здание </a:t>
            </a:r>
          </a:p>
          <a:p>
            <a:pPr marL="0" indent="449263" algn="just">
              <a:buNone/>
            </a:pPr>
            <a:r>
              <a:rPr lang="ru-RU" sz="2000" dirty="0" smtClean="0">
                <a:latin typeface="Times New Roman" pitchFamily="18" charset="0"/>
                <a:cs typeface="Times New Roman" pitchFamily="18" charset="0"/>
              </a:rPr>
              <a:t>Пандус </a:t>
            </a:r>
          </a:p>
          <a:p>
            <a:pPr marL="0" indent="449263" algn="just">
              <a:buNone/>
            </a:pPr>
            <a:r>
              <a:rPr lang="ru-RU" sz="2000" dirty="0" smtClean="0">
                <a:latin typeface="Times New Roman" pitchFamily="18" charset="0"/>
                <a:cs typeface="Times New Roman" pitchFamily="18" charset="0"/>
              </a:rPr>
              <a:t>Поручни </a:t>
            </a:r>
          </a:p>
          <a:p>
            <a:pPr marL="0" indent="449263" algn="just">
              <a:buNone/>
            </a:pPr>
            <a:r>
              <a:rPr lang="ru-RU" sz="2000" dirty="0" smtClean="0">
                <a:latin typeface="Times New Roman" pitchFamily="18" charset="0"/>
                <a:cs typeface="Times New Roman" pitchFamily="18" charset="0"/>
              </a:rPr>
              <a:t>Лестница </a:t>
            </a:r>
          </a:p>
          <a:p>
            <a:pPr marL="0" indent="449263" algn="just">
              <a:buNone/>
            </a:pPr>
            <a:r>
              <a:rPr lang="ru-RU" sz="2000" dirty="0" smtClean="0">
                <a:latin typeface="Times New Roman" pitchFamily="18" charset="0"/>
                <a:cs typeface="Times New Roman" pitchFamily="18" charset="0"/>
              </a:rPr>
              <a:t>Входная площадка </a:t>
            </a:r>
          </a:p>
          <a:p>
            <a:pPr marL="0" indent="449263" algn="just">
              <a:buNone/>
            </a:pPr>
            <a:r>
              <a:rPr lang="ru-RU" sz="2000" dirty="0" smtClean="0">
                <a:latin typeface="Times New Roman" pitchFamily="18" charset="0"/>
                <a:cs typeface="Times New Roman" pitchFamily="18" charset="0"/>
              </a:rPr>
              <a:t>Входные двери </a:t>
            </a:r>
          </a:p>
          <a:p>
            <a:pPr marL="0" indent="449263" algn="just">
              <a:buNone/>
            </a:pPr>
            <a:r>
              <a:rPr lang="ru-RU" sz="2000" dirty="0" smtClean="0">
                <a:latin typeface="Times New Roman" pitchFamily="18" charset="0"/>
                <a:cs typeface="Times New Roman" pitchFamily="18" charset="0"/>
              </a:rPr>
              <a:t>Входной тамбур-шлюз</a:t>
            </a:r>
            <a:endParaRPr lang="ru-RU" sz="2000" dirty="0">
              <a:latin typeface="Times New Roman" pitchFamily="18" charset="0"/>
              <a:cs typeface="Times New Roman" pitchFamily="18" charset="0"/>
            </a:endParaRPr>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74638"/>
            <a:ext cx="7571184" cy="1143000"/>
          </a:xfrm>
        </p:spPr>
        <p:txBody>
          <a:bodyPr>
            <a:noAutofit/>
          </a:bodyPr>
          <a:lstStyle/>
          <a:p>
            <a:pPr algn="just"/>
            <a:r>
              <a:rPr lang="ru-RU" sz="3200" b="1" dirty="0" smtClean="0">
                <a:latin typeface="Times New Roman" pitchFamily="18" charset="0"/>
                <a:cs typeface="Times New Roman" pitchFamily="18" charset="0"/>
              </a:rPr>
              <a:t>ГЛАВА 4. Архитектурная доступность внутренних помещений храма. </a:t>
            </a:r>
            <a:endParaRPr lang="ru-RU" sz="3200" b="1"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1259632" y="1556792"/>
            <a:ext cx="7560840" cy="5040560"/>
          </a:xfrm>
        </p:spPr>
        <p:txBody>
          <a:bodyPr>
            <a:noAutofit/>
          </a:bodyPr>
          <a:lstStyle/>
          <a:p>
            <a:pPr>
              <a:buNone/>
            </a:pPr>
            <a:r>
              <a:rPr lang="ru-RU" sz="2200" b="1" i="1" dirty="0" smtClean="0">
                <a:latin typeface="Times New Roman" pitchFamily="18" charset="0"/>
                <a:cs typeface="Times New Roman" pitchFamily="18" charset="0"/>
              </a:rPr>
              <a:t>Автор: С.В. Чистый </a:t>
            </a:r>
          </a:p>
          <a:p>
            <a:pPr marL="0" indent="449263" algn="just">
              <a:buNone/>
            </a:pPr>
            <a:r>
              <a:rPr lang="ru-RU" sz="2100" dirty="0" smtClean="0">
                <a:latin typeface="Times New Roman" pitchFamily="18" charset="0"/>
                <a:cs typeface="Times New Roman" pitchFamily="18" charset="0"/>
              </a:rPr>
              <a:t>Пути движения внутри храма </a:t>
            </a:r>
          </a:p>
          <a:p>
            <a:pPr marL="0" indent="449263" algn="just">
              <a:buNone/>
            </a:pPr>
            <a:r>
              <a:rPr lang="ru-RU" sz="2100" dirty="0" smtClean="0">
                <a:latin typeface="Times New Roman" pitchFamily="18" charset="0"/>
                <a:cs typeface="Times New Roman" pitchFamily="18" charset="0"/>
              </a:rPr>
              <a:t>Навигация для слабовидящих прихожан </a:t>
            </a:r>
          </a:p>
          <a:p>
            <a:pPr marL="0" indent="449263" algn="just">
              <a:buNone/>
            </a:pPr>
            <a:r>
              <a:rPr lang="ru-RU" sz="2100" dirty="0" smtClean="0">
                <a:latin typeface="Times New Roman" pitchFamily="18" charset="0"/>
                <a:cs typeface="Times New Roman" pitchFamily="18" charset="0"/>
              </a:rPr>
              <a:t>Лифт </a:t>
            </a:r>
          </a:p>
          <a:p>
            <a:pPr marL="0" indent="449263" algn="just">
              <a:buNone/>
            </a:pPr>
            <a:r>
              <a:rPr lang="ru-RU" sz="2100" dirty="0" smtClean="0">
                <a:latin typeface="Times New Roman" pitchFamily="18" charset="0"/>
                <a:cs typeface="Times New Roman" pitchFamily="18" charset="0"/>
              </a:rPr>
              <a:t>Санитарно-гигиенические помещения </a:t>
            </a:r>
          </a:p>
          <a:p>
            <a:pPr marL="0" indent="449263" algn="just">
              <a:buNone/>
            </a:pPr>
            <a:r>
              <a:rPr lang="ru-RU" sz="2100" dirty="0" smtClean="0">
                <a:latin typeface="Times New Roman" pitchFamily="18" charset="0"/>
                <a:cs typeface="Times New Roman" pitchFamily="18" charset="0"/>
              </a:rPr>
              <a:t>Пожарная безопасность </a:t>
            </a:r>
          </a:p>
          <a:p>
            <a:pPr marL="0" indent="449263" algn="just">
              <a:buNone/>
            </a:pPr>
            <a:r>
              <a:rPr lang="ru-RU" sz="2100" dirty="0" smtClean="0">
                <a:latin typeface="Times New Roman" pitchFamily="18" charset="0"/>
                <a:cs typeface="Times New Roman" pitchFamily="18" charset="0"/>
              </a:rPr>
              <a:t>Информационная поддержка. Тактильные схемы и модели </a:t>
            </a:r>
          </a:p>
          <a:p>
            <a:pPr marL="0" indent="449263" algn="just">
              <a:buNone/>
            </a:pPr>
            <a:r>
              <a:rPr lang="ru-RU" sz="2100" dirty="0" smtClean="0">
                <a:latin typeface="Times New Roman" pitchFamily="18" charset="0"/>
                <a:cs typeface="Times New Roman" pitchFamily="18" charset="0"/>
              </a:rPr>
              <a:t>Требования к местам обслуживания (гардероб, трапезная, церковная лавка и т.д.) </a:t>
            </a:r>
          </a:p>
          <a:p>
            <a:pPr marL="0" indent="449263" algn="just">
              <a:buNone/>
            </a:pPr>
            <a:r>
              <a:rPr lang="ru-RU" sz="2100" dirty="0" smtClean="0">
                <a:latin typeface="Times New Roman" pitchFamily="18" charset="0"/>
                <a:cs typeface="Times New Roman" pitchFamily="18" charset="0"/>
              </a:rPr>
              <a:t>Внутреннее убранство храма </a:t>
            </a:r>
          </a:p>
          <a:p>
            <a:pPr marL="0" indent="449263" algn="just">
              <a:buNone/>
            </a:pPr>
            <a:r>
              <a:rPr lang="ru-RU" sz="2100" dirty="0" smtClean="0">
                <a:latin typeface="Times New Roman" pitchFamily="18" charset="0"/>
                <a:cs typeface="Times New Roman" pitchFamily="18" charset="0"/>
              </a:rPr>
              <a:t>Участие </a:t>
            </a:r>
            <a:r>
              <a:rPr lang="ru-RU" sz="2100" dirty="0" err="1" smtClean="0">
                <a:latin typeface="Times New Roman" pitchFamily="18" charset="0"/>
                <a:cs typeface="Times New Roman" pitchFamily="18" charset="0"/>
              </a:rPr>
              <a:t>маломобильных</a:t>
            </a:r>
            <a:r>
              <a:rPr lang="ru-RU" sz="2100" dirty="0" smtClean="0">
                <a:latin typeface="Times New Roman" pitchFamily="18" charset="0"/>
                <a:cs typeface="Times New Roman" pitchFamily="18" charset="0"/>
              </a:rPr>
              <a:t> прихожан в богослужении </a:t>
            </a:r>
          </a:p>
          <a:p>
            <a:pPr marL="0" indent="449263" algn="just">
              <a:buNone/>
            </a:pPr>
            <a:r>
              <a:rPr lang="ru-RU" sz="2100" dirty="0" smtClean="0">
                <a:latin typeface="Times New Roman" pitchFamily="18" charset="0"/>
                <a:cs typeface="Times New Roman" pitchFamily="18" charset="0"/>
              </a:rPr>
              <a:t>Как выбрать специалистов по проектированию архитектурной доступности </a:t>
            </a:r>
            <a:endParaRPr lang="ru-RU" sz="2100" dirty="0">
              <a:latin typeface="Times New Roman" pitchFamily="18" charset="0"/>
              <a:cs typeface="Times New Roman" pitchFamily="18" charset="0"/>
            </a:endParaRPr>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88640"/>
            <a:ext cx="7725544" cy="1066130"/>
          </a:xfrm>
        </p:spPr>
        <p:txBody>
          <a:bodyPr/>
          <a:lstStyle/>
          <a:p>
            <a:r>
              <a:rPr lang="ru-RU" dirty="0" smtClean="0">
                <a:latin typeface="Times New Roman" pitchFamily="18" charset="0"/>
                <a:cs typeface="Times New Roman" pitchFamily="18" charset="0"/>
              </a:rPr>
              <a:t>Приложения </a:t>
            </a:r>
            <a:endParaRPr lang="ru-RU"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1043608" y="1340768"/>
            <a:ext cx="7776864" cy="5112568"/>
          </a:xfrm>
        </p:spPr>
        <p:txBody>
          <a:bodyPr>
            <a:normAutofit/>
          </a:bodyPr>
          <a:lstStyle/>
          <a:p>
            <a:pPr marL="0" indent="449263" algn="just">
              <a:buNone/>
            </a:pPr>
            <a:r>
              <a:rPr lang="ru-RU" sz="2800" dirty="0" smtClean="0">
                <a:latin typeface="Times New Roman" pitchFamily="18" charset="0"/>
                <a:cs typeface="Times New Roman" pitchFamily="18" charset="0"/>
              </a:rPr>
              <a:t>Может ли инвалид быть священнослужителем: апостольские правила и церковная практика (И. Бакулин) </a:t>
            </a:r>
          </a:p>
          <a:p>
            <a:pPr marL="0" indent="449263" algn="just">
              <a:buNone/>
            </a:pPr>
            <a:r>
              <a:rPr lang="ru-RU" sz="2800" dirty="0" smtClean="0">
                <a:latin typeface="Times New Roman" pitchFamily="18" charset="0"/>
                <a:cs typeface="Times New Roman" pitchFamily="18" charset="0"/>
              </a:rPr>
              <a:t>Термины и определения. </a:t>
            </a:r>
          </a:p>
          <a:p>
            <a:pPr marL="0" indent="449263" algn="just">
              <a:buNone/>
            </a:pPr>
            <a:r>
              <a:rPr lang="ru-RU" sz="2800" dirty="0" smtClean="0">
                <a:latin typeface="Times New Roman" pitchFamily="18" charset="0"/>
                <a:cs typeface="Times New Roman" pitchFamily="18" charset="0"/>
              </a:rPr>
              <a:t>Оценка доступности храма и прилегающего участка для </a:t>
            </a:r>
            <a:r>
              <a:rPr lang="ru-RU" sz="2800" dirty="0" err="1" smtClean="0">
                <a:latin typeface="Times New Roman" pitchFamily="18" charset="0"/>
                <a:cs typeface="Times New Roman" pitchFamily="18" charset="0"/>
              </a:rPr>
              <a:t>маломобильных</a:t>
            </a:r>
            <a:r>
              <a:rPr lang="ru-RU" sz="2800" dirty="0" smtClean="0">
                <a:latin typeface="Times New Roman" pitchFamily="18" charset="0"/>
                <a:cs typeface="Times New Roman" pitchFamily="18" charset="0"/>
              </a:rPr>
              <a:t> групп населения </a:t>
            </a:r>
          </a:p>
          <a:p>
            <a:pPr marL="0" indent="449263" algn="just">
              <a:buNone/>
            </a:pPr>
            <a:r>
              <a:rPr lang="ru-RU" sz="2800" dirty="0" smtClean="0">
                <a:latin typeface="Times New Roman" pitchFamily="18" charset="0"/>
                <a:cs typeface="Times New Roman" pitchFamily="18" charset="0"/>
              </a:rPr>
              <a:t>Организации, специализирующиеся на проектировании архитектурной доступности</a:t>
            </a:r>
            <a:endParaRPr lang="ru-RU" sz="2800" dirty="0">
              <a:latin typeface="Times New Roman" pitchFamily="18" charset="0"/>
              <a:cs typeface="Times New Roman" pitchFamily="18" charset="0"/>
            </a:endParaRPr>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2800" b="1" dirty="0" smtClean="0">
                <a:latin typeface="Times New Roman" pitchFamily="18" charset="0"/>
                <a:cs typeface="Times New Roman" pitchFamily="18" charset="0"/>
              </a:rPr>
              <a:t>Оценка доступности храма и прилегающего участка для </a:t>
            </a:r>
            <a:r>
              <a:rPr lang="ru-RU" sz="2800" b="1" dirty="0" err="1" smtClean="0">
                <a:latin typeface="Times New Roman" pitchFamily="18" charset="0"/>
                <a:cs typeface="Times New Roman" pitchFamily="18" charset="0"/>
              </a:rPr>
              <a:t>маломобильных</a:t>
            </a:r>
            <a:r>
              <a:rPr lang="ru-RU" sz="2800" b="1" dirty="0" smtClean="0">
                <a:latin typeface="Times New Roman" pitchFamily="18" charset="0"/>
                <a:cs typeface="Times New Roman" pitchFamily="18" charset="0"/>
              </a:rPr>
              <a:t> групп населения</a:t>
            </a:r>
            <a:endParaRPr lang="ru-RU" sz="2800" b="1" dirty="0"/>
          </a:p>
        </p:txBody>
      </p:sp>
      <p:sp>
        <p:nvSpPr>
          <p:cNvPr id="3" name="Содержимое 2"/>
          <p:cNvSpPr>
            <a:spLocks noGrp="1"/>
          </p:cNvSpPr>
          <p:nvPr>
            <p:ph sz="quarter" idx="1"/>
          </p:nvPr>
        </p:nvSpPr>
        <p:spPr>
          <a:xfrm>
            <a:off x="914400" y="1447800"/>
            <a:ext cx="4161656" cy="4573488"/>
          </a:xfrm>
        </p:spPr>
        <p:txBody>
          <a:bodyPr>
            <a:normAutofit fontScale="92500" lnSpcReduction="20000"/>
          </a:bodyPr>
          <a:lstStyle/>
          <a:p>
            <a:pPr marL="0" indent="449263" algn="just">
              <a:buNone/>
            </a:pPr>
            <a:r>
              <a:rPr lang="ru-RU" dirty="0" smtClean="0"/>
              <a:t>Для оказания информационной помощи по созданию в храмах доступной среды Отдел по церковной благотворительности и социальному служению разработал анкету для оценки доступности храмов. </a:t>
            </a:r>
          </a:p>
          <a:p>
            <a:pPr marL="0" indent="449263" algn="just">
              <a:buNone/>
            </a:pPr>
            <a:r>
              <a:rPr lang="ru-RU" dirty="0" smtClean="0"/>
              <a:t>Анкету можно заполнить в интернете по ссылке: </a:t>
            </a:r>
            <a:r>
              <a:rPr lang="ru-RU" dirty="0" smtClean="0">
                <a:hlinkClick r:id="rId2"/>
              </a:rPr>
              <a:t>https://goo.gl/Emht8Z</a:t>
            </a:r>
            <a:r>
              <a:rPr lang="ru-RU" dirty="0" smtClean="0"/>
              <a:t> , а также использовать для самостоятельного анализа уровня доступности храма.</a:t>
            </a:r>
            <a:endParaRPr lang="ru-RU" dirty="0"/>
          </a:p>
        </p:txBody>
      </p:sp>
      <p:pic>
        <p:nvPicPr>
          <p:cNvPr id="4" name="Picture 2" descr="C:\Users\Таня\Desktop\2015-12-21 01-11-26 Скриншот экрана.png"/>
          <p:cNvPicPr>
            <a:picLocks noChangeAspect="1" noChangeArrowheads="1"/>
          </p:cNvPicPr>
          <p:nvPr/>
        </p:nvPicPr>
        <p:blipFill>
          <a:blip r:embed="rId3" cstate="print"/>
          <a:srcRect/>
          <a:stretch>
            <a:fillRect/>
          </a:stretch>
        </p:blipFill>
        <p:spPr bwMode="auto">
          <a:xfrm rot="16200000">
            <a:off x="-2688233" y="3200400"/>
            <a:ext cx="6480722" cy="457200"/>
          </a:xfrm>
          <a:prstGeom prst="rect">
            <a:avLst/>
          </a:prstGeom>
          <a:noFill/>
        </p:spPr>
      </p:pic>
      <p:pic>
        <p:nvPicPr>
          <p:cNvPr id="1026" name="Рисунок 1" descr="two men measure width of parking space"/>
          <p:cNvPicPr>
            <a:picLocks noChangeAspect="1" noChangeArrowheads="1"/>
          </p:cNvPicPr>
          <p:nvPr/>
        </p:nvPicPr>
        <p:blipFill>
          <a:blip r:embed="rId4" cstate="print"/>
          <a:srcRect/>
          <a:stretch>
            <a:fillRect/>
          </a:stretch>
        </p:blipFill>
        <p:spPr bwMode="auto">
          <a:xfrm>
            <a:off x="5220072" y="2276872"/>
            <a:ext cx="3600450" cy="28575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706090"/>
          </a:xfrm>
        </p:spPr>
        <p:txBody>
          <a:bodyPr>
            <a:noAutofit/>
          </a:bodyPr>
          <a:lstStyle/>
          <a:p>
            <a:pPr algn="just"/>
            <a:r>
              <a:rPr lang="ru-RU" sz="2800" b="1" dirty="0" smtClean="0">
                <a:latin typeface="Times New Roman" pitchFamily="18" charset="0"/>
                <a:cs typeface="Times New Roman" pitchFamily="18" charset="0"/>
              </a:rPr>
              <a:t>Оценка доступности храма и прилегающего участка для </a:t>
            </a:r>
            <a:r>
              <a:rPr lang="ru-RU" sz="2800" b="1" dirty="0" err="1" smtClean="0">
                <a:latin typeface="Times New Roman" pitchFamily="18" charset="0"/>
                <a:cs typeface="Times New Roman" pitchFamily="18" charset="0"/>
              </a:rPr>
              <a:t>маломобильных</a:t>
            </a:r>
            <a:r>
              <a:rPr lang="ru-RU" sz="2800" b="1" dirty="0" smtClean="0">
                <a:latin typeface="Times New Roman" pitchFamily="18" charset="0"/>
                <a:cs typeface="Times New Roman" pitchFamily="18" charset="0"/>
              </a:rPr>
              <a:t> групп населения</a:t>
            </a:r>
            <a:endParaRPr lang="ru-RU" sz="2800" b="1" dirty="0"/>
          </a:p>
        </p:txBody>
      </p:sp>
      <p:sp>
        <p:nvSpPr>
          <p:cNvPr id="3" name="Содержимое 2"/>
          <p:cNvSpPr>
            <a:spLocks noGrp="1"/>
          </p:cNvSpPr>
          <p:nvPr>
            <p:ph sz="quarter" idx="1"/>
          </p:nvPr>
        </p:nvSpPr>
        <p:spPr>
          <a:xfrm>
            <a:off x="899592" y="980728"/>
            <a:ext cx="7787208" cy="5616624"/>
          </a:xfrm>
        </p:spPr>
        <p:txBody>
          <a:bodyPr>
            <a:noAutofit/>
          </a:bodyPr>
          <a:lstStyle/>
          <a:p>
            <a:pPr marL="0" indent="449263" algn="just">
              <a:buAutoNum type="arabicPeriod"/>
            </a:pPr>
            <a:r>
              <a:rPr lang="ru-RU" sz="1800" dirty="0" smtClean="0"/>
              <a:t>Выберите вид храмового здания: </a:t>
            </a:r>
            <a:r>
              <a:rPr lang="ru-RU" sz="1800" dirty="0" smtClean="0"/>
              <a:t> </a:t>
            </a:r>
            <a:endParaRPr lang="ru-RU" sz="1800" b="1" dirty="0" smtClean="0"/>
          </a:p>
          <a:p>
            <a:pPr marL="0" indent="449263" algn="just"/>
            <a:r>
              <a:rPr lang="ru-RU" sz="1800" dirty="0" smtClean="0"/>
              <a:t>храмовый комплекс </a:t>
            </a:r>
            <a:endParaRPr lang="ru-RU" sz="1800" dirty="0" smtClean="0"/>
          </a:p>
          <a:p>
            <a:pPr marL="0" indent="449263" algn="just"/>
            <a:r>
              <a:rPr lang="ru-RU" sz="1800" dirty="0" smtClean="0"/>
              <a:t>Монастырь </a:t>
            </a:r>
          </a:p>
          <a:p>
            <a:pPr marL="0" indent="449263" algn="just"/>
            <a:r>
              <a:rPr lang="ru-RU" sz="1800" dirty="0" smtClean="0"/>
              <a:t>Храм </a:t>
            </a:r>
          </a:p>
          <a:p>
            <a:pPr marL="0" indent="449263" algn="just"/>
            <a:r>
              <a:rPr lang="ru-RU" sz="1800" dirty="0" err="1" smtClean="0"/>
              <a:t>Крестильня</a:t>
            </a:r>
            <a:r>
              <a:rPr lang="ru-RU" sz="1800" dirty="0" smtClean="0"/>
              <a:t> </a:t>
            </a:r>
          </a:p>
          <a:p>
            <a:pPr marL="0" indent="449263" algn="just"/>
            <a:r>
              <a:rPr lang="ru-RU" sz="1800" dirty="0" smtClean="0"/>
              <a:t>воскресная </a:t>
            </a:r>
            <a:r>
              <a:rPr lang="ru-RU" sz="1800" dirty="0" smtClean="0"/>
              <a:t>школа </a:t>
            </a:r>
            <a:endParaRPr lang="ru-RU" sz="1800" dirty="0" smtClean="0"/>
          </a:p>
          <a:p>
            <a:pPr marL="0" indent="449263" algn="just"/>
            <a:r>
              <a:rPr lang="ru-RU" sz="1800" dirty="0" smtClean="0"/>
              <a:t>Трапезная </a:t>
            </a:r>
          </a:p>
          <a:p>
            <a:pPr marL="0" indent="449263" algn="just"/>
            <a:r>
              <a:rPr lang="ru-RU" sz="1800" dirty="0" smtClean="0"/>
              <a:t>гостиница </a:t>
            </a:r>
            <a:r>
              <a:rPr lang="ru-RU" sz="1800" dirty="0" smtClean="0"/>
              <a:t>(здание для проживания) </a:t>
            </a:r>
            <a:endParaRPr lang="ru-RU" sz="1800" dirty="0" smtClean="0"/>
          </a:p>
          <a:p>
            <a:pPr marL="0" indent="449263" algn="just"/>
            <a:r>
              <a:rPr lang="ru-RU" sz="1800" dirty="0" smtClean="0"/>
              <a:t>братский </a:t>
            </a:r>
            <a:r>
              <a:rPr lang="ru-RU" sz="1800" dirty="0" smtClean="0"/>
              <a:t>корпус (здание для проживания)</a:t>
            </a:r>
          </a:p>
          <a:p>
            <a:pPr marL="0" indent="449263" algn="just"/>
            <a:r>
              <a:rPr lang="ru-RU" sz="1800" dirty="0" smtClean="0"/>
              <a:t>санитарно-гигиеническое сооружение </a:t>
            </a:r>
            <a:r>
              <a:rPr lang="ru-RU" sz="1800" dirty="0" smtClean="0"/>
              <a:t> </a:t>
            </a:r>
            <a:endParaRPr lang="ru-RU" sz="1800" dirty="0" smtClean="0"/>
          </a:p>
          <a:p>
            <a:pPr marL="0" indent="449263" algn="just"/>
            <a:r>
              <a:rPr lang="ru-RU" sz="1800" dirty="0" smtClean="0"/>
              <a:t>другое </a:t>
            </a:r>
          </a:p>
          <a:p>
            <a:pPr marL="0" indent="449263" algn="just">
              <a:buFont typeface="+mj-lt"/>
              <a:buAutoNum type="arabicPeriod" startAt="2"/>
            </a:pPr>
            <a:r>
              <a:rPr lang="ru-RU" sz="1800" dirty="0" smtClean="0"/>
              <a:t>Является ли здание объектом культурного наследия: </a:t>
            </a:r>
            <a:endParaRPr lang="ru-RU" sz="1800" dirty="0" smtClean="0"/>
          </a:p>
          <a:p>
            <a:pPr marL="0" indent="449263" algn="just"/>
            <a:r>
              <a:rPr lang="ru-RU" sz="1800" dirty="0" smtClean="0"/>
              <a:t>Да </a:t>
            </a:r>
          </a:p>
          <a:p>
            <a:pPr marL="0" indent="449263" algn="just"/>
            <a:r>
              <a:rPr lang="ru-RU" sz="1800" dirty="0" smtClean="0"/>
              <a:t>Нет </a:t>
            </a:r>
          </a:p>
          <a:p>
            <a:pPr marL="0" indent="449263" algn="just"/>
            <a:r>
              <a:rPr lang="ru-RU" sz="1800" dirty="0" smtClean="0"/>
              <a:t>другое </a:t>
            </a:r>
            <a:endParaRPr lang="ru-RU" sz="1800" dirty="0" smtClean="0"/>
          </a:p>
          <a:p>
            <a:pPr marL="0" indent="449263" algn="just">
              <a:buFont typeface="+mj-lt"/>
              <a:buAutoNum type="arabicPeriod" startAt="3"/>
            </a:pPr>
            <a:r>
              <a:rPr lang="ru-RU" sz="1800" dirty="0" smtClean="0"/>
              <a:t>Год постройки здания</a:t>
            </a:r>
            <a:endParaRPr lang="ru-RU" sz="1800" dirty="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2800" b="1" dirty="0" smtClean="0">
                <a:latin typeface="Times New Roman" pitchFamily="18" charset="0"/>
                <a:cs typeface="Times New Roman" pitchFamily="18" charset="0"/>
              </a:rPr>
              <a:t>Оценка доступности храма и прилегающего участка для </a:t>
            </a:r>
            <a:r>
              <a:rPr lang="ru-RU" sz="2800" b="1" dirty="0" err="1" smtClean="0">
                <a:latin typeface="Times New Roman" pitchFamily="18" charset="0"/>
                <a:cs typeface="Times New Roman" pitchFamily="18" charset="0"/>
              </a:rPr>
              <a:t>маломобильных</a:t>
            </a:r>
            <a:r>
              <a:rPr lang="ru-RU" sz="2800" b="1" dirty="0" smtClean="0">
                <a:latin typeface="Times New Roman" pitchFamily="18" charset="0"/>
                <a:cs typeface="Times New Roman" pitchFamily="18" charset="0"/>
              </a:rPr>
              <a:t> групп населения</a:t>
            </a:r>
            <a:endParaRPr lang="ru-RU" sz="2800" b="1" dirty="0"/>
          </a:p>
        </p:txBody>
      </p:sp>
      <p:sp>
        <p:nvSpPr>
          <p:cNvPr id="3" name="Содержимое 2"/>
          <p:cNvSpPr>
            <a:spLocks noGrp="1"/>
          </p:cNvSpPr>
          <p:nvPr>
            <p:ph sz="quarter" idx="1"/>
          </p:nvPr>
        </p:nvSpPr>
        <p:spPr/>
        <p:txBody>
          <a:bodyPr>
            <a:normAutofit fontScale="92500"/>
          </a:bodyPr>
          <a:lstStyle/>
          <a:p>
            <a:pPr marL="0" indent="449263" algn="just">
              <a:buFont typeface="+mj-lt"/>
              <a:buAutoNum type="arabicPeriod" startAt="4"/>
            </a:pPr>
            <a:r>
              <a:rPr lang="ru-RU" dirty="0" smtClean="0"/>
              <a:t>Общее количество этажей в здании </a:t>
            </a:r>
          </a:p>
          <a:p>
            <a:pPr marL="0" indent="449263" algn="just">
              <a:buAutoNum type="arabicPeriod" startAt="4"/>
            </a:pPr>
            <a:r>
              <a:rPr lang="ru-RU" dirty="0" smtClean="0"/>
              <a:t>Общее количество этажей в здании, приспособленных для доступа и обслуживания ММГ </a:t>
            </a:r>
          </a:p>
          <a:p>
            <a:pPr marL="0" indent="449263" algn="just">
              <a:buAutoNum type="arabicPeriod" startAt="4"/>
            </a:pPr>
            <a:r>
              <a:rPr lang="ru-RU" dirty="0" smtClean="0"/>
              <a:t>Наличие доступного пути движения от остановок общественного транспорта до храма. </a:t>
            </a:r>
            <a:r>
              <a:rPr lang="ru-RU" i="1" dirty="0" smtClean="0"/>
              <a:t>Основное условие доступности остановки – возможность самостоятельного передвижения от остановки к зданию и обратно </a:t>
            </a:r>
            <a:r>
              <a:rPr lang="ru-RU" i="1" dirty="0" smtClean="0"/>
              <a:t> </a:t>
            </a:r>
            <a:endParaRPr lang="ru-RU" i="1" dirty="0" smtClean="0"/>
          </a:p>
          <a:p>
            <a:pPr marL="0" indent="449263" algn="just"/>
            <a:r>
              <a:rPr lang="ru-RU" dirty="0" smtClean="0"/>
              <a:t>Да  </a:t>
            </a:r>
            <a:endParaRPr lang="ru-RU" dirty="0" smtClean="0"/>
          </a:p>
          <a:p>
            <a:pPr marL="0" indent="449263" algn="just"/>
            <a:r>
              <a:rPr lang="ru-RU" dirty="0" smtClean="0"/>
              <a:t>нет </a:t>
            </a:r>
            <a:endParaRPr lang="ru-RU" dirty="0" smtClean="0"/>
          </a:p>
          <a:p>
            <a:pPr marL="0" indent="449263" algn="just"/>
            <a:r>
              <a:rPr lang="ru-RU" dirty="0" smtClean="0"/>
              <a:t>другое</a:t>
            </a:r>
            <a:endParaRPr lang="ru-RU" dirty="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2800" b="1" dirty="0" smtClean="0">
                <a:latin typeface="Times New Roman" pitchFamily="18" charset="0"/>
                <a:cs typeface="Times New Roman" pitchFamily="18" charset="0"/>
              </a:rPr>
              <a:t>Оценка доступности храма и прилегающего участка для </a:t>
            </a:r>
            <a:r>
              <a:rPr lang="ru-RU" sz="2800" b="1" dirty="0" err="1" smtClean="0">
                <a:latin typeface="Times New Roman" pitchFamily="18" charset="0"/>
                <a:cs typeface="Times New Roman" pitchFamily="18" charset="0"/>
              </a:rPr>
              <a:t>маломобильных</a:t>
            </a:r>
            <a:r>
              <a:rPr lang="ru-RU" sz="2800" b="1" dirty="0" smtClean="0">
                <a:latin typeface="Times New Roman" pitchFamily="18" charset="0"/>
                <a:cs typeface="Times New Roman" pitchFamily="18" charset="0"/>
              </a:rPr>
              <a:t> групп населения</a:t>
            </a:r>
            <a:endParaRPr lang="ru-RU" sz="2800" b="1" dirty="0"/>
          </a:p>
        </p:txBody>
      </p:sp>
      <p:sp>
        <p:nvSpPr>
          <p:cNvPr id="3" name="Содержимое 2"/>
          <p:cNvSpPr>
            <a:spLocks noGrp="1"/>
          </p:cNvSpPr>
          <p:nvPr>
            <p:ph sz="quarter" idx="1"/>
          </p:nvPr>
        </p:nvSpPr>
        <p:spPr/>
        <p:txBody>
          <a:bodyPr>
            <a:normAutofit fontScale="85000" lnSpcReduction="20000"/>
          </a:bodyPr>
          <a:lstStyle/>
          <a:p>
            <a:pPr marL="0" indent="449263" algn="just">
              <a:buFont typeface="+mj-lt"/>
              <a:buAutoNum type="arabicPeriod" startAt="7"/>
            </a:pPr>
            <a:r>
              <a:rPr lang="ru-RU" dirty="0" smtClean="0"/>
              <a:t>Примерное расстояние от храма до остановки. Укажите расстояние в метрах </a:t>
            </a:r>
          </a:p>
          <a:p>
            <a:pPr marL="0" indent="449263" algn="just">
              <a:buAutoNum type="arabicPeriod" startAt="7"/>
            </a:pPr>
            <a:r>
              <a:rPr lang="ru-RU" dirty="0" smtClean="0"/>
              <a:t>Доступные пути передвижения к зданию от ближайшей остановки: </a:t>
            </a:r>
            <a:r>
              <a:rPr lang="ru-RU" dirty="0" smtClean="0"/>
              <a:t> </a:t>
            </a:r>
            <a:endParaRPr lang="ru-RU" dirty="0" smtClean="0"/>
          </a:p>
          <a:p>
            <a:pPr marL="0" indent="449263" algn="just"/>
            <a:r>
              <a:rPr lang="ru-RU" dirty="0" smtClean="0"/>
              <a:t>пониженные бордюры менее 1,5 см </a:t>
            </a:r>
            <a:r>
              <a:rPr lang="ru-RU" dirty="0" smtClean="0"/>
              <a:t> </a:t>
            </a:r>
            <a:endParaRPr lang="ru-RU" dirty="0" smtClean="0"/>
          </a:p>
          <a:p>
            <a:pPr marL="0" indent="449263" algn="just"/>
            <a:r>
              <a:rPr lang="ru-RU" dirty="0" smtClean="0"/>
              <a:t>широкие тротуары более 120 см </a:t>
            </a:r>
          </a:p>
          <a:p>
            <a:pPr marL="0" indent="449263" algn="just"/>
            <a:r>
              <a:rPr lang="ru-RU" dirty="0" smtClean="0"/>
              <a:t>отсутствие порогов </a:t>
            </a:r>
            <a:endParaRPr lang="ru-RU" dirty="0" smtClean="0"/>
          </a:p>
          <a:p>
            <a:pPr marL="0" indent="449263" algn="just"/>
            <a:r>
              <a:rPr lang="ru-RU" dirty="0" smtClean="0"/>
              <a:t>отсутствие </a:t>
            </a:r>
            <a:r>
              <a:rPr lang="ru-RU" dirty="0" smtClean="0"/>
              <a:t>ступеней</a:t>
            </a:r>
          </a:p>
          <a:p>
            <a:pPr marL="0" indent="449263" algn="just"/>
            <a:r>
              <a:rPr lang="ru-RU" dirty="0" smtClean="0"/>
              <a:t>твердое дорожное покрытие </a:t>
            </a:r>
          </a:p>
          <a:p>
            <a:pPr marL="0" indent="449263" algn="just"/>
            <a:r>
              <a:rPr lang="ru-RU" dirty="0" smtClean="0"/>
              <a:t>тактильные наземные указатели </a:t>
            </a:r>
            <a:r>
              <a:rPr lang="ru-RU" dirty="0" smtClean="0"/>
              <a:t> </a:t>
            </a:r>
            <a:endParaRPr lang="ru-RU" dirty="0" smtClean="0"/>
          </a:p>
          <a:p>
            <a:pPr marL="0" indent="449263" algn="just"/>
            <a:r>
              <a:rPr lang="ru-RU" dirty="0" smtClean="0"/>
              <a:t>контрастные поверхности </a:t>
            </a:r>
          </a:p>
          <a:p>
            <a:pPr marL="0" indent="449263" algn="just"/>
            <a:r>
              <a:rPr lang="ru-RU" dirty="0" smtClean="0"/>
              <a:t>наличие мест отдыха (скамеек) через каждые 100 м </a:t>
            </a:r>
            <a:r>
              <a:rPr lang="ru-RU" dirty="0" smtClean="0"/>
              <a:t> </a:t>
            </a:r>
            <a:endParaRPr lang="ru-RU" dirty="0" smtClean="0"/>
          </a:p>
          <a:p>
            <a:pPr marL="0" indent="449263" algn="just"/>
            <a:r>
              <a:rPr lang="ru-RU" dirty="0" smtClean="0"/>
              <a:t>другое</a:t>
            </a:r>
            <a:endParaRPr lang="ru-RU" dirty="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994122"/>
          </a:xfrm>
        </p:spPr>
        <p:txBody>
          <a:bodyPr>
            <a:noAutofit/>
          </a:bodyPr>
          <a:lstStyle/>
          <a:p>
            <a:pPr algn="just"/>
            <a:r>
              <a:rPr lang="ru-RU" sz="2800" b="1" dirty="0" smtClean="0">
                <a:latin typeface="Times New Roman" pitchFamily="18" charset="0"/>
                <a:cs typeface="Times New Roman" pitchFamily="18" charset="0"/>
              </a:rPr>
              <a:t>Оценка доступности храма и прилегающего участка для </a:t>
            </a:r>
            <a:r>
              <a:rPr lang="ru-RU" sz="2800" b="1" dirty="0" err="1" smtClean="0">
                <a:latin typeface="Times New Roman" pitchFamily="18" charset="0"/>
                <a:cs typeface="Times New Roman" pitchFamily="18" charset="0"/>
              </a:rPr>
              <a:t>маломобильных</a:t>
            </a:r>
            <a:r>
              <a:rPr lang="ru-RU" sz="2800" b="1" dirty="0" smtClean="0">
                <a:latin typeface="Times New Roman" pitchFamily="18" charset="0"/>
                <a:cs typeface="Times New Roman" pitchFamily="18" charset="0"/>
              </a:rPr>
              <a:t> групп населения</a:t>
            </a:r>
            <a:endParaRPr lang="ru-RU" sz="2800" b="1" dirty="0"/>
          </a:p>
        </p:txBody>
      </p:sp>
      <p:sp>
        <p:nvSpPr>
          <p:cNvPr id="3" name="Содержимое 2"/>
          <p:cNvSpPr>
            <a:spLocks noGrp="1"/>
          </p:cNvSpPr>
          <p:nvPr>
            <p:ph sz="quarter" idx="1"/>
          </p:nvPr>
        </p:nvSpPr>
        <p:spPr>
          <a:xfrm>
            <a:off x="899592" y="1268760"/>
            <a:ext cx="8064896" cy="5400600"/>
          </a:xfrm>
        </p:spPr>
        <p:txBody>
          <a:bodyPr>
            <a:noAutofit/>
          </a:bodyPr>
          <a:lstStyle/>
          <a:p>
            <a:pPr marL="0" indent="449263" algn="just">
              <a:spcBef>
                <a:spcPts val="0"/>
              </a:spcBef>
              <a:buFont typeface="+mj-lt"/>
              <a:buAutoNum type="arabicPeriod" startAt="9"/>
            </a:pPr>
            <a:r>
              <a:rPr lang="ru-RU" sz="2100" dirty="0" smtClean="0"/>
              <a:t>Наличие информационных указателей о храме в районе остановки: </a:t>
            </a:r>
            <a:r>
              <a:rPr lang="ru-RU" sz="2100" dirty="0" smtClean="0"/>
              <a:t> </a:t>
            </a:r>
            <a:endParaRPr lang="ru-RU" sz="2100" dirty="0" smtClean="0"/>
          </a:p>
          <a:p>
            <a:pPr marL="0" indent="449263" algn="just">
              <a:spcBef>
                <a:spcPts val="0"/>
              </a:spcBef>
            </a:pPr>
            <a:r>
              <a:rPr lang="ru-RU" sz="2100" dirty="0" smtClean="0"/>
              <a:t>Да  </a:t>
            </a:r>
            <a:endParaRPr lang="ru-RU" sz="2100" dirty="0" smtClean="0"/>
          </a:p>
          <a:p>
            <a:pPr marL="0" indent="449263" algn="just">
              <a:spcBef>
                <a:spcPts val="0"/>
              </a:spcBef>
            </a:pPr>
            <a:r>
              <a:rPr lang="ru-RU" sz="2100" dirty="0" smtClean="0"/>
              <a:t>Нет  </a:t>
            </a:r>
            <a:endParaRPr lang="ru-RU" sz="2100" dirty="0" smtClean="0"/>
          </a:p>
          <a:p>
            <a:pPr marL="0" indent="449263" algn="just">
              <a:spcBef>
                <a:spcPts val="0"/>
              </a:spcBef>
            </a:pPr>
            <a:r>
              <a:rPr lang="ru-RU" sz="2100" dirty="0" smtClean="0"/>
              <a:t>другое </a:t>
            </a:r>
          </a:p>
          <a:p>
            <a:pPr marL="0" indent="449263" algn="just">
              <a:spcBef>
                <a:spcPts val="0"/>
              </a:spcBef>
              <a:buFont typeface="+mj-lt"/>
              <a:buAutoNum type="arabicPeriod" startAt="10"/>
            </a:pPr>
            <a:r>
              <a:rPr lang="ru-RU" sz="2100" dirty="0" smtClean="0"/>
              <a:t>Наличие прилегающей территории у храма: </a:t>
            </a:r>
            <a:endParaRPr lang="ru-RU" sz="2100" dirty="0" smtClean="0"/>
          </a:p>
          <a:p>
            <a:pPr marL="0" indent="449263" algn="just">
              <a:spcBef>
                <a:spcPts val="0"/>
              </a:spcBef>
            </a:pPr>
            <a:r>
              <a:rPr lang="ru-RU" sz="2100" dirty="0" smtClean="0"/>
              <a:t> </a:t>
            </a:r>
            <a:r>
              <a:rPr lang="ru-RU" sz="2100" dirty="0" smtClean="0"/>
              <a:t>да </a:t>
            </a:r>
            <a:endParaRPr lang="ru-RU" sz="2100" dirty="0" smtClean="0"/>
          </a:p>
          <a:p>
            <a:pPr marL="0" indent="449263" algn="just">
              <a:spcBef>
                <a:spcPts val="0"/>
              </a:spcBef>
            </a:pPr>
            <a:r>
              <a:rPr lang="ru-RU" sz="2100" dirty="0" smtClean="0"/>
              <a:t> </a:t>
            </a:r>
            <a:r>
              <a:rPr lang="ru-RU" sz="2100" dirty="0" smtClean="0"/>
              <a:t>нет </a:t>
            </a:r>
          </a:p>
          <a:p>
            <a:pPr marL="0" indent="449263" algn="just">
              <a:spcBef>
                <a:spcPts val="0"/>
              </a:spcBef>
              <a:buFont typeface="+mj-lt"/>
              <a:buAutoNum type="arabicPeriod" startAt="11"/>
            </a:pPr>
            <a:r>
              <a:rPr lang="ru-RU" sz="2100" dirty="0" smtClean="0"/>
              <a:t>Наличие парковочных мест для инвалидов на прилегающей территории не менее 10 % общего количества мест, размер места 360 </a:t>
            </a:r>
            <a:r>
              <a:rPr lang="ru-RU" sz="2100" dirty="0" err="1" smtClean="0"/>
              <a:t>х</a:t>
            </a:r>
            <a:r>
              <a:rPr lang="ru-RU" sz="2100" dirty="0" smtClean="0"/>
              <a:t> 600 см, наличие специального знака:  </a:t>
            </a:r>
          </a:p>
          <a:p>
            <a:pPr marL="0" indent="449263" algn="just">
              <a:spcBef>
                <a:spcPts val="0"/>
              </a:spcBef>
            </a:pPr>
            <a:r>
              <a:rPr lang="ru-RU" sz="2100" dirty="0" smtClean="0"/>
              <a:t>Да  </a:t>
            </a:r>
            <a:endParaRPr lang="ru-RU" sz="2100" dirty="0" smtClean="0"/>
          </a:p>
          <a:p>
            <a:pPr marL="0" indent="449263" algn="just">
              <a:spcBef>
                <a:spcPts val="0"/>
              </a:spcBef>
            </a:pPr>
            <a:r>
              <a:rPr lang="ru-RU" sz="2100" dirty="0" smtClean="0"/>
              <a:t>Нет  </a:t>
            </a:r>
            <a:endParaRPr lang="ru-RU" sz="2100" dirty="0" smtClean="0"/>
          </a:p>
          <a:p>
            <a:pPr marL="0" indent="449263" algn="just">
              <a:spcBef>
                <a:spcPts val="0"/>
              </a:spcBef>
            </a:pPr>
            <a:r>
              <a:rPr lang="ru-RU" sz="2100" dirty="0" smtClean="0"/>
              <a:t>другое </a:t>
            </a:r>
          </a:p>
          <a:p>
            <a:pPr marL="0" indent="449263" algn="just">
              <a:spcBef>
                <a:spcPts val="0"/>
              </a:spcBef>
              <a:buFont typeface="+mj-lt"/>
              <a:buAutoNum type="arabicPeriod" startAt="12"/>
            </a:pPr>
            <a:r>
              <a:rPr lang="ru-RU" sz="2100" dirty="0" smtClean="0"/>
              <a:t>Укажите размеры входной площадки (расположена между лестницей и входной дверью)</a:t>
            </a:r>
            <a:endParaRPr lang="ru-RU" sz="2100" dirty="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778098"/>
          </a:xfrm>
        </p:spPr>
        <p:txBody>
          <a:bodyPr>
            <a:noAutofit/>
          </a:bodyPr>
          <a:lstStyle/>
          <a:p>
            <a:pPr algn="just"/>
            <a:r>
              <a:rPr lang="ru-RU" sz="2800" b="1" dirty="0" smtClean="0">
                <a:latin typeface="Times New Roman" pitchFamily="18" charset="0"/>
                <a:cs typeface="Times New Roman" pitchFamily="18" charset="0"/>
              </a:rPr>
              <a:t>Оценка доступности храма и прилегающего участка для </a:t>
            </a:r>
            <a:r>
              <a:rPr lang="ru-RU" sz="2800" b="1" dirty="0" err="1" smtClean="0">
                <a:latin typeface="Times New Roman" pitchFamily="18" charset="0"/>
                <a:cs typeface="Times New Roman" pitchFamily="18" charset="0"/>
              </a:rPr>
              <a:t>маломобильных</a:t>
            </a:r>
            <a:r>
              <a:rPr lang="ru-RU" sz="2800" b="1" dirty="0" smtClean="0">
                <a:latin typeface="Times New Roman" pitchFamily="18" charset="0"/>
                <a:cs typeface="Times New Roman" pitchFamily="18" charset="0"/>
              </a:rPr>
              <a:t> групп населения</a:t>
            </a:r>
            <a:endParaRPr lang="ru-RU" sz="2800" b="1" dirty="0"/>
          </a:p>
        </p:txBody>
      </p:sp>
      <p:sp>
        <p:nvSpPr>
          <p:cNvPr id="3" name="Содержимое 2"/>
          <p:cNvSpPr>
            <a:spLocks noGrp="1"/>
          </p:cNvSpPr>
          <p:nvPr>
            <p:ph sz="quarter" idx="1"/>
          </p:nvPr>
        </p:nvSpPr>
        <p:spPr>
          <a:xfrm>
            <a:off x="899592" y="1052736"/>
            <a:ext cx="8064896" cy="5616624"/>
          </a:xfrm>
        </p:spPr>
        <p:txBody>
          <a:bodyPr>
            <a:noAutofit/>
          </a:bodyPr>
          <a:lstStyle/>
          <a:p>
            <a:pPr marL="0" indent="449263" algn="just">
              <a:spcBef>
                <a:spcPts val="0"/>
              </a:spcBef>
              <a:buFont typeface="+mj-lt"/>
              <a:buAutoNum type="arabicPeriod" startAt="13"/>
            </a:pPr>
            <a:r>
              <a:rPr lang="ru-RU" sz="2200" dirty="0" smtClean="0"/>
              <a:t>Укажите размеры входной площадки (расположена между лестницей и входной дверью) </a:t>
            </a:r>
          </a:p>
          <a:p>
            <a:pPr marL="0" indent="449263" algn="just">
              <a:spcBef>
                <a:spcPts val="0"/>
              </a:spcBef>
              <a:buFont typeface="+mj-lt"/>
              <a:buAutoNum type="arabicPeriod" startAt="14"/>
            </a:pPr>
            <a:r>
              <a:rPr lang="ru-RU" sz="2200" dirty="0" smtClean="0"/>
              <a:t>Наличие навеса (для защиты крыльца от осадков):</a:t>
            </a:r>
          </a:p>
          <a:p>
            <a:pPr marL="0" indent="449263" algn="just">
              <a:spcBef>
                <a:spcPts val="0"/>
              </a:spcBef>
            </a:pPr>
            <a:r>
              <a:rPr lang="ru-RU" sz="2200" dirty="0" smtClean="0"/>
              <a:t> </a:t>
            </a:r>
            <a:r>
              <a:rPr lang="ru-RU" sz="2200" dirty="0" smtClean="0"/>
              <a:t>да  </a:t>
            </a:r>
            <a:endParaRPr lang="ru-RU" sz="2200" dirty="0" smtClean="0"/>
          </a:p>
          <a:p>
            <a:pPr marL="0" indent="449263" algn="just">
              <a:spcBef>
                <a:spcPts val="0"/>
              </a:spcBef>
            </a:pPr>
            <a:r>
              <a:rPr lang="ru-RU" sz="2200" dirty="0" smtClean="0"/>
              <a:t>Нет  </a:t>
            </a:r>
            <a:endParaRPr lang="ru-RU" sz="2200" dirty="0" smtClean="0"/>
          </a:p>
          <a:p>
            <a:pPr marL="0" indent="449263" algn="just">
              <a:spcBef>
                <a:spcPts val="0"/>
              </a:spcBef>
            </a:pPr>
            <a:r>
              <a:rPr lang="ru-RU" sz="2200" dirty="0" smtClean="0"/>
              <a:t>другое </a:t>
            </a:r>
          </a:p>
          <a:p>
            <a:pPr marL="0" indent="449263" algn="just">
              <a:spcBef>
                <a:spcPts val="0"/>
              </a:spcBef>
              <a:buFont typeface="+mj-lt"/>
              <a:buAutoNum type="arabicPeriod" startAt="15"/>
            </a:pPr>
            <a:r>
              <a:rPr lang="ru-RU" sz="2200" dirty="0" smtClean="0"/>
              <a:t>Двери главного входа. Отметьте наличие: </a:t>
            </a:r>
            <a:r>
              <a:rPr lang="ru-RU" sz="2200" dirty="0" smtClean="0"/>
              <a:t> </a:t>
            </a:r>
            <a:endParaRPr lang="ru-RU" sz="2200" dirty="0" smtClean="0"/>
          </a:p>
          <a:p>
            <a:pPr marL="0" indent="449263" algn="just">
              <a:spcBef>
                <a:spcPts val="0"/>
              </a:spcBef>
            </a:pPr>
            <a:r>
              <a:rPr lang="ru-RU" sz="2200" dirty="0" smtClean="0"/>
              <a:t>90 см и более в свету одна из створок </a:t>
            </a:r>
            <a:r>
              <a:rPr lang="ru-RU" sz="2200" dirty="0" smtClean="0"/>
              <a:t> </a:t>
            </a:r>
            <a:endParaRPr lang="ru-RU" sz="2200" dirty="0" smtClean="0"/>
          </a:p>
          <a:p>
            <a:pPr marL="0" indent="449263" algn="just">
              <a:spcBef>
                <a:spcPts val="0"/>
              </a:spcBef>
            </a:pPr>
            <a:r>
              <a:rPr lang="ru-RU" sz="2200" dirty="0" smtClean="0"/>
              <a:t>дверь открывается в сторону, противоположную выезду на пандус </a:t>
            </a:r>
            <a:r>
              <a:rPr lang="ru-RU" sz="2200" dirty="0" smtClean="0"/>
              <a:t> </a:t>
            </a:r>
            <a:endParaRPr lang="ru-RU" sz="2200" dirty="0" smtClean="0"/>
          </a:p>
          <a:p>
            <a:pPr marL="0" indent="449263" algn="just">
              <a:spcBef>
                <a:spcPts val="0"/>
              </a:spcBef>
            </a:pPr>
            <a:r>
              <a:rPr lang="ru-RU" sz="2200" dirty="0" smtClean="0"/>
              <a:t>механизм фиксации двери в положении «открыто» </a:t>
            </a:r>
            <a:r>
              <a:rPr lang="ru-RU" sz="2200" dirty="0" smtClean="0"/>
              <a:t> </a:t>
            </a:r>
            <a:r>
              <a:rPr lang="ru-RU" sz="2200" dirty="0" smtClean="0"/>
              <a:t>доводчик с задержкой закрывания в 5 секунд и больше </a:t>
            </a:r>
          </a:p>
          <a:p>
            <a:pPr marL="0" indent="449263" algn="just">
              <a:spcBef>
                <a:spcPts val="0"/>
              </a:spcBef>
            </a:pPr>
            <a:r>
              <a:rPr lang="ru-RU" sz="2200" dirty="0" smtClean="0"/>
              <a:t> </a:t>
            </a:r>
            <a:r>
              <a:rPr lang="ru-RU" sz="2200" dirty="0" smtClean="0"/>
              <a:t>кнопка вызова персонала перед входом на лестницу </a:t>
            </a:r>
            <a:r>
              <a:rPr lang="ru-RU" sz="2200" dirty="0" smtClean="0"/>
              <a:t> </a:t>
            </a:r>
            <a:endParaRPr lang="ru-RU" sz="2200" dirty="0" smtClean="0"/>
          </a:p>
          <a:p>
            <a:pPr marL="0" indent="449263" algn="just">
              <a:spcBef>
                <a:spcPts val="0"/>
              </a:spcBef>
            </a:pPr>
            <a:r>
              <a:rPr lang="ru-RU" sz="2200" dirty="0" smtClean="0"/>
              <a:t>дверь одинарная </a:t>
            </a:r>
            <a:endParaRPr lang="ru-RU" sz="2200" dirty="0" smtClean="0"/>
          </a:p>
          <a:p>
            <a:pPr marL="0" indent="449263" algn="just">
              <a:spcBef>
                <a:spcPts val="0"/>
              </a:spcBef>
            </a:pPr>
            <a:r>
              <a:rPr lang="ru-RU" sz="2200" dirty="0" smtClean="0"/>
              <a:t>дверь </a:t>
            </a:r>
            <a:r>
              <a:rPr lang="ru-RU" sz="2200" dirty="0" smtClean="0"/>
              <a:t>двойная </a:t>
            </a:r>
            <a:endParaRPr lang="ru-RU" sz="2200" dirty="0" smtClean="0"/>
          </a:p>
          <a:p>
            <a:pPr marL="0" indent="449263" algn="just">
              <a:spcBef>
                <a:spcPts val="0"/>
              </a:spcBef>
            </a:pPr>
            <a:r>
              <a:rPr lang="ru-RU" sz="2200" dirty="0" smtClean="0"/>
              <a:t> </a:t>
            </a:r>
            <a:r>
              <a:rPr lang="ru-RU" sz="2200" dirty="0" smtClean="0"/>
              <a:t>другое</a:t>
            </a:r>
            <a:endParaRPr lang="ru-RU" sz="2200" dirty="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7978080" cy="1052736"/>
          </a:xfrm>
        </p:spPr>
        <p:txBody>
          <a:bodyPr>
            <a:noAutofit/>
          </a:bodyPr>
          <a:lstStyle/>
          <a:p>
            <a:pPr algn="just"/>
            <a:r>
              <a:rPr lang="ru-RU" sz="2800" b="1" dirty="0" smtClean="0">
                <a:latin typeface="Times New Roman" pitchFamily="18" charset="0"/>
                <a:cs typeface="Times New Roman" pitchFamily="18" charset="0"/>
              </a:rPr>
              <a:t>Оценка доступности храма и прилегающего участка для </a:t>
            </a:r>
            <a:r>
              <a:rPr lang="ru-RU" sz="2800" b="1" dirty="0" err="1" smtClean="0">
                <a:latin typeface="Times New Roman" pitchFamily="18" charset="0"/>
                <a:cs typeface="Times New Roman" pitchFamily="18" charset="0"/>
              </a:rPr>
              <a:t>маломобильных</a:t>
            </a:r>
            <a:r>
              <a:rPr lang="ru-RU" sz="2800" b="1" dirty="0" smtClean="0">
                <a:latin typeface="Times New Roman" pitchFamily="18" charset="0"/>
                <a:cs typeface="Times New Roman" pitchFamily="18" charset="0"/>
              </a:rPr>
              <a:t> групп населения</a:t>
            </a:r>
            <a:endParaRPr lang="ru-RU" sz="2800" b="1" dirty="0"/>
          </a:p>
        </p:txBody>
      </p:sp>
      <p:sp>
        <p:nvSpPr>
          <p:cNvPr id="3" name="Содержимое 2"/>
          <p:cNvSpPr>
            <a:spLocks noGrp="1"/>
          </p:cNvSpPr>
          <p:nvPr>
            <p:ph sz="quarter" idx="1"/>
          </p:nvPr>
        </p:nvSpPr>
        <p:spPr>
          <a:xfrm>
            <a:off x="899592" y="1052736"/>
            <a:ext cx="8064896" cy="5616624"/>
          </a:xfrm>
        </p:spPr>
        <p:txBody>
          <a:bodyPr>
            <a:noAutofit/>
          </a:bodyPr>
          <a:lstStyle/>
          <a:p>
            <a:pPr marL="0" indent="449263" algn="just">
              <a:buFont typeface="+mj-lt"/>
              <a:buAutoNum type="arabicPeriod" startAt="16"/>
            </a:pPr>
            <a:r>
              <a:rPr lang="ru-RU" sz="2200" dirty="0" smtClean="0"/>
              <a:t>Лестница наружного входа. Высота каждой ступени – 12 – 15 см</a:t>
            </a:r>
          </a:p>
          <a:p>
            <a:pPr marL="0" indent="449263" algn="just">
              <a:buFont typeface="+mj-lt"/>
              <a:buAutoNum type="arabicPeriod" startAt="16"/>
            </a:pPr>
            <a:r>
              <a:rPr lang="ru-RU" sz="2200" dirty="0" smtClean="0"/>
              <a:t>Являются ли все ступени одинаковыми по высоте:</a:t>
            </a:r>
          </a:p>
          <a:p>
            <a:pPr marL="0" indent="449263" algn="just">
              <a:spcBef>
                <a:spcPts val="0"/>
              </a:spcBef>
            </a:pPr>
            <a:r>
              <a:rPr lang="ru-RU" sz="2200" dirty="0" smtClean="0"/>
              <a:t>Да  </a:t>
            </a:r>
            <a:endParaRPr lang="ru-RU" sz="2200" dirty="0" smtClean="0"/>
          </a:p>
          <a:p>
            <a:pPr marL="0" indent="449263" algn="just">
              <a:spcBef>
                <a:spcPts val="0"/>
              </a:spcBef>
            </a:pPr>
            <a:r>
              <a:rPr lang="ru-RU" sz="2200" dirty="0" smtClean="0"/>
              <a:t>Нет  </a:t>
            </a:r>
            <a:endParaRPr lang="ru-RU" sz="2200" dirty="0" smtClean="0"/>
          </a:p>
          <a:p>
            <a:pPr marL="0" indent="449263" algn="just">
              <a:spcBef>
                <a:spcPts val="0"/>
              </a:spcBef>
            </a:pPr>
            <a:r>
              <a:rPr lang="ru-RU" sz="2200" dirty="0" smtClean="0"/>
              <a:t>другая высота хотя бы одной ступени (указать максимальную и минимальную высоту ступеней, см)</a:t>
            </a:r>
          </a:p>
          <a:p>
            <a:pPr marL="0" indent="449263" algn="just">
              <a:buFont typeface="+mj-lt"/>
              <a:buAutoNum type="arabicPeriod" startAt="18"/>
            </a:pPr>
            <a:r>
              <a:rPr lang="ru-RU" sz="2200" dirty="0" smtClean="0"/>
              <a:t>Лестница наружного входа: </a:t>
            </a:r>
            <a:r>
              <a:rPr lang="ru-RU" sz="2200" dirty="0" smtClean="0"/>
              <a:t> </a:t>
            </a:r>
            <a:endParaRPr lang="ru-RU" sz="2200" dirty="0" smtClean="0"/>
          </a:p>
          <a:p>
            <a:pPr marL="0" indent="449263" algn="just">
              <a:spcBef>
                <a:spcPts val="0"/>
              </a:spcBef>
            </a:pPr>
            <a:r>
              <a:rPr lang="ru-RU" sz="2200" dirty="0" smtClean="0"/>
              <a:t>количество ступеней </a:t>
            </a:r>
            <a:r>
              <a:rPr lang="ru-RU" sz="2200" dirty="0" smtClean="0"/>
              <a:t> </a:t>
            </a:r>
            <a:endParaRPr lang="ru-RU" sz="2200" dirty="0" smtClean="0"/>
          </a:p>
          <a:p>
            <a:pPr marL="0" indent="449263" algn="just">
              <a:spcBef>
                <a:spcPts val="0"/>
              </a:spcBef>
            </a:pPr>
            <a:r>
              <a:rPr lang="ru-RU" sz="2200" dirty="0" smtClean="0"/>
              <a:t>единообразная геометрия (форма, профиль) всех ступеней </a:t>
            </a:r>
            <a:r>
              <a:rPr lang="ru-RU" sz="2200" dirty="0" smtClean="0"/>
              <a:t> </a:t>
            </a:r>
            <a:endParaRPr lang="ru-RU" sz="2200" dirty="0" smtClean="0"/>
          </a:p>
          <a:p>
            <a:pPr marL="0" indent="449263" algn="just">
              <a:spcBef>
                <a:spcPts val="0"/>
              </a:spcBef>
            </a:pPr>
            <a:r>
              <a:rPr lang="ru-RU" sz="2200" dirty="0" smtClean="0"/>
              <a:t>выделение контрастным цветом верхней и нижней ступеней </a:t>
            </a:r>
            <a:r>
              <a:rPr lang="ru-RU" sz="2200" dirty="0" smtClean="0"/>
              <a:t> </a:t>
            </a:r>
            <a:endParaRPr lang="ru-RU" sz="2200" dirty="0" smtClean="0"/>
          </a:p>
          <a:p>
            <a:pPr marL="0" indent="449263" algn="just">
              <a:spcBef>
                <a:spcPts val="0"/>
              </a:spcBef>
            </a:pPr>
            <a:r>
              <a:rPr lang="ru-RU" sz="2200" dirty="0" smtClean="0"/>
              <a:t>наличие поручней с двух сторон лестницы </a:t>
            </a:r>
          </a:p>
          <a:p>
            <a:pPr marL="0" indent="449263" algn="just">
              <a:spcBef>
                <a:spcPts val="0"/>
              </a:spcBef>
            </a:pPr>
            <a:r>
              <a:rPr lang="ru-RU" sz="2200" dirty="0" smtClean="0"/>
              <a:t> другое</a:t>
            </a:r>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7978080" cy="1052736"/>
          </a:xfrm>
        </p:spPr>
        <p:txBody>
          <a:bodyPr>
            <a:noAutofit/>
          </a:bodyPr>
          <a:lstStyle/>
          <a:p>
            <a:pPr algn="just"/>
            <a:r>
              <a:rPr lang="ru-RU" sz="2800" b="1" dirty="0" smtClean="0">
                <a:latin typeface="Times New Roman" pitchFamily="18" charset="0"/>
                <a:cs typeface="Times New Roman" pitchFamily="18" charset="0"/>
              </a:rPr>
              <a:t>Оценка доступности храма и прилегающего участка для </a:t>
            </a:r>
            <a:r>
              <a:rPr lang="ru-RU" sz="2800" b="1" dirty="0" err="1" smtClean="0">
                <a:latin typeface="Times New Roman" pitchFamily="18" charset="0"/>
                <a:cs typeface="Times New Roman" pitchFamily="18" charset="0"/>
              </a:rPr>
              <a:t>маломобильных</a:t>
            </a:r>
            <a:r>
              <a:rPr lang="ru-RU" sz="2800" b="1" dirty="0" smtClean="0">
                <a:latin typeface="Times New Roman" pitchFamily="18" charset="0"/>
                <a:cs typeface="Times New Roman" pitchFamily="18" charset="0"/>
              </a:rPr>
              <a:t> групп населения</a:t>
            </a:r>
            <a:endParaRPr lang="ru-RU" sz="2800" b="1" dirty="0"/>
          </a:p>
        </p:txBody>
      </p:sp>
      <p:sp>
        <p:nvSpPr>
          <p:cNvPr id="3" name="Содержимое 2"/>
          <p:cNvSpPr>
            <a:spLocks noGrp="1"/>
          </p:cNvSpPr>
          <p:nvPr>
            <p:ph sz="quarter" idx="1"/>
          </p:nvPr>
        </p:nvSpPr>
        <p:spPr>
          <a:xfrm>
            <a:off x="899592" y="1052736"/>
            <a:ext cx="8064896" cy="5616624"/>
          </a:xfrm>
        </p:spPr>
        <p:txBody>
          <a:bodyPr>
            <a:noAutofit/>
          </a:bodyPr>
          <a:lstStyle/>
          <a:p>
            <a:pPr marL="0" indent="449263" algn="just">
              <a:buFont typeface="+mj-lt"/>
              <a:buAutoNum type="arabicPeriod" startAt="18"/>
            </a:pPr>
            <a:r>
              <a:rPr lang="ru-RU" sz="2400" dirty="0" smtClean="0"/>
              <a:t>Высота поручней на лестнице: </a:t>
            </a:r>
            <a:r>
              <a:rPr lang="ru-RU" sz="2400" dirty="0" smtClean="0"/>
              <a:t> </a:t>
            </a:r>
            <a:endParaRPr lang="ru-RU" sz="2400" dirty="0" smtClean="0"/>
          </a:p>
          <a:p>
            <a:pPr marL="0" indent="449263" algn="just"/>
            <a:r>
              <a:rPr lang="ru-RU" sz="2400" dirty="0" smtClean="0"/>
              <a:t>90 см </a:t>
            </a:r>
            <a:r>
              <a:rPr lang="ru-RU" sz="2400" dirty="0" smtClean="0"/>
              <a:t> </a:t>
            </a:r>
            <a:endParaRPr lang="ru-RU" sz="2400" dirty="0" smtClean="0"/>
          </a:p>
          <a:p>
            <a:pPr marL="0" indent="449263" algn="just"/>
            <a:r>
              <a:rPr lang="ru-RU" sz="2400" dirty="0" smtClean="0"/>
              <a:t>другое </a:t>
            </a:r>
          </a:p>
          <a:p>
            <a:pPr marL="0" indent="449263" algn="just">
              <a:buFont typeface="+mj-lt"/>
              <a:buAutoNum type="arabicPeriod" startAt="19"/>
            </a:pPr>
            <a:r>
              <a:rPr lang="ru-RU" sz="2400" dirty="0" smtClean="0"/>
              <a:t>Пандус наружного входа: </a:t>
            </a:r>
            <a:r>
              <a:rPr lang="ru-RU" sz="2400" dirty="0" smtClean="0"/>
              <a:t> </a:t>
            </a:r>
            <a:endParaRPr lang="ru-RU" sz="2400" dirty="0" smtClean="0"/>
          </a:p>
          <a:p>
            <a:pPr marL="0" indent="449263" algn="just">
              <a:spcBef>
                <a:spcPts val="0"/>
              </a:spcBef>
            </a:pPr>
            <a:r>
              <a:rPr lang="ru-RU" sz="2400" dirty="0" smtClean="0"/>
              <a:t>ширина пандуса 90 – 100 см между поручнями </a:t>
            </a:r>
            <a:r>
              <a:rPr lang="ru-RU" sz="2400" dirty="0" smtClean="0"/>
              <a:t> </a:t>
            </a:r>
            <a:endParaRPr lang="ru-RU" sz="2400" dirty="0" smtClean="0"/>
          </a:p>
          <a:p>
            <a:pPr marL="0" indent="449263" algn="just">
              <a:spcBef>
                <a:spcPts val="0"/>
              </a:spcBef>
            </a:pPr>
            <a:r>
              <a:rPr lang="ru-RU" sz="2400" dirty="0" smtClean="0"/>
              <a:t>уклон не более 1:12 (высота/длина) </a:t>
            </a:r>
            <a:r>
              <a:rPr lang="ru-RU" sz="2400" dirty="0" smtClean="0"/>
              <a:t> </a:t>
            </a:r>
            <a:endParaRPr lang="ru-RU" sz="2400" dirty="0" smtClean="0"/>
          </a:p>
          <a:p>
            <a:pPr marL="0" indent="449263" algn="just">
              <a:spcBef>
                <a:spcPts val="0"/>
              </a:spcBef>
            </a:pPr>
            <a:r>
              <a:rPr lang="ru-RU" sz="2400" dirty="0" smtClean="0"/>
              <a:t>наличие бортика с открытой стороны пандуса</a:t>
            </a:r>
          </a:p>
          <a:p>
            <a:pPr marL="0" indent="449263" algn="just">
              <a:spcBef>
                <a:spcPts val="0"/>
              </a:spcBef>
            </a:pPr>
            <a:r>
              <a:rPr lang="ru-RU" sz="2400" dirty="0" smtClean="0"/>
              <a:t>разворотная площадка перед пандусом не менее </a:t>
            </a:r>
          </a:p>
          <a:p>
            <a:pPr marL="0" indent="449263" algn="just">
              <a:spcBef>
                <a:spcPts val="0"/>
              </a:spcBef>
            </a:pPr>
            <a:r>
              <a:rPr lang="ru-RU" sz="2400" dirty="0" smtClean="0"/>
              <a:t>150 х150 см </a:t>
            </a:r>
            <a:r>
              <a:rPr lang="ru-RU" sz="2400" dirty="0" smtClean="0"/>
              <a:t> </a:t>
            </a:r>
            <a:endParaRPr lang="ru-RU" sz="2400" dirty="0" smtClean="0"/>
          </a:p>
          <a:p>
            <a:pPr marL="0" indent="449263" algn="just">
              <a:spcBef>
                <a:spcPts val="0"/>
              </a:spcBef>
            </a:pPr>
            <a:r>
              <a:rPr lang="ru-RU" sz="2400" dirty="0" smtClean="0"/>
              <a:t>наличие поручней с двух сторон пандуса </a:t>
            </a:r>
          </a:p>
          <a:p>
            <a:pPr marL="0" indent="449263" algn="just">
              <a:spcBef>
                <a:spcPts val="0"/>
              </a:spcBef>
              <a:buFont typeface="+mj-lt"/>
              <a:buAutoNum type="arabicPeriod" startAt="20"/>
            </a:pPr>
            <a:r>
              <a:rPr lang="ru-RU" sz="2400" dirty="0" smtClean="0"/>
              <a:t>Высота поручней пандуса: </a:t>
            </a:r>
            <a:r>
              <a:rPr lang="ru-RU" sz="2400" dirty="0" smtClean="0"/>
              <a:t> </a:t>
            </a:r>
            <a:endParaRPr lang="ru-RU" sz="2400" dirty="0" smtClean="0"/>
          </a:p>
          <a:p>
            <a:pPr marL="0" indent="449263" algn="just">
              <a:spcBef>
                <a:spcPts val="0"/>
              </a:spcBef>
            </a:pPr>
            <a:r>
              <a:rPr lang="ru-RU" sz="2400" dirty="0" smtClean="0"/>
              <a:t>90 см </a:t>
            </a:r>
            <a:r>
              <a:rPr lang="ru-RU" sz="2400" dirty="0" smtClean="0"/>
              <a:t> </a:t>
            </a:r>
            <a:endParaRPr lang="ru-RU" sz="2400" dirty="0" smtClean="0"/>
          </a:p>
          <a:p>
            <a:pPr marL="0" indent="449263" algn="just">
              <a:spcBef>
                <a:spcPts val="0"/>
              </a:spcBef>
            </a:pPr>
            <a:r>
              <a:rPr lang="ru-RU" sz="2400" dirty="0" smtClean="0"/>
              <a:t>70 см </a:t>
            </a:r>
            <a:r>
              <a:rPr lang="ru-RU" sz="2400" dirty="0" smtClean="0"/>
              <a:t> </a:t>
            </a:r>
            <a:endParaRPr lang="ru-RU" sz="2400" dirty="0" smtClean="0"/>
          </a:p>
          <a:p>
            <a:pPr marL="0" indent="449263" algn="just">
              <a:spcBef>
                <a:spcPts val="0"/>
              </a:spcBef>
            </a:pPr>
            <a:r>
              <a:rPr lang="ru-RU" sz="2400" dirty="0" smtClean="0"/>
              <a:t>другое</a:t>
            </a:r>
            <a:endParaRPr lang="ru-RU" sz="2200" dirty="0" smtClean="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899592" y="188640"/>
            <a:ext cx="8064896" cy="6480720"/>
          </a:xfrm>
        </p:spPr>
        <p:txBody>
          <a:bodyPr>
            <a:noAutofit/>
          </a:bodyPr>
          <a:lstStyle/>
          <a:p>
            <a:pPr marL="0" indent="449263" algn="just">
              <a:spcBef>
                <a:spcPts val="0"/>
              </a:spcBef>
              <a:buFont typeface="+mj-lt"/>
              <a:buAutoNum type="arabicPeriod" startAt="21"/>
            </a:pPr>
            <a:r>
              <a:rPr lang="ru-RU" sz="2400" dirty="0" smtClean="0"/>
              <a:t>Платформа подъемная для инвалидов: </a:t>
            </a:r>
            <a:r>
              <a:rPr lang="ru-RU" sz="2400" dirty="0" smtClean="0"/>
              <a:t> </a:t>
            </a:r>
            <a:endParaRPr lang="ru-RU" sz="2400" dirty="0" smtClean="0"/>
          </a:p>
          <a:p>
            <a:pPr marL="0" indent="449263" algn="just">
              <a:spcBef>
                <a:spcPts val="0"/>
              </a:spcBef>
            </a:pPr>
            <a:r>
              <a:rPr lang="ru-RU" sz="2400" dirty="0" smtClean="0"/>
              <a:t>есть (указать тип платформы) </a:t>
            </a:r>
          </a:p>
          <a:p>
            <a:pPr marL="0" indent="449263" algn="just">
              <a:spcBef>
                <a:spcPts val="0"/>
              </a:spcBef>
            </a:pPr>
            <a:r>
              <a:rPr lang="ru-RU" sz="2400" dirty="0" smtClean="0"/>
              <a:t>Нет</a:t>
            </a:r>
          </a:p>
          <a:p>
            <a:pPr marL="0" indent="449263" algn="just">
              <a:spcBef>
                <a:spcPts val="0"/>
              </a:spcBef>
              <a:buFont typeface="+mj-lt"/>
              <a:buAutoNum type="arabicPeriod" startAt="22"/>
            </a:pPr>
            <a:r>
              <a:rPr lang="ru-RU" sz="2400" dirty="0" smtClean="0"/>
              <a:t>Наличие лифта от уровня земли: </a:t>
            </a:r>
            <a:r>
              <a:rPr lang="ru-RU" sz="2400" dirty="0" smtClean="0"/>
              <a:t> </a:t>
            </a:r>
            <a:endParaRPr lang="ru-RU" sz="2400" dirty="0" smtClean="0"/>
          </a:p>
          <a:p>
            <a:pPr marL="0" indent="449263" algn="just">
              <a:spcBef>
                <a:spcPts val="0"/>
              </a:spcBef>
            </a:pPr>
            <a:r>
              <a:rPr lang="ru-RU" sz="2400" dirty="0" smtClean="0"/>
              <a:t>Да  </a:t>
            </a:r>
            <a:r>
              <a:rPr lang="ru-RU" sz="2400" dirty="0" smtClean="0"/>
              <a:t>		  нет </a:t>
            </a:r>
          </a:p>
          <a:p>
            <a:pPr marL="0" indent="449263" algn="just">
              <a:spcBef>
                <a:spcPts val="0"/>
              </a:spcBef>
              <a:buFont typeface="+mj-lt"/>
              <a:buAutoNum type="arabicPeriod" startAt="23"/>
            </a:pPr>
            <a:r>
              <a:rPr lang="ru-RU" sz="2400" dirty="0" smtClean="0"/>
              <a:t>Наличие запасного эвакуационного выхода для МГН </a:t>
            </a:r>
            <a:r>
              <a:rPr lang="ru-RU" sz="2400" dirty="0" smtClean="0"/>
              <a:t> </a:t>
            </a:r>
            <a:endParaRPr lang="ru-RU" sz="2400" dirty="0" smtClean="0"/>
          </a:p>
          <a:p>
            <a:pPr marL="0" indent="449263" algn="just">
              <a:spcBef>
                <a:spcPts val="0"/>
              </a:spcBef>
            </a:pPr>
            <a:r>
              <a:rPr lang="ru-RU" sz="2400" dirty="0" smtClean="0"/>
              <a:t>Да </a:t>
            </a:r>
            <a:endParaRPr lang="ru-RU" sz="2400" dirty="0" smtClean="0"/>
          </a:p>
          <a:p>
            <a:pPr marL="0" indent="449263" algn="just">
              <a:spcBef>
                <a:spcPts val="0"/>
              </a:spcBef>
            </a:pPr>
            <a:r>
              <a:rPr lang="ru-RU" sz="2400" dirty="0" smtClean="0"/>
              <a:t>Нет</a:t>
            </a:r>
          </a:p>
          <a:p>
            <a:pPr marL="0" indent="449263" algn="just">
              <a:spcBef>
                <a:spcPts val="0"/>
              </a:spcBef>
              <a:buFont typeface="+mj-lt"/>
              <a:buAutoNum type="arabicPeriod" startAt="24"/>
            </a:pPr>
            <a:r>
              <a:rPr lang="ru-RU" sz="2400" dirty="0" smtClean="0"/>
              <a:t> Наличие зон безопасности (безопасное место ожидания для МГН с пределом огнестойкости в один час) </a:t>
            </a:r>
            <a:r>
              <a:rPr lang="ru-RU" sz="2400" dirty="0" smtClean="0"/>
              <a:t> </a:t>
            </a:r>
            <a:endParaRPr lang="ru-RU" sz="2400" dirty="0" smtClean="0"/>
          </a:p>
          <a:p>
            <a:pPr marL="0" indent="449263" algn="just">
              <a:spcBef>
                <a:spcPts val="0"/>
              </a:spcBef>
            </a:pPr>
            <a:r>
              <a:rPr lang="ru-RU" sz="2400" dirty="0" smtClean="0"/>
              <a:t>на первом этаже </a:t>
            </a:r>
            <a:r>
              <a:rPr lang="ru-RU" sz="2400" dirty="0" smtClean="0"/>
              <a:t> </a:t>
            </a:r>
            <a:endParaRPr lang="ru-RU" sz="2400" dirty="0" smtClean="0"/>
          </a:p>
          <a:p>
            <a:pPr marL="0" indent="449263" algn="just">
              <a:spcBef>
                <a:spcPts val="0"/>
              </a:spcBef>
            </a:pPr>
            <a:r>
              <a:rPr lang="ru-RU" sz="2400" dirty="0" smtClean="0"/>
              <a:t>на втором </a:t>
            </a:r>
            <a:r>
              <a:rPr lang="ru-RU" sz="2400" dirty="0" smtClean="0"/>
              <a:t>этаже</a:t>
            </a:r>
            <a:endParaRPr lang="ru-RU" sz="2400" dirty="0" smtClean="0"/>
          </a:p>
          <a:p>
            <a:pPr marL="0" indent="449263" algn="just">
              <a:spcBef>
                <a:spcPts val="0"/>
              </a:spcBef>
            </a:pPr>
            <a:r>
              <a:rPr lang="ru-RU" sz="2400" dirty="0" smtClean="0"/>
              <a:t>на крыльце основного </a:t>
            </a:r>
            <a:r>
              <a:rPr lang="ru-RU" sz="2400" dirty="0" smtClean="0"/>
              <a:t>входа</a:t>
            </a:r>
            <a:endParaRPr lang="ru-RU" sz="2400" dirty="0" smtClean="0"/>
          </a:p>
          <a:p>
            <a:pPr marL="0" indent="449263" algn="just">
              <a:spcBef>
                <a:spcPts val="0"/>
              </a:spcBef>
            </a:pPr>
            <a:r>
              <a:rPr lang="ru-RU" sz="2400" dirty="0" smtClean="0"/>
              <a:t>на крыльце запасного </a:t>
            </a:r>
            <a:r>
              <a:rPr lang="ru-RU" sz="2400" dirty="0" smtClean="0"/>
              <a:t>входа</a:t>
            </a:r>
            <a:endParaRPr lang="ru-RU" sz="2400" dirty="0" smtClean="0"/>
          </a:p>
          <a:p>
            <a:pPr marL="0" indent="449263" algn="just">
              <a:spcBef>
                <a:spcPts val="0"/>
              </a:spcBef>
            </a:pPr>
            <a:r>
              <a:rPr lang="ru-RU" sz="2400" dirty="0" smtClean="0"/>
              <a:t>нет</a:t>
            </a:r>
            <a:endParaRPr lang="ru-RU" sz="2400" dirty="0" smtClean="0"/>
          </a:p>
          <a:p>
            <a:pPr marL="0" indent="449263" algn="just">
              <a:spcBef>
                <a:spcPts val="0"/>
              </a:spcBef>
            </a:pPr>
            <a:r>
              <a:rPr lang="ru-RU" sz="2400" dirty="0" smtClean="0"/>
              <a:t>другое</a:t>
            </a:r>
          </a:p>
          <a:p>
            <a:pPr marL="0" indent="449263" algn="just">
              <a:spcBef>
                <a:spcPts val="0"/>
              </a:spcBef>
              <a:buNone/>
            </a:pPr>
            <a:endParaRPr lang="ru-RU" sz="2400" dirty="0" smtClean="0"/>
          </a:p>
          <a:p>
            <a:pPr marL="0" indent="449263" algn="just">
              <a:spcBef>
                <a:spcPts val="600"/>
              </a:spcBef>
              <a:buNone/>
            </a:pPr>
            <a:endParaRPr lang="ru-RU" sz="2200" dirty="0" smtClean="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
        <p:nvSpPr>
          <p:cNvPr id="6" name="Блок-схема: узел 5"/>
          <p:cNvSpPr/>
          <p:nvPr/>
        </p:nvSpPr>
        <p:spPr>
          <a:xfrm>
            <a:off x="2771800" y="1844824"/>
            <a:ext cx="72008" cy="72008"/>
          </a:xfrm>
          <a:prstGeom prst="flowChartConnec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899592" y="260648"/>
            <a:ext cx="8064896" cy="6408712"/>
          </a:xfrm>
        </p:spPr>
        <p:txBody>
          <a:bodyPr>
            <a:noAutofit/>
          </a:bodyPr>
          <a:lstStyle/>
          <a:p>
            <a:pPr marL="0" indent="449263" algn="just">
              <a:spcBef>
                <a:spcPts val="0"/>
              </a:spcBef>
              <a:buFont typeface="+mj-lt"/>
              <a:buAutoNum type="arabicPeriod" startAt="25"/>
            </a:pPr>
            <a:r>
              <a:rPr lang="ru-RU" sz="2400" dirty="0" smtClean="0"/>
              <a:t>Наличие средств информации для МГН: </a:t>
            </a:r>
            <a:r>
              <a:rPr lang="ru-RU" sz="2400" dirty="0" smtClean="0"/>
              <a:t> </a:t>
            </a:r>
            <a:endParaRPr lang="ru-RU" sz="2400" dirty="0" smtClean="0"/>
          </a:p>
          <a:p>
            <a:pPr marL="0" indent="449263" algn="just">
              <a:spcBef>
                <a:spcPts val="0"/>
              </a:spcBef>
            </a:pPr>
            <a:r>
              <a:rPr lang="ru-RU" sz="2400" dirty="0" smtClean="0"/>
              <a:t>тактильная информация по системе Брайля на поручнях, табличках (для незрячих) </a:t>
            </a:r>
            <a:r>
              <a:rPr lang="ru-RU" sz="2400" dirty="0" smtClean="0"/>
              <a:t> </a:t>
            </a:r>
            <a:endParaRPr lang="ru-RU" sz="2400" dirty="0" smtClean="0"/>
          </a:p>
          <a:p>
            <a:pPr marL="0" indent="449263" algn="just">
              <a:spcBef>
                <a:spcPts val="0"/>
              </a:spcBef>
            </a:pPr>
            <a:r>
              <a:rPr lang="ru-RU" sz="2400" dirty="0" smtClean="0"/>
              <a:t>таблички с назначением помещений (для глухих) </a:t>
            </a:r>
            <a:r>
              <a:rPr lang="ru-RU" sz="2400" dirty="0" smtClean="0"/>
              <a:t> </a:t>
            </a:r>
            <a:endParaRPr lang="ru-RU" sz="2400" dirty="0" smtClean="0"/>
          </a:p>
          <a:p>
            <a:pPr marL="0" indent="449263" algn="just">
              <a:spcBef>
                <a:spcPts val="0"/>
              </a:spcBef>
            </a:pPr>
            <a:r>
              <a:rPr lang="ru-RU" sz="2400" dirty="0" smtClean="0"/>
              <a:t>индукционная петля (для слабослышащих) </a:t>
            </a:r>
          </a:p>
          <a:p>
            <a:pPr marL="0" indent="449263" algn="just">
              <a:spcBef>
                <a:spcPts val="0"/>
              </a:spcBef>
            </a:pPr>
            <a:r>
              <a:rPr lang="ru-RU" sz="2400" dirty="0" smtClean="0"/>
              <a:t>звуковые маячки (для незрячих) </a:t>
            </a:r>
          </a:p>
          <a:p>
            <a:pPr marL="0" indent="449263" algn="just">
              <a:spcBef>
                <a:spcPts val="0"/>
              </a:spcBef>
            </a:pPr>
            <a:r>
              <a:rPr lang="ru-RU" sz="2400" dirty="0" err="1" smtClean="0"/>
              <a:t>сурдоперевод</a:t>
            </a:r>
            <a:r>
              <a:rPr lang="ru-RU" sz="2400" dirty="0" smtClean="0"/>
              <a:t> </a:t>
            </a:r>
          </a:p>
          <a:p>
            <a:pPr marL="0" indent="449263" algn="just">
              <a:spcBef>
                <a:spcPts val="0"/>
              </a:spcBef>
            </a:pPr>
            <a:r>
              <a:rPr lang="ru-RU" sz="2400" dirty="0" err="1" smtClean="0"/>
              <a:t>Тифлосурдоперевод</a:t>
            </a:r>
            <a:r>
              <a:rPr lang="ru-RU" sz="2400" dirty="0" smtClean="0"/>
              <a:t>  </a:t>
            </a:r>
            <a:endParaRPr lang="ru-RU" sz="2400" dirty="0" smtClean="0"/>
          </a:p>
          <a:p>
            <a:pPr marL="0" indent="449263" algn="just">
              <a:spcBef>
                <a:spcPts val="0"/>
              </a:spcBef>
            </a:pPr>
            <a:r>
              <a:rPr lang="ru-RU" sz="2400" dirty="0" smtClean="0"/>
              <a:t>рельефные иконы </a:t>
            </a:r>
          </a:p>
          <a:p>
            <a:pPr marL="0" indent="449263" algn="just">
              <a:spcBef>
                <a:spcPts val="0"/>
              </a:spcBef>
            </a:pPr>
            <a:r>
              <a:rPr lang="ru-RU" sz="2400" dirty="0" smtClean="0"/>
              <a:t>Другое</a:t>
            </a:r>
          </a:p>
          <a:p>
            <a:pPr marL="0" indent="449263" algn="just">
              <a:spcBef>
                <a:spcPts val="0"/>
              </a:spcBef>
              <a:buFont typeface="+mj-lt"/>
              <a:buAutoNum type="arabicPeriod" startAt="26"/>
            </a:pPr>
            <a:r>
              <a:rPr lang="ru-RU" sz="2400" dirty="0" smtClean="0"/>
              <a:t>Информационные указатели доступных путей передвижения </a:t>
            </a:r>
            <a:r>
              <a:rPr lang="ru-RU" sz="2400" dirty="0" smtClean="0"/>
              <a:t> </a:t>
            </a:r>
            <a:endParaRPr lang="ru-RU" sz="2400" dirty="0" smtClean="0"/>
          </a:p>
          <a:p>
            <a:pPr marL="0" indent="449263" algn="just">
              <a:spcBef>
                <a:spcPts val="0"/>
              </a:spcBef>
            </a:pPr>
            <a:r>
              <a:rPr lang="ru-RU" sz="2400" dirty="0" smtClean="0"/>
              <a:t>подсветка в темное время </a:t>
            </a:r>
            <a:r>
              <a:rPr lang="ru-RU" sz="2400" dirty="0" smtClean="0"/>
              <a:t>суток</a:t>
            </a:r>
            <a:endParaRPr lang="ru-RU" sz="2400" dirty="0" smtClean="0"/>
          </a:p>
          <a:p>
            <a:pPr marL="0" indent="449263" algn="just">
              <a:spcBef>
                <a:spcPts val="0"/>
              </a:spcBef>
            </a:pPr>
            <a:r>
              <a:rPr lang="ru-RU" sz="2400" dirty="0" smtClean="0"/>
              <a:t>разметка на </a:t>
            </a:r>
            <a:r>
              <a:rPr lang="ru-RU" sz="2400" dirty="0" smtClean="0"/>
              <a:t>полу</a:t>
            </a:r>
            <a:endParaRPr lang="ru-RU" sz="2400" dirty="0" smtClean="0"/>
          </a:p>
          <a:p>
            <a:pPr marL="0" indent="449263" algn="just">
              <a:spcBef>
                <a:spcPts val="0"/>
              </a:spcBef>
            </a:pPr>
            <a:r>
              <a:rPr lang="ru-RU" sz="2400" dirty="0" smtClean="0"/>
              <a:t>разметка на </a:t>
            </a:r>
            <a:r>
              <a:rPr lang="ru-RU" sz="2400" dirty="0" smtClean="0"/>
              <a:t>стенах</a:t>
            </a:r>
            <a:endParaRPr lang="ru-RU" sz="2400" dirty="0" smtClean="0"/>
          </a:p>
          <a:p>
            <a:pPr marL="0" indent="449263" algn="just">
              <a:spcBef>
                <a:spcPts val="0"/>
              </a:spcBef>
            </a:pPr>
            <a:r>
              <a:rPr lang="ru-RU" sz="2400" dirty="0" smtClean="0"/>
              <a:t>звуковые</a:t>
            </a:r>
            <a:endParaRPr lang="ru-RU" sz="2400" dirty="0" smtClean="0"/>
          </a:p>
          <a:p>
            <a:pPr marL="0" indent="449263" algn="just">
              <a:spcBef>
                <a:spcPts val="0"/>
              </a:spcBef>
            </a:pPr>
            <a:r>
              <a:rPr lang="ru-RU" sz="2400" dirty="0" smtClean="0"/>
              <a:t>другое</a:t>
            </a:r>
            <a:endParaRPr lang="ru-RU" sz="2200" dirty="0" smtClean="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899592" y="260648"/>
            <a:ext cx="8064896" cy="6408712"/>
          </a:xfrm>
        </p:spPr>
        <p:txBody>
          <a:bodyPr>
            <a:noAutofit/>
          </a:bodyPr>
          <a:lstStyle/>
          <a:p>
            <a:pPr marL="0" indent="449263" algn="just">
              <a:spcBef>
                <a:spcPts val="0"/>
              </a:spcBef>
              <a:buFont typeface="+mj-lt"/>
              <a:buAutoNum type="arabicPeriod" startAt="27"/>
            </a:pPr>
            <a:r>
              <a:rPr lang="ru-RU" sz="2400" dirty="0" smtClean="0"/>
              <a:t>Возможность участия в богослужениях МГН: </a:t>
            </a:r>
            <a:r>
              <a:rPr lang="ru-RU" sz="2400" dirty="0" smtClean="0"/>
              <a:t> </a:t>
            </a:r>
            <a:endParaRPr lang="ru-RU" sz="2400" dirty="0" smtClean="0"/>
          </a:p>
          <a:p>
            <a:pPr marL="0" indent="449263" algn="just">
              <a:spcBef>
                <a:spcPts val="0"/>
              </a:spcBef>
            </a:pPr>
            <a:r>
              <a:rPr lang="ru-RU" sz="2400" dirty="0" smtClean="0"/>
              <a:t>низкие подсвечники </a:t>
            </a:r>
          </a:p>
          <a:p>
            <a:pPr marL="0" indent="449263" algn="just">
              <a:spcBef>
                <a:spcPts val="0"/>
              </a:spcBef>
            </a:pPr>
            <a:r>
              <a:rPr lang="ru-RU" sz="2400" dirty="0" smtClean="0"/>
              <a:t>ширмы/перегородки для Таинства исповеди</a:t>
            </a:r>
          </a:p>
          <a:p>
            <a:pPr marL="0" indent="449263" algn="just">
              <a:spcBef>
                <a:spcPts val="0"/>
              </a:spcBef>
            </a:pPr>
            <a:r>
              <a:rPr lang="ru-RU" sz="2400" dirty="0" smtClean="0"/>
              <a:t>выделение специальных мест для инвалидов в храме </a:t>
            </a:r>
          </a:p>
          <a:p>
            <a:pPr marL="0" indent="449263" algn="just">
              <a:spcBef>
                <a:spcPts val="0"/>
              </a:spcBef>
            </a:pPr>
            <a:r>
              <a:rPr lang="ru-RU" sz="2400" dirty="0" smtClean="0"/>
              <a:t>наличие мест для временного хранения технических средств реабилитации (инвалидных кресел, тростей и т.д.) </a:t>
            </a:r>
          </a:p>
          <a:p>
            <a:pPr marL="0" indent="449263" algn="just">
              <a:spcBef>
                <a:spcPts val="0"/>
              </a:spcBef>
            </a:pPr>
            <a:r>
              <a:rPr lang="ru-RU" sz="2400" dirty="0" err="1" smtClean="0"/>
              <a:t>сурдоперевод</a:t>
            </a:r>
            <a:r>
              <a:rPr lang="ru-RU" sz="2400" dirty="0" smtClean="0"/>
              <a:t> </a:t>
            </a:r>
            <a:r>
              <a:rPr lang="ru-RU" sz="2400" dirty="0" smtClean="0"/>
              <a:t> </a:t>
            </a:r>
            <a:endParaRPr lang="ru-RU" sz="2400" dirty="0" smtClean="0"/>
          </a:p>
          <a:p>
            <a:pPr marL="0" indent="449263" algn="just">
              <a:spcBef>
                <a:spcPts val="0"/>
              </a:spcBef>
            </a:pPr>
            <a:r>
              <a:rPr lang="ru-RU" sz="2400" dirty="0" err="1" smtClean="0"/>
              <a:t>тифлосурдоперевод</a:t>
            </a:r>
            <a:r>
              <a:rPr lang="ru-RU" sz="2400" dirty="0" smtClean="0"/>
              <a:t>  </a:t>
            </a:r>
            <a:endParaRPr lang="ru-RU" sz="2400" dirty="0" smtClean="0"/>
          </a:p>
          <a:p>
            <a:pPr marL="0" indent="449263" algn="just">
              <a:spcBef>
                <a:spcPts val="0"/>
              </a:spcBef>
            </a:pPr>
            <a:r>
              <a:rPr lang="ru-RU" sz="2400" dirty="0" smtClean="0"/>
              <a:t>другое</a:t>
            </a:r>
            <a:endParaRPr lang="ru-RU" sz="2200" dirty="0" smtClean="0"/>
          </a:p>
        </p:txBody>
      </p:sp>
      <p:pic>
        <p:nvPicPr>
          <p:cNvPr id="4" name="Picture 2" descr="C:\Users\Таня\Desktop\2015-12-21 01-11-26 Скриншот экрана.png"/>
          <p:cNvPicPr>
            <a:picLocks noChangeAspect="1" noChangeArrowheads="1"/>
          </p:cNvPicPr>
          <p:nvPr/>
        </p:nvPicPr>
        <p:blipFill>
          <a:blip r:embed="rId2" cstate="print"/>
          <a:srcRect/>
          <a:stretch>
            <a:fillRect/>
          </a:stretch>
        </p:blipFill>
        <p:spPr bwMode="auto">
          <a:xfrm rot="16200000">
            <a:off x="-2688233" y="3200400"/>
            <a:ext cx="6480722" cy="4572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348</TotalTime>
  <Words>1258</Words>
  <Application>Microsoft Office PowerPoint</Application>
  <PresentationFormat>Экран (4:3)</PresentationFormat>
  <Paragraphs>201</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Справедливость</vt:lpstr>
      <vt:lpstr>КАК СДЕЛАТЬ ХРАМ ДОСТУПНЫМ ДЛЯ ВСЕХ:  технические нормы и архитектурные решения</vt:lpstr>
      <vt:lpstr>Слайд 2</vt:lpstr>
      <vt:lpstr>Слайд 3</vt:lpstr>
      <vt:lpstr>Слайд 4</vt:lpstr>
      <vt:lpstr>Слайд 5</vt:lpstr>
      <vt:lpstr>Слайд 6</vt:lpstr>
      <vt:lpstr>Слайд 7</vt:lpstr>
      <vt:lpstr>Слайд 8</vt:lpstr>
      <vt:lpstr>ГЛАВА 1. Законодательные и нормативные основы формирования безбарьерной среды в храмах. </vt:lpstr>
      <vt:lpstr>Как воплотить христианскую любовь в архитектурном дизайне</vt:lpstr>
      <vt:lpstr>Слайд 11</vt:lpstr>
      <vt:lpstr>Слайд 12</vt:lpstr>
      <vt:lpstr>ГЛАВА 2. Основные принципы и технологии создания безбарьерной среды в храмах. </vt:lpstr>
      <vt:lpstr>ГЛАВА 3. Основные требования к адаптации прихрамовой территории. </vt:lpstr>
      <vt:lpstr>ГЛАВА 4. Архитектурная доступность внутренних помещений храма. </vt:lpstr>
      <vt:lpstr>Приложения </vt:lpstr>
      <vt:lpstr>Оценка доступности храма и прилегающего участка для маломобильных групп населения</vt:lpstr>
      <vt:lpstr>Оценка доступности храма и прилегающего участка для маломобильных групп населения</vt:lpstr>
      <vt:lpstr>Оценка доступности храма и прилегающего участка для маломобильных групп населения</vt:lpstr>
      <vt:lpstr>Оценка доступности храма и прилегающего участка для маломобильных групп населения</vt:lpstr>
      <vt:lpstr>Оценка доступности храма и прилегающего участка для маломобильных групп населения</vt:lpstr>
      <vt:lpstr>Оценка доступности храма и прилегающего участка для маломобильных групп населения</vt:lpstr>
      <vt:lpstr>Оценка доступности храма и прилегающего участка для маломобильных групп населения</vt:lpstr>
      <vt:lpstr>Оценка доступности храма и прилегающего участка для маломобильных групп населения</vt:lpstr>
      <vt:lpstr>Слайд 25</vt:lpstr>
      <vt:lpstr>Слайд 26</vt:lpstr>
      <vt:lpstr>Слайд 27</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КАК СДЕЛАТЬ ХРАМ ДОСТУПНЫМ ДЛЯ ВСЕХ:  технические нормы и архитектурные решения</dc:title>
  <dc:creator>Таня</dc:creator>
  <cp:lastModifiedBy>zalcman.t</cp:lastModifiedBy>
  <cp:revision>25</cp:revision>
  <dcterms:created xsi:type="dcterms:W3CDTF">2015-12-20T21:19:07Z</dcterms:created>
  <dcterms:modified xsi:type="dcterms:W3CDTF">2015-12-21T09:22:45Z</dcterms:modified>
</cp:coreProperties>
</file>