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303" r:id="rId3"/>
    <p:sldId id="306" r:id="rId4"/>
    <p:sldId id="304" r:id="rId5"/>
    <p:sldId id="305" r:id="rId6"/>
    <p:sldId id="307" r:id="rId7"/>
    <p:sldId id="281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6" r:id="rId16"/>
    <p:sldId id="315" r:id="rId17"/>
    <p:sldId id="317" r:id="rId18"/>
    <p:sldId id="318" r:id="rId19"/>
    <p:sldId id="319" r:id="rId20"/>
    <p:sldId id="320" r:id="rId21"/>
    <p:sldId id="26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4" autoAdjust="0"/>
    <p:restoredTop sz="94660"/>
  </p:normalViewPr>
  <p:slideViewPr>
    <p:cSldViewPr>
      <p:cViewPr varScale="1">
        <p:scale>
          <a:sx n="111" d="100"/>
          <a:sy n="111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31236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 smtClean="0"/>
              <a:t>Отдел </a:t>
            </a:r>
            <a:r>
              <a:rPr lang="ru-RU" altLang="ru-RU" sz="2400" b="1" dirty="0"/>
              <a:t>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</a:t>
            </a:r>
            <a:r>
              <a:rPr lang="ru-RU" altLang="ru-RU" sz="2400" b="1" dirty="0" smtClean="0"/>
              <a:t>служению РПЦ</a:t>
            </a:r>
            <a:endParaRPr lang="en-US" altLang="ru-RU" sz="2400" b="1" dirty="0"/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Направление помощи бездомным </a:t>
            </a:r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Курс «Организация работы с бездомными</a:t>
            </a:r>
            <a:r>
              <a:rPr lang="ru-RU" altLang="ru-RU" sz="2400" dirty="0" smtClean="0"/>
              <a:t>»</a:t>
            </a:r>
          </a:p>
          <a:p>
            <a:endParaRPr lang="ru-RU" altLang="ru-RU" sz="600" dirty="0" smtClean="0"/>
          </a:p>
          <a:p>
            <a:r>
              <a:rPr lang="ru-RU" altLang="ru-RU" sz="2400" dirty="0" smtClean="0"/>
              <a:t>«Медицинская помощь бездомным, </a:t>
            </a:r>
          </a:p>
          <a:p>
            <a:r>
              <a:rPr lang="ru-RU" altLang="ru-RU" sz="2400" dirty="0" smtClean="0"/>
              <a:t>социальная работа в больницах»</a:t>
            </a:r>
            <a:endParaRPr lang="ru-RU" altLang="ru-RU" sz="2400" dirty="0"/>
          </a:p>
        </p:txBody>
      </p:sp>
      <p:pic>
        <p:nvPicPr>
          <p:cNvPr id="4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83874" cy="163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Медицинская помощь бездомным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Амбулаторная медицинская помощь</a:t>
            </a:r>
          </a:p>
          <a:p>
            <a:pPr>
              <a:buFontTx/>
              <a:buChar char="-"/>
            </a:pPr>
            <a:r>
              <a:rPr lang="ru-RU" sz="2400" dirty="0" smtClean="0"/>
              <a:t>хронические болезни вне стадии обострения</a:t>
            </a:r>
          </a:p>
          <a:p>
            <a:pPr>
              <a:buFontTx/>
              <a:buChar char="-"/>
            </a:pPr>
            <a:r>
              <a:rPr lang="ru-RU" sz="2400" dirty="0" smtClean="0"/>
              <a:t>трофические язвы</a:t>
            </a:r>
          </a:p>
          <a:p>
            <a:pPr>
              <a:buFontTx/>
              <a:buChar char="-"/>
            </a:pPr>
            <a:r>
              <a:rPr lang="ru-RU" sz="2400" dirty="0" smtClean="0"/>
              <a:t>ЖКТ</a:t>
            </a:r>
          </a:p>
          <a:p>
            <a:pPr>
              <a:buFontTx/>
              <a:buChar char="-"/>
            </a:pPr>
            <a:r>
              <a:rPr lang="ru-RU" sz="2400" dirty="0" smtClean="0"/>
              <a:t>зубная боль</a:t>
            </a:r>
          </a:p>
          <a:p>
            <a:pPr>
              <a:buFontTx/>
              <a:buChar char="-"/>
            </a:pPr>
            <a:endParaRPr lang="ru-RU" sz="2400" dirty="0"/>
          </a:p>
          <a:p>
            <a:pPr marL="0" indent="0">
              <a:buNone/>
            </a:pPr>
            <a:r>
              <a:rPr lang="ru-RU" sz="2400" u="sng" dirty="0" smtClean="0"/>
              <a:t>Места оказания амбулаторной медицинской помощи</a:t>
            </a:r>
          </a:p>
          <a:p>
            <a:pPr>
              <a:buFontTx/>
              <a:buChar char="-"/>
            </a:pPr>
            <a:r>
              <a:rPr lang="ru-RU" sz="2400" dirty="0" smtClean="0"/>
              <a:t>здравпункты </a:t>
            </a:r>
          </a:p>
          <a:p>
            <a:pPr>
              <a:buFontTx/>
              <a:buChar char="-"/>
            </a:pPr>
            <a:r>
              <a:rPr lang="ru-RU" sz="2400" dirty="0" smtClean="0"/>
              <a:t>государственные социальные учреждения помощи бездомным</a:t>
            </a:r>
          </a:p>
          <a:p>
            <a:pPr>
              <a:buFontTx/>
              <a:buChar char="-"/>
            </a:pPr>
            <a:r>
              <a:rPr lang="ru-RU" sz="2400" dirty="0" smtClean="0"/>
              <a:t>поликлиники при наличии полиса ОМС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6269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55097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Здравпункты</a:t>
            </a:r>
          </a:p>
          <a:p>
            <a:pPr marL="0" indent="0">
              <a:buNone/>
            </a:pPr>
            <a:r>
              <a:rPr lang="ru-RU" sz="2400" dirty="0" smtClean="0"/>
              <a:t>Работают в Москве и Санкт-Петербурге, необходима предварительная санитарная обработка.</a:t>
            </a:r>
          </a:p>
          <a:p>
            <a:pPr marL="0" indent="0">
              <a:buNone/>
            </a:pPr>
            <a:r>
              <a:rPr lang="ru-RU" sz="2400" dirty="0" smtClean="0"/>
              <a:t>Выдают направление на обследование и госпитализацию </a:t>
            </a:r>
          </a:p>
          <a:p>
            <a:pPr marL="0" indent="0">
              <a:buNone/>
            </a:pPr>
            <a:r>
              <a:rPr lang="ru-RU" sz="2400" dirty="0" smtClean="0"/>
              <a:t>Программа для городов 500 тыс. +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u="sng" dirty="0" smtClean="0"/>
              <a:t>Государственные </a:t>
            </a:r>
            <a:r>
              <a:rPr lang="ru-RU" sz="2400" u="sng" dirty="0"/>
              <a:t>социальные учреждения помощи </a:t>
            </a:r>
            <a:r>
              <a:rPr lang="ru-RU" sz="2400" u="sng" dirty="0" smtClean="0"/>
              <a:t>бездомным</a:t>
            </a:r>
          </a:p>
          <a:p>
            <a:pPr marL="0" indent="0">
              <a:buNone/>
            </a:pPr>
            <a:r>
              <a:rPr lang="ru-RU" sz="2400" dirty="0" smtClean="0"/>
              <a:t>Имеются в каждом областном и крупных районных центрах</a:t>
            </a:r>
          </a:p>
          <a:p>
            <a:pPr marL="0" indent="0">
              <a:buNone/>
            </a:pPr>
            <a:r>
              <a:rPr lang="ru-RU" sz="2400" dirty="0" smtClean="0"/>
              <a:t>Имеют медкабинет </a:t>
            </a:r>
          </a:p>
          <a:p>
            <a:pPr marL="0" indent="0">
              <a:buNone/>
            </a:pPr>
            <a:r>
              <a:rPr lang="ru-RU" sz="2400" dirty="0" smtClean="0"/>
              <a:t>Выдают направление на обследование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1720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Поликлиники</a:t>
            </a:r>
          </a:p>
          <a:p>
            <a:pPr marL="0" indent="0">
              <a:buNone/>
            </a:pPr>
            <a:r>
              <a:rPr lang="ru-RU" sz="2400" dirty="0" smtClean="0"/>
              <a:t>Теоретически при наличии полиса ОМС, практически редко</a:t>
            </a:r>
          </a:p>
          <a:p>
            <a:pPr marL="0" indent="0">
              <a:buNone/>
            </a:pPr>
            <a:r>
              <a:rPr lang="ru-RU" sz="2400" dirty="0" smtClean="0"/>
              <a:t>Полис ОМС (№ 326 ФЗ) реально выдается только при наличии паспорта, несмотря на то, что Правилами обязательного медицинского страхования предусмотрено иное.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u="sng" dirty="0" smtClean="0"/>
              <a:t>Церковная медицинская помощь</a:t>
            </a:r>
          </a:p>
          <a:p>
            <a:pPr marL="0" indent="0">
              <a:buNone/>
            </a:pPr>
            <a:r>
              <a:rPr lang="ru-RU" sz="2400" dirty="0" smtClean="0"/>
              <a:t>Требуется лицензия, поэтому развита слабо.</a:t>
            </a:r>
          </a:p>
          <a:p>
            <a:pPr marL="0" indent="0">
              <a:buNone/>
            </a:pPr>
            <a:r>
              <a:rPr lang="ru-RU" sz="2400" dirty="0" smtClean="0"/>
              <a:t>В основно</a:t>
            </a:r>
            <a:r>
              <a:rPr lang="ru-RU" sz="2400" dirty="0"/>
              <a:t>м </a:t>
            </a:r>
            <a:r>
              <a:rPr lang="ru-RU" sz="2400" dirty="0" smtClean="0"/>
              <a:t>представлена: 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консультациями врачей при храмах и монастырях</a:t>
            </a:r>
          </a:p>
          <a:p>
            <a:pPr>
              <a:buFontTx/>
              <a:buChar char="-"/>
            </a:pPr>
            <a:r>
              <a:rPr lang="ru-RU" sz="2400" dirty="0" smtClean="0"/>
              <a:t>службами содействия в оказании доврачебной медицинской помощи (Автобусы «Милосердия» - Москва, Ижевск, Екатеринбург)</a:t>
            </a:r>
          </a:p>
        </p:txBody>
      </p:sp>
    </p:spTree>
    <p:extLst>
      <p:ext uri="{BB962C8B-B14F-4D97-AF65-F5344CB8AC3E}">
        <p14:creationId xmlns:p14="http://schemas.microsoft.com/office/powerpoint/2010/main" val="276036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28714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Экстренная медицинская помощь</a:t>
            </a:r>
          </a:p>
          <a:p>
            <a:pPr>
              <a:buFontTx/>
              <a:buChar char="-"/>
            </a:pPr>
            <a:r>
              <a:rPr lang="ru-RU" sz="2400" dirty="0" smtClean="0"/>
              <a:t>отравления</a:t>
            </a:r>
          </a:p>
          <a:p>
            <a:pPr>
              <a:buFontTx/>
              <a:buChar char="-"/>
            </a:pPr>
            <a:r>
              <a:rPr lang="ru-RU" sz="2400" dirty="0" smtClean="0"/>
              <a:t>человек без сознания, неестественная реакция</a:t>
            </a:r>
          </a:p>
          <a:p>
            <a:pPr>
              <a:buFontTx/>
              <a:buChar char="-"/>
            </a:pPr>
            <a:r>
              <a:rPr lang="ru-RU" sz="2400" dirty="0" smtClean="0"/>
              <a:t>угроза переохлаждения</a:t>
            </a:r>
          </a:p>
          <a:p>
            <a:pPr>
              <a:buFontTx/>
              <a:buChar char="-"/>
            </a:pPr>
            <a:endParaRPr lang="ru-RU" sz="2400" dirty="0"/>
          </a:p>
          <a:p>
            <a:pPr marL="0" indent="0">
              <a:buNone/>
            </a:pPr>
            <a:r>
              <a:rPr lang="ru-RU" sz="2400" u="sng" dirty="0" smtClean="0"/>
              <a:t>Действия</a:t>
            </a:r>
            <a:r>
              <a:rPr lang="ru-RU" sz="2400" dirty="0" smtClean="0"/>
              <a:t> </a:t>
            </a:r>
          </a:p>
          <a:p>
            <a:pPr>
              <a:buFontTx/>
              <a:buChar char="-"/>
            </a:pPr>
            <a:r>
              <a:rPr lang="ru-RU" sz="2400" dirty="0" smtClean="0"/>
              <a:t>вызов скорой (112 с мобильных телефонов)</a:t>
            </a:r>
          </a:p>
          <a:p>
            <a:pPr>
              <a:buFontTx/>
              <a:buChar char="-"/>
            </a:pPr>
            <a:r>
              <a:rPr lang="ru-RU" sz="2400" dirty="0" smtClean="0"/>
              <a:t>ожидание бригады</a:t>
            </a:r>
          </a:p>
          <a:p>
            <a:pPr>
              <a:buFontTx/>
              <a:buChar char="-"/>
            </a:pPr>
            <a:r>
              <a:rPr lang="ru-RU" sz="2400" dirty="0" smtClean="0"/>
              <a:t>решение бригады о госпитализации </a:t>
            </a:r>
          </a:p>
          <a:p>
            <a:pPr>
              <a:buFontTx/>
              <a:buChar char="-"/>
            </a:pPr>
            <a:r>
              <a:rPr lang="ru-RU" sz="2400" dirty="0" smtClean="0"/>
              <a:t>сопровождение бездомного</a:t>
            </a:r>
          </a:p>
          <a:p>
            <a:pPr>
              <a:buFontTx/>
              <a:buChar char="-"/>
            </a:pPr>
            <a:r>
              <a:rPr lang="ru-RU" sz="2400" dirty="0" smtClean="0"/>
              <a:t>работа в приемном отделении</a:t>
            </a: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4544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Работа в приемном отделении</a:t>
            </a:r>
          </a:p>
          <a:p>
            <a:pPr marL="0" indent="0">
              <a:buNone/>
            </a:pPr>
            <a:r>
              <a:rPr lang="ru-RU" sz="2400" dirty="0" smtClean="0"/>
              <a:t>Именно здесь принимается окончательное решение – будет принят бездомный в больницу или нет.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2400" u="sng" dirty="0" smtClean="0"/>
              <a:t>Действия</a:t>
            </a:r>
          </a:p>
          <a:p>
            <a:pPr>
              <a:buFontTx/>
              <a:buChar char="-"/>
            </a:pPr>
            <a:r>
              <a:rPr lang="ru-RU" sz="2400" dirty="0" smtClean="0"/>
              <a:t>помочь бездомному пройти санитарную обработку</a:t>
            </a:r>
          </a:p>
          <a:p>
            <a:pPr>
              <a:buFontTx/>
              <a:buChar char="-"/>
            </a:pPr>
            <a:r>
              <a:rPr lang="ru-RU" sz="2400" dirty="0" smtClean="0"/>
              <a:t>дождаться прихода профильного врача</a:t>
            </a:r>
          </a:p>
          <a:p>
            <a:pPr>
              <a:buFontTx/>
              <a:buChar char="-"/>
            </a:pPr>
            <a:r>
              <a:rPr lang="ru-RU" sz="2400" dirty="0" smtClean="0"/>
              <a:t>узнать окончательное решение</a:t>
            </a:r>
          </a:p>
          <a:p>
            <a:pPr>
              <a:buFontTx/>
              <a:buChar char="-"/>
            </a:pPr>
            <a:r>
              <a:rPr lang="ru-RU" sz="2400" dirty="0" smtClean="0"/>
              <a:t>в случае госпитализации – навестить больного на следующий день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2400" u="sng" dirty="0" smtClean="0"/>
              <a:t>Время лечения</a:t>
            </a:r>
          </a:p>
          <a:p>
            <a:pPr marL="0" indent="0">
              <a:buNone/>
            </a:pPr>
            <a:r>
              <a:rPr lang="ru-RU" sz="2400" dirty="0" smtClean="0"/>
              <a:t>Значительно сократилось, особенно, если бездомный не имеет полиса ОМС. Ходатайство о получении полиса.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606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51643"/>
            <a:ext cx="4038600" cy="262307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53669"/>
            <a:ext cx="4038600" cy="2619025"/>
          </a:xfrm>
        </p:spPr>
      </p:pic>
    </p:spTree>
    <p:extLst>
      <p:ext uri="{BB962C8B-B14F-4D97-AF65-F5344CB8AC3E}">
        <p14:creationId xmlns:p14="http://schemas.microsoft.com/office/powerpoint/2010/main" val="978325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Медицинская помощь бездомным</a:t>
            </a:r>
            <a:endParaRPr lang="ru-RU" sz="3600" b="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46543"/>
            <a:ext cx="4038600" cy="2633276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58456"/>
            <a:ext cx="4038600" cy="2609451"/>
          </a:xfrm>
        </p:spPr>
      </p:pic>
    </p:spTree>
    <p:extLst>
      <p:ext uri="{BB962C8B-B14F-4D97-AF65-F5344CB8AC3E}">
        <p14:creationId xmlns:p14="http://schemas.microsoft.com/office/powerpoint/2010/main" val="1377929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Социальная работа в больнице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Цель:</a:t>
            </a:r>
          </a:p>
          <a:p>
            <a:pPr marL="0" indent="0">
              <a:buNone/>
            </a:pPr>
            <a:r>
              <a:rPr lang="ru-RU" sz="2400" dirty="0" smtClean="0"/>
              <a:t>Решение социальных проблем бездомных людей за время их пребывания в больнице. 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2400" u="sng" dirty="0" smtClean="0"/>
              <a:t>Преимущества:</a:t>
            </a:r>
          </a:p>
          <a:p>
            <a:pPr>
              <a:buFontTx/>
              <a:buChar char="-"/>
            </a:pPr>
            <a:r>
              <a:rPr lang="ru-RU" sz="2400" dirty="0" smtClean="0"/>
              <a:t>имеется запас времени</a:t>
            </a:r>
          </a:p>
          <a:p>
            <a:pPr>
              <a:buFontTx/>
              <a:buChar char="-"/>
            </a:pPr>
            <a:r>
              <a:rPr lang="ru-RU" sz="2400" dirty="0" smtClean="0"/>
              <a:t>бездомный настроен на сотрудничество</a:t>
            </a:r>
          </a:p>
          <a:p>
            <a:pPr>
              <a:buFontTx/>
              <a:buChar char="-"/>
            </a:pPr>
            <a:r>
              <a:rPr lang="ru-RU" sz="2400" dirty="0" smtClean="0"/>
              <a:t>возможность оформления необходимых анализов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2400" dirty="0" smtClean="0"/>
              <a:t>Отделения:</a:t>
            </a:r>
          </a:p>
          <a:p>
            <a:pPr marL="0" indent="0">
              <a:buNone/>
            </a:pP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36331"/>
              </p:ext>
            </p:extLst>
          </p:nvPr>
        </p:nvGraphicFramePr>
        <p:xfrm>
          <a:off x="1475656" y="544522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Гнойной</a:t>
                      </a:r>
                      <a:r>
                        <a:rPr lang="ru-RU" baseline="0" dirty="0" smtClean="0"/>
                        <a:t> хирургии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Неврологии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Травмы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Терапии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840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Социальная работа в больнице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12568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Начало работы в больнице:</a:t>
            </a:r>
          </a:p>
          <a:p>
            <a:pPr>
              <a:buFontTx/>
              <a:buChar char="-"/>
            </a:pPr>
            <a:r>
              <a:rPr lang="ru-RU" sz="2400" dirty="0" smtClean="0"/>
              <a:t>знакомство с главным врачом/заместителем, официальное письмо, получение разрешения на работу </a:t>
            </a:r>
          </a:p>
          <a:p>
            <a:pPr>
              <a:buFontTx/>
              <a:buChar char="-"/>
            </a:pPr>
            <a:r>
              <a:rPr lang="ru-RU" sz="2400" dirty="0" smtClean="0"/>
              <a:t>знакомство с отделениями </a:t>
            </a:r>
          </a:p>
          <a:p>
            <a:pPr>
              <a:buFontTx/>
              <a:buChar char="-"/>
            </a:pPr>
            <a:r>
              <a:rPr lang="ru-RU" sz="2400" dirty="0" smtClean="0"/>
              <a:t>начало регулярной работы о одном из них (гнойная хирургия)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u="sng" dirty="0" smtClean="0"/>
              <a:t>План общей работы:</a:t>
            </a:r>
          </a:p>
          <a:p>
            <a:pPr>
              <a:buFontTx/>
              <a:buChar char="-"/>
            </a:pPr>
            <a:r>
              <a:rPr lang="ru-RU" sz="2400" dirty="0" smtClean="0"/>
              <a:t>еженедельный обход</a:t>
            </a:r>
          </a:p>
          <a:p>
            <a:pPr>
              <a:buFontTx/>
              <a:buChar char="-"/>
            </a:pPr>
            <a:r>
              <a:rPr lang="ru-RU" sz="2400" dirty="0" smtClean="0"/>
              <a:t>выявление и опрос новых бездомных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социальная работа с бездомными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устройство выписывающихся бездомных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7041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Социальная работа в больнице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Алгоритм индивидуальной работы с бездомными:</a:t>
            </a:r>
          </a:p>
          <a:p>
            <a:pPr marL="0" indent="0">
              <a:buNone/>
            </a:pPr>
            <a:r>
              <a:rPr lang="ru-RU" sz="2000" i="1" dirty="0"/>
              <a:t>а</a:t>
            </a:r>
            <a:r>
              <a:rPr lang="ru-RU" sz="2000" i="1" dirty="0" smtClean="0"/>
              <a:t>налогичен алгоритму по социальной работе с бездомными, приведенным во второй лекции </a:t>
            </a:r>
          </a:p>
          <a:p>
            <a:pPr>
              <a:buFontTx/>
              <a:buChar char="-"/>
            </a:pPr>
            <a:r>
              <a:rPr lang="ru-RU" sz="2400" dirty="0" smtClean="0"/>
              <a:t>опрос</a:t>
            </a:r>
          </a:p>
          <a:p>
            <a:pPr>
              <a:buFontTx/>
              <a:buChar char="-"/>
            </a:pPr>
            <a:r>
              <a:rPr lang="ru-RU" sz="2400" dirty="0" smtClean="0"/>
              <a:t>проработка вариантов социального устройства</a:t>
            </a:r>
          </a:p>
          <a:p>
            <a:pPr>
              <a:buFontTx/>
              <a:buChar char="-"/>
            </a:pPr>
            <a:r>
              <a:rPr lang="ru-RU" sz="2400" dirty="0" smtClean="0"/>
              <a:t>     родные</a:t>
            </a:r>
          </a:p>
          <a:p>
            <a:pPr>
              <a:buFontTx/>
              <a:buChar char="-"/>
            </a:pPr>
            <a:r>
              <a:rPr lang="ru-RU" sz="2400" dirty="0"/>
              <a:t> </a:t>
            </a:r>
            <a:r>
              <a:rPr lang="ru-RU" sz="2400" dirty="0" smtClean="0"/>
              <a:t>    государственные центры социальной помощи бездомным</a:t>
            </a:r>
          </a:p>
          <a:p>
            <a:pPr>
              <a:buFontTx/>
              <a:buChar char="-"/>
            </a:pPr>
            <a:r>
              <a:rPr lang="ru-RU" sz="2400" dirty="0"/>
              <a:t> </a:t>
            </a:r>
            <a:r>
              <a:rPr lang="ru-RU" sz="2400" dirty="0" smtClean="0"/>
              <a:t>    православные приюты</a:t>
            </a:r>
          </a:p>
          <a:p>
            <a:pPr>
              <a:buFontTx/>
              <a:buChar char="-"/>
            </a:pPr>
            <a:r>
              <a:rPr lang="ru-RU" sz="2400" dirty="0" smtClean="0"/>
              <a:t>оформление медкарты</a:t>
            </a:r>
          </a:p>
          <a:p>
            <a:pPr>
              <a:buFontTx/>
              <a:buChar char="-"/>
            </a:pPr>
            <a:r>
              <a:rPr lang="ru-RU" sz="2400" dirty="0" smtClean="0"/>
              <a:t>снабжение техническими средствами индивидуальной реабилитации и одеждой</a:t>
            </a:r>
          </a:p>
          <a:p>
            <a:pPr>
              <a:buFontTx/>
              <a:buChar char="-"/>
            </a:pPr>
            <a:r>
              <a:rPr lang="ru-RU" sz="2400" dirty="0" smtClean="0"/>
              <a:t>отправка в приют</a:t>
            </a:r>
          </a:p>
          <a:p>
            <a:pPr>
              <a:buFontTx/>
              <a:buChar char="-"/>
            </a:pPr>
            <a:r>
              <a:rPr lang="ru-RU" sz="2400" dirty="0" smtClean="0"/>
              <a:t>контроль прибытия (звонок в приют/ из приюта)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3931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 smtClean="0"/>
              <a:t>План работы с бездомным</a:t>
            </a:r>
            <a:endParaRPr lang="ru-RU" altLang="ru-RU" sz="4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9"/>
            <a:ext cx="8540750" cy="4104034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u="sng" dirty="0"/>
              <a:t>Опрос:</a:t>
            </a:r>
            <a:r>
              <a:rPr lang="ru-RU" altLang="ru-RU" sz="2800" dirty="0"/>
              <a:t>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ФИО, возраст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последнее место прописки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наличие документов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контакты родных, их отношение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предыстория попадания на улицу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- </a:t>
            </a:r>
            <a:r>
              <a:rPr lang="ru-RU" altLang="ru-RU" sz="2800" u="sng" dirty="0"/>
              <a:t>пожелания самого бездомного 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07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Справочник</a:t>
            </a:r>
            <a:br>
              <a:rPr lang="ru-RU" altLang="ru-RU" dirty="0" smtClean="0"/>
            </a:br>
            <a:r>
              <a:rPr lang="en-US" altLang="ru-RU" sz="2400" dirty="0" smtClean="0"/>
              <a:t>http://diaconia.ru/books</a:t>
            </a:r>
            <a:endParaRPr lang="ru-RU" alt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00808"/>
            <a:ext cx="2659277" cy="4137570"/>
          </a:xfrm>
        </p:spPr>
      </p:pic>
    </p:spTree>
    <p:extLst>
      <p:ext uri="{BB962C8B-B14F-4D97-AF65-F5344CB8AC3E}">
        <p14:creationId xmlns:p14="http://schemas.microsoft.com/office/powerpoint/2010/main" val="357266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Социальная работа в больнице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Дополнения:</a:t>
            </a:r>
          </a:p>
          <a:p>
            <a:pPr>
              <a:buFontTx/>
              <a:buChar char="-"/>
            </a:pPr>
            <a:r>
              <a:rPr lang="ru-RU" sz="2400" dirty="0" smtClean="0"/>
              <a:t>работа не сложная, проект не дорогой</a:t>
            </a:r>
          </a:p>
          <a:p>
            <a:pPr>
              <a:buFontTx/>
              <a:buChar char="-"/>
            </a:pPr>
            <a:r>
              <a:rPr lang="ru-RU" sz="2400" dirty="0" smtClean="0"/>
              <a:t>высоко ценится врачами </a:t>
            </a:r>
          </a:p>
          <a:p>
            <a:pPr>
              <a:buFontTx/>
              <a:buChar char="-"/>
            </a:pPr>
            <a:r>
              <a:rPr lang="ru-RU" sz="2400" dirty="0" smtClean="0"/>
              <a:t>один социальный работник в состоянии обслужить одну больницу</a:t>
            </a:r>
          </a:p>
          <a:p>
            <a:pPr>
              <a:buFontTx/>
              <a:buChar char="-"/>
            </a:pPr>
            <a:r>
              <a:rPr lang="ru-RU" sz="2400" dirty="0" smtClean="0"/>
              <a:t>эффективно привлечение волонтеров для индивидуальной работы с бездомными </a:t>
            </a:r>
          </a:p>
          <a:p>
            <a:pPr>
              <a:buFontTx/>
              <a:buChar char="-"/>
            </a:pPr>
            <a:r>
              <a:rPr lang="ru-RU" sz="2400" dirty="0" smtClean="0"/>
              <a:t>возможно привлечение батюшки для совершения треб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2400" u="sng" dirty="0" smtClean="0"/>
              <a:t>Расходы:</a:t>
            </a:r>
            <a:r>
              <a:rPr lang="ru-RU" sz="2400" dirty="0" smtClean="0"/>
              <a:t> </a:t>
            </a:r>
          </a:p>
          <a:p>
            <a:pPr>
              <a:buFontTx/>
              <a:buChar char="-"/>
            </a:pPr>
            <a:r>
              <a:rPr lang="ru-RU" sz="2400" dirty="0" smtClean="0"/>
              <a:t>Отправки </a:t>
            </a:r>
          </a:p>
          <a:p>
            <a:pPr>
              <a:buFontTx/>
              <a:buChar char="-"/>
            </a:pPr>
            <a:r>
              <a:rPr lang="ru-RU" sz="2400" dirty="0" smtClean="0"/>
              <a:t>Технические средства индивидуальной реабилитации</a:t>
            </a:r>
          </a:p>
          <a:p>
            <a:pPr>
              <a:buFontTx/>
              <a:buChar char="-"/>
            </a:pPr>
            <a:r>
              <a:rPr lang="ru-RU" sz="2400" dirty="0" smtClean="0"/>
              <a:t>Питание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0068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Социальная работа в больнице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91" y="1600200"/>
            <a:ext cx="2967218" cy="4525963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59470"/>
            <a:ext cx="4038600" cy="2607423"/>
          </a:xfrm>
        </p:spPr>
      </p:pic>
    </p:spTree>
    <p:extLst>
      <p:ext uri="{BB962C8B-B14F-4D97-AF65-F5344CB8AC3E}">
        <p14:creationId xmlns:p14="http://schemas.microsoft.com/office/powerpoint/2010/main" val="580485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Социальная работа в больнице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13" y="1600200"/>
            <a:ext cx="3427174" cy="452596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50916"/>
            <a:ext cx="4038600" cy="2624530"/>
          </a:xfrm>
        </p:spPr>
      </p:pic>
    </p:spTree>
    <p:extLst>
      <p:ext uri="{BB962C8B-B14F-4D97-AF65-F5344CB8AC3E}">
        <p14:creationId xmlns:p14="http://schemas.microsoft.com/office/powerpoint/2010/main" val="4286483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Социальная работа в больнице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4" y="1600200"/>
            <a:ext cx="2866611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63376"/>
            <a:ext cx="4038600" cy="2599610"/>
          </a:xfrm>
        </p:spPr>
      </p:pic>
    </p:spTree>
    <p:extLst>
      <p:ext uri="{BB962C8B-B14F-4D97-AF65-F5344CB8AC3E}">
        <p14:creationId xmlns:p14="http://schemas.microsoft.com/office/powerpoint/2010/main" val="4207500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Социальная работа в больнице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66299"/>
            <a:ext cx="4038600" cy="2593765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460" y="1600200"/>
            <a:ext cx="2976079" cy="4525963"/>
          </a:xfrm>
        </p:spPr>
      </p:pic>
    </p:spTree>
    <p:extLst>
      <p:ext uri="{BB962C8B-B14F-4D97-AF65-F5344CB8AC3E}">
        <p14:creationId xmlns:p14="http://schemas.microsoft.com/office/powerpoint/2010/main" val="864653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Полезная информация</a:t>
            </a:r>
            <a:endParaRPr lang="ru-RU" altLang="ru-RU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96752"/>
            <a:ext cx="8784976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u="sng" dirty="0" smtClean="0"/>
              <a:t>Список литературы: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/>
              <a:t>И.В. Кусков, Н.Ф. Узун, Д.Ю. </a:t>
            </a:r>
            <a:r>
              <a:rPr lang="ru-RU" altLang="ru-RU" sz="2400" dirty="0" err="1"/>
              <a:t>Рузина</a:t>
            </a:r>
            <a:r>
              <a:rPr lang="ru-RU" altLang="ru-RU" sz="2400" dirty="0"/>
              <a:t> «Помощь бездомным. Справочник социального работника», М., 2013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/>
              <a:t>И. Кусков «Как организовать помощь бездомным на приходе», </a:t>
            </a:r>
            <a:r>
              <a:rPr lang="ru-RU" altLang="ru-RU" sz="2400" dirty="0" smtClean="0"/>
              <a:t>М., 2011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Диакон Олег Вышинский «духовные, психологический и практические особенности помощи бездомным», М., 2014</a:t>
            </a:r>
            <a:endParaRPr lang="ru-RU" altLang="ru-RU" sz="2400" dirty="0"/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</a:t>
            </a:r>
            <a:r>
              <a:rPr lang="ru-RU" altLang="ru-RU" sz="2800" b="1" dirty="0" smtClean="0"/>
              <a:t>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663</TotalTime>
  <Words>617</Words>
  <Application>Microsoft Office PowerPoint</Application>
  <PresentationFormat>Экран (4:3)</PresentationFormat>
  <Paragraphs>140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Течение</vt:lpstr>
      <vt:lpstr>Презентация PowerPoint</vt:lpstr>
      <vt:lpstr>Медицинская помощь бездомным</vt:lpstr>
      <vt:lpstr>Медицинская помощь бездомным</vt:lpstr>
      <vt:lpstr>Медицинская помощь бездомным</vt:lpstr>
      <vt:lpstr>Медицинская помощь бездомным</vt:lpstr>
      <vt:lpstr>Медицинская помощь бездомным</vt:lpstr>
      <vt:lpstr>Медицинская помощь бездомным</vt:lpstr>
      <vt:lpstr>Медицинская помощь бездомным</vt:lpstr>
      <vt:lpstr>Медицинская помощь бездомным</vt:lpstr>
      <vt:lpstr>Медицинская помощь бездомным</vt:lpstr>
      <vt:lpstr>Социальная работа в больнице</vt:lpstr>
      <vt:lpstr>Социальная работа в больнице</vt:lpstr>
      <vt:lpstr>Социальная работа в больнице</vt:lpstr>
      <vt:lpstr>План работы с бездомным</vt:lpstr>
      <vt:lpstr>Справочник http://diaconia.ru/books</vt:lpstr>
      <vt:lpstr>Социальная работа в больнице</vt:lpstr>
      <vt:lpstr>Социальная работа в больнице</vt:lpstr>
      <vt:lpstr>Социальная работа в больнице</vt:lpstr>
      <vt:lpstr>Социальная работа в больнице</vt:lpstr>
      <vt:lpstr>Социальная работа в больнице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59</cp:revision>
  <dcterms:created xsi:type="dcterms:W3CDTF">2012-11-03T13:34:56Z</dcterms:created>
  <dcterms:modified xsi:type="dcterms:W3CDTF">2015-12-20T21:23:37Z</dcterms:modified>
</cp:coreProperties>
</file>