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58" r:id="rId5"/>
    <p:sldId id="263" r:id="rId6"/>
    <p:sldId id="265" r:id="rId7"/>
    <p:sldId id="264" r:id="rId8"/>
    <p:sldId id="266" r:id="rId9"/>
    <p:sldId id="268" r:id="rId10"/>
    <p:sldId id="269" r:id="rId11"/>
    <p:sldId id="270" r:id="rId12"/>
    <p:sldId id="272" r:id="rId13"/>
    <p:sldId id="273" r:id="rId14"/>
    <p:sldId id="271" r:id="rId15"/>
    <p:sldId id="276" r:id="rId16"/>
    <p:sldId id="277" r:id="rId17"/>
    <p:sldId id="278" r:id="rId18"/>
    <p:sldId id="283" r:id="rId19"/>
    <p:sldId id="280" r:id="rId20"/>
    <p:sldId id="281" r:id="rId21"/>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074" y="6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2F738B-3DFD-453A-A1D2-DF4000F835F7}"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2F738B-3DFD-453A-A1D2-DF4000F835F7}"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2F738B-3DFD-453A-A1D2-DF4000F835F7}"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2F738B-3DFD-453A-A1D2-DF4000F835F7}"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2F738B-3DFD-453A-A1D2-DF4000F835F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C081535-37D6-4D77-9600-ABA239514453}" type="datetimeFigureOut">
              <a:rPr lang="ru-RU" smtClean="0"/>
              <a:pPr/>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2F738B-3DFD-453A-A1D2-DF4000F835F7}"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C081535-37D6-4D77-9600-ABA239514453}" type="datetimeFigureOut">
              <a:rPr lang="ru-RU" smtClean="0"/>
              <a:pPr/>
              <a:t>09.12.2015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82F738B-3DFD-453A-A1D2-DF4000F835F7}"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diaconia.ru/semya/2015-12-1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posobie-expert.ru/po-uhodu/do-3-let/kompensaciya-50-rub/" TargetMode="External"/><Relationship Id="rId2" Type="http://schemas.openxmlformats.org/officeDocument/2006/relationships/hyperlink" Target="http://posobie-expert.ru/wp-content/uploads/2015/09/ukaz-prezidenta-N-1110-ot-30.05.1994.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pfrf.ru/knopki/zhizn~435"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frf.ru/knopki/zhizn~434"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pfrf.ru/files/id/zhiznsit/matkap/zajav_ob_otkaz.rtf" TargetMode="External"/><Relationship Id="rId2" Type="http://schemas.openxmlformats.org/officeDocument/2006/relationships/hyperlink" Target="http://www.pfrf.ru/knopki/zhizn~436"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frf.ru/knopki/zhizn~205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484784"/>
            <a:ext cx="8229600" cy="1491171"/>
          </a:xfrm>
        </p:spPr>
        <p:txBody>
          <a:bodyPr>
            <a:normAutofit fontScale="90000"/>
          </a:bodyPr>
          <a:lstStyle/>
          <a:p>
            <a:r>
              <a:rPr lang="ru-RU" b="1" u="sng" dirty="0" smtClean="0">
                <a:hlinkClick r:id="rId2"/>
              </a:rPr>
              <a:t>Пособия и выплаты по беременности, родам, по уходу за ребенком</a:t>
            </a:r>
            <a:endParaRPr lang="ru-RU"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 xmlns:p14="http://schemas.microsoft.com/office/powerpoint/2010/main" val="2910830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872067" y="836712"/>
            <a:ext cx="7408333" cy="5289451"/>
          </a:xfrm>
        </p:spPr>
        <p:txBody>
          <a:bodyPr/>
          <a:lstStyle/>
          <a:p>
            <a:pPr lvl="0"/>
            <a:endParaRPr lang="ru-RU" i="1" dirty="0" smtClean="0"/>
          </a:p>
          <a:p>
            <a:pPr lvl="0"/>
            <a:endParaRPr lang="ru-RU" i="1" dirty="0" smtClean="0"/>
          </a:p>
          <a:p>
            <a:pPr lvl="0" algn="ctr">
              <a:buNone/>
            </a:pPr>
            <a:r>
              <a:rPr lang="ru-RU" i="1" dirty="0" smtClean="0"/>
              <a:t>Получатели:</a:t>
            </a:r>
          </a:p>
          <a:p>
            <a:pPr lvl="0"/>
            <a:r>
              <a:rPr lang="ru-RU" i="1" dirty="0" smtClean="0"/>
              <a:t>Работающие</a:t>
            </a:r>
            <a:r>
              <a:rPr lang="ru-RU" i="1" dirty="0" smtClean="0"/>
              <a:t>, безработные (уволенные в связи с ликвидацией организаций в течение 12 месяцев, предшествовавших дню признания их безработными) </a:t>
            </a:r>
            <a:endParaRPr lang="ru-RU" dirty="0" smtClean="0"/>
          </a:p>
          <a:p>
            <a:pPr lvl="0"/>
            <a:r>
              <a:rPr lang="ru-RU" i="1" dirty="0" smtClean="0"/>
              <a:t>обучающиеся по очной форме обучения</a:t>
            </a:r>
            <a:endParaRPr lang="ru-RU" dirty="0" smtClean="0"/>
          </a:p>
          <a:p>
            <a:pPr lvl="0"/>
            <a:r>
              <a:rPr lang="ru-RU" i="1" dirty="0" smtClean="0"/>
              <a:t>проходящие военную службу по контракту</a:t>
            </a:r>
            <a:endParaRPr lang="ru-RU" dirty="0" smtClean="0"/>
          </a:p>
          <a:p>
            <a:pPr lvl="0"/>
            <a:r>
              <a:rPr lang="ru-RU" i="1" dirty="0" smtClean="0"/>
              <a:t>усыновившие ребенка и относящиеся к вышеперечисленным категориям</a:t>
            </a:r>
            <a:endParaRPr lang="ru-RU" dirty="0" smtClean="0"/>
          </a:p>
          <a:p>
            <a:endParaRPr lang="ru-RU" dirty="0"/>
          </a:p>
        </p:txBody>
      </p:sp>
      <p:sp>
        <p:nvSpPr>
          <p:cNvPr id="2" name="Заголовок 1"/>
          <p:cNvSpPr>
            <a:spLocks noGrp="1"/>
          </p:cNvSpPr>
          <p:nvPr>
            <p:ph type="title"/>
          </p:nvPr>
        </p:nvSpPr>
        <p:spPr/>
        <p:txBody>
          <a:bodyPr>
            <a:noAutofit/>
          </a:bodyPr>
          <a:lstStyle/>
          <a:p>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b="1" dirty="0" smtClean="0"/>
              <a:t>Пособие </a:t>
            </a:r>
            <a:r>
              <a:rPr lang="ru-RU" sz="3200" b="1" dirty="0" smtClean="0"/>
              <a:t>по беременности и родам в 2015 году </a:t>
            </a:r>
            <a:r>
              <a:rPr lang="ru-RU" sz="3200" b="1" dirty="0" smtClean="0"/>
              <a:t/>
            </a:r>
            <a:br>
              <a:rPr lang="ru-RU" sz="3200" b="1"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200" dirty="0"/>
          </a:p>
        </p:txBody>
      </p:sp>
    </p:spTree>
    <p:extLst>
      <p:ext uri="{BB962C8B-B14F-4D97-AF65-F5344CB8AC3E}">
        <p14:creationId xmlns="" xmlns:p14="http://schemas.microsoft.com/office/powerpoint/2010/main" val="110614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r>
              <a:rPr lang="ru-RU" dirty="0" smtClean="0"/>
              <a:t>заявление </a:t>
            </a:r>
            <a:r>
              <a:rPr lang="ru-RU" dirty="0" smtClean="0"/>
              <a:t>о назначении пособия (составляется в свободной форме)</a:t>
            </a:r>
          </a:p>
          <a:p>
            <a:r>
              <a:rPr lang="ru-RU" dirty="0" smtClean="0"/>
              <a:t> больничный лист </a:t>
            </a:r>
          </a:p>
          <a:p>
            <a:r>
              <a:rPr lang="ru-RU" dirty="0" smtClean="0"/>
              <a:t>справка о сумме заработка для расчета пособия </a:t>
            </a:r>
          </a:p>
          <a:p>
            <a:r>
              <a:rPr lang="ru-RU" dirty="0" smtClean="0"/>
              <a:t>Документы для получения пособия по беременности и родам в 2015 году можно направить в электронной форме, а также почтой ­ в последнем случае предоставляются не оригиналы, а заверенные копии.</a:t>
            </a:r>
          </a:p>
          <a:p>
            <a:pPr>
              <a:buNone/>
            </a:pPr>
            <a:r>
              <a:rPr lang="ru-RU" dirty="0" smtClean="0"/>
              <a:t/>
            </a:r>
            <a:br>
              <a:rPr lang="ru-RU" dirty="0" smtClean="0"/>
            </a:br>
            <a:r>
              <a:rPr lang="ru-RU" dirty="0" smtClean="0"/>
              <a:t/>
            </a:r>
            <a:br>
              <a:rPr lang="ru-RU" dirty="0" smtClean="0"/>
            </a:br>
            <a:endParaRPr lang="ru-RU" dirty="0"/>
          </a:p>
          <a:p>
            <a:endParaRPr lang="ru-RU" dirty="0"/>
          </a:p>
          <a:p>
            <a:endParaRPr lang="ru-RU" dirty="0"/>
          </a:p>
          <a:p>
            <a:endParaRPr lang="ru-RU" dirty="0"/>
          </a:p>
        </p:txBody>
      </p:sp>
      <p:sp>
        <p:nvSpPr>
          <p:cNvPr id="2" name="Заголовок 1"/>
          <p:cNvSpPr>
            <a:spLocks noGrp="1"/>
          </p:cNvSpPr>
          <p:nvPr>
            <p:ph type="title"/>
          </p:nvPr>
        </p:nvSpPr>
        <p:spPr/>
        <p:txBody>
          <a:bodyPr>
            <a:normAutofit fontScale="90000"/>
          </a:bodyPr>
          <a:lstStyle/>
          <a:p>
            <a:r>
              <a:rPr lang="ru-RU" b="1" dirty="0" smtClean="0"/>
              <a:t>Документы для получения пособия по беременности и родам</a:t>
            </a:r>
            <a:endParaRPr lang="ru-RU" dirty="0"/>
          </a:p>
        </p:txBody>
      </p:sp>
    </p:spTree>
    <p:extLst>
      <p:ext uri="{BB962C8B-B14F-4D97-AF65-F5344CB8AC3E}">
        <p14:creationId xmlns="" xmlns:p14="http://schemas.microsoft.com/office/powerpoint/2010/main" val="737142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0032" y="404664"/>
            <a:ext cx="7772400" cy="3582896"/>
          </a:xfrm>
        </p:spPr>
        <p:txBody>
          <a:bodyPr>
            <a:normAutofit fontScale="90000"/>
          </a:bodyPr>
          <a:lstStyle/>
          <a:p>
            <a:r>
              <a:rPr lang="ru-RU" dirty="0" smtClean="0"/>
              <a:t>При обращении за декретными выплатами важно не пропустить срок подачи документов ­ шесть месяцев со дня окончания отпуска по беременности и родам. </a:t>
            </a:r>
            <a:br>
              <a:rPr lang="ru-RU" dirty="0" smtClean="0"/>
            </a:br>
            <a:endParaRPr lang="ru-RU" dirty="0">
              <a:solidFill>
                <a:srgbClr val="0070C0"/>
              </a:solidFill>
            </a:endParaRPr>
          </a:p>
        </p:txBody>
      </p:sp>
    </p:spTree>
    <p:extLst>
      <p:ext uri="{BB962C8B-B14F-4D97-AF65-F5344CB8AC3E}">
        <p14:creationId xmlns="" xmlns:p14="http://schemas.microsoft.com/office/powerpoint/2010/main" val="2549129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dirty="0" smtClean="0"/>
              <a:t>Пособие при рождении ребенка в 2015 году – разовая выплата, предоставляемая одному из родителей. </a:t>
            </a:r>
          </a:p>
          <a:p>
            <a:r>
              <a:rPr lang="ru-RU" dirty="0" smtClean="0"/>
              <a:t>При рождении двух и более детей данное пособие выплачивается на каждого ребенка</a:t>
            </a:r>
          </a:p>
          <a:p>
            <a:r>
              <a:rPr lang="ru-RU" dirty="0" smtClean="0"/>
              <a:t>Размер пособия при рождении ребенка в 2015 году с учетом индексации составляет 14 497,80 рублей.</a:t>
            </a:r>
          </a:p>
          <a:p>
            <a:endParaRPr lang="ru-RU" dirty="0"/>
          </a:p>
        </p:txBody>
      </p:sp>
      <p:sp>
        <p:nvSpPr>
          <p:cNvPr id="2" name="Заголовок 1"/>
          <p:cNvSpPr>
            <a:spLocks noGrp="1"/>
          </p:cNvSpPr>
          <p:nvPr>
            <p:ph type="title"/>
          </p:nvPr>
        </p:nvSpPr>
        <p:spPr/>
        <p:txBody>
          <a:bodyPr>
            <a:normAutofit fontScale="90000"/>
          </a:bodyPr>
          <a:lstStyle/>
          <a:p>
            <a:r>
              <a:rPr lang="en-US" dirty="0" smtClean="0"/>
              <a:t/>
            </a:r>
            <a:br>
              <a:rPr lang="en-US" dirty="0" smtClean="0"/>
            </a:br>
            <a:r>
              <a:rPr lang="ru-RU" dirty="0" smtClean="0"/>
              <a:t>Пособие </a:t>
            </a:r>
            <a:r>
              <a:rPr lang="ru-RU" dirty="0" smtClean="0"/>
              <a:t>при рождении ребенка в 2015 году</a:t>
            </a:r>
            <a:br>
              <a:rPr lang="ru-RU" dirty="0" smtClean="0"/>
            </a:br>
            <a:endParaRPr lang="ru-RU" dirty="0"/>
          </a:p>
        </p:txBody>
      </p:sp>
    </p:spTree>
    <p:extLst>
      <p:ext uri="{BB962C8B-B14F-4D97-AF65-F5344CB8AC3E}">
        <p14:creationId xmlns="" xmlns:p14="http://schemas.microsoft.com/office/powerpoint/2010/main" val="209709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r>
              <a:rPr lang="ru-RU" sz="2000" dirty="0" smtClean="0"/>
              <a:t>заявление о назначении пособия </a:t>
            </a:r>
          </a:p>
          <a:p>
            <a:r>
              <a:rPr lang="ru-RU" sz="2000" dirty="0" smtClean="0"/>
              <a:t>справку о рождении ребенка (детей)</a:t>
            </a:r>
          </a:p>
          <a:p>
            <a:r>
              <a:rPr lang="ru-RU" sz="2000" dirty="0" smtClean="0"/>
              <a:t> справку с места работы другого родителя о том, что он не получает данное пособие</a:t>
            </a:r>
          </a:p>
          <a:p>
            <a:r>
              <a:rPr lang="ru-RU" sz="2000" dirty="0" smtClean="0"/>
              <a:t> заверенную выписку из трудовой книжки или иного документа о последнем месте работы (если пособие выплачивают органы соцзащиты)</a:t>
            </a:r>
          </a:p>
          <a:p>
            <a:r>
              <a:rPr lang="ru-RU" sz="2000" dirty="0" smtClean="0"/>
              <a:t> свидетельство о расторжении брака – при наличии данного факта.</a:t>
            </a:r>
          </a:p>
          <a:p>
            <a:pPr>
              <a:buNone/>
            </a:pPr>
            <a:r>
              <a:rPr lang="ru-RU" sz="2000" dirty="0" smtClean="0"/>
              <a:t> Указанные документы нужно подать </a:t>
            </a:r>
            <a:r>
              <a:rPr lang="ru-RU" sz="2000" b="1" dirty="0" smtClean="0"/>
              <a:t>не позднее шести месяцев</a:t>
            </a:r>
            <a:r>
              <a:rPr lang="ru-RU" sz="2000" dirty="0" smtClean="0"/>
              <a:t> со дня рождения ребенка.</a:t>
            </a:r>
          </a:p>
          <a:p>
            <a:pPr>
              <a:buNone/>
            </a:pPr>
            <a:r>
              <a:rPr lang="ru-RU" sz="2000" dirty="0" smtClean="0"/>
              <a:t>В </a:t>
            </a:r>
            <a:r>
              <a:rPr lang="ru-RU" sz="2000" dirty="0" smtClean="0"/>
              <a:t>течение десяти дней со дня подачи документов пособие при рождении ребенка должно быть назначено. </a:t>
            </a:r>
          </a:p>
          <a:p>
            <a:endParaRPr lang="ru-RU" sz="2000" dirty="0"/>
          </a:p>
        </p:txBody>
      </p:sp>
      <p:sp>
        <p:nvSpPr>
          <p:cNvPr id="2" name="Заголовок 1"/>
          <p:cNvSpPr>
            <a:spLocks noGrp="1"/>
          </p:cNvSpPr>
          <p:nvPr>
            <p:ph type="title"/>
          </p:nvPr>
        </p:nvSpPr>
        <p:spPr/>
        <p:txBody>
          <a:bodyPr>
            <a:normAutofit/>
          </a:bodyPr>
          <a:lstStyle/>
          <a:p>
            <a:r>
              <a:rPr lang="ru-RU" sz="3600" b="1" dirty="0" smtClean="0"/>
              <a:t>Документы для получения пособия при рождении ребенка </a:t>
            </a:r>
            <a:endParaRPr lang="ru-RU" sz="3600" dirty="0"/>
          </a:p>
        </p:txBody>
      </p:sp>
    </p:spTree>
    <p:extLst>
      <p:ext uri="{BB962C8B-B14F-4D97-AF65-F5344CB8AC3E}">
        <p14:creationId xmlns="" xmlns:p14="http://schemas.microsoft.com/office/powerpoint/2010/main" val="3038301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ru-RU" dirty="0" smtClean="0"/>
              <a:t>Пособие в ранние сроки беременности в 2015 году получают женщины, вставшие на учет в медицинских учреждениях в срок до 12 недель беременности. </a:t>
            </a:r>
          </a:p>
          <a:p>
            <a:r>
              <a:rPr lang="ru-RU" dirty="0" smtClean="0"/>
              <a:t>Размер пособия при постановке на учет в ранние сроки беременности изначально составлял 300 рублей, однако в результате индексации в 2015 году пособие в ранние сроки беременности выплачивается в размере 543,67 рубля. </a:t>
            </a:r>
          </a:p>
          <a:p>
            <a:endParaRPr lang="ru-RU" dirty="0"/>
          </a:p>
        </p:txBody>
      </p:sp>
      <p:sp>
        <p:nvSpPr>
          <p:cNvPr id="2" name="Заголовок 1"/>
          <p:cNvSpPr>
            <a:spLocks noGrp="1"/>
          </p:cNvSpPr>
          <p:nvPr>
            <p:ph type="title"/>
          </p:nvPr>
        </p:nvSpPr>
        <p:spPr/>
        <p:txBody>
          <a:bodyPr>
            <a:normAutofit fontScale="90000"/>
          </a:bodyPr>
          <a:lstStyle/>
          <a:p>
            <a:r>
              <a:rPr lang="en-US" b="1" dirty="0" smtClean="0"/>
              <a:t/>
            </a:r>
            <a:br>
              <a:rPr lang="en-US" b="1" dirty="0" smtClean="0"/>
            </a:br>
            <a:r>
              <a:rPr lang="ru-RU" b="1" dirty="0" smtClean="0"/>
              <a:t>Пособие </a:t>
            </a:r>
            <a:r>
              <a:rPr lang="ru-RU" b="1" dirty="0" smtClean="0"/>
              <a:t>в ранние сроки беременности в 2015 году </a:t>
            </a:r>
            <a:r>
              <a:rPr lang="ru-RU" dirty="0" smtClean="0"/>
              <a:t/>
            </a:r>
            <a:br>
              <a:rPr lang="ru-RU" dirty="0" smtClean="0"/>
            </a:br>
            <a:endParaRPr lang="ru-RU" dirty="0"/>
          </a:p>
        </p:txBody>
      </p:sp>
    </p:spTree>
    <p:extLst>
      <p:ext uri="{BB962C8B-B14F-4D97-AF65-F5344CB8AC3E}">
        <p14:creationId xmlns="" xmlns:p14="http://schemas.microsoft.com/office/powerpoint/2010/main" val="289049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484784"/>
            <a:ext cx="7408333" cy="4641379"/>
          </a:xfrm>
        </p:spPr>
        <p:txBody>
          <a:bodyPr>
            <a:normAutofit/>
          </a:bodyPr>
          <a:lstStyle/>
          <a:p>
            <a:pPr algn="ctr">
              <a:buNone/>
            </a:pPr>
            <a:endParaRPr lang="ru-RU" dirty="0" smtClean="0"/>
          </a:p>
          <a:p>
            <a:r>
              <a:rPr lang="ru-RU" dirty="0" smtClean="0"/>
              <a:t>Для получения пособия женщина должна представить справку из той медицинской организации, которая поставила её на учет в ранние сроки беременности.</a:t>
            </a:r>
          </a:p>
          <a:p>
            <a:r>
              <a:rPr lang="ru-RU" dirty="0" smtClean="0"/>
              <a:t> Пособие в ранние сроки беременности в 2015 году назначается и выплачивается по месту назначения и выплаты пособия по беременности и родам. Указанные пособия выплачиваются вместе, если документы для их получения будут представлены одновременно. </a:t>
            </a:r>
          </a:p>
          <a:p>
            <a:pPr algn="just">
              <a:buNone/>
            </a:pPr>
            <a:endParaRPr lang="ru-RU" dirty="0"/>
          </a:p>
        </p:txBody>
      </p:sp>
      <p:sp>
        <p:nvSpPr>
          <p:cNvPr id="2" name="Заголовок 1"/>
          <p:cNvSpPr>
            <a:spLocks noGrp="1"/>
          </p:cNvSpPr>
          <p:nvPr>
            <p:ph type="title"/>
          </p:nvPr>
        </p:nvSpPr>
        <p:spPr/>
        <p:txBody>
          <a:bodyPr>
            <a:normAutofit/>
          </a:bodyPr>
          <a:lstStyle/>
          <a:p>
            <a:endParaRPr lang="ru-RU" dirty="0"/>
          </a:p>
        </p:txBody>
      </p:sp>
    </p:spTree>
    <p:extLst>
      <p:ext uri="{BB962C8B-B14F-4D97-AF65-F5344CB8AC3E}">
        <p14:creationId xmlns="" xmlns:p14="http://schemas.microsoft.com/office/powerpoint/2010/main" val="34115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ru-RU" dirty="0" smtClean="0"/>
              <a:t>В отличие от пособия по беременности и родам, которое выплачивается только матери ребенка, пособие по уходу за ребенком до 1.5 лет в 2015 году могут получать и иные родственники: отец, бабушка и т.д., главное – что они фактически осуществляют уход за ребенком и поэтому лишены возможности получать заработную плату или иной доход. </a:t>
            </a:r>
          </a:p>
          <a:p>
            <a:r>
              <a:rPr lang="ru-RU" dirty="0" smtClean="0"/>
              <a:t>Если за малышом ухаживают двое или несколько родственников, право на пособие получает кто-­то один, по их выбору.</a:t>
            </a:r>
            <a:endParaRPr lang="ru-RU" dirty="0"/>
          </a:p>
        </p:txBody>
      </p:sp>
      <p:sp>
        <p:nvSpPr>
          <p:cNvPr id="2" name="Заголовок 1"/>
          <p:cNvSpPr>
            <a:spLocks noGrp="1"/>
          </p:cNvSpPr>
          <p:nvPr>
            <p:ph type="title"/>
          </p:nvPr>
        </p:nvSpPr>
        <p:spPr/>
        <p:txBody>
          <a:bodyPr>
            <a:normAutofit fontScale="90000"/>
          </a:bodyPr>
          <a:lstStyle/>
          <a:p>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b="1" dirty="0" smtClean="0"/>
              <a:t> Пособие по уходу за ребенком до 1.5 лет в 2015 году </a:t>
            </a:r>
            <a:r>
              <a:rPr lang="ru-RU" dirty="0" smtClean="0"/>
              <a:t/>
            </a:r>
            <a:br>
              <a:rPr lang="ru-RU" dirty="0" smtClean="0"/>
            </a:br>
            <a:r>
              <a:rPr lang="ru-RU" sz="2700" dirty="0" smtClean="0"/>
              <a:t/>
            </a:r>
            <a:br>
              <a:rPr lang="ru-RU" sz="2700" dirty="0" smtClean="0"/>
            </a:br>
            <a:r>
              <a:rPr lang="ru-RU" dirty="0" smtClean="0"/>
              <a:t/>
            </a:r>
            <a:br>
              <a:rPr lang="ru-RU" dirty="0" smtClean="0"/>
            </a:br>
            <a:endParaRPr lang="ru-RU" dirty="0"/>
          </a:p>
        </p:txBody>
      </p:sp>
    </p:spTree>
    <p:extLst>
      <p:ext uri="{BB962C8B-B14F-4D97-AF65-F5344CB8AC3E}">
        <p14:creationId xmlns="" xmlns:p14="http://schemas.microsoft.com/office/powerpoint/2010/main" val="3960082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r>
              <a:rPr lang="ru-RU" b="1" dirty="0" smtClean="0"/>
              <a:t>заявление в свободной форме </a:t>
            </a:r>
            <a:endParaRPr lang="ru-RU" dirty="0" smtClean="0"/>
          </a:p>
          <a:p>
            <a:r>
              <a:rPr lang="ru-RU" b="1" dirty="0" smtClean="0"/>
              <a:t>свидетельство о рождении (усыновлении) ребенка, за которым осуществляется уход, а также предыдущих детей, и копии этих документов </a:t>
            </a:r>
            <a:endParaRPr lang="ru-RU" dirty="0" smtClean="0"/>
          </a:p>
          <a:p>
            <a:r>
              <a:rPr lang="ru-RU" b="1" dirty="0" smtClean="0"/>
              <a:t>справка с места работы о том, что второй родитель не получает данное пособие при необходимости – справка от прежнего работодателя о сумме заработной платы для исчисления пособия (понадобится, если в течение двух предыдущих лет претендент на пособие менял работу).</a:t>
            </a:r>
            <a:endParaRPr lang="ru-RU" dirty="0" smtClean="0"/>
          </a:p>
          <a:p>
            <a:r>
              <a:rPr lang="ru-RU" dirty="0" smtClean="0"/>
              <a:t> Если работник является совместителем, дополнительно необходимо представить справку о том, что по другим местам работы пособие не назначалось </a:t>
            </a:r>
          </a:p>
          <a:p>
            <a:r>
              <a:rPr lang="ru-RU" dirty="0" smtClean="0"/>
              <a:t>Документы можно представить в электронном виде.</a:t>
            </a:r>
          </a:p>
          <a:p>
            <a:endParaRPr lang="ru-RU" dirty="0"/>
          </a:p>
        </p:txBody>
      </p:sp>
      <p:sp>
        <p:nvSpPr>
          <p:cNvPr id="2" name="Заголовок 1"/>
          <p:cNvSpPr>
            <a:spLocks noGrp="1"/>
          </p:cNvSpPr>
          <p:nvPr>
            <p:ph type="title"/>
          </p:nvPr>
        </p:nvSpPr>
        <p:spPr/>
        <p:txBody>
          <a:bodyPr>
            <a:normAutofit/>
          </a:bodyPr>
          <a:lstStyle/>
          <a:p>
            <a:r>
              <a:rPr lang="ru-RU" sz="2400" dirty="0" smtClean="0"/>
              <a:t>Документы для получения пособия по уходу за ребенком до 1,5 лет</a:t>
            </a:r>
            <a:endParaRPr lang="ru-RU" sz="2400" dirty="0"/>
          </a:p>
        </p:txBody>
      </p:sp>
    </p:spTree>
    <p:extLst>
      <p:ext uri="{BB962C8B-B14F-4D97-AF65-F5344CB8AC3E}">
        <p14:creationId xmlns="" xmlns:p14="http://schemas.microsoft.com/office/powerpoint/2010/main" val="167147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908720"/>
            <a:ext cx="7408333" cy="5217443"/>
          </a:xfrm>
        </p:spPr>
        <p:txBody>
          <a:bodyPr>
            <a:normAutofit/>
          </a:bodyPr>
          <a:lstStyle/>
          <a:p>
            <a:r>
              <a:rPr lang="ru-RU" b="1" dirty="0" smtClean="0"/>
              <a:t>В 2015 году минимальный размер пособия по уходу за первым ребенком составит 2 718,34 рублей, за вторым и последующими детьми – 5 436,67 рублей, а максимальный размер пособия по уходу – 10 873,36 рублей. </a:t>
            </a:r>
            <a:endParaRPr lang="ru-RU" b="1" dirty="0" smtClean="0"/>
          </a:p>
          <a:p>
            <a:endParaRPr lang="ru-RU" b="1" dirty="0" smtClean="0"/>
          </a:p>
          <a:p>
            <a:r>
              <a:rPr lang="ru-RU" dirty="0" smtClean="0"/>
              <a:t>Право </a:t>
            </a:r>
            <a:r>
              <a:rPr lang="ru-RU" dirty="0" smtClean="0"/>
              <a:t>на пособие в указанном размере имеют: </a:t>
            </a:r>
          </a:p>
          <a:p>
            <a:r>
              <a:rPr lang="ru-RU" dirty="0" smtClean="0"/>
              <a:t>матери, уволенные в период беременности в связи с ликвидацией организации матери, отцы, опекуны, обучающиеся по очной форме родственники, ухаживающие за ребенком в случае лишения матери и (или) отца родительских прав</a:t>
            </a:r>
          </a:p>
          <a:p>
            <a:endParaRPr lang="ru-RU" dirty="0" smtClean="0"/>
          </a:p>
          <a:p>
            <a:endParaRPr lang="ru-RU" dirty="0"/>
          </a:p>
        </p:txBody>
      </p:sp>
      <p:sp>
        <p:nvSpPr>
          <p:cNvPr id="2" name="Заголовок 1"/>
          <p:cNvSpPr>
            <a:spLocks noGrp="1"/>
          </p:cNvSpPr>
          <p:nvPr>
            <p:ph type="title"/>
          </p:nvPr>
        </p:nvSpPr>
        <p:spPr>
          <a:xfrm>
            <a:off x="457200" y="338328"/>
            <a:ext cx="8229600" cy="2010552"/>
          </a:xfrm>
        </p:spPr>
        <p:txBody>
          <a:bodyPr>
            <a:normAutofit/>
          </a:bodyPr>
          <a:lstStyle/>
          <a:p>
            <a:endParaRPr lang="ru-RU" dirty="0" smtClean="0"/>
          </a:p>
        </p:txBody>
      </p:sp>
    </p:spTree>
    <p:extLst>
      <p:ext uri="{BB962C8B-B14F-4D97-AF65-F5344CB8AC3E}">
        <p14:creationId xmlns="" xmlns:p14="http://schemas.microsoft.com/office/powerpoint/2010/main" val="4161651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700808"/>
            <a:ext cx="7408333" cy="4425355"/>
          </a:xfrm>
        </p:spPr>
        <p:txBody>
          <a:bodyPr>
            <a:normAutofit fontScale="92500"/>
          </a:bodyPr>
          <a:lstStyle/>
          <a:p>
            <a:r>
              <a:rPr lang="ru-RU" b="1" dirty="0" smtClean="0"/>
              <a:t>Сроки выплаты пособия по уходу за ребенком до 1.5 лет </a:t>
            </a:r>
            <a:endParaRPr lang="ru-RU" dirty="0" smtClean="0"/>
          </a:p>
          <a:p>
            <a:r>
              <a:rPr lang="ru-RU" dirty="0" smtClean="0"/>
              <a:t>Обратиться за пособием по уходу за ребенком в 2015 году можно в любое время со дня предоставления соответствующего отпуска, однако это нужно сделать не позднее шести месяцев со дня достижения ребенком возраста полутора лет. </a:t>
            </a:r>
          </a:p>
          <a:p>
            <a:r>
              <a:rPr lang="ru-RU" dirty="0" smtClean="0"/>
              <a:t>Обратите внимание: </a:t>
            </a:r>
            <a:r>
              <a:rPr lang="ru-RU" b="1" dirty="0" smtClean="0"/>
              <a:t>независимо от даты подачи заявления пособие в 2015 году будет выплачиваться за весь период со дня предоставления отпуска по уходу за ребенком до достижения им возраста 1.5 лет. Пособие назначается в течение десяти календарных дней со дня предоставления необходимых документов.</a:t>
            </a:r>
            <a:endParaRPr lang="ru-RU" dirty="0"/>
          </a:p>
        </p:txBody>
      </p:sp>
      <p:sp>
        <p:nvSpPr>
          <p:cNvPr id="2" name="Заголовок 1"/>
          <p:cNvSpPr>
            <a:spLocks noGrp="1"/>
          </p:cNvSpPr>
          <p:nvPr>
            <p:ph type="title"/>
          </p:nvPr>
        </p:nvSpPr>
        <p:spPr/>
        <p:txBody>
          <a:bodyPr>
            <a:normAutofit/>
          </a:bodyPr>
          <a:lstStyle/>
          <a:p>
            <a:endParaRPr lang="ru-RU" dirty="0"/>
          </a:p>
        </p:txBody>
      </p:sp>
    </p:spTree>
    <p:extLst>
      <p:ext uri="{BB962C8B-B14F-4D97-AF65-F5344CB8AC3E}">
        <p14:creationId xmlns="" xmlns:p14="http://schemas.microsoft.com/office/powerpoint/2010/main" val="3441802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628800"/>
            <a:ext cx="7408333" cy="4497363"/>
          </a:xfrm>
        </p:spPr>
        <p:txBody>
          <a:bodyPr>
            <a:normAutofit fontScale="85000" lnSpcReduction="10000"/>
          </a:bodyPr>
          <a:lstStyle/>
          <a:p>
            <a:pPr fontAlgn="base"/>
            <a:r>
              <a:rPr lang="ru-RU" dirty="0" smtClean="0"/>
              <a:t/>
            </a:r>
            <a:br>
              <a:rPr lang="ru-RU" dirty="0" smtClean="0"/>
            </a:br>
            <a:r>
              <a:rPr lang="ru-RU" dirty="0" smtClean="0"/>
              <a:t/>
            </a:r>
            <a:br>
              <a:rPr lang="ru-RU" dirty="0" smtClean="0"/>
            </a:br>
            <a:r>
              <a:rPr lang="ru-RU" dirty="0" smtClean="0"/>
              <a:t> Ежемесячные компенсационные выплаты отдельным категориям граждан </a:t>
            </a:r>
            <a:r>
              <a:rPr lang="ru-RU" b="1" dirty="0" smtClean="0"/>
              <a:t>в размере 50 рублей</a:t>
            </a:r>
            <a:r>
              <a:rPr lang="ru-RU" dirty="0" smtClean="0"/>
              <a:t> производятся на основании </a:t>
            </a:r>
            <a:r>
              <a:rPr lang="ru-RU" u="sng" dirty="0" smtClean="0">
                <a:hlinkClick r:id="rId2"/>
              </a:rPr>
              <a:t>Указа Президента РФ от 30 мая 1994 года № 1110</a:t>
            </a:r>
            <a:r>
              <a:rPr lang="ru-RU" dirty="0" smtClean="0"/>
              <a:t> (последняя редакция документа от 01 июля 2014 года).</a:t>
            </a:r>
          </a:p>
          <a:p>
            <a:pPr fontAlgn="base"/>
            <a:r>
              <a:rPr lang="ru-RU" dirty="0" smtClean="0"/>
              <a:t>Эта ежемесячная выплата носит характер компенсации и в 2015 году </a:t>
            </a:r>
            <a:r>
              <a:rPr lang="ru-RU" u="sng" dirty="0" smtClean="0">
                <a:hlinkClick r:id="rId3"/>
              </a:rPr>
              <a:t>по-прежнему составляет 50 рублей</a:t>
            </a:r>
            <a:r>
              <a:rPr lang="ru-RU" dirty="0" smtClean="0"/>
              <a:t>. Денежные средства полагаются матерям (или другим родственникам, фактически осуществляющим уход за ребенком), состоящим в трудовых отношениях на условиях найма с предприятиями и организациями независимо от организационно-правовых форм, и женщинам-военнослужащим, находящимся в отпуске по уходу за ребенком до достижения им 3-летнего возраста.</a:t>
            </a:r>
          </a:p>
          <a:p>
            <a:pPr lvl="8"/>
            <a:endParaRPr lang="ru-RU" dirty="0"/>
          </a:p>
        </p:txBody>
      </p:sp>
      <p:sp>
        <p:nvSpPr>
          <p:cNvPr id="2" name="Заголовок 1"/>
          <p:cNvSpPr>
            <a:spLocks noGrp="1"/>
          </p:cNvSpPr>
          <p:nvPr>
            <p:ph type="title"/>
          </p:nvPr>
        </p:nvSpPr>
        <p:spPr/>
        <p:txBody>
          <a:bodyPr>
            <a:normAutofit fontScale="90000"/>
          </a:bodyPr>
          <a:lstStyle/>
          <a:p>
            <a:r>
              <a:rPr lang="ru-RU" dirty="0" smtClean="0"/>
              <a:t>Компенсации по уходу за ребенком до 3 лет</a:t>
            </a:r>
            <a:endParaRPr lang="ru-RU" dirty="0"/>
          </a:p>
        </p:txBody>
      </p:sp>
    </p:spTree>
    <p:extLst>
      <p:ext uri="{BB962C8B-B14F-4D97-AF65-F5344CB8AC3E}">
        <p14:creationId xmlns="" xmlns:p14="http://schemas.microsoft.com/office/powerpoint/2010/main" val="244122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fontAlgn="base"/>
            <a:r>
              <a:rPr lang="ru-RU" dirty="0" smtClean="0"/>
              <a:t>Материнский (семейный) капитал – это мера государственной поддержки российских семей, в которых с 2007 по 2016 год включительно родился (был усыновлен) второй ребенок (либо третий ребенок или последующие дети, если при рождении (усыновлении) второго ребенка право на получение этих средств не оформлялось).</a:t>
            </a:r>
          </a:p>
          <a:p>
            <a:pPr fontAlgn="base"/>
            <a:r>
              <a:rPr lang="ru-RU" b="1" dirty="0" smtClean="0"/>
              <a:t>С 1 января 2015 года размер материнского (семейного) капитала составляет 453 026 рублей</a:t>
            </a:r>
            <a:r>
              <a:rPr lang="ru-RU" dirty="0" smtClean="0"/>
              <a:t>.</a:t>
            </a:r>
          </a:p>
          <a:p>
            <a:endParaRPr lang="ru-RU" dirty="0"/>
          </a:p>
        </p:txBody>
      </p:sp>
      <p:sp>
        <p:nvSpPr>
          <p:cNvPr id="2" name="Заголовок 1"/>
          <p:cNvSpPr>
            <a:spLocks noGrp="1"/>
          </p:cNvSpPr>
          <p:nvPr>
            <p:ph type="title"/>
          </p:nvPr>
        </p:nvSpPr>
        <p:spPr>
          <a:xfrm>
            <a:off x="457200" y="338328"/>
            <a:ext cx="8229600" cy="1362480"/>
          </a:xfrm>
        </p:spPr>
        <p:txBody>
          <a:bodyPr>
            <a:noAutofit/>
          </a:bodyPr>
          <a:lstStyle/>
          <a:p>
            <a:r>
              <a:rPr lang="ru-RU" sz="5400" dirty="0" smtClean="0"/>
              <a:t>Материнский капитал</a:t>
            </a:r>
            <a:r>
              <a:rPr lang="ru-RU" sz="5400" dirty="0" smtClean="0"/>
              <a:t/>
            </a:r>
            <a:br>
              <a:rPr lang="ru-RU" sz="5400" dirty="0" smtClean="0"/>
            </a:br>
            <a:endParaRPr lang="ru-RU" sz="5400" dirty="0"/>
          </a:p>
        </p:txBody>
      </p:sp>
    </p:spTree>
    <p:extLst>
      <p:ext uri="{BB962C8B-B14F-4D97-AF65-F5344CB8AC3E}">
        <p14:creationId xmlns="" xmlns:p14="http://schemas.microsoft.com/office/powerpoint/2010/main" val="3158161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404664"/>
            <a:ext cx="7408333" cy="5721499"/>
          </a:xfrm>
        </p:spPr>
        <p:txBody>
          <a:bodyPr>
            <a:normAutofit fontScale="55000" lnSpcReduction="20000"/>
          </a:bodyPr>
          <a:lstStyle/>
          <a:p>
            <a:endParaRPr lang="ru-RU" dirty="0" smtClean="0"/>
          </a:p>
          <a:p>
            <a:pPr fontAlgn="base"/>
            <a:r>
              <a:rPr lang="ru-RU" i="1" dirty="0" smtClean="0"/>
              <a:t>право на получение материнского (семейного) капитала предоставляется только один раз;</a:t>
            </a:r>
          </a:p>
          <a:p>
            <a:pPr fontAlgn="base"/>
            <a:r>
              <a:rPr lang="ru-RU" i="1" dirty="0" smtClean="0"/>
              <a:t>материнский (семейный) капитал ежегодно индексируется государством, изменение его размера не влечет замену сертификата;</a:t>
            </a:r>
          </a:p>
          <a:p>
            <a:pPr fontAlgn="base"/>
            <a:r>
              <a:rPr lang="ru-RU" i="1" dirty="0" smtClean="0"/>
              <a:t>срок обращения в ПФР с заявлением о выдаче государственного сертификата на материнский (семейный) капитал после рождения (усыновления) второго (третьего или последующего ребенка) не ограничен;</a:t>
            </a:r>
          </a:p>
          <a:p>
            <a:pPr fontAlgn="base"/>
            <a:r>
              <a:rPr lang="ru-RU" i="1" dirty="0" smtClean="0"/>
              <a:t>заявление о распоряжении средствами (частью средств) материнского капитала может быть подано в любое время по истечении трех лет со дня рождения (усыновления) второго (третьего или последующего) ребенка. Если необходимо использовать средства материнского капитала на оплату первоначального взноса по жилищному кредиту или займу, а также на оплату основного долга и процентов по кредиту (займу) на приобретение или строительство жилья, капиталом можно воспользоваться в любое время после рождения или усыновления ребенка, с рождением (усыновлением) которого возникло право на получение сертификата;</a:t>
            </a:r>
          </a:p>
          <a:p>
            <a:pPr fontAlgn="base"/>
            <a:r>
              <a:rPr lang="ru-RU" i="1" dirty="0" smtClean="0"/>
              <a:t>материнский (семейный) капитал освобождается от налога на доходы физических лиц;</a:t>
            </a:r>
          </a:p>
          <a:p>
            <a:pPr fontAlgn="base"/>
            <a:r>
              <a:rPr lang="ru-RU" i="1" dirty="0" smtClean="0"/>
              <a:t>сертификат действителен только при предъявлении документа, удостоверяющего личность.</a:t>
            </a:r>
          </a:p>
          <a:p>
            <a:pPr fontAlgn="base"/>
            <a:r>
              <a:rPr lang="ru-RU" i="1" dirty="0" smtClean="0"/>
              <a:t>действие сертификата прекращается в случае смерти владельца, лишения его родительских прав в отношении ребенка, в связи с рождением или усыновлением которого возникло право на получение материнского капитала, совершения им в отношении своего ребенка (детей) умышленного преступления, относящегося к преступлениям против личности, а также в случае отмены усыновления ребенка, в связи с усыновлением которого возникло право на материнский капитал, или в связи с использованием средств материнского (семейного) капитала в полном объеме;</a:t>
            </a:r>
          </a:p>
          <a:p>
            <a:pPr fontAlgn="base"/>
            <a:r>
              <a:rPr lang="ru-RU" i="1" dirty="0" smtClean="0"/>
              <a:t>в случае утраты сертификата можно получить его дубликат;</a:t>
            </a:r>
          </a:p>
          <a:p>
            <a:pPr fontAlgn="base"/>
            <a:r>
              <a:rPr lang="ru-RU" i="1" dirty="0" smtClean="0"/>
              <a:t>средства материнского капитала можно получить только по безналичному расчету. Любые схемы </a:t>
            </a:r>
            <a:r>
              <a:rPr lang="ru-RU" i="1" dirty="0" err="1" smtClean="0"/>
              <a:t>обналичивания</a:t>
            </a:r>
            <a:r>
              <a:rPr lang="ru-RU" i="1" dirty="0" smtClean="0"/>
              <a:t> этих средств являются незаконными. При этом владелец сертификата на материнский капитал, который соглашается принять участие в схемах </a:t>
            </a:r>
            <a:r>
              <a:rPr lang="ru-RU" i="1" dirty="0" err="1" smtClean="0"/>
              <a:t>обналичивания</a:t>
            </a:r>
            <a:r>
              <a:rPr lang="ru-RU" i="1" dirty="0" smtClean="0"/>
              <a:t>, идет на совершение противоправного акта и может быть признан соучастником преступления по факту нецелевого использования государственных средств.</a:t>
            </a:r>
          </a:p>
          <a:p>
            <a:pPr fontAlgn="base"/>
            <a:r>
              <a:rPr lang="ru-RU" dirty="0" smtClean="0"/>
              <a:t> </a:t>
            </a:r>
          </a:p>
          <a:p>
            <a:endParaRPr lang="ru-RU" dirty="0"/>
          </a:p>
        </p:txBody>
      </p:sp>
      <p:sp>
        <p:nvSpPr>
          <p:cNvPr id="2" name="Заголовок 1"/>
          <p:cNvSpPr>
            <a:spLocks noGrp="1"/>
          </p:cNvSpPr>
          <p:nvPr>
            <p:ph type="title"/>
          </p:nvPr>
        </p:nvSpPr>
        <p:spPr>
          <a:xfrm>
            <a:off x="457200" y="338328"/>
            <a:ext cx="8229600" cy="282360"/>
          </a:xfrm>
        </p:spPr>
        <p:txBody>
          <a:bodyPr>
            <a:normAutofit fontScale="90000"/>
          </a:bodyPr>
          <a:lstStyle/>
          <a:p>
            <a:endParaRPr lang="ru-RU" dirty="0"/>
          </a:p>
        </p:txBody>
      </p:sp>
    </p:spTree>
    <p:extLst>
      <p:ext uri="{BB962C8B-B14F-4D97-AF65-F5344CB8AC3E}">
        <p14:creationId xmlns="" xmlns:p14="http://schemas.microsoft.com/office/powerpoint/2010/main" val="320531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916832"/>
            <a:ext cx="7408333" cy="4209331"/>
          </a:xfrm>
        </p:spPr>
        <p:txBody>
          <a:bodyPr>
            <a:normAutofit fontScale="25000" lnSpcReduction="20000"/>
          </a:bodyPr>
          <a:lstStyle/>
          <a:p>
            <a:pPr fontAlgn="base"/>
            <a:r>
              <a:rPr lang="ru-RU" sz="4000" b="1" dirty="0" smtClean="0"/>
              <a:t>Как направить материнский капитал на образование детей</a:t>
            </a:r>
          </a:p>
          <a:p>
            <a:pPr fontAlgn="base"/>
            <a:r>
              <a:rPr lang="ru-RU" sz="4000" dirty="0" smtClean="0"/>
              <a:t>Направить материнский капитал на образование любого из детей можно, когда второму, третьему ребенку или последующим детям исполнится три года. На дату начала обучения ребенок должен быть не старше 25 лет. Образовательная организация должна находиться на территории России и иметь право на оказание соответствующих образовательных услуг.</a:t>
            </a:r>
          </a:p>
          <a:p>
            <a:pPr fontAlgn="base"/>
            <a:r>
              <a:rPr lang="ru-RU" sz="4000" b="1" dirty="0" smtClean="0">
                <a:hlinkClick r:id="rId2"/>
              </a:rPr>
              <a:t>Куда обратиться</a:t>
            </a:r>
            <a:endParaRPr lang="ru-RU" sz="4000" b="1" dirty="0" smtClean="0"/>
          </a:p>
          <a:p>
            <a:pPr fontAlgn="base"/>
            <a:r>
              <a:rPr lang="ru-RU" sz="4000" dirty="0" smtClean="0"/>
              <a:t>Заявление о распоряжении материнским капиталом нужно подать в территориальный орган Пенсионного фонда России по месту жительства (пребывания) или фактического проживания.</a:t>
            </a:r>
          </a:p>
          <a:p>
            <a:pPr fontAlgn="base"/>
            <a:r>
              <a:rPr lang="ru-RU" sz="4000" b="1" dirty="0" smtClean="0">
                <a:hlinkClick r:id="rId2"/>
              </a:rPr>
              <a:t>На какие именно услуги можно направить материнский капитал</a:t>
            </a:r>
            <a:endParaRPr lang="ru-RU" sz="4000" b="1" dirty="0" smtClean="0"/>
          </a:p>
          <a:p>
            <a:pPr fontAlgn="base"/>
            <a:r>
              <a:rPr lang="ru-RU" sz="4000" i="1" dirty="0" smtClean="0"/>
              <a:t>оплата платных образовательных услуг по образовательным программам, имеющим государственную аккредитацию;</a:t>
            </a:r>
          </a:p>
          <a:p>
            <a:pPr fontAlgn="base"/>
            <a:r>
              <a:rPr lang="ru-RU" sz="4000" i="1" dirty="0" smtClean="0"/>
              <a:t>оплата содержания ребенка (детей) и (или) присмотра и ухода за ребенком (детьми) в образовательной организации;</a:t>
            </a:r>
          </a:p>
          <a:p>
            <a:pPr fontAlgn="base"/>
            <a:r>
              <a:rPr lang="ru-RU" sz="4000" i="1" dirty="0" smtClean="0"/>
              <a:t>оплата пользования жилым помещением  и коммунальных услуг в общежитии, предоставляемом образовательной организацией на период обучения.</a:t>
            </a:r>
          </a:p>
          <a:p>
            <a:pPr fontAlgn="base"/>
            <a:r>
              <a:rPr lang="ru-RU" sz="4000" b="1" dirty="0" smtClean="0">
                <a:hlinkClick r:id="rId2"/>
              </a:rPr>
              <a:t>Какие документы представить</a:t>
            </a:r>
            <a:endParaRPr lang="ru-RU" sz="4000" b="1" dirty="0" smtClean="0"/>
          </a:p>
          <a:p>
            <a:pPr fontAlgn="base"/>
            <a:r>
              <a:rPr lang="ru-RU" sz="4000" b="1" dirty="0" smtClean="0"/>
              <a:t>Общий пакет документов</a:t>
            </a:r>
            <a:endParaRPr lang="ru-RU" sz="4000" dirty="0" smtClean="0"/>
          </a:p>
          <a:p>
            <a:pPr fontAlgn="base"/>
            <a:r>
              <a:rPr lang="ru-RU" sz="4000" i="1" dirty="0" smtClean="0"/>
              <a:t>письменное заявление владельца сертификата о распоряжении средствами (частью средств) материнского капитала. Бланк заявления выдается в территориальном органе Пенсионного фонда России по месту жительства (пребывания)  или фактического проживания;</a:t>
            </a:r>
          </a:p>
          <a:p>
            <a:pPr fontAlgn="base"/>
            <a:r>
              <a:rPr lang="ru-RU" sz="4000" i="1" dirty="0" smtClean="0"/>
              <a:t>сертификат на материнский (семейный) капитал или его дубликат;</a:t>
            </a:r>
          </a:p>
          <a:p>
            <a:pPr fontAlgn="base"/>
            <a:r>
              <a:rPr lang="ru-RU" sz="4000" i="1" dirty="0" smtClean="0"/>
              <a:t>документы, удостоверяющие личность, место жительства (пребывания) лица, получившего сертификат;</a:t>
            </a:r>
          </a:p>
          <a:p>
            <a:pPr fontAlgn="base"/>
            <a:r>
              <a:rPr lang="ru-RU" sz="4000" i="1" dirty="0" smtClean="0"/>
              <a:t>страховое свидетельство обязательного пенсионного страхования лица, получившего сертификат;</a:t>
            </a:r>
          </a:p>
          <a:p>
            <a:pPr fontAlgn="base"/>
            <a:r>
              <a:rPr lang="ru-RU" sz="4000" i="1" dirty="0" smtClean="0"/>
              <a:t>если заявление о распоряжении подается через представителя лица, получившего сертификат: документы, удостоверяющие личность, место жительства (пребывания) и полномочия представителя.</a:t>
            </a:r>
          </a:p>
          <a:p>
            <a:pPr fontAlgn="base"/>
            <a:r>
              <a:rPr lang="ru-RU" sz="4000" b="1" dirty="0" smtClean="0"/>
              <a:t>Документы для направления средств МСК на оплату платных образовательных услуг:</a:t>
            </a:r>
            <a:endParaRPr lang="ru-RU" sz="4000" dirty="0" smtClean="0"/>
          </a:p>
          <a:p>
            <a:pPr fontAlgn="base"/>
            <a:r>
              <a:rPr lang="ru-RU" sz="4000" i="1" dirty="0" smtClean="0"/>
              <a:t>заверенная образовательной организацией копия договора об оказании платных образовательных услуг.</a:t>
            </a:r>
          </a:p>
          <a:p>
            <a:pPr fontAlgn="base"/>
            <a:r>
              <a:rPr lang="ru-RU" sz="4000" b="1" dirty="0" smtClean="0"/>
              <a:t>Документы для направления средств МСК на оплату содержания ребенка (детей) и (или) присмотра и ухода за ребенком (детьми) в образовательной организации:</a:t>
            </a:r>
            <a:endParaRPr lang="ru-RU" sz="4000" dirty="0" smtClean="0"/>
          </a:p>
          <a:p>
            <a:pPr fontAlgn="base"/>
            <a:r>
              <a:rPr lang="ru-RU" sz="4000" i="1" dirty="0" smtClean="0"/>
              <a:t>договор между образовательной организацией и владельцем сертификата. Договор должен включать обязательства организации по содержанию ребенка и (или) присмотру и уходу за ребенком, а также  расчет размера платы за это.</a:t>
            </a:r>
          </a:p>
          <a:p>
            <a:pPr fontAlgn="base"/>
            <a:r>
              <a:rPr lang="ru-RU" sz="4000" b="1" dirty="0" smtClean="0"/>
              <a:t>Документы для направления средств МСК на оплату проживания в общежитии:</a:t>
            </a:r>
            <a:endParaRPr lang="ru-RU" sz="4000" dirty="0" smtClean="0"/>
          </a:p>
          <a:p>
            <a:pPr fontAlgn="base"/>
            <a:r>
              <a:rPr lang="ru-RU" sz="4000" i="1" dirty="0" smtClean="0"/>
              <a:t>договор найма жилого помещения в общежитии с указанием суммы и сроков внесения платы;</a:t>
            </a:r>
          </a:p>
          <a:p>
            <a:pPr fontAlgn="base"/>
            <a:r>
              <a:rPr lang="ru-RU" sz="4000" i="1" dirty="0" smtClean="0"/>
              <a:t>справка из образовательной организации, подтверждающая факт проживания ребенка в общежитии.</a:t>
            </a:r>
          </a:p>
          <a:p>
            <a:endParaRPr lang="ru-RU" dirty="0"/>
          </a:p>
        </p:txBody>
      </p:sp>
      <p:sp>
        <p:nvSpPr>
          <p:cNvPr id="2" name="Заголовок 1"/>
          <p:cNvSpPr>
            <a:spLocks noGrp="1"/>
          </p:cNvSpPr>
          <p:nvPr>
            <p:ph type="title"/>
          </p:nvPr>
        </p:nvSpPr>
        <p:spPr/>
        <p:txBody>
          <a:bodyPr>
            <a:normAutofit fontScale="90000"/>
          </a:bodyPr>
          <a:lstStyle/>
          <a:p>
            <a:pPr fontAlgn="base"/>
            <a:r>
              <a:rPr lang="ru-RU" b="1" dirty="0" smtClean="0"/>
              <a:t>Как направить материнский капитал на образование детей</a:t>
            </a:r>
          </a:p>
        </p:txBody>
      </p:sp>
    </p:spTree>
    <p:extLst>
      <p:ext uri="{BB962C8B-B14F-4D97-AF65-F5344CB8AC3E}">
        <p14:creationId xmlns="" xmlns:p14="http://schemas.microsoft.com/office/powerpoint/2010/main" val="23973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692696"/>
            <a:ext cx="7408333" cy="5433467"/>
          </a:xfrm>
        </p:spPr>
        <p:txBody>
          <a:bodyPr>
            <a:noAutofit/>
          </a:bodyPr>
          <a:lstStyle/>
          <a:p>
            <a:pPr fontAlgn="base"/>
            <a:endParaRPr lang="ru-RU" sz="1200" dirty="0" smtClean="0"/>
          </a:p>
          <a:p>
            <a:pPr fontAlgn="base">
              <a:buNone/>
            </a:pPr>
            <a:endParaRPr lang="ru-RU" sz="1400" dirty="0" smtClean="0"/>
          </a:p>
          <a:p>
            <a:pPr fontAlgn="base">
              <a:buNone/>
            </a:pPr>
            <a:endParaRPr lang="ru-RU" sz="1400" dirty="0" smtClean="0"/>
          </a:p>
          <a:p>
            <a:pPr fontAlgn="base">
              <a:buNone/>
            </a:pPr>
            <a:r>
              <a:rPr lang="ru-RU" sz="1400" dirty="0" smtClean="0"/>
              <a:t>	Распорядиться </a:t>
            </a:r>
            <a:r>
              <a:rPr lang="ru-RU" sz="1400" dirty="0" smtClean="0"/>
              <a:t>материнским (семейным) капиталом на улучшение жилищных условий можно, когда второму, третьему ребенку или последующим детям исполнится три года. Исключение – уплата первоначального взноса по жилищному кредиту или займу, а также направление средств материнского (семейного) капитала на погашение жилищных кредитов и займов. В этом случае воспользоваться материнским капиталом можно сразу после рождения (усыновления) второго или последующего ребенка.</a:t>
            </a:r>
          </a:p>
          <a:p>
            <a:pPr fontAlgn="base"/>
            <a:r>
              <a:rPr lang="ru-RU" sz="1400" b="1" dirty="0" smtClean="0">
                <a:hlinkClick r:id="rId2"/>
              </a:rPr>
              <a:t>Куда обратиться</a:t>
            </a:r>
            <a:endParaRPr lang="ru-RU" sz="1400" b="1" dirty="0" smtClean="0"/>
          </a:p>
          <a:p>
            <a:pPr fontAlgn="base"/>
            <a:r>
              <a:rPr lang="ru-RU" sz="1400" dirty="0" smtClean="0"/>
              <a:t>Заявление о распоряжении материнским (семейным) капиталом нужно подать в территориальный орган Пенсионного фонда России по месту жительства (пребывания) или фактического проживания.</a:t>
            </a:r>
          </a:p>
          <a:p>
            <a:pPr fontAlgn="base"/>
            <a:r>
              <a:rPr lang="ru-RU" sz="1400" b="1" dirty="0" smtClean="0">
                <a:hlinkClick r:id="rId2"/>
              </a:rPr>
              <a:t>На какие именно улучшения жилищных условий можно направить средства материнского (семейного) капитала</a:t>
            </a:r>
            <a:endParaRPr lang="ru-RU" sz="1400" b="1" dirty="0" smtClean="0"/>
          </a:p>
          <a:p>
            <a:pPr fontAlgn="base"/>
            <a:r>
              <a:rPr lang="ru-RU" sz="1400" i="1" dirty="0" smtClean="0"/>
              <a:t>приобретение жилого помещения;</a:t>
            </a:r>
          </a:p>
          <a:p>
            <a:pPr fontAlgn="base"/>
            <a:r>
              <a:rPr lang="ru-RU" sz="1400" i="1" dirty="0" smtClean="0"/>
              <a:t>строительство или реконструкция объекта индивидуального жилищного строительства (ИЖС) с привлечением строительной организации;</a:t>
            </a:r>
          </a:p>
          <a:p>
            <a:pPr fontAlgn="base"/>
            <a:r>
              <a:rPr lang="ru-RU" sz="1400" i="1" dirty="0" smtClean="0"/>
              <a:t>строительство или реконструкция объекта индивидуального жилищного строительства без привлечения строительной организации;</a:t>
            </a:r>
          </a:p>
          <a:p>
            <a:pPr fontAlgn="base"/>
            <a:r>
              <a:rPr lang="ru-RU" sz="1400" i="1" dirty="0" smtClean="0"/>
              <a:t>компенсация затрат за построенный или реконструированный объект индивидуального жилищного строительства;</a:t>
            </a:r>
          </a:p>
          <a:p>
            <a:pPr fontAlgn="base"/>
            <a:endParaRPr lang="ru-RU" sz="1200" dirty="0"/>
          </a:p>
        </p:txBody>
      </p:sp>
      <p:sp>
        <p:nvSpPr>
          <p:cNvPr id="2" name="Заголовок 1"/>
          <p:cNvSpPr>
            <a:spLocks noGrp="1"/>
          </p:cNvSpPr>
          <p:nvPr>
            <p:ph type="title"/>
          </p:nvPr>
        </p:nvSpPr>
        <p:spPr>
          <a:xfrm>
            <a:off x="457200" y="338328"/>
            <a:ext cx="8229600" cy="642400"/>
          </a:xfrm>
        </p:spPr>
        <p:txBody>
          <a:bodyPr>
            <a:normAutofit fontScale="90000"/>
          </a:bodyPr>
          <a:lstStyle/>
          <a:p>
            <a:r>
              <a:rPr lang="ru-RU" sz="2800" dirty="0" smtClean="0"/>
              <a:t>Как направить материнский капитал на улучшение жилищных условий</a:t>
            </a:r>
            <a:endParaRPr lang="ru-RU" sz="2800" dirty="0"/>
          </a:p>
        </p:txBody>
      </p:sp>
    </p:spTree>
    <p:extLst>
      <p:ext uri="{BB962C8B-B14F-4D97-AF65-F5344CB8AC3E}">
        <p14:creationId xmlns="" xmlns:p14="http://schemas.microsoft.com/office/powerpoint/2010/main" val="4052377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916832"/>
            <a:ext cx="7408333" cy="4209331"/>
          </a:xfrm>
        </p:spPr>
        <p:txBody>
          <a:bodyPr>
            <a:normAutofit fontScale="77500" lnSpcReduction="20000"/>
          </a:bodyPr>
          <a:lstStyle/>
          <a:p>
            <a:pPr fontAlgn="base">
              <a:buNone/>
            </a:pPr>
            <a:endParaRPr lang="ru-RU" dirty="0" smtClean="0"/>
          </a:p>
          <a:p>
            <a:pPr fontAlgn="base"/>
            <a:r>
              <a:rPr lang="ru-RU" sz="2300" i="1" dirty="0" smtClean="0"/>
              <a:t>уплата первоначального взноса при получении кредита (займа), в том числе ипотечного, на приобретение или строительство жилья;</a:t>
            </a:r>
          </a:p>
          <a:p>
            <a:pPr fontAlgn="base"/>
            <a:r>
              <a:rPr lang="ru-RU" sz="2300" i="1" dirty="0" smtClean="0"/>
              <a:t>погашение основного долга и уплата процентов по кредитам или займам на приобретение или строительство жилья, в том числе ипотечным;</a:t>
            </a:r>
          </a:p>
          <a:p>
            <a:pPr fontAlgn="base"/>
            <a:r>
              <a:rPr lang="ru-RU" sz="2300" i="1" dirty="0" smtClean="0"/>
              <a:t>уплата цены по договору участия в долевом строительстве;</a:t>
            </a:r>
          </a:p>
          <a:p>
            <a:pPr fontAlgn="base"/>
            <a:r>
              <a:rPr lang="ru-RU" sz="2300" i="1" dirty="0" smtClean="0"/>
              <a:t>платеж в счет уплаты вступительного взноса и (или) паевого взноса, если владелец сертификата либо его супруг (супруга) является участником жилищного, жилищно-строительного, жилищного накопительного кооператива.</a:t>
            </a:r>
          </a:p>
          <a:p>
            <a:pPr fontAlgn="base"/>
            <a:r>
              <a:rPr lang="ru-RU" sz="2300" dirty="0" smtClean="0"/>
              <a:t>Важно отметить, что приобретаемое жилое помещение должно находиться на территории России. Ремонт жилого помещения, применительно к распоряжению материнским капиталом, улучшением жилищных условий не является.</a:t>
            </a:r>
          </a:p>
          <a:p>
            <a:endParaRPr lang="ru-RU" dirty="0"/>
          </a:p>
        </p:txBody>
      </p:sp>
      <p:sp>
        <p:nvSpPr>
          <p:cNvPr id="2" name="Заголовок 1"/>
          <p:cNvSpPr>
            <a:spLocks noGrp="1"/>
          </p:cNvSpPr>
          <p:nvPr>
            <p:ph type="title"/>
          </p:nvPr>
        </p:nvSpPr>
        <p:spPr>
          <a:xfrm>
            <a:off x="457200" y="338328"/>
            <a:ext cx="8229600" cy="570392"/>
          </a:xfrm>
        </p:spPr>
        <p:txBody>
          <a:bodyPr>
            <a:normAutofit fontScale="90000"/>
          </a:bodyPr>
          <a:lstStyle/>
          <a:p>
            <a:endParaRPr lang="ru-RU" dirty="0"/>
          </a:p>
        </p:txBody>
      </p:sp>
    </p:spTree>
    <p:extLst>
      <p:ext uri="{BB962C8B-B14F-4D97-AF65-F5344CB8AC3E}">
        <p14:creationId xmlns="" xmlns:p14="http://schemas.microsoft.com/office/powerpoint/2010/main" val="3337261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844824"/>
            <a:ext cx="7408333" cy="4281339"/>
          </a:xfrm>
        </p:spPr>
        <p:txBody>
          <a:bodyPr>
            <a:normAutofit fontScale="62500" lnSpcReduction="20000"/>
          </a:bodyPr>
          <a:lstStyle/>
          <a:p>
            <a:pPr fontAlgn="base"/>
            <a:r>
              <a:rPr lang="ru-RU" dirty="0" smtClean="0"/>
              <a:t>Средства </a:t>
            </a:r>
            <a:r>
              <a:rPr lang="ru-RU" dirty="0" smtClean="0"/>
              <a:t>(часть средств) материнского (семейного) капитала по заявлению женщины, получившей сертификат, могут быть включены в состав средств пенсионных накоплений и переданы в доверительное управление управляющей компании или в негосударственный пенсионный фонд – по выбору мамы.</a:t>
            </a:r>
          </a:p>
          <a:p>
            <a:pPr fontAlgn="base"/>
            <a:r>
              <a:rPr lang="ru-RU" b="1" dirty="0" smtClean="0">
                <a:hlinkClick r:id="rId2"/>
              </a:rPr>
              <a:t>Куда обратиться</a:t>
            </a:r>
            <a:endParaRPr lang="ru-RU" b="1" dirty="0" smtClean="0"/>
          </a:p>
          <a:p>
            <a:pPr fontAlgn="base"/>
            <a:r>
              <a:rPr lang="ru-RU" dirty="0" smtClean="0"/>
              <a:t>Заявление о распоряжении материнским капиталом можно подать в территориальный орган Пенсионного фонда России по месту жительства (пребывания) или фактического проживания.</a:t>
            </a:r>
          </a:p>
          <a:p>
            <a:pPr fontAlgn="base"/>
            <a:r>
              <a:rPr lang="ru-RU" b="1" dirty="0" smtClean="0">
                <a:hlinkClick r:id="rId2"/>
              </a:rPr>
              <a:t>Можно ли вернуть средства материнского (семейного) капитала, которые были направлены на формирование накопительной части пенсии?</a:t>
            </a:r>
            <a:endParaRPr lang="ru-RU" b="1" dirty="0" smtClean="0"/>
          </a:p>
          <a:p>
            <a:pPr fontAlgn="base"/>
            <a:r>
              <a:rPr lang="ru-RU" dirty="0" smtClean="0"/>
              <a:t>Да, можно. Женщины, которые изначально выбрали такой вариант использования средств материнского (семейного) капитала, впоследствии могут изменить свой выбор для распоряжения средствами МСК по другим направлениям (улучшение жилищных условий либо получение образования ребенком). Для этого нужно направить в территориальный орган Пенсионного фонда России по месту жительства (пребывания) или фактического проживания заявление об отказе от направления средств МСК или его части на формирование будущей пенсии. Главное – сделать это до назначения пенсии.</a:t>
            </a:r>
          </a:p>
          <a:p>
            <a:pPr fontAlgn="base"/>
            <a:r>
              <a:rPr lang="ru-RU" dirty="0" smtClean="0">
                <a:hlinkClick r:id="rId3"/>
              </a:rPr>
              <a:t>Бланк заявления об отказе от направления средств МСК или его части</a:t>
            </a:r>
            <a:endParaRPr lang="ru-RU" dirty="0" smtClean="0"/>
          </a:p>
          <a:p>
            <a:endParaRPr lang="ru-RU" dirty="0"/>
          </a:p>
        </p:txBody>
      </p:sp>
      <p:sp>
        <p:nvSpPr>
          <p:cNvPr id="2" name="Заголовок 1"/>
          <p:cNvSpPr>
            <a:spLocks noGrp="1"/>
          </p:cNvSpPr>
          <p:nvPr>
            <p:ph type="title"/>
          </p:nvPr>
        </p:nvSpPr>
        <p:spPr/>
        <p:txBody>
          <a:bodyPr>
            <a:noAutofit/>
          </a:bodyPr>
          <a:lstStyle/>
          <a:p>
            <a:r>
              <a:rPr lang="ru-RU" sz="2000" b="1" dirty="0" smtClean="0"/>
              <a:t>Как направить средства материнского (семейного) капитала на накопительную пенсию мамы</a:t>
            </a:r>
            <a:r>
              <a:rPr lang="ru-RU" sz="4000" b="1" dirty="0" smtClean="0"/>
              <a:t/>
            </a:r>
            <a:br>
              <a:rPr lang="ru-RU" sz="4000" b="1" dirty="0" smtClean="0"/>
            </a:br>
            <a:endParaRPr lang="ru-RU" sz="4000" dirty="0"/>
          </a:p>
        </p:txBody>
      </p:sp>
    </p:spTree>
    <p:extLst>
      <p:ext uri="{BB962C8B-B14F-4D97-AF65-F5344CB8AC3E}">
        <p14:creationId xmlns="" xmlns:p14="http://schemas.microsoft.com/office/powerpoint/2010/main" val="390015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700808"/>
            <a:ext cx="7408333" cy="4425355"/>
          </a:xfrm>
        </p:spPr>
        <p:txBody>
          <a:bodyPr>
            <a:normAutofit fontScale="55000" lnSpcReduction="20000"/>
          </a:bodyPr>
          <a:lstStyle/>
          <a:p>
            <a:pPr fontAlgn="base"/>
            <a:r>
              <a:rPr lang="ru-RU" dirty="0" smtClean="0"/>
              <a:t>Единовременная выплата из средств материнского (семейного) капитала предусмотрена Планом первоочередных мероприятий по обеспечению устойчивого развития экономики и социальной стабильности в 2015 году. Выплата установлена в размере 20 тысяч рублей и может быть направлена на любые нужды семьи. Если сумма остатка средств материнского капитала после его использования составляет менее 20 тысяч рублей, выплачивается размер фактического остатка средств материнского капитала на дату подачи заявления о предоставлении такой выплаты.</a:t>
            </a:r>
          </a:p>
          <a:p>
            <a:pPr fontAlgn="base"/>
            <a:r>
              <a:rPr lang="ru-RU" b="1" dirty="0" smtClean="0">
                <a:hlinkClick r:id="rId2"/>
              </a:rPr>
              <a:t>Кто имеет право</a:t>
            </a:r>
            <a:endParaRPr lang="ru-RU" b="1" dirty="0" smtClean="0"/>
          </a:p>
          <a:p>
            <a:pPr fontAlgn="base"/>
            <a:r>
              <a:rPr lang="ru-RU" dirty="0" smtClean="0"/>
              <a:t>Подать заявление могут все владельцы сертификата на материнский капитал, проживающие на территории Российской Федерации, вне зависимости от того, сколько времени прошло со дня рождения ребенка, давшего право на получение сертификата. Воспользоваться правом на получение единовременной выплаты смогут все семьи, которые стали или станут обладателями сертификата на материнский (семейный) капитал по состоянию на 31 декабря 2015 года. При решении получить единовременную выплату заявление в ПФР необходимо подать не позднее 31 марта 2016 года.</a:t>
            </a:r>
          </a:p>
          <a:p>
            <a:pPr fontAlgn="base"/>
            <a:r>
              <a:rPr lang="ru-RU" b="1" dirty="0" smtClean="0">
                <a:hlinkClick r:id="rId2"/>
              </a:rPr>
              <a:t>Куда обратиться</a:t>
            </a:r>
            <a:endParaRPr lang="ru-RU" b="1" dirty="0" smtClean="0"/>
          </a:p>
          <a:p>
            <a:pPr fontAlgn="base"/>
            <a:r>
              <a:rPr lang="ru-RU" dirty="0" smtClean="0"/>
              <a:t>Заявление о единовременной выплате из средств материнского (семейного) капитала нужно подать в территориальный орган Пенсионного фонда России или МФЦ по месту жительства (пребывания) или фактического проживания</a:t>
            </a:r>
            <a:r>
              <a:rPr lang="ru-RU" dirty="0" smtClean="0"/>
              <a:t>.</a:t>
            </a:r>
          </a:p>
          <a:p>
            <a:pPr fontAlgn="base"/>
            <a:r>
              <a:rPr lang="ru-RU" b="1" dirty="0" smtClean="0">
                <a:hlinkClick r:id="rId2"/>
              </a:rPr>
              <a:t> </a:t>
            </a:r>
            <a:r>
              <a:rPr lang="ru-RU" b="1" dirty="0" smtClean="0">
                <a:hlinkClick r:id="rId2"/>
              </a:rPr>
              <a:t>В какие сроки будут перечислены средства</a:t>
            </a:r>
            <a:endParaRPr lang="ru-RU" b="1" dirty="0" smtClean="0"/>
          </a:p>
          <a:p>
            <a:pPr fontAlgn="base"/>
            <a:r>
              <a:rPr lang="ru-RU" dirty="0" smtClean="0"/>
              <a:t>В случае принятия положительного решения срок перечисления средств материнского (семейного) капитала Пенсионным фондом России не превышает двух месяцев со дня подачи заявления.</a:t>
            </a:r>
          </a:p>
          <a:p>
            <a:pPr fontAlgn="base"/>
            <a:endParaRPr lang="ru-RU" dirty="0"/>
          </a:p>
        </p:txBody>
      </p:sp>
      <p:sp>
        <p:nvSpPr>
          <p:cNvPr id="2" name="Заголовок 1"/>
          <p:cNvSpPr>
            <a:spLocks noGrp="1"/>
          </p:cNvSpPr>
          <p:nvPr>
            <p:ph type="title"/>
          </p:nvPr>
        </p:nvSpPr>
        <p:spPr/>
        <p:txBody>
          <a:bodyPr>
            <a:normAutofit fontScale="90000"/>
          </a:bodyPr>
          <a:lstStyle/>
          <a:p>
            <a:r>
              <a:rPr lang="ru-RU" sz="2700" b="1" dirty="0" smtClean="0"/>
              <a:t>Как получить единовременную выплату из средств материнского (семейного) капитала</a:t>
            </a:r>
            <a:r>
              <a:rPr lang="ru-RU" sz="4000" b="1" dirty="0" smtClean="0"/>
              <a:t/>
            </a:r>
            <a:br>
              <a:rPr lang="ru-RU" sz="4000" b="1" dirty="0" smtClean="0"/>
            </a:br>
            <a:endParaRPr lang="ru-RU" sz="4000" dirty="0"/>
          </a:p>
        </p:txBody>
      </p:sp>
    </p:spTree>
    <p:extLst>
      <p:ext uri="{BB962C8B-B14F-4D97-AF65-F5344CB8AC3E}">
        <p14:creationId xmlns="" xmlns:p14="http://schemas.microsoft.com/office/powerpoint/2010/main" val="2312632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738</TotalTime>
  <Words>1608</Words>
  <Application>Microsoft Office PowerPoint</Application>
  <PresentationFormat>Экран (4:3)</PresentationFormat>
  <Paragraphs>124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Волна</vt:lpstr>
      <vt:lpstr>Пособия и выплаты по беременности, родам, по уходу за ребенком</vt:lpstr>
      <vt:lpstr>   Пособие по беременности и родам в 2015 году     </vt:lpstr>
      <vt:lpstr>Документы для получения пособия по беременности и родам</vt:lpstr>
      <vt:lpstr>При обращении за декретными выплатами важно не пропустить срок подачи документов ­ шесть месяцев со дня окончания отпуска по беременности и родам.  </vt:lpstr>
      <vt:lpstr> Пособие при рождении ребенка в 2015 году </vt:lpstr>
      <vt:lpstr>Документы для получения пособия при рождении ребенка </vt:lpstr>
      <vt:lpstr> Пособие в ранние сроки беременности в 2015 году  </vt:lpstr>
      <vt:lpstr>Слайд 8</vt:lpstr>
      <vt:lpstr>    Пособие по уходу за ребенком до 1.5 лет в 2015 году    </vt:lpstr>
      <vt:lpstr>Документы для получения пособия по уходу за ребенком до 1,5 лет</vt:lpstr>
      <vt:lpstr>Слайд 11</vt:lpstr>
      <vt:lpstr>Слайд 12</vt:lpstr>
      <vt:lpstr>Компенсации по уходу за ребенком до 3 лет</vt:lpstr>
      <vt:lpstr>Материнский капитал </vt:lpstr>
      <vt:lpstr>Слайд 15</vt:lpstr>
      <vt:lpstr>Как направить материнский капитал на образование детей</vt:lpstr>
      <vt:lpstr>Как направить материнский капитал на улучшение жилищных условий</vt:lpstr>
      <vt:lpstr>Слайд 18</vt:lpstr>
      <vt:lpstr>Как направить средства материнского (семейного) капитала на накопительную пенсию мамы </vt:lpstr>
      <vt:lpstr>Как получить единовременную выплату из средств материнского (семейного) капитала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Правовые аспекты помощи людям с психическими и интеллектуальными нарушениями</dc:title>
  <dc:creator>NStarinova</dc:creator>
  <cp:lastModifiedBy>компик</cp:lastModifiedBy>
  <cp:revision>72</cp:revision>
  <cp:lastPrinted>2015-05-25T15:24:26Z</cp:lastPrinted>
  <dcterms:created xsi:type="dcterms:W3CDTF">2015-05-25T12:27:39Z</dcterms:created>
  <dcterms:modified xsi:type="dcterms:W3CDTF">2015-12-09T12:55:14Z</dcterms:modified>
</cp:coreProperties>
</file>