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79" r:id="rId2"/>
    <p:sldId id="299" r:id="rId3"/>
    <p:sldId id="258" r:id="rId4"/>
    <p:sldId id="256" r:id="rId5"/>
    <p:sldId id="257" r:id="rId6"/>
    <p:sldId id="302" r:id="rId7"/>
    <p:sldId id="270" r:id="rId8"/>
    <p:sldId id="282" r:id="rId9"/>
    <p:sldId id="300" r:id="rId10"/>
    <p:sldId id="306" r:id="rId11"/>
    <p:sldId id="307" r:id="rId12"/>
    <p:sldId id="269" r:id="rId13"/>
    <p:sldId id="262" r:id="rId14"/>
    <p:sldId id="301" r:id="rId15"/>
    <p:sldId id="266" r:id="rId16"/>
    <p:sldId id="308" r:id="rId17"/>
    <p:sldId id="275" r:id="rId18"/>
    <p:sldId id="303" r:id="rId19"/>
    <p:sldId id="271" r:id="rId20"/>
    <p:sldId id="272" r:id="rId21"/>
    <p:sldId id="304" r:id="rId22"/>
    <p:sldId id="305" r:id="rId23"/>
    <p:sldId id="283" r:id="rId24"/>
    <p:sldId id="273" r:id="rId25"/>
    <p:sldId id="274" r:id="rId26"/>
    <p:sldId id="276" r:id="rId27"/>
    <p:sldId id="280" r:id="rId28"/>
    <p:sldId id="277" r:id="rId29"/>
    <p:sldId id="278" r:id="rId30"/>
    <p:sldId id="281" r:id="rId31"/>
    <p:sldId id="284" r:id="rId32"/>
    <p:sldId id="285" r:id="rId33"/>
    <p:sldId id="286" r:id="rId34"/>
    <p:sldId id="287" r:id="rId35"/>
  </p:sldIdLst>
  <p:sldSz cx="9144000" cy="6858000" type="screen4x3"/>
  <p:notesSz cx="6797675" cy="98742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92" autoAdjust="0"/>
  </p:normalViewPr>
  <p:slideViewPr>
    <p:cSldViewPr>
      <p:cViewPr>
        <p:scale>
          <a:sx n="107" d="100"/>
          <a:sy n="107" d="100"/>
        </p:scale>
        <p:origin x="-84" y="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5659" cy="49371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4" y="1"/>
            <a:ext cx="2945659" cy="493712"/>
          </a:xfrm>
          <a:prstGeom prst="rect">
            <a:avLst/>
          </a:prstGeom>
        </p:spPr>
        <p:txBody>
          <a:bodyPr vert="horz" lIns="91440" tIns="45720" rIns="91440" bIns="45720" rtlCol="0"/>
          <a:lstStyle>
            <a:lvl1pPr algn="r">
              <a:defRPr sz="1200"/>
            </a:lvl1pPr>
          </a:lstStyle>
          <a:p>
            <a:fld id="{C775C04C-34A6-4CDE-B68E-C6E50B9CD7FA}" type="datetimeFigureOut">
              <a:rPr lang="ru-RU" smtClean="0"/>
              <a:t>26.11.2015</a:t>
            </a:fld>
            <a:endParaRPr lang="ru-RU"/>
          </a:p>
        </p:txBody>
      </p:sp>
      <p:sp>
        <p:nvSpPr>
          <p:cNvPr id="4" name="Образ слайда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690269"/>
            <a:ext cx="5438140" cy="4443412"/>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1" y="9378825"/>
            <a:ext cx="2945659" cy="49371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4" y="9378825"/>
            <a:ext cx="2945659" cy="493712"/>
          </a:xfrm>
          <a:prstGeom prst="rect">
            <a:avLst/>
          </a:prstGeom>
        </p:spPr>
        <p:txBody>
          <a:bodyPr vert="horz" lIns="91440" tIns="45720" rIns="91440" bIns="45720" rtlCol="0" anchor="b"/>
          <a:lstStyle>
            <a:lvl1pPr algn="r">
              <a:defRPr sz="1200"/>
            </a:lvl1pPr>
          </a:lstStyle>
          <a:p>
            <a:fld id="{71E4B5B2-9DEE-4989-BB0C-28C38A03435D}" type="slidenum">
              <a:rPr lang="ru-RU" smtClean="0"/>
              <a:t>‹#›</a:t>
            </a:fld>
            <a:endParaRPr lang="ru-RU"/>
          </a:p>
        </p:txBody>
      </p:sp>
    </p:spTree>
    <p:extLst>
      <p:ext uri="{BB962C8B-B14F-4D97-AF65-F5344CB8AC3E}">
        <p14:creationId xmlns:p14="http://schemas.microsoft.com/office/powerpoint/2010/main" val="2541936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1E4B5B2-9DEE-4989-BB0C-28C38A03435D}" type="slidenum">
              <a:rPr lang="ru-RU" smtClean="0"/>
              <a:t>30</a:t>
            </a:fld>
            <a:endParaRPr lang="ru-RU"/>
          </a:p>
        </p:txBody>
      </p:sp>
    </p:spTree>
    <p:extLst>
      <p:ext uri="{BB962C8B-B14F-4D97-AF65-F5344CB8AC3E}">
        <p14:creationId xmlns:p14="http://schemas.microsoft.com/office/powerpoint/2010/main" val="1273313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279A8631-E346-4B32-8C16-4D2EC7D32C46}" type="datetimeFigureOut">
              <a:rPr lang="ru-RU" smtClean="0"/>
              <a:t>26.11.2015</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CA9A2C3-26DE-4DA8-963B-902FB98A36A1}"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79A8631-E346-4B32-8C16-4D2EC7D32C46}" type="datetimeFigureOut">
              <a:rPr lang="ru-RU" smtClean="0"/>
              <a:t>26.11.2015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279A8631-E346-4B32-8C16-4D2EC7D32C46}" type="datetimeFigureOut">
              <a:rPr lang="ru-RU" smtClean="0"/>
              <a:t>26.11.2015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79A8631-E346-4B32-8C16-4D2EC7D32C46}" type="datetimeFigureOut">
              <a:rPr lang="ru-RU" smtClean="0"/>
              <a:t>26.11.2015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279A8631-E346-4B32-8C16-4D2EC7D32C46}" type="datetimeFigureOut">
              <a:rPr lang="ru-RU" smtClean="0"/>
              <a:t>26.11.2015</a:t>
            </a:fld>
            <a:endParaRPr lang="ru-RU"/>
          </a:p>
        </p:txBody>
      </p:sp>
      <p:sp>
        <p:nvSpPr>
          <p:cNvPr id="27" name="Номер слайда 26"/>
          <p:cNvSpPr>
            <a:spLocks noGrp="1"/>
          </p:cNvSpPr>
          <p:nvPr>
            <p:ph type="sldNum" sz="quarter" idx="11"/>
          </p:nvPr>
        </p:nvSpPr>
        <p:spPr/>
        <p:txBody>
          <a:bodyPr rtlCol="0"/>
          <a:lstStyle/>
          <a:p>
            <a:fld id="{6CA9A2C3-26DE-4DA8-963B-902FB98A36A1}"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279A8631-E346-4B32-8C16-4D2EC7D32C46}" type="datetimeFigureOut">
              <a:rPr lang="ru-RU" smtClean="0"/>
              <a:t>26.11.2015</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6CA9A2C3-26DE-4DA8-963B-902FB98A36A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79A8631-E346-4B32-8C16-4D2EC7D32C46}" type="datetimeFigureOut">
              <a:rPr lang="ru-RU" smtClean="0"/>
              <a:t>26.11.2015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79A8631-E346-4B32-8C16-4D2EC7D32C46}" type="datetimeFigureOut">
              <a:rPr lang="ru-RU" smtClean="0"/>
              <a:t>26.11.2015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279A8631-E346-4B32-8C16-4D2EC7D32C46}" type="datetimeFigureOut">
              <a:rPr lang="ru-RU" smtClean="0"/>
              <a:t>26.11.2015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79A8631-E346-4B32-8C16-4D2EC7D32C46}" type="datetimeFigureOut">
              <a:rPr lang="ru-RU" smtClean="0"/>
              <a:t>26.11.2015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79A8631-E346-4B32-8C16-4D2EC7D32C46}" type="datetimeFigureOut">
              <a:rPr lang="ru-RU" smtClean="0"/>
              <a:t>26.11.2015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A9A2C3-26DE-4DA8-963B-902FB98A36A1}"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279A8631-E346-4B32-8C16-4D2EC7D32C46}" type="datetimeFigureOut">
              <a:rPr lang="ru-RU" smtClean="0"/>
              <a:t>26.11.2015</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CA9A2C3-26DE-4DA8-963B-902FB98A36A1}"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consultantplus://offline/ref=342A0DA7B5D5E0DF203781B9FAE66BC4F19B55B5EC45CE0D7D1BB4D39CgFSFJ"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ПРАВОВЫЕ ОСНОВЫ </a:t>
            </a:r>
            <a:br>
              <a:rPr lang="ru-RU" dirty="0" smtClean="0"/>
            </a:br>
            <a:r>
              <a:rPr lang="ru-RU" dirty="0" smtClean="0"/>
              <a:t>ПОМОЩИ ИНВАЛИДАМ</a:t>
            </a:r>
            <a:endParaRPr lang="ru-RU" dirty="0"/>
          </a:p>
        </p:txBody>
      </p:sp>
      <p:sp>
        <p:nvSpPr>
          <p:cNvPr id="3" name="Подзаголовок 2"/>
          <p:cNvSpPr>
            <a:spLocks noGrp="1"/>
          </p:cNvSpPr>
          <p:nvPr>
            <p:ph type="subTitle" idx="1"/>
          </p:nvPr>
        </p:nvSpPr>
        <p:spPr/>
        <p:txBody>
          <a:bodyPr>
            <a:normAutofit/>
          </a:bodyPr>
          <a:lstStyle/>
          <a:p>
            <a:r>
              <a:rPr lang="ru-RU" dirty="0" smtClean="0"/>
              <a:t>Государственное регулирование вопросов социальной защиты инвалидов и организация церковной помощи инвалидам</a:t>
            </a:r>
            <a:endParaRPr lang="ru-RU" dirty="0"/>
          </a:p>
        </p:txBody>
      </p:sp>
    </p:spTree>
    <p:extLst>
      <p:ext uri="{BB962C8B-B14F-4D97-AF65-F5344CB8AC3E}">
        <p14:creationId xmlns:p14="http://schemas.microsoft.com/office/powerpoint/2010/main" val="297540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Нормативно-правовые акты</a:t>
            </a:r>
            <a:endParaRPr lang="ru-RU" dirty="0"/>
          </a:p>
        </p:txBody>
      </p:sp>
      <p:sp>
        <p:nvSpPr>
          <p:cNvPr id="3" name="Объект 2"/>
          <p:cNvSpPr>
            <a:spLocks noGrp="1"/>
          </p:cNvSpPr>
          <p:nvPr>
            <p:ph idx="1"/>
          </p:nvPr>
        </p:nvSpPr>
        <p:spPr/>
        <p:txBody>
          <a:bodyPr>
            <a:normAutofit fontScale="62500" lnSpcReduction="20000"/>
          </a:bodyPr>
          <a:lstStyle/>
          <a:p>
            <a:r>
              <a:rPr lang="ru-RU" dirty="0"/>
              <a:t>Федеральный закон от 24.11.1995 г. № 181-ФЗ «</a:t>
            </a:r>
            <a:r>
              <a:rPr lang="ru-RU" b="1" dirty="0"/>
              <a:t>О социальной защите инвалидов в РФ</a:t>
            </a:r>
            <a:r>
              <a:rPr lang="ru-RU" dirty="0"/>
              <a:t>» ред. от 29.06.2015</a:t>
            </a:r>
          </a:p>
          <a:p>
            <a:pPr marL="109728" indent="0">
              <a:buNone/>
            </a:pPr>
            <a:endParaRPr lang="ru-RU" dirty="0" smtClean="0"/>
          </a:p>
          <a:p>
            <a:r>
              <a:rPr lang="ru-RU" b="1" dirty="0"/>
              <a:t>Правила признания лица инвалидом</a:t>
            </a:r>
            <a:r>
              <a:rPr lang="ru-RU" dirty="0"/>
              <a:t>, утвержденные Постановлением Правительства Российской Федерации от 20 февраля 2006 г. № </a:t>
            </a:r>
            <a:r>
              <a:rPr lang="ru-RU" dirty="0" smtClean="0"/>
              <a:t>95</a:t>
            </a:r>
          </a:p>
          <a:p>
            <a:endParaRPr lang="ru-RU" dirty="0" smtClean="0"/>
          </a:p>
          <a:p>
            <a:r>
              <a:rPr lang="ru-RU" dirty="0"/>
              <a:t>Приказ Минтруда России от 29.09.2014 N </a:t>
            </a:r>
            <a:r>
              <a:rPr lang="ru-RU" dirty="0" smtClean="0"/>
              <a:t>664н "</a:t>
            </a:r>
            <a:r>
              <a:rPr lang="ru-RU" b="1" dirty="0" smtClean="0"/>
              <a:t>О </a:t>
            </a:r>
            <a:r>
              <a:rPr lang="ru-RU" b="1" dirty="0"/>
              <a:t>классификациях и критериях, используемых при осуществлении медико-социальной экспертизы </a:t>
            </a:r>
            <a:r>
              <a:rPr lang="ru-RU" dirty="0"/>
              <a:t>граждан федеральными государственными учреждениями медико-социальной экспертизы"</a:t>
            </a:r>
          </a:p>
          <a:p>
            <a:endParaRPr lang="ru-RU" dirty="0" smtClean="0"/>
          </a:p>
          <a:p>
            <a:r>
              <a:rPr lang="ru-RU" b="1" dirty="0" smtClean="0"/>
              <a:t>Индивидуальная </a:t>
            </a:r>
            <a:r>
              <a:rPr lang="ru-RU" b="1" dirty="0"/>
              <a:t>программа реабилитации или </a:t>
            </a:r>
            <a:r>
              <a:rPr lang="ru-RU" b="1" dirty="0" err="1"/>
              <a:t>абилитации</a:t>
            </a:r>
            <a:r>
              <a:rPr lang="ru-RU" b="1" dirty="0"/>
              <a:t> инвалида</a:t>
            </a:r>
            <a:r>
              <a:rPr lang="ru-RU" dirty="0"/>
              <a:t>, выдаваемая федеральными государственными учреждениями медико-социальной </a:t>
            </a:r>
            <a:r>
              <a:rPr lang="ru-RU" dirty="0" smtClean="0"/>
              <a:t>экспертизы (</a:t>
            </a:r>
            <a:r>
              <a:rPr lang="ru-RU" dirty="0"/>
              <a:t>Приказ Минтруда России от 31.07.2015 N 528н) вступает в силу с 1 января 2016 года.</a:t>
            </a:r>
            <a:endParaRPr lang="ru-RU" dirty="0"/>
          </a:p>
        </p:txBody>
      </p:sp>
    </p:spTree>
    <p:extLst>
      <p:ext uri="{BB962C8B-B14F-4D97-AF65-F5344CB8AC3E}">
        <p14:creationId xmlns:p14="http://schemas.microsoft.com/office/powerpoint/2010/main" val="236438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836712"/>
            <a:ext cx="8229600" cy="1512168"/>
          </a:xfrm>
          <a:solidFill>
            <a:schemeClr val="tx2">
              <a:lumMod val="20000"/>
              <a:lumOff val="80000"/>
            </a:schemeClr>
          </a:solidFill>
        </p:spPr>
        <p:txBody>
          <a:bodyPr>
            <a:normAutofit fontScale="90000"/>
          </a:bodyPr>
          <a:lstStyle/>
          <a:p>
            <a:r>
              <a:rPr lang="ru-RU" dirty="0" smtClean="0"/>
              <a:t>Инвалидность с точки зрения закона -  чем она отличается от бытового понимания?</a:t>
            </a:r>
            <a:endParaRPr lang="ru-RU" dirty="0"/>
          </a:p>
        </p:txBody>
      </p:sp>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8900" y="2468563"/>
            <a:ext cx="3886200" cy="3886200"/>
          </a:xfrm>
        </p:spPr>
      </p:pic>
    </p:spTree>
    <p:extLst>
      <p:ext uri="{BB962C8B-B14F-4D97-AF65-F5344CB8AC3E}">
        <p14:creationId xmlns:p14="http://schemas.microsoft.com/office/powerpoint/2010/main" val="4179151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solidFill>
            <a:schemeClr val="tx2">
              <a:lumMod val="40000"/>
              <a:lumOff val="60000"/>
            </a:schemeClr>
          </a:solidFill>
        </p:spPr>
        <p:txBody>
          <a:bodyPr anchor="ctr">
            <a:normAutofit/>
          </a:bodyPr>
          <a:lstStyle/>
          <a:p>
            <a:pPr algn="ctr"/>
            <a:r>
              <a:rPr lang="ru-RU" sz="2800" dirty="0" smtClean="0"/>
              <a:t>ИНВАЛИД -</a:t>
            </a:r>
            <a:endParaRPr lang="ru-RU" sz="2800" dirty="0"/>
          </a:p>
        </p:txBody>
      </p:sp>
      <p:sp>
        <p:nvSpPr>
          <p:cNvPr id="6" name="Текст 5"/>
          <p:cNvSpPr>
            <a:spLocks noGrp="1"/>
          </p:cNvSpPr>
          <p:nvPr>
            <p:ph type="body" idx="2"/>
          </p:nvPr>
        </p:nvSpPr>
        <p:spPr>
          <a:xfrm>
            <a:off x="4788024" y="2010727"/>
            <a:ext cx="3948752" cy="4617720"/>
          </a:xfrm>
          <a:solidFill>
            <a:schemeClr val="tx2">
              <a:lumMod val="20000"/>
              <a:lumOff val="80000"/>
            </a:schemeClr>
          </a:solidFill>
        </p:spPr>
        <p:txBody>
          <a:bodyPr/>
          <a:lstStyle/>
          <a:p>
            <a:r>
              <a:rPr lang="ru-RU" sz="1800" b="1" dirty="0" smtClean="0"/>
              <a:t>- лицо, которое имеет нарушение здоровья со стойким расстройством функций организма, обусловленное заболеваниями, последствиями травм или дефектами, приводящее к ограничению жизнедеятельности и вызывающее необходимость его социальной защиты.</a:t>
            </a:r>
          </a:p>
          <a:p>
            <a:endParaRPr lang="ru-RU" sz="1800" dirty="0"/>
          </a:p>
        </p:txBody>
      </p:sp>
      <p:graphicFrame>
        <p:nvGraphicFramePr>
          <p:cNvPr id="8" name="Объект 7"/>
          <p:cNvGraphicFramePr>
            <a:graphicFrameLocks noGrp="1"/>
          </p:cNvGraphicFramePr>
          <p:nvPr>
            <p:ph sz="half" idx="1"/>
            <p:extLst>
              <p:ext uri="{D42A27DB-BD31-4B8C-83A1-F6EECF244321}">
                <p14:modId xmlns:p14="http://schemas.microsoft.com/office/powerpoint/2010/main" val="1295414712"/>
              </p:ext>
            </p:extLst>
          </p:nvPr>
        </p:nvGraphicFramePr>
        <p:xfrm>
          <a:off x="395536" y="836712"/>
          <a:ext cx="4310137" cy="4937760"/>
        </p:xfrm>
        <a:graphic>
          <a:graphicData uri="http://schemas.openxmlformats.org/drawingml/2006/table">
            <a:tbl>
              <a:tblPr firstRow="1" bandRow="1">
                <a:tableStyleId>{5C22544A-7EE6-4342-B048-85BDC9FD1C3A}</a:tableStyleId>
              </a:tblPr>
              <a:tblGrid>
                <a:gridCol w="4310137"/>
              </a:tblGrid>
              <a:tr h="370840">
                <a:tc>
                  <a:txBody>
                    <a:bodyPr/>
                    <a:lstStyle/>
                    <a:p>
                      <a:r>
                        <a:rPr lang="ru-RU" dirty="0" smtClean="0"/>
                        <a:t>а) нарушение здоровья со стойким расстройством функций организма, обусловленное заболеваниями, последствиями травм или дефектами</a:t>
                      </a:r>
                      <a:endParaRPr lang="ru-RU" dirty="0"/>
                    </a:p>
                  </a:txBody>
                  <a:tcPr marL="91270" marR="91270"/>
                </a:tc>
              </a:tr>
              <a:tr h="370840">
                <a:tc>
                  <a:txBody>
                    <a:bodyPr/>
                    <a:lstStyle/>
                    <a:p>
                      <a:r>
                        <a:rPr lang="ru-RU" dirty="0" smtClean="0"/>
                        <a:t>б) </a:t>
                      </a:r>
                      <a:r>
                        <a:rPr lang="ru-RU" dirty="0" smtClean="0"/>
                        <a:t>ограничение жизнедеятельности (полная или частичная утрата гражданином способности или возможности осуществлять самообслуживание, самостоятельно передвигаться, ориентироваться, общаться, контролировать свое поведение, обучаться или заниматься трудовой деятельностью)</a:t>
                      </a:r>
                      <a:endParaRPr lang="ru-RU" dirty="0"/>
                    </a:p>
                  </a:txBody>
                  <a:tcPr marL="91270" marR="91270"/>
                </a:tc>
              </a:tr>
              <a:tr h="370840">
                <a:tc>
                  <a:txBody>
                    <a:bodyPr/>
                    <a:lstStyle/>
                    <a:p>
                      <a:r>
                        <a:rPr lang="ru-RU" dirty="0" smtClean="0"/>
                        <a:t>в) </a:t>
                      </a:r>
                      <a:r>
                        <a:rPr lang="ru-RU" dirty="0" smtClean="0"/>
                        <a:t>необходимость в мерах социальной защиты, включая реабилитацию.</a:t>
                      </a:r>
                      <a:endParaRPr lang="ru-RU" dirty="0" smtClean="0"/>
                    </a:p>
                  </a:txBody>
                  <a:tcPr marL="91270" marR="91270"/>
                </a:tc>
              </a:tr>
            </a:tbl>
          </a:graphicData>
        </a:graphic>
      </p:graphicFrame>
    </p:spTree>
    <p:extLst>
      <p:ext uri="{BB962C8B-B14F-4D97-AF65-F5344CB8AC3E}">
        <p14:creationId xmlns:p14="http://schemas.microsoft.com/office/powerpoint/2010/main" val="3047744914"/>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101970"/>
            <a:ext cx="7765176" cy="877824"/>
          </a:xfrm>
          <a:solidFill>
            <a:schemeClr val="tx2">
              <a:lumMod val="20000"/>
              <a:lumOff val="80000"/>
            </a:schemeClr>
          </a:solidFill>
        </p:spPr>
        <p:txBody>
          <a:bodyPr>
            <a:normAutofit/>
          </a:bodyPr>
          <a:lstStyle/>
          <a:p>
            <a:r>
              <a:rPr lang="ru-RU" sz="2800" dirty="0" smtClean="0"/>
              <a:t>КАК </a:t>
            </a:r>
            <a:r>
              <a:rPr lang="ru-RU" sz="2800" dirty="0" smtClean="0"/>
              <a:t>ПОЛУЧАЮТ </a:t>
            </a:r>
            <a:r>
              <a:rPr lang="ru-RU" sz="2800" dirty="0" smtClean="0"/>
              <a:t>ИНВАЛИДНОСТЬ?</a:t>
            </a:r>
            <a:endParaRPr lang="ru-RU" sz="2800" dirty="0"/>
          </a:p>
        </p:txBody>
      </p:sp>
      <p:sp>
        <p:nvSpPr>
          <p:cNvPr id="5" name="Объект 4"/>
          <p:cNvSpPr>
            <a:spLocks noGrp="1"/>
          </p:cNvSpPr>
          <p:nvPr>
            <p:ph sz="half" idx="1"/>
          </p:nvPr>
        </p:nvSpPr>
        <p:spPr>
          <a:xfrm>
            <a:off x="1043608" y="2132856"/>
            <a:ext cx="7560840" cy="3660006"/>
          </a:xfrm>
        </p:spPr>
        <p:txBody>
          <a:bodyPr>
            <a:normAutofit/>
          </a:bodyPr>
          <a:lstStyle/>
          <a:p>
            <a:pPr marL="109728" indent="0">
              <a:buNone/>
            </a:pPr>
            <a:r>
              <a:rPr lang="ru-RU" dirty="0"/>
              <a:t>Признание гражданина инвалидом осуществляется </a:t>
            </a:r>
            <a:r>
              <a:rPr lang="ru-RU" b="1" dirty="0"/>
              <a:t>при проведении медико-социальной </a:t>
            </a:r>
            <a:r>
              <a:rPr lang="ru-RU" b="1" dirty="0" smtClean="0"/>
              <a:t>экспертизы</a:t>
            </a:r>
            <a:r>
              <a:rPr lang="ru-RU" dirty="0" smtClean="0"/>
              <a:t>.</a:t>
            </a:r>
            <a:endParaRPr lang="ru-RU" dirty="0"/>
          </a:p>
          <a:p>
            <a:endParaRPr lang="ru-RU" dirty="0"/>
          </a:p>
          <a:p>
            <a:endParaRPr lang="ru-RU" dirty="0"/>
          </a:p>
        </p:txBody>
      </p:sp>
    </p:spTree>
    <p:extLst>
      <p:ext uri="{BB962C8B-B14F-4D97-AF65-F5344CB8AC3E}">
        <p14:creationId xmlns:p14="http://schemas.microsoft.com/office/powerpoint/2010/main" val="1295400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665816"/>
          </a:xfrm>
        </p:spPr>
        <p:txBody>
          <a:bodyPr>
            <a:normAutofit fontScale="85000" lnSpcReduction="20000"/>
          </a:bodyPr>
          <a:lstStyle/>
          <a:p>
            <a:r>
              <a:rPr lang="ru-RU" dirty="0"/>
              <a:t>Медико-социальная экспертиза - </a:t>
            </a:r>
            <a:r>
              <a:rPr lang="ru-RU" b="1" dirty="0"/>
              <a:t>определение в установленном порядке потребностей </a:t>
            </a:r>
            <a:r>
              <a:rPr lang="ru-RU" b="1" dirty="0" err="1"/>
              <a:t>освидетельствуемого</a:t>
            </a:r>
            <a:r>
              <a:rPr lang="ru-RU" b="1" dirty="0"/>
              <a:t> лица в мерах социальной защиты, включая реабилитацию</a:t>
            </a:r>
            <a:r>
              <a:rPr lang="ru-RU" dirty="0"/>
              <a:t>, на основе оценки ограничений жизнедеятельности, вызванных стойким расстройством функций организма.</a:t>
            </a:r>
          </a:p>
          <a:p>
            <a:r>
              <a:rPr lang="ru-RU" dirty="0"/>
              <a:t>Медико-социальная экспертиза осуществляется исходя из комплексной оценки состояния организма на основе анализа клинико-функциональных, социально-бытовых, профессионально-трудовых, психологических данных </a:t>
            </a:r>
            <a:r>
              <a:rPr lang="ru-RU" dirty="0" err="1"/>
              <a:t>освидетельствуемого</a:t>
            </a:r>
            <a:r>
              <a:rPr lang="ru-RU" dirty="0"/>
              <a:t> лица с использованием классификаций и критериев, разрабатываемых и утверждаемых в порядке, определяемом уполномоченным Правительством Российской Федерации федеральным органом исполнительной власти</a:t>
            </a:r>
          </a:p>
          <a:p>
            <a:endParaRPr lang="ru-RU" dirty="0"/>
          </a:p>
        </p:txBody>
      </p:sp>
    </p:spTree>
    <p:extLst>
      <p:ext uri="{BB962C8B-B14F-4D97-AF65-F5344CB8AC3E}">
        <p14:creationId xmlns:p14="http://schemas.microsoft.com/office/powerpoint/2010/main" val="124708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solidFill>
            <a:schemeClr val="tx2">
              <a:lumMod val="20000"/>
              <a:lumOff val="80000"/>
            </a:schemeClr>
          </a:solidFill>
        </p:spPr>
        <p:txBody>
          <a:bodyPr>
            <a:normAutofit fontScale="90000"/>
          </a:bodyPr>
          <a:lstStyle/>
          <a:p>
            <a:r>
              <a:rPr lang="ru-RU" dirty="0" smtClean="0"/>
              <a:t>Какие задачи медико-социальной экспертизы?</a:t>
            </a:r>
            <a:endParaRPr lang="ru-RU" dirty="0"/>
          </a:p>
        </p:txBody>
      </p:sp>
      <p:sp>
        <p:nvSpPr>
          <p:cNvPr id="6" name="Прямоугольник 5"/>
          <p:cNvSpPr/>
          <p:nvPr/>
        </p:nvSpPr>
        <p:spPr>
          <a:xfrm>
            <a:off x="899592" y="2348880"/>
            <a:ext cx="7056784" cy="3539430"/>
          </a:xfrm>
          <a:prstGeom prst="rect">
            <a:avLst/>
          </a:prstGeom>
        </p:spPr>
        <p:txBody>
          <a:bodyPr wrap="square">
            <a:spAutoFit/>
          </a:bodyPr>
          <a:lstStyle/>
          <a:p>
            <a:pPr algn="ctr"/>
            <a:r>
              <a:rPr lang="ru-RU" sz="1400" b="1" dirty="0"/>
              <a:t>Медико-социальная экспертиза проводится для установления структуры и степени ограничения жизнедеятельности гражданина и его реабилитационного потенциала</a:t>
            </a:r>
            <a:r>
              <a:rPr lang="ru-RU" sz="1400" b="1" dirty="0" smtClean="0"/>
              <a:t>.</a:t>
            </a:r>
          </a:p>
          <a:p>
            <a:pPr algn="ctr"/>
            <a:endParaRPr lang="ru-RU" sz="1400" b="1" dirty="0"/>
          </a:p>
          <a:p>
            <a:r>
              <a:rPr lang="ru-RU" sz="1400" dirty="0"/>
              <a:t>На федеральные учреждения медико-социальной экспертизы возлагаются:</a:t>
            </a:r>
          </a:p>
          <a:p>
            <a:r>
              <a:rPr lang="ru-RU" sz="1400" dirty="0" smtClean="0"/>
              <a:t>1</a:t>
            </a:r>
            <a:r>
              <a:rPr lang="ru-RU" sz="1400" dirty="0"/>
              <a:t>) установление инвалидности, ее причин, сроков, времени наступления инвалидности, потребности инвалида в различных видах социальной защиты;</a:t>
            </a:r>
          </a:p>
          <a:p>
            <a:r>
              <a:rPr lang="ru-RU" sz="1400" dirty="0" smtClean="0"/>
              <a:t>2</a:t>
            </a:r>
            <a:r>
              <a:rPr lang="ru-RU" sz="1400" dirty="0"/>
              <a:t>) разработка индивидуальных программ реабилитации инвалидов;</a:t>
            </a:r>
          </a:p>
          <a:p>
            <a:r>
              <a:rPr lang="ru-RU" sz="1400" dirty="0"/>
              <a:t>3) изучение уровня и причин инвалидности населения;</a:t>
            </a:r>
          </a:p>
          <a:p>
            <a:r>
              <a:rPr lang="ru-RU" sz="1400" dirty="0"/>
              <a:t>4) участие в разработке комплексных программ реабилитации инвалидов, профилактики инвалидности и социальной защиты инвалидов;</a:t>
            </a:r>
          </a:p>
          <a:p>
            <a:r>
              <a:rPr lang="ru-RU" sz="1400" dirty="0" smtClean="0"/>
              <a:t>5</a:t>
            </a:r>
            <a:r>
              <a:rPr lang="ru-RU" sz="1400" dirty="0"/>
              <a:t>) определение степени утраты профессиональной трудоспособности;</a:t>
            </a:r>
          </a:p>
          <a:p>
            <a:r>
              <a:rPr lang="ru-RU" sz="1400" dirty="0" smtClean="0"/>
              <a:t>6</a:t>
            </a:r>
            <a:r>
              <a:rPr lang="ru-RU" sz="1400" dirty="0"/>
              <a:t>) определение причины смерти инвалида в случаях, когда законодательством Российской Федерации предусматривается предоставление мер социальной поддержки семье умершего.</a:t>
            </a:r>
          </a:p>
          <a:p>
            <a:endParaRPr lang="ru-RU" sz="1400" dirty="0"/>
          </a:p>
        </p:txBody>
      </p:sp>
    </p:spTree>
    <p:extLst>
      <p:ext uri="{BB962C8B-B14F-4D97-AF65-F5344CB8AC3E}">
        <p14:creationId xmlns:p14="http://schemas.microsoft.com/office/powerpoint/2010/main" val="1906503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Группа инвалидности</a:t>
            </a:r>
            <a:endParaRPr lang="ru-RU" dirty="0"/>
          </a:p>
        </p:txBody>
      </p:sp>
      <p:sp>
        <p:nvSpPr>
          <p:cNvPr id="3" name="Объект 2"/>
          <p:cNvSpPr>
            <a:spLocks noGrp="1"/>
          </p:cNvSpPr>
          <p:nvPr>
            <p:ph idx="1"/>
          </p:nvPr>
        </p:nvSpPr>
        <p:spPr/>
        <p:txBody>
          <a:bodyPr/>
          <a:lstStyle/>
          <a:p>
            <a:r>
              <a:rPr lang="ru-RU" dirty="0"/>
              <a:t>В зависимости от степени ограничения жизнедеятельности, обусловленного стойким расстройством функций организма, возникшего в результате заболеваний, последствий травм или дефектов, гражданину, признанному инвалидом, устанавливается I, II или III группа инвалидности, а гражданину в возрасте до 18 лет - категория "ребенок-инвалид".</a:t>
            </a:r>
            <a:endParaRPr lang="ru-RU" dirty="0"/>
          </a:p>
        </p:txBody>
      </p:sp>
    </p:spTree>
    <p:extLst>
      <p:ext uri="{BB962C8B-B14F-4D97-AF65-F5344CB8AC3E}">
        <p14:creationId xmlns:p14="http://schemas.microsoft.com/office/powerpoint/2010/main" val="1230534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solidFill>
        </p:spPr>
        <p:txBody>
          <a:bodyPr/>
          <a:lstStyle/>
          <a:p>
            <a:r>
              <a:rPr lang="ru-RU" dirty="0" smtClean="0"/>
              <a:t>Срок инвалидности</a:t>
            </a:r>
            <a:endParaRPr lang="ru-RU" dirty="0"/>
          </a:p>
        </p:txBody>
      </p:sp>
      <p:sp>
        <p:nvSpPr>
          <p:cNvPr id="3" name="Объект 2"/>
          <p:cNvSpPr>
            <a:spLocks noGrp="1"/>
          </p:cNvSpPr>
          <p:nvPr>
            <p:ph idx="1"/>
          </p:nvPr>
        </p:nvSpPr>
        <p:spPr/>
        <p:txBody>
          <a:bodyPr>
            <a:normAutofit fontScale="92500" lnSpcReduction="10000"/>
          </a:bodyPr>
          <a:lstStyle/>
          <a:p>
            <a:r>
              <a:rPr lang="ru-RU" dirty="0"/>
              <a:t>Инвалидность I группы устанавливается на 2 года, II и III групп - на 1 год.</a:t>
            </a:r>
          </a:p>
          <a:p>
            <a:r>
              <a:rPr lang="ru-RU" dirty="0"/>
              <a:t>Категория "ребенок-инвалид" устанавливается на 1 год, 2 года, 5 лет либо до достижения гражданином возраста 18 лет.</a:t>
            </a:r>
          </a:p>
          <a:p>
            <a:r>
              <a:rPr lang="ru-RU" dirty="0"/>
              <a:t>Категория "ребенок-инвалид" сроком на 5 лет устанавливается при повторном освидетельствовании в случае достижения первой полной ремиссии злокачественного новообразования, в том числе при любой форме острого или хронического лейкоза.</a:t>
            </a:r>
          </a:p>
          <a:p>
            <a:endParaRPr lang="ru-RU" dirty="0"/>
          </a:p>
        </p:txBody>
      </p:sp>
    </p:spTree>
    <p:extLst>
      <p:ext uri="{BB962C8B-B14F-4D97-AF65-F5344CB8AC3E}">
        <p14:creationId xmlns:p14="http://schemas.microsoft.com/office/powerpoint/2010/main" val="2059194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solidFill>
        </p:spPr>
        <p:txBody>
          <a:bodyPr>
            <a:normAutofit fontScale="90000"/>
          </a:bodyPr>
          <a:lstStyle/>
          <a:p>
            <a:r>
              <a:rPr lang="ru-RU" dirty="0" smtClean="0"/>
              <a:t>Медицинские показания к инвалидности</a:t>
            </a:r>
            <a:endParaRPr lang="ru-RU" dirty="0"/>
          </a:p>
        </p:txBody>
      </p:sp>
      <p:sp>
        <p:nvSpPr>
          <p:cNvPr id="3" name="Объект 2"/>
          <p:cNvSpPr>
            <a:spLocks noGrp="1"/>
          </p:cNvSpPr>
          <p:nvPr>
            <p:ph idx="1"/>
          </p:nvPr>
        </p:nvSpPr>
        <p:spPr/>
        <p:txBody>
          <a:bodyPr>
            <a:normAutofit fontScale="55000" lnSpcReduction="20000"/>
          </a:bodyPr>
          <a:lstStyle/>
          <a:p>
            <a:r>
              <a:rPr lang="ru-RU" dirty="0" smtClean="0"/>
              <a:t>нарушения </a:t>
            </a:r>
            <a:r>
              <a:rPr lang="ru-RU" dirty="0"/>
              <a:t>психических функций (сознания, ориентации, интеллекта, личностных особенностей, волевых и побудительных функций, внимания, памяти, психомоторных функций, эмоций, восприятия, мышления, познавательных функций высокого уровня, умственных функций речи, последовательных сложных движений);</a:t>
            </a:r>
          </a:p>
          <a:p>
            <a:r>
              <a:rPr lang="ru-RU" dirty="0"/>
              <a:t>нарушения языковых и речевых функций (устной (</a:t>
            </a:r>
            <a:r>
              <a:rPr lang="ru-RU" dirty="0" err="1"/>
              <a:t>ринолалия</a:t>
            </a:r>
            <a:r>
              <a:rPr lang="ru-RU" dirty="0"/>
              <a:t>, дизартрия, заикание, алалия, афазия); письменной (</a:t>
            </a:r>
            <a:r>
              <a:rPr lang="ru-RU" dirty="0" err="1"/>
              <a:t>дисграфия</a:t>
            </a:r>
            <a:r>
              <a:rPr lang="ru-RU" dirty="0"/>
              <a:t>, </a:t>
            </a:r>
            <a:r>
              <a:rPr lang="ru-RU" dirty="0" err="1"/>
              <a:t>дислексия</a:t>
            </a:r>
            <a:r>
              <a:rPr lang="ru-RU" dirty="0"/>
              <a:t>); вербальной и невербальной речи; нарушение голосообразования);</a:t>
            </a:r>
          </a:p>
          <a:p>
            <a:r>
              <a:rPr lang="ru-RU" dirty="0"/>
              <a:t>нарушения сенсорных функций (зрения; слуха; обоняния; осязания; тактильной, болевой, температурной, вибрационной и других видов чувствительности; вестибулярной функции; боль);</a:t>
            </a:r>
          </a:p>
          <a:p>
            <a:r>
              <a:rPr lang="ru-RU" dirty="0"/>
              <a:t>нарушения нейромышечных, скелетных и связанных с движением (статодинамических) функций (движения головы, туловища, конечностей, в том числе костей, суставов, мышц; статики, координации движений);</a:t>
            </a:r>
          </a:p>
          <a:p>
            <a:r>
              <a:rPr lang="ru-RU" dirty="0"/>
              <a:t>нарушения функций сердечно-сосудистой системы, дыхательной системы, пищеварительной, эндокринной систем и метаболизма, системы крови и иммунной системы, мочевыделительной функции, функции кожи и связанных с ней систем;</a:t>
            </a:r>
          </a:p>
          <a:p>
            <a:r>
              <a:rPr lang="ru-RU" dirty="0"/>
              <a:t>нарушения, обусловленные физическим внешним уродством (деформации лица, головы, туловища, конечностей, приводящие к внешнему уродству; аномальные отверстия пищеварительного, мочевыделительного, дыхательного трактов; нарушение размеров тела).</a:t>
            </a:r>
          </a:p>
          <a:p>
            <a:endParaRPr lang="ru-RU" dirty="0"/>
          </a:p>
        </p:txBody>
      </p:sp>
    </p:spTree>
    <p:extLst>
      <p:ext uri="{BB962C8B-B14F-4D97-AF65-F5344CB8AC3E}">
        <p14:creationId xmlns:p14="http://schemas.microsoft.com/office/powerpoint/2010/main" val="2727208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solidFill>
        </p:spPr>
        <p:txBody>
          <a:bodyPr>
            <a:normAutofit fontScale="90000"/>
          </a:bodyPr>
          <a:lstStyle/>
          <a:p>
            <a:r>
              <a:rPr lang="ru-RU" dirty="0" smtClean="0"/>
              <a:t>Какие могут быть ограничения жизнедеятельности</a:t>
            </a:r>
            <a:endParaRPr lang="ru-RU" dirty="0"/>
          </a:p>
        </p:txBody>
      </p:sp>
      <p:sp>
        <p:nvSpPr>
          <p:cNvPr id="3" name="Объект 2"/>
          <p:cNvSpPr>
            <a:spLocks noGrp="1"/>
          </p:cNvSpPr>
          <p:nvPr>
            <p:ph idx="1"/>
          </p:nvPr>
        </p:nvSpPr>
        <p:spPr/>
        <p:txBody>
          <a:bodyPr>
            <a:normAutofit fontScale="92500"/>
          </a:bodyPr>
          <a:lstStyle/>
          <a:p>
            <a:pPr marL="109728" indent="0">
              <a:buNone/>
            </a:pPr>
            <a:r>
              <a:rPr lang="ru-RU" dirty="0"/>
              <a:t>К основным категориям жизнедеятельности человека относятся:</a:t>
            </a:r>
          </a:p>
          <a:p>
            <a:r>
              <a:rPr lang="ru-RU" dirty="0"/>
              <a:t>а) способность к самообслуживанию;</a:t>
            </a:r>
          </a:p>
          <a:p>
            <a:r>
              <a:rPr lang="ru-RU" dirty="0"/>
              <a:t>б) способность к самостоятельному передвижению;</a:t>
            </a:r>
          </a:p>
          <a:p>
            <a:r>
              <a:rPr lang="ru-RU" dirty="0"/>
              <a:t>в) способность к ориентации;</a:t>
            </a:r>
          </a:p>
          <a:p>
            <a:r>
              <a:rPr lang="ru-RU" dirty="0"/>
              <a:t>г) способность к общению;</a:t>
            </a:r>
          </a:p>
          <a:p>
            <a:r>
              <a:rPr lang="ru-RU" dirty="0"/>
              <a:t>д) способность контролировать свое поведение;</a:t>
            </a:r>
          </a:p>
          <a:p>
            <a:r>
              <a:rPr lang="ru-RU" dirty="0"/>
              <a:t>е) способность к обучению;</a:t>
            </a:r>
          </a:p>
          <a:p>
            <a:r>
              <a:rPr lang="ru-RU" dirty="0"/>
              <a:t>ж) способность к трудовой деятельности.</a:t>
            </a:r>
          </a:p>
          <a:p>
            <a:endParaRPr lang="ru-RU" dirty="0"/>
          </a:p>
        </p:txBody>
      </p:sp>
    </p:spTree>
    <p:extLst>
      <p:ext uri="{BB962C8B-B14F-4D97-AF65-F5344CB8AC3E}">
        <p14:creationId xmlns:p14="http://schemas.microsoft.com/office/powerpoint/2010/main" val="4122133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539552" y="332656"/>
            <a:ext cx="7772400" cy="1152128"/>
          </a:xfrm>
          <a:solidFill>
            <a:schemeClr val="tx2">
              <a:lumMod val="20000"/>
              <a:lumOff val="80000"/>
            </a:schemeClr>
          </a:solidFill>
        </p:spPr>
        <p:txBody>
          <a:bodyPr/>
          <a:lstStyle/>
          <a:p>
            <a:r>
              <a:rPr lang="ru-RU" dirty="0" smtClean="0"/>
              <a:t>Какие органы проводят МСЭ?</a:t>
            </a:r>
            <a:endParaRPr lang="ru-RU" dirty="0"/>
          </a:p>
        </p:txBody>
      </p:sp>
      <p:sp>
        <p:nvSpPr>
          <p:cNvPr id="5" name="Подзаголовок 4"/>
          <p:cNvSpPr>
            <a:spLocks noGrp="1"/>
          </p:cNvSpPr>
          <p:nvPr>
            <p:ph type="subTitle" idx="1"/>
          </p:nvPr>
        </p:nvSpPr>
        <p:spPr>
          <a:xfrm>
            <a:off x="539552" y="1700808"/>
            <a:ext cx="7776864" cy="4248472"/>
          </a:xfrm>
        </p:spPr>
        <p:txBody>
          <a:bodyPr>
            <a:noAutofit/>
          </a:bodyPr>
          <a:lstStyle/>
          <a:p>
            <a:r>
              <a:rPr lang="ru-RU" sz="1400" b="1" dirty="0"/>
              <a:t>Медико-социальная экспертиза осуществляется федеральными учреждениями медико-социальной экспертизы, подведомственными уполномоченному органу, определяемому Правительством Российской Федерации.</a:t>
            </a:r>
          </a:p>
          <a:p>
            <a:endParaRPr lang="ru-RU" sz="1400" dirty="0" smtClean="0">
              <a:solidFill>
                <a:schemeClr val="tx1"/>
              </a:solidFill>
            </a:endParaRPr>
          </a:p>
          <a:p>
            <a:r>
              <a:rPr lang="ru-RU" sz="1400" dirty="0" smtClean="0">
                <a:solidFill>
                  <a:schemeClr val="bg1"/>
                </a:solidFill>
              </a:rPr>
              <a:t>Учреждениями</a:t>
            </a:r>
            <a:r>
              <a:rPr lang="ru-RU" sz="1400" dirty="0">
                <a:solidFill>
                  <a:schemeClr val="bg1"/>
                </a:solidFill>
              </a:rPr>
              <a:t>, осуществляющими предоставление государственной услуги, являются Федеральное бюро медико-социальной экспертизы (далее - Федеральное бюро), главные бюро медико-социальной экспертизы по соответствующему субъекту Российской Федерации, главное бюро, осуществляющее медико-социальную экспертизу работников организаций отдельных отраслей промышленности с особо опасными условиями труда и </a:t>
            </a:r>
            <a:r>
              <a:rPr lang="ru-RU" sz="1400" dirty="0">
                <a:solidFill>
                  <a:schemeClr val="tx1"/>
                </a:solidFill>
              </a:rPr>
              <a:t>населения отдельных территорий (далее - главные бюро), имеющие филиалы - бюро медико-социальной экспертизы в городах и районах (далее - бюро).</a:t>
            </a:r>
          </a:p>
          <a:p>
            <a:r>
              <a:rPr lang="ru-RU" sz="1400" dirty="0">
                <a:solidFill>
                  <a:schemeClr val="tx1"/>
                </a:solidFill>
              </a:rPr>
              <a:t>В Федеральном бюро предоставление государственной услуги осуществляется в случае обжалования гражданином (его законным представителем) решения главного бюро, а также по направлению главного бюро в случаях, требующих особо сложных специальных видов обследования.</a:t>
            </a:r>
          </a:p>
          <a:p>
            <a:r>
              <a:rPr lang="ru-RU" sz="1400" dirty="0">
                <a:solidFill>
                  <a:schemeClr val="tx1"/>
                </a:solidFill>
              </a:rPr>
              <a:t>В главном бюро предоставление государственной услуги осуществляется в случае обжалования гражданином (его законным представителем) решения бюро, а также по направлению бюро в случаях, требующих специальных видов обследования.</a:t>
            </a:r>
          </a:p>
          <a:p>
            <a:endParaRPr lang="ru-RU" sz="1400" dirty="0"/>
          </a:p>
        </p:txBody>
      </p:sp>
    </p:spTree>
    <p:extLst>
      <p:ext uri="{BB962C8B-B14F-4D97-AF65-F5344CB8AC3E}">
        <p14:creationId xmlns:p14="http://schemas.microsoft.com/office/powerpoint/2010/main" val="2552982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40741" y="692696"/>
            <a:ext cx="8229600" cy="1069848"/>
          </a:xfrm>
          <a:solidFill>
            <a:schemeClr val="tx2">
              <a:lumMod val="20000"/>
              <a:lumOff val="80000"/>
            </a:schemeClr>
          </a:solidFill>
        </p:spPr>
        <p:txBody>
          <a:bodyPr/>
          <a:lstStyle/>
          <a:p>
            <a:r>
              <a:rPr lang="ru-RU" dirty="0" smtClean="0"/>
              <a:t>Кто направляет на МСЭ?</a:t>
            </a:r>
            <a:endParaRPr lang="ru-RU" dirty="0"/>
          </a:p>
        </p:txBody>
      </p:sp>
      <p:sp>
        <p:nvSpPr>
          <p:cNvPr id="6" name="Прямоугольник 5"/>
          <p:cNvSpPr/>
          <p:nvPr/>
        </p:nvSpPr>
        <p:spPr>
          <a:xfrm>
            <a:off x="467544" y="1916832"/>
            <a:ext cx="8136904" cy="5262979"/>
          </a:xfrm>
          <a:prstGeom prst="rect">
            <a:avLst/>
          </a:prstGeom>
        </p:spPr>
        <p:txBody>
          <a:bodyPr wrap="square">
            <a:spAutoFit/>
          </a:bodyPr>
          <a:lstStyle/>
          <a:p>
            <a:r>
              <a:rPr lang="ru-RU" sz="1400" dirty="0"/>
              <a:t>Гражданин направляется на медико-социальную экспертизу организацией, оказывающей лечебно-профилактическую помощь, независимо от ее организационно-правовой формы, органом, осуществляющим пенсионное обеспечение, либо органом социальной защиты населения</a:t>
            </a:r>
            <a:r>
              <a:rPr lang="ru-RU" sz="1400" dirty="0" smtClean="0"/>
              <a:t>.</a:t>
            </a:r>
          </a:p>
          <a:p>
            <a:r>
              <a:rPr lang="ru-RU" sz="1400" dirty="0"/>
              <a:t>При этом в направлении на медико-социальную экспертизу, форма которого утверждается Министерством здравоохранения Российской Федерации, указываются данные о состоянии здоровья гражданина, отражающие степень нарушения функций органов и систем, состояние компенсаторных возможностей организма, а также результаты проведенных реабилитационных мероприятий.</a:t>
            </a:r>
          </a:p>
          <a:p>
            <a:endParaRPr lang="ru-RU" sz="1400" dirty="0"/>
          </a:p>
          <a:p>
            <a:r>
              <a:rPr lang="ru-RU" sz="1400" dirty="0"/>
              <a:t>При этом в направлении на медико-социальную экспертизу, форма которого утверждается Министерством здравоохранения Российской Федерации, указываются данные о состоянии здоровья гражданина, отражающие степень нарушения функций органов и систем, состояние компенсаторных возможностей организма, а также результаты проведенных реабилитационных мероприятий</a:t>
            </a:r>
            <a:r>
              <a:rPr lang="ru-RU" sz="1400" dirty="0" smtClean="0"/>
              <a:t>.</a:t>
            </a:r>
          </a:p>
          <a:p>
            <a:endParaRPr lang="ru-RU" sz="1400" dirty="0" smtClean="0"/>
          </a:p>
          <a:p>
            <a:r>
              <a:rPr lang="ru-RU" sz="1400" dirty="0"/>
              <a:t>Орган, осуществляющий пенсионное обеспечение, а также орган социальной защиты населения вправе направлять на медико-социальную экспертизу гражданина, имеющего признаки ограничения жизнедеятельности и нуждающегося в социальной защите, при наличии у него медицинских документов, подтверждающих нарушения функций организма вследствие заболеваний, последствий травм или дефектов.</a:t>
            </a:r>
          </a:p>
          <a:p>
            <a:endParaRPr lang="ru-RU" sz="1400" dirty="0" smtClean="0"/>
          </a:p>
          <a:p>
            <a:endParaRPr lang="ru-RU" sz="1400" dirty="0"/>
          </a:p>
          <a:p>
            <a:endParaRPr lang="ru-RU" sz="1400" dirty="0"/>
          </a:p>
        </p:txBody>
      </p:sp>
    </p:spTree>
    <p:extLst>
      <p:ext uri="{BB962C8B-B14F-4D97-AF65-F5344CB8AC3E}">
        <p14:creationId xmlns:p14="http://schemas.microsoft.com/office/powerpoint/2010/main" val="2393711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solidFill>
        </p:spPr>
        <p:txBody>
          <a:bodyPr>
            <a:normAutofit fontScale="90000"/>
          </a:bodyPr>
          <a:lstStyle/>
          <a:p>
            <a:r>
              <a:rPr lang="ru-RU" dirty="0" smtClean="0"/>
              <a:t>Что делать если отказали в направлении на МСЭ?</a:t>
            </a:r>
            <a:endParaRPr lang="ru-RU" dirty="0"/>
          </a:p>
        </p:txBody>
      </p:sp>
      <p:sp>
        <p:nvSpPr>
          <p:cNvPr id="3" name="Объект 2"/>
          <p:cNvSpPr>
            <a:spLocks noGrp="1"/>
          </p:cNvSpPr>
          <p:nvPr>
            <p:ph idx="1"/>
          </p:nvPr>
        </p:nvSpPr>
        <p:spPr/>
        <p:txBody>
          <a:bodyPr>
            <a:normAutofit fontScale="85000" lnSpcReduction="20000"/>
          </a:bodyPr>
          <a:lstStyle/>
          <a:p>
            <a:r>
              <a:rPr lang="ru-RU" dirty="0"/>
              <a:t> В случае если медицинская организация, орган, осуществляющий пенсионное обеспечение, либо орган социальной защиты населения отказали гражданину в направлении на медико-социальную экспертизу, ему выдается справка, на основании которой гражданин (его законный представитель) имеет право обратиться в бюро самостоятельно.</a:t>
            </a:r>
          </a:p>
          <a:p>
            <a:r>
              <a:rPr lang="ru-RU" dirty="0"/>
              <a:t>Специалисты бюро проводят осмотр гражданина и по его результатам составляют программу дополнительного обследования гражданина и проведения реабилитационных мероприятий, после выполнения которой рассматривают вопрос о наличии у него ограничений жизнедеятельности.</a:t>
            </a:r>
          </a:p>
          <a:p>
            <a:endParaRPr lang="ru-RU" dirty="0"/>
          </a:p>
        </p:txBody>
      </p:sp>
    </p:spTree>
    <p:extLst>
      <p:ext uri="{BB962C8B-B14F-4D97-AF65-F5344CB8AC3E}">
        <p14:creationId xmlns:p14="http://schemas.microsoft.com/office/powerpoint/2010/main" val="378937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6704" y="508465"/>
            <a:ext cx="8229600" cy="792088"/>
          </a:xfrm>
          <a:solidFill>
            <a:schemeClr val="tx2">
              <a:lumMod val="20000"/>
              <a:lumOff val="80000"/>
            </a:schemeClr>
          </a:solidFill>
        </p:spPr>
        <p:txBody>
          <a:bodyPr/>
          <a:lstStyle/>
          <a:p>
            <a:r>
              <a:rPr lang="ru-RU" dirty="0" smtClean="0"/>
              <a:t>Как проходит МСЭ?</a:t>
            </a:r>
            <a:endParaRPr lang="ru-RU" dirty="0"/>
          </a:p>
        </p:txBody>
      </p:sp>
      <p:sp>
        <p:nvSpPr>
          <p:cNvPr id="3" name="Прямоугольник 2"/>
          <p:cNvSpPr/>
          <p:nvPr/>
        </p:nvSpPr>
        <p:spPr>
          <a:xfrm>
            <a:off x="459749" y="1844824"/>
            <a:ext cx="8280920" cy="3693319"/>
          </a:xfrm>
          <a:prstGeom prst="rect">
            <a:avLst/>
          </a:prstGeom>
        </p:spPr>
        <p:txBody>
          <a:bodyPr wrap="square">
            <a:spAutoFit/>
          </a:bodyPr>
          <a:lstStyle/>
          <a:p>
            <a:r>
              <a:rPr lang="ru-RU" dirty="0"/>
              <a:t> </a:t>
            </a:r>
            <a:r>
              <a:rPr lang="ru-RU" sz="1200" dirty="0"/>
              <a:t>Медико-социальная экспертиза гражданина проводится в бюро по месту жительства (по месту пребывания, по месту нахождения пенсионного дела инвалида, выехавшего на постоянное жительство за пределы Российской Федерации).</a:t>
            </a:r>
          </a:p>
          <a:p>
            <a:r>
              <a:rPr lang="ru-RU" sz="1200" dirty="0"/>
              <a:t>Медико-социальная экспертиза может проводиться на </a:t>
            </a:r>
            <a:r>
              <a:rPr lang="ru-RU" sz="1200" dirty="0" smtClean="0"/>
              <a:t>дому, </a:t>
            </a:r>
            <a:r>
              <a:rPr lang="ru-RU" sz="1200" dirty="0"/>
              <a:t>или в стационаре, где гражданин находится на лечении, или заочно по решению соответствующего бюро.</a:t>
            </a:r>
          </a:p>
          <a:p>
            <a:r>
              <a:rPr lang="ru-RU" sz="1200" dirty="0" smtClean="0"/>
              <a:t>Медико-социальная </a:t>
            </a:r>
            <a:r>
              <a:rPr lang="ru-RU" sz="1200" dirty="0"/>
              <a:t>экспертиза проводится по заявлению гражданина (его законного представителя).</a:t>
            </a:r>
          </a:p>
          <a:p>
            <a:r>
              <a:rPr lang="ru-RU" sz="1200" dirty="0"/>
              <a:t>Заявление подается в бюро в письменной форме с приложением направления на медико-социальную </a:t>
            </a:r>
            <a:r>
              <a:rPr lang="ru-RU" sz="1200" dirty="0" smtClean="0"/>
              <a:t>экспертизу, </a:t>
            </a:r>
            <a:r>
              <a:rPr lang="ru-RU" sz="1200" dirty="0"/>
              <a:t>и медицинских документов, подтверждающих нарушение здоровья.</a:t>
            </a:r>
          </a:p>
          <a:p>
            <a:r>
              <a:rPr lang="ru-RU" sz="1200" dirty="0" smtClean="0"/>
              <a:t>Медико-социальная экспертиза проводится специалистами бюро (главного бюро, Федерального бюро) путем обследования гражданина, изучения представленных им документов, анализа социально-бытовых, профессионально-трудовых, психологических и других данных гражданина.</a:t>
            </a:r>
          </a:p>
          <a:p>
            <a:endParaRPr lang="ru-RU" sz="1200" dirty="0"/>
          </a:p>
          <a:p>
            <a:endParaRPr lang="ru-RU" sz="1200" dirty="0" smtClean="0"/>
          </a:p>
          <a:p>
            <a:r>
              <a:rPr lang="ru-RU" sz="1200" dirty="0" smtClean="0"/>
              <a:t>По </a:t>
            </a:r>
            <a:r>
              <a:rPr lang="ru-RU" sz="1200" dirty="0"/>
              <a:t>результатам медико-социальной экспертизы гражданина составляется акт, который подписывается руководителем соответствующего бюро (главного бюро, Федерального бюро) и специалистами, принимавшими решение, а затем заверяется печатью.</a:t>
            </a:r>
          </a:p>
          <a:p>
            <a:r>
              <a:rPr lang="ru-RU" sz="1200" dirty="0"/>
              <a:t>Заключения консультантов, привлекаемых к проведению медико-социальной экспертизы, перечень документов и основные сведения, послужившие основанием для принятия решения, заносятся в акт медико-социальной экспертизы гражданина или приобщаются к нему.</a:t>
            </a:r>
          </a:p>
        </p:txBody>
      </p:sp>
    </p:spTree>
    <p:extLst>
      <p:ext uri="{BB962C8B-B14F-4D97-AF65-F5344CB8AC3E}">
        <p14:creationId xmlns:p14="http://schemas.microsoft.com/office/powerpoint/2010/main" val="2603379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solidFill>
        </p:spPr>
        <p:txBody>
          <a:bodyPr>
            <a:normAutofit fontScale="90000"/>
          </a:bodyPr>
          <a:lstStyle/>
          <a:p>
            <a:r>
              <a:rPr lang="ru-RU" dirty="0" smtClean="0"/>
              <a:t>Что выдается гражданину при прохождении МСЭ</a:t>
            </a:r>
            <a:endParaRPr lang="ru-RU" dirty="0"/>
          </a:p>
        </p:txBody>
      </p:sp>
      <p:sp>
        <p:nvSpPr>
          <p:cNvPr id="3" name="Объект 2"/>
          <p:cNvSpPr>
            <a:spLocks noGrp="1"/>
          </p:cNvSpPr>
          <p:nvPr>
            <p:ph idx="1"/>
          </p:nvPr>
        </p:nvSpPr>
        <p:spPr/>
        <p:txBody>
          <a:bodyPr/>
          <a:lstStyle/>
          <a:p>
            <a:r>
              <a:rPr lang="ru-RU" dirty="0"/>
              <a:t>Гражданину, признанному инвалидом, выдаются справка, подтверждающая факт установления инвалидности, с указанием группы инвалидности, а также индивидуальная программа реабилитации.</a:t>
            </a:r>
          </a:p>
          <a:p>
            <a:r>
              <a:rPr lang="ru-RU" dirty="0"/>
              <a:t>Гражданину, не признанному инвалидом, по его желанию выдается справка о результатах медико-социальной экспертизы.</a:t>
            </a:r>
          </a:p>
          <a:p>
            <a:endParaRPr lang="ru-RU" dirty="0"/>
          </a:p>
        </p:txBody>
      </p:sp>
    </p:spTree>
    <p:extLst>
      <p:ext uri="{BB962C8B-B14F-4D97-AF65-F5344CB8AC3E}">
        <p14:creationId xmlns:p14="http://schemas.microsoft.com/office/powerpoint/2010/main" val="3385113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b="1" dirty="0"/>
              <a:t>РЕАБИЛИТАЦИЯ ИНВАЛИДОВ </a:t>
            </a:r>
            <a:endParaRPr lang="ru-RU" dirty="0"/>
          </a:p>
        </p:txBody>
      </p:sp>
      <p:sp>
        <p:nvSpPr>
          <p:cNvPr id="3" name="Объект 2"/>
          <p:cNvSpPr>
            <a:spLocks noGrp="1"/>
          </p:cNvSpPr>
          <p:nvPr>
            <p:ph idx="1"/>
          </p:nvPr>
        </p:nvSpPr>
        <p:spPr/>
        <p:txBody>
          <a:bodyPr>
            <a:normAutofit fontScale="47500" lnSpcReduction="20000"/>
          </a:bodyPr>
          <a:lstStyle/>
          <a:p>
            <a:pPr marL="0" indent="0">
              <a:buNone/>
            </a:pPr>
            <a:r>
              <a:rPr lang="ru-RU" dirty="0"/>
              <a:t>Реабилитация инвалидов - система и процесс полного или частичного восстановления способностей инвалидов к бытовой, общественной и профессиональной деятельности. Реабилитация инвалидов направлена на устранение или возможно более полную компенсацию ограничений жизнедеятельности, вызванных нарушением здоровья со стойким расстройством функций организма, в целях социальной адаптации инвалидов, достижения ими материальной независимости и их интеграции в общество.</a:t>
            </a:r>
          </a:p>
          <a:p>
            <a:pPr marL="0" indent="0">
              <a:buNone/>
            </a:pPr>
            <a:endParaRPr lang="ru-RU" dirty="0" smtClean="0"/>
          </a:p>
          <a:p>
            <a:pPr marL="0" indent="0">
              <a:buNone/>
            </a:pPr>
            <a:r>
              <a:rPr lang="ru-RU" dirty="0" smtClean="0"/>
              <a:t>Основные </a:t>
            </a:r>
            <a:r>
              <a:rPr lang="ru-RU" dirty="0"/>
              <a:t>направления реабилитации инвалидов включают в себя:</a:t>
            </a:r>
          </a:p>
          <a:p>
            <a:r>
              <a:rPr lang="ru-RU" dirty="0"/>
              <a:t>восстановительные медицинские мероприятия, реконструктивную хирургию, протезирование и </a:t>
            </a:r>
            <a:r>
              <a:rPr lang="ru-RU" dirty="0" err="1"/>
              <a:t>ортезирование</a:t>
            </a:r>
            <a:r>
              <a:rPr lang="ru-RU" dirty="0"/>
              <a:t>, санаторно-курортное лечение;</a:t>
            </a:r>
          </a:p>
          <a:p>
            <a:r>
              <a:rPr lang="ru-RU" dirty="0"/>
              <a:t>профессиональную ориентацию, обучение и образование, содействие в трудоустройстве, производственную адаптацию;</a:t>
            </a:r>
          </a:p>
          <a:p>
            <a:r>
              <a:rPr lang="ru-RU" dirty="0"/>
              <a:t>социально-средовую, социально-педагогическую, социально-психологическую и социокультурную реабилитацию, социально-бытовую адаптацию;</a:t>
            </a:r>
          </a:p>
          <a:p>
            <a:r>
              <a:rPr lang="ru-RU" dirty="0"/>
              <a:t>физкультурно-оздоровительные мероприятия, спорт.</a:t>
            </a:r>
          </a:p>
          <a:p>
            <a:pPr marL="0" indent="0">
              <a:buNone/>
            </a:pPr>
            <a:endParaRPr lang="ru-RU" dirty="0" smtClean="0"/>
          </a:p>
          <a:p>
            <a:pPr marL="0" indent="0">
              <a:buNone/>
            </a:pPr>
            <a:r>
              <a:rPr lang="ru-RU" dirty="0" smtClean="0"/>
              <a:t>Реализация </a:t>
            </a:r>
            <a:r>
              <a:rPr lang="ru-RU" dirty="0"/>
              <a:t>основных направлений реабилитации инвалидов предусматривает использование инвалидами технических средств реабилитации, создание необходимых условий для беспрепятственного доступа инвалидов к объектам инженерной, транспортной, социальной инфраструктур и пользования средствами транспорта, связи и информации, а также обеспечение инвалидов и членов их семей информацией по вопросам реабилитации инвалидов.</a:t>
            </a:r>
          </a:p>
          <a:p>
            <a:endParaRPr lang="ru-RU" dirty="0"/>
          </a:p>
        </p:txBody>
      </p:sp>
    </p:spTree>
    <p:extLst>
      <p:ext uri="{BB962C8B-B14F-4D97-AF65-F5344CB8AC3E}">
        <p14:creationId xmlns:p14="http://schemas.microsoft.com/office/powerpoint/2010/main" val="1591512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a:t>Федеральный перечень реабилитационных мероприятий, технических средств реабилитации и услуг, предоставляемых инвалиду</a:t>
            </a:r>
            <a:br>
              <a:rPr lang="ru-RU" sz="2400" dirty="0"/>
            </a:br>
            <a:endParaRPr lang="ru-RU" sz="2400" dirty="0"/>
          </a:p>
        </p:txBody>
      </p:sp>
      <p:sp>
        <p:nvSpPr>
          <p:cNvPr id="3" name="Объект 2"/>
          <p:cNvSpPr>
            <a:spLocks noGrp="1"/>
          </p:cNvSpPr>
          <p:nvPr>
            <p:ph idx="1"/>
          </p:nvPr>
        </p:nvSpPr>
        <p:spPr>
          <a:xfrm>
            <a:off x="395536" y="2276872"/>
            <a:ext cx="8229600" cy="4325112"/>
          </a:xfrm>
        </p:spPr>
        <p:txBody>
          <a:bodyPr>
            <a:normAutofit fontScale="92500" lnSpcReduction="20000"/>
          </a:bodyPr>
          <a:lstStyle/>
          <a:p>
            <a:r>
              <a:rPr lang="ru-RU" dirty="0"/>
              <a:t>Государство гарантирует инвалидам проведение реабилитационных мероприятий, получение технических средств и услуг, предусмотренных федеральным перечнем реабилитационных мероприятий, технических средств реабилитации и услуг, предоставляемых инвалиду за счет средств федерального бюджета.</a:t>
            </a:r>
          </a:p>
          <a:p>
            <a:r>
              <a:rPr lang="ru-RU" dirty="0"/>
              <a:t>Федеральный перечень реабилитационных мероприятий, технических средств реабилитации и услуг, предоставляемых инвалиду, утверждается Правительством Российской Федерации.</a:t>
            </a:r>
          </a:p>
          <a:p>
            <a:endParaRPr lang="ru-RU" dirty="0"/>
          </a:p>
        </p:txBody>
      </p:sp>
    </p:spTree>
    <p:extLst>
      <p:ext uri="{BB962C8B-B14F-4D97-AF65-F5344CB8AC3E}">
        <p14:creationId xmlns:p14="http://schemas.microsoft.com/office/powerpoint/2010/main" val="4279599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86210"/>
          </a:xfrm>
          <a:solidFill>
            <a:schemeClr val="tx2">
              <a:lumMod val="20000"/>
              <a:lumOff val="80000"/>
            </a:schemeClr>
          </a:solidFill>
        </p:spPr>
        <p:txBody>
          <a:bodyPr>
            <a:normAutofit fontScale="90000"/>
          </a:bodyPr>
          <a:lstStyle/>
          <a:p>
            <a:r>
              <a:rPr lang="ru-RU" dirty="0" smtClean="0"/>
              <a:t>Что такое индивидуальная программа  реабилитации инвалида?</a:t>
            </a:r>
            <a:endParaRPr lang="ru-RU" dirty="0"/>
          </a:p>
        </p:txBody>
      </p:sp>
      <p:sp>
        <p:nvSpPr>
          <p:cNvPr id="3" name="Прямоугольник 2"/>
          <p:cNvSpPr/>
          <p:nvPr/>
        </p:nvSpPr>
        <p:spPr>
          <a:xfrm>
            <a:off x="1043608" y="2498322"/>
            <a:ext cx="6840760" cy="3139321"/>
          </a:xfrm>
          <a:prstGeom prst="rect">
            <a:avLst/>
          </a:prstGeom>
        </p:spPr>
        <p:txBody>
          <a:bodyPr wrap="square">
            <a:spAutoFit/>
          </a:bodyPr>
          <a:lstStyle/>
          <a:p>
            <a:r>
              <a:rPr lang="ru-RU" dirty="0"/>
              <a:t>Индивидуальная программа реабилитации инвалида - разработанный на основе решения уполномоченного органа, осуществляющего руководство федеральными учреждениями медико-социальной экспертизы, комплекс оптимальных для инвалида реабилитационных мероприятий, включающий в себя отдельные виды, формы, объемы, сроки и порядок реализации медицинских, профессиональных и других реабилитационных мер, направленных на восстановление, компенсацию нарушенных или утраченных функций организма, восстановление, компенсацию способностей инвалида к выполнению определенных видов деятельности.</a:t>
            </a:r>
          </a:p>
        </p:txBody>
      </p:sp>
    </p:spTree>
    <p:extLst>
      <p:ext uri="{BB962C8B-B14F-4D97-AF65-F5344CB8AC3E}">
        <p14:creationId xmlns:p14="http://schemas.microsoft.com/office/powerpoint/2010/main" val="889127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3204" y="836712"/>
            <a:ext cx="8229600" cy="1069848"/>
          </a:xfrm>
          <a:solidFill>
            <a:schemeClr val="tx2">
              <a:lumMod val="20000"/>
              <a:lumOff val="80000"/>
            </a:schemeClr>
          </a:solidFill>
        </p:spPr>
        <p:txBody>
          <a:bodyPr/>
          <a:lstStyle/>
          <a:p>
            <a:r>
              <a:rPr lang="ru-RU" dirty="0" smtClean="0"/>
              <a:t>Зачем нужна ИПР?</a:t>
            </a:r>
            <a:endParaRPr lang="ru-RU" dirty="0"/>
          </a:p>
        </p:txBody>
      </p:sp>
      <p:sp>
        <p:nvSpPr>
          <p:cNvPr id="3" name="Прямоугольник 2"/>
          <p:cNvSpPr/>
          <p:nvPr/>
        </p:nvSpPr>
        <p:spPr>
          <a:xfrm>
            <a:off x="899592" y="2204864"/>
            <a:ext cx="7416824" cy="4216539"/>
          </a:xfrm>
          <a:prstGeom prst="rect">
            <a:avLst/>
          </a:prstGeom>
        </p:spPr>
        <p:txBody>
          <a:bodyPr wrap="square">
            <a:spAutoFit/>
          </a:bodyPr>
          <a:lstStyle/>
          <a:p>
            <a:r>
              <a:rPr lang="ru-RU" sz="1400" dirty="0"/>
              <a:t>Индивидуальная программа реабилитации инвалида является обязательной для исполнения соответствующими органами государственной власти, органами местного самоуправления, а также организациями независимо от организационно-правовых форм и форм собственности.</a:t>
            </a:r>
          </a:p>
          <a:p>
            <a:r>
              <a:rPr lang="ru-RU" sz="1400" dirty="0"/>
              <a:t>Индивидуальная программа реабилитации инвалида содержит как реабилитационные мероприятия, предоставляемые инвалиду с освобождением от платы в соответствии с федеральным перечнем реабилитационных мероприятий, технических средств реабилитации и услуг, предоставляемых инвалиду, так и реабилитационные мероприятия, в оплате которых принимают участие сам инвалид либо другие лица или организации независимо от организационно-правовых форм и форм собственности</a:t>
            </a:r>
            <a:r>
              <a:rPr lang="ru-RU" sz="1400" dirty="0" smtClean="0"/>
              <a:t>.</a:t>
            </a:r>
          </a:p>
          <a:p>
            <a:r>
              <a:rPr lang="ru-RU" sz="1400" dirty="0"/>
              <a:t>Если предусмотренные индивидуальной программой реабилитации техническое средство реабилитации и (или) услуга не могут быть предоставлены инвалиду либо если инвалид приобрел соответствующее техническое средство реабилитации и (или) оплатил услугу за собственный счет, ему выплачивается компенсация в размере стоимости приобретенного технического средства реабилитации и (или) оказанной услуги, но не более стоимости соответствующего технического средства реабилитации и (или) услуги</a:t>
            </a:r>
          </a:p>
          <a:p>
            <a:endParaRPr lang="ru-RU" sz="1600" dirty="0"/>
          </a:p>
        </p:txBody>
      </p:sp>
    </p:spTree>
    <p:extLst>
      <p:ext uri="{BB962C8B-B14F-4D97-AF65-F5344CB8AC3E}">
        <p14:creationId xmlns:p14="http://schemas.microsoft.com/office/powerpoint/2010/main" val="587682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340768"/>
            <a:ext cx="8229600" cy="5233768"/>
          </a:xfrm>
        </p:spPr>
        <p:txBody>
          <a:bodyPr>
            <a:normAutofit fontScale="92500" lnSpcReduction="20000"/>
          </a:bodyPr>
          <a:lstStyle/>
          <a:p>
            <a:r>
              <a:rPr lang="ru-RU" dirty="0"/>
              <a:t>Индивидуальная программа реабилитации имеет для инвалида рекомендательный характер, он вправе отказаться от того или иного вида, формы и объема реабилитационных мероприятий, а также от реализации программы в целом. Инвалид вправе самостоятельно решить вопрос об обеспечении себя конкретным техническим средством реабилитации или видом реабилитации, включая кресла-коляски, протезно-ортопедические изделия, печатные издания со специальным шрифтом, звукоусиливающую аппаратуру, сигнализаторы, видеоматериалы с субтитрами или </a:t>
            </a:r>
            <a:r>
              <a:rPr lang="ru-RU" dirty="0" err="1"/>
              <a:t>сурдопереводом</a:t>
            </a:r>
            <a:r>
              <a:rPr lang="ru-RU" dirty="0"/>
              <a:t>, другими аналогичными средствами.</a:t>
            </a:r>
          </a:p>
          <a:p>
            <a:endParaRPr lang="ru-RU" dirty="0"/>
          </a:p>
        </p:txBody>
      </p:sp>
    </p:spTree>
    <p:extLst>
      <p:ext uri="{BB962C8B-B14F-4D97-AF65-F5344CB8AC3E}">
        <p14:creationId xmlns:p14="http://schemas.microsoft.com/office/powerpoint/2010/main" val="2761907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665816"/>
          </a:xfrm>
        </p:spPr>
        <p:txBody>
          <a:bodyPr>
            <a:normAutofit fontScale="77500" lnSpcReduction="20000"/>
          </a:bodyPr>
          <a:lstStyle/>
          <a:p>
            <a:r>
              <a:rPr lang="ru-RU" dirty="0"/>
              <a:t>Если предусмотренные индивидуальной программой реабилитации техническое средство реабилитации и (или) услуга не могут быть предоставлены инвалиду либо если инвалид приобрел соответствующее техническое средство реабилитации и (или) оплатил услугу за собственный счет, ему выплачивается компенсация в размере стоимости приобретенного технического средства реабилитации и (или) оказанной услуги, но не более стоимости соответствующего технического средства реабилитации и (или) услуги, предоставляемых в порядке, установленном частью четырнадцатой статьи 11.1 </a:t>
            </a:r>
            <a:r>
              <a:rPr lang="ru-RU" dirty="0" smtClean="0"/>
              <a:t>Федерального закона о социальной защите инвалидов. </a:t>
            </a:r>
            <a:r>
              <a:rPr lang="ru-RU" dirty="0"/>
              <a:t>Порядок выплаты такой компенсации, включая порядок определения ее размера и порядок информирования граждан о размере указанной компенсации, определяется федеральным органом исполнительной власти, осуществляющим выработку государственной политики и нормативно-правовое регулирование в сфере здравоохранения и социального развития.</a:t>
            </a:r>
          </a:p>
          <a:p>
            <a:endParaRPr lang="ru-RU" dirty="0"/>
          </a:p>
        </p:txBody>
      </p:sp>
    </p:spTree>
    <p:extLst>
      <p:ext uri="{BB962C8B-B14F-4D97-AF65-F5344CB8AC3E}">
        <p14:creationId xmlns:p14="http://schemas.microsoft.com/office/powerpoint/2010/main" val="3536273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solidFill>
                  <a:schemeClr val="tx1"/>
                </a:solidFill>
              </a:rPr>
              <a:t>Социальная защита инвалидов</a:t>
            </a:r>
            <a:endParaRPr lang="ru-RU" dirty="0">
              <a:solidFill>
                <a:schemeClr val="tx1"/>
              </a:solidFill>
            </a:endParaRPr>
          </a:p>
        </p:txBody>
      </p:sp>
      <p:sp>
        <p:nvSpPr>
          <p:cNvPr id="3" name="Текст 2"/>
          <p:cNvSpPr>
            <a:spLocks noGrp="1"/>
          </p:cNvSpPr>
          <p:nvPr>
            <p:ph type="body" idx="1"/>
          </p:nvPr>
        </p:nvSpPr>
        <p:spPr/>
        <p:txBody>
          <a:bodyPr>
            <a:normAutofit fontScale="92500" lnSpcReduction="20000"/>
          </a:bodyPr>
          <a:lstStyle/>
          <a:p>
            <a:r>
              <a:rPr lang="ru-RU" dirty="0"/>
              <a:t>Социальная защита инвалидов - система гарантированных государством экономических, правовых мер и мер социальной поддержки, обеспечивающих инвалидам условия для преодоления, замещения (компенсации) ограничений жизнедеятельности и направленных на создание им равных с другими гражданами возможностей участия в жизни общества.</a:t>
            </a:r>
          </a:p>
          <a:p>
            <a:endParaRPr lang="ru-RU" dirty="0"/>
          </a:p>
        </p:txBody>
      </p:sp>
    </p:spTree>
    <p:extLst>
      <p:ext uri="{BB962C8B-B14F-4D97-AF65-F5344CB8AC3E}">
        <p14:creationId xmlns:p14="http://schemas.microsoft.com/office/powerpoint/2010/main" val="4472075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Технические средства реабилитации</a:t>
            </a:r>
            <a:endParaRPr lang="ru-RU" dirty="0"/>
          </a:p>
        </p:txBody>
      </p:sp>
      <p:sp>
        <p:nvSpPr>
          <p:cNvPr id="3" name="Объект 2"/>
          <p:cNvSpPr>
            <a:spLocks noGrp="1"/>
          </p:cNvSpPr>
          <p:nvPr>
            <p:ph idx="1"/>
          </p:nvPr>
        </p:nvSpPr>
        <p:spPr/>
        <p:txBody>
          <a:bodyPr>
            <a:normAutofit fontScale="40000" lnSpcReduction="20000"/>
          </a:bodyPr>
          <a:lstStyle/>
          <a:p>
            <a:pPr marL="0" indent="0">
              <a:buNone/>
            </a:pPr>
            <a:r>
              <a:rPr lang="ru-RU" dirty="0"/>
              <a:t>К техническим средствам реабилитации инвалидов относятся устройства, содержащие технические решения, в том числе специальные, используемые для компенсации или устранения стойких ограничений жизнедеятельности инвалида.</a:t>
            </a:r>
          </a:p>
          <a:p>
            <a:endParaRPr lang="ru-RU" dirty="0" smtClean="0"/>
          </a:p>
          <a:p>
            <a:pPr marL="0" indent="0">
              <a:buNone/>
            </a:pPr>
            <a:r>
              <a:rPr lang="ru-RU" dirty="0" smtClean="0"/>
              <a:t>Техническими </a:t>
            </a:r>
            <a:r>
              <a:rPr lang="ru-RU" dirty="0"/>
              <a:t>средствами реабилитации инвалидов являются</a:t>
            </a:r>
            <a:r>
              <a:rPr lang="ru-RU" dirty="0" smtClean="0"/>
              <a:t>:</a:t>
            </a:r>
          </a:p>
          <a:p>
            <a:pPr marL="0" indent="0">
              <a:buNone/>
            </a:pPr>
            <a:endParaRPr lang="ru-RU" dirty="0"/>
          </a:p>
          <a:p>
            <a:r>
              <a:rPr lang="ru-RU" dirty="0" smtClean="0"/>
              <a:t>специальные </a:t>
            </a:r>
            <a:r>
              <a:rPr lang="ru-RU" dirty="0"/>
              <a:t>средства для самообслуживания;</a:t>
            </a:r>
          </a:p>
          <a:p>
            <a:r>
              <a:rPr lang="ru-RU" dirty="0"/>
              <a:t>специальные средства для ухода;</a:t>
            </a:r>
          </a:p>
          <a:p>
            <a:r>
              <a:rPr lang="ru-RU" dirty="0"/>
              <a:t>специальные средства для ориентирования (включая собак-проводников с комплектом снаряжения), общения и обмена информацией;</a:t>
            </a:r>
          </a:p>
          <a:p>
            <a:r>
              <a:rPr lang="ru-RU" dirty="0"/>
              <a:t>специальные средства для обучения, образования (включая литературу для слепых) и занятий трудовой деятельностью;</a:t>
            </a:r>
          </a:p>
          <a:p>
            <a:r>
              <a:rPr lang="ru-RU" dirty="0"/>
              <a:t>протезные изделия (включая протезно-ортопедические изделия, ортопедическую обувь и специальную одежду, глазные протезы и слуховые аппараты);</a:t>
            </a:r>
          </a:p>
          <a:p>
            <a:r>
              <a:rPr lang="ru-RU" dirty="0"/>
              <a:t>специальное тренажерное и спортивное оборудование, спортивный инвентарь;</a:t>
            </a:r>
          </a:p>
          <a:p>
            <a:r>
              <a:rPr lang="ru-RU" dirty="0"/>
              <a:t>специальные средства для передвижения (кресла-коляски</a:t>
            </a:r>
            <a:r>
              <a:rPr lang="ru-RU" dirty="0" smtClean="0"/>
              <a:t>).</a:t>
            </a:r>
          </a:p>
          <a:p>
            <a:endParaRPr lang="ru-RU" dirty="0"/>
          </a:p>
          <a:p>
            <a:endParaRPr lang="ru-RU" dirty="0"/>
          </a:p>
          <a:p>
            <a:r>
              <a:rPr lang="ru-RU" dirty="0"/>
              <a:t>Финансирование расходных обязательств по обеспечению инвалидов техническими средствами реабилитации, в том числе изготовление и ремонт протезно-ортопедических изделий, осуществляется за счет средств федерального бюджета и Фонда социального страхования Российской Федерации.</a:t>
            </a:r>
          </a:p>
          <a:p>
            <a:r>
              <a:rPr lang="ru-RU" dirty="0"/>
              <a:t>Предусмотренные индивидуальными программами реабилитации инвалидов технические средства реабилитации, предоставленные им за счет средств федерального бюджета и Фонда социального страхования Российской Федерации, передаются инвалидам в безвозмездное пользование.</a:t>
            </a:r>
          </a:p>
          <a:p>
            <a:endParaRPr lang="ru-RU" dirty="0"/>
          </a:p>
        </p:txBody>
      </p:sp>
    </p:spTree>
    <p:extLst>
      <p:ext uri="{BB962C8B-B14F-4D97-AF65-F5344CB8AC3E}">
        <p14:creationId xmlns:p14="http://schemas.microsoft.com/office/powerpoint/2010/main" val="1931422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Обеспечение </a:t>
            </a:r>
            <a:r>
              <a:rPr lang="ru-RU" dirty="0"/>
              <a:t>беспрепятственного доступа инвалидов к информации</a:t>
            </a:r>
            <a:br>
              <a:rPr lang="ru-RU" dirty="0"/>
            </a:br>
            <a:endParaRPr lang="ru-RU" dirty="0"/>
          </a:p>
        </p:txBody>
      </p:sp>
      <p:sp>
        <p:nvSpPr>
          <p:cNvPr id="3" name="Объект 2"/>
          <p:cNvSpPr>
            <a:spLocks noGrp="1"/>
          </p:cNvSpPr>
          <p:nvPr>
            <p:ph idx="1"/>
          </p:nvPr>
        </p:nvSpPr>
        <p:spPr>
          <a:xfrm>
            <a:off x="457200" y="1600200"/>
            <a:ext cx="8229600" cy="4637112"/>
          </a:xfrm>
        </p:spPr>
        <p:txBody>
          <a:bodyPr>
            <a:noAutofit/>
          </a:bodyPr>
          <a:lstStyle/>
          <a:p>
            <a:endParaRPr lang="ru-RU" sz="1200" dirty="0" smtClean="0"/>
          </a:p>
          <a:p>
            <a:r>
              <a:rPr lang="ru-RU" sz="1200" dirty="0" smtClean="0"/>
              <a:t>Государство </a:t>
            </a:r>
            <a:r>
              <a:rPr lang="ru-RU" sz="1200" dirty="0"/>
              <a:t>гарантирует инвалиду право на получение необходимой информации. Обеспечение выпуска литературы для инвалидов по зрению является расходным обязательством Российской Федерации. Приобретение периодической, научной, учебно-методической, справочно-информационной и художественной литературы для инвалидов, в том числе издаваемой на магнитофонных кассетах и рельефно-точечным шрифтом Брайля, для образовательных организаций и библиотек, находящихся в ведении субъектов Российской Федерации, и муниципальных образовательных организаций является расходным обязательством субъектов Российской Федерации, для муниципальных библиотек - расходным обязательством органа местного самоуправления. Приобретение указанной в настоящей части литературы для федеральных государственных образовательных организаций и библиотек является расходным обязательством Российской Федерации.</a:t>
            </a:r>
          </a:p>
          <a:p>
            <a:r>
              <a:rPr lang="ru-RU" sz="1200" dirty="0"/>
              <a:t>Русский жестовый язык признается языком общения при наличии нарушений слуха и (или) речи, в том числе в сферах устного использования государственного языка Российской Федерации. Вводится система </a:t>
            </a:r>
            <a:r>
              <a:rPr lang="ru-RU" sz="1200" dirty="0" err="1"/>
              <a:t>субтитрирования</a:t>
            </a:r>
            <a:r>
              <a:rPr lang="ru-RU" sz="1200" dirty="0"/>
              <a:t> или </a:t>
            </a:r>
            <a:r>
              <a:rPr lang="ru-RU" sz="1200" dirty="0" err="1"/>
              <a:t>сурдоперевода</a:t>
            </a:r>
            <a:r>
              <a:rPr lang="ru-RU" sz="1200" dirty="0"/>
              <a:t> телевизионных программ, кино- и видеофильмов. Перевод русского жестового языка (</a:t>
            </a:r>
            <a:r>
              <a:rPr lang="ru-RU" sz="1200" dirty="0" err="1"/>
              <a:t>сурдоперевод</a:t>
            </a:r>
            <a:r>
              <a:rPr lang="ru-RU" sz="1200" dirty="0"/>
              <a:t>, </a:t>
            </a:r>
            <a:r>
              <a:rPr lang="ru-RU" sz="1200" dirty="0" err="1"/>
              <a:t>тифлосурдоперевод</a:t>
            </a:r>
            <a:r>
              <a:rPr lang="ru-RU" sz="1200" dirty="0"/>
              <a:t>) осуществляют переводчики русского жестового языка (</a:t>
            </a:r>
            <a:r>
              <a:rPr lang="ru-RU" sz="1200" dirty="0" err="1"/>
              <a:t>сурдопереводчики</a:t>
            </a:r>
            <a:r>
              <a:rPr lang="ru-RU" sz="1200" dirty="0"/>
              <a:t>, </a:t>
            </a:r>
            <a:r>
              <a:rPr lang="ru-RU" sz="1200" dirty="0" err="1"/>
              <a:t>тифлосурдопереводчики</a:t>
            </a:r>
            <a:r>
              <a:rPr lang="ru-RU" sz="1200" dirty="0"/>
              <a:t>), имеющие соответствующие образование и квалификацию. </a:t>
            </a:r>
            <a:endParaRPr lang="ru-RU" sz="1200" dirty="0" smtClean="0"/>
          </a:p>
          <a:p>
            <a:r>
              <a:rPr lang="ru-RU" sz="1200" dirty="0" smtClean="0"/>
              <a:t>Уполномоченные </a:t>
            </a:r>
            <a:r>
              <a:rPr lang="ru-RU" sz="1200" dirty="0"/>
              <a:t>органы оказывают инвалидам помощь в получении услуг по </a:t>
            </a:r>
            <a:r>
              <a:rPr lang="ru-RU" sz="1200" dirty="0" err="1"/>
              <a:t>сурдопереводу</a:t>
            </a:r>
            <a:r>
              <a:rPr lang="ru-RU" sz="1200" dirty="0"/>
              <a:t>, </a:t>
            </a:r>
            <a:r>
              <a:rPr lang="ru-RU" sz="1200" dirty="0" err="1"/>
              <a:t>тифлосурдопереводу</a:t>
            </a:r>
            <a:r>
              <a:rPr lang="ru-RU" sz="1200" dirty="0"/>
              <a:t>, предоставлении </a:t>
            </a:r>
            <a:r>
              <a:rPr lang="ru-RU" sz="1200" dirty="0" err="1"/>
              <a:t>сурдотехники</a:t>
            </a:r>
            <a:r>
              <a:rPr lang="ru-RU" sz="1200" dirty="0"/>
              <a:t>, обеспечении </a:t>
            </a:r>
            <a:r>
              <a:rPr lang="ru-RU" sz="1200" dirty="0" err="1"/>
              <a:t>тифлосредствами</a:t>
            </a:r>
            <a:r>
              <a:rPr lang="ru-RU" sz="1200" dirty="0"/>
              <a:t>.</a:t>
            </a:r>
          </a:p>
          <a:p>
            <a:r>
              <a:rPr lang="ru-RU" sz="1200" dirty="0"/>
              <a:t>Органы государственной власти и органы местного самоуправления создают условия в подведомственных учреждениях для получения инвалидами по слуху услуг по переводу с использованием русского жестового языка.</a:t>
            </a:r>
          </a:p>
          <a:p>
            <a:r>
              <a:rPr lang="ru-RU" sz="1200" dirty="0"/>
              <a:t>Обеспечиваются подготовка, повышение квалификации и профессиональная переподготовка преподавателей и переводчиков русского жестового языка, развитие русского жестового языка.</a:t>
            </a:r>
          </a:p>
          <a:p>
            <a:endParaRPr lang="ru-RU" sz="1300" dirty="0"/>
          </a:p>
        </p:txBody>
      </p:sp>
    </p:spTree>
    <p:extLst>
      <p:ext uri="{BB962C8B-B14F-4D97-AF65-F5344CB8AC3E}">
        <p14:creationId xmlns:p14="http://schemas.microsoft.com/office/powerpoint/2010/main" val="2375129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92696"/>
            <a:ext cx="8229600" cy="792088"/>
          </a:xfrm>
          <a:solidFill>
            <a:schemeClr val="tx2">
              <a:lumMod val="20000"/>
              <a:lumOff val="80000"/>
            </a:schemeClr>
          </a:solidFill>
        </p:spPr>
        <p:txBody>
          <a:bodyPr>
            <a:normAutofit fontScale="90000"/>
          </a:bodyPr>
          <a:lstStyle/>
          <a:p>
            <a:r>
              <a:rPr lang="ru-RU" dirty="0"/>
              <a:t> </a:t>
            </a:r>
            <a:r>
              <a:rPr lang="ru-RU" sz="2200" dirty="0"/>
              <a:t>Обеспечение беспрепятственного доступа инвалидов к объектам социальной инфраструктуры</a:t>
            </a:r>
            <a:br>
              <a:rPr lang="ru-RU" sz="2200" dirty="0"/>
            </a:br>
            <a:endParaRPr lang="ru-RU" sz="2200" dirty="0"/>
          </a:p>
        </p:txBody>
      </p:sp>
      <p:sp>
        <p:nvSpPr>
          <p:cNvPr id="3" name="Объект 2"/>
          <p:cNvSpPr>
            <a:spLocks noGrp="1"/>
          </p:cNvSpPr>
          <p:nvPr>
            <p:ph idx="1"/>
          </p:nvPr>
        </p:nvSpPr>
        <p:spPr>
          <a:xfrm>
            <a:off x="467544" y="1484784"/>
            <a:ext cx="8229600" cy="4757160"/>
          </a:xfrm>
        </p:spPr>
        <p:txBody>
          <a:bodyPr>
            <a:normAutofit fontScale="25000" lnSpcReduction="20000"/>
          </a:bodyPr>
          <a:lstStyle/>
          <a:p>
            <a:pPr marL="0" indent="0">
              <a:buNone/>
            </a:pPr>
            <a:r>
              <a:rPr lang="ru-RU" sz="4000" dirty="0" smtClean="0"/>
              <a:t>Правительство </a:t>
            </a:r>
            <a:r>
              <a:rPr lang="ru-RU" sz="4000" dirty="0"/>
              <a:t>Российской Федерации, органы исполнительной власти субъектов Российской Федерации, органы местного самоуправления и организации независимо от организационно-правовых форм создают условия инвалидам (включая инвалидов, использующих кресла-коляски и собак-проводников) для беспрепятственного доступа к объектам социальной инфраструктуры (жилым, общественным и производственным зданиям, строениям и сооружениям, спортивным сооружениям, местам отдыха, культурно-зрелищным и другим учреждениям), а также для беспрепятственного пользования железнодорожным, воздушным, водным, междугородным автомобильным транспортом и всеми видами городского и пригородного пассажирского транспорта, средствами связи и информации (включая средства, обеспечивающие дублирование звуковыми сигналами световых сигналов светофоров и устройств, регулирующих движение пешеходов через транспортные коммуникации</a:t>
            </a:r>
            <a:r>
              <a:rPr lang="ru-RU" sz="4000" dirty="0" smtClean="0"/>
              <a:t>).</a:t>
            </a:r>
          </a:p>
          <a:p>
            <a:pPr marL="0" indent="0">
              <a:buNone/>
            </a:pPr>
            <a:endParaRPr lang="ru-RU" sz="4000" dirty="0"/>
          </a:p>
          <a:p>
            <a:r>
              <a:rPr lang="ru-RU" sz="4000" dirty="0"/>
              <a:t>Планировка и застройка городов, других населенных пунктов, формирование жилых и рекреационных зон, разработка проектных решений на новое строительство и реконструкцию зданий, сооружений и их комплексов, а также разработка и производство транспортных средств общего пользования, средств связи и информации без приспособления указанных объектов для доступа к ним инвалидов и использования их инвалидами не допускаются.</a:t>
            </a:r>
          </a:p>
          <a:p>
            <a:r>
              <a:rPr lang="ru-RU" sz="4000" dirty="0"/>
              <a:t>Государственные и муниципальные расходы на разработку и производство транспортных средств с учетом нужд инвалидов, приспособление транспортных средств, средств связи и информации для беспрепятственного доступа к ним инвалидов и использования их инвалидами, создание условий инвалидам для беспрепятственного доступа к объектам инженерной, транспортной и социальной инфраструктур осуществляются в пределах ассигнований, ежегодно предусматриваемых на эти цели в бюджетах всех уровней. Расходы на проведение указанных мероприятий, не относящиеся к государственным и муниципальным расходам, осуществляются за счет других источников, не запрещенных законодательством Российской Федерации.</a:t>
            </a:r>
          </a:p>
          <a:p>
            <a:r>
              <a:rPr lang="ru-RU" sz="4000" dirty="0" smtClean="0"/>
              <a:t>В </a:t>
            </a:r>
            <a:r>
              <a:rPr lang="ru-RU" sz="4000" dirty="0"/>
              <a:t>случаях, когда действующие объекты невозможно полностью приспособить для нужд инвалидов, собственниками этих объектов должны осуществляться по согласованию с общественными объединениями инвалидов меры, обеспечивающие удовлетворение минимальных потребностей инвалидов.</a:t>
            </a:r>
          </a:p>
          <a:p>
            <a:r>
              <a:rPr lang="ru-RU" sz="4000" dirty="0"/>
              <a:t>Предприятия, учреждения и организации, осуществляющие транспортное обслуживание населения, обеспечивают оборудование специальными приспособлениями вокзалов, аэропортов и других объектов, позволяющими инвалидам беспрепятственно пользоваться их услугами. Организации машиностроительного комплекса, осуществляющие производство транспортных средств, а также организации независимо от организационно-правовых форм, осуществляющие транспортное обслуживание населения, обеспечивают оборудование указанных средств специальными приспособлениями и устройствами в целях создания условий инвалидам для беспрепятственного пользования указанными средствами.</a:t>
            </a:r>
          </a:p>
          <a:p>
            <a:r>
              <a:rPr lang="ru-RU" sz="4000" dirty="0" smtClean="0"/>
              <a:t>Места </a:t>
            </a:r>
            <a:r>
              <a:rPr lang="ru-RU" sz="4000" dirty="0"/>
              <a:t>для строительства гаража или стоянки для технических и других средств передвижения предоставляются инвалидам вне очереди вблизи места жительства с учетом градостроительных норм.</a:t>
            </a:r>
          </a:p>
          <a:p>
            <a:r>
              <a:rPr lang="ru-RU" sz="4000" dirty="0" smtClean="0"/>
              <a:t>На </a:t>
            </a:r>
            <a:r>
              <a:rPr lang="ru-RU" sz="4000" dirty="0"/>
              <a:t>каждой стоянке (остановке) автотранспортных средств, в том числе около предприятий торговли, сферы услуг, медицинских, спортивных и культурно-зрелищных учреждений, выделяется не менее 10 процентов мест (но не менее одного места) для парковки специальных автотранспортных средств инвалидов, которые не должны занимать иные транспортные средства. Инвалиды пользуются местами для парковки специальных автотранспортных средств бесплатно</a:t>
            </a:r>
            <a:r>
              <a:rPr lang="ru-RU" sz="4000" dirty="0" smtClean="0"/>
              <a:t>.</a:t>
            </a:r>
          </a:p>
          <a:p>
            <a:endParaRPr lang="ru-RU" sz="4000" dirty="0" smtClean="0"/>
          </a:p>
          <a:p>
            <a:endParaRPr lang="ru-RU" sz="4000" dirty="0"/>
          </a:p>
          <a:p>
            <a:endParaRPr lang="ru-RU" dirty="0"/>
          </a:p>
          <a:p>
            <a:endParaRPr lang="ru-RU" dirty="0" smtClean="0"/>
          </a:p>
          <a:p>
            <a:endParaRPr lang="ru-RU" dirty="0"/>
          </a:p>
        </p:txBody>
      </p:sp>
    </p:spTree>
    <p:extLst>
      <p:ext uri="{BB962C8B-B14F-4D97-AF65-F5344CB8AC3E}">
        <p14:creationId xmlns:p14="http://schemas.microsoft.com/office/powerpoint/2010/main" val="650904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sz="1800" b="1" dirty="0" smtClean="0"/>
              <a:t/>
            </a:r>
            <a:br>
              <a:rPr lang="ru-RU" sz="1800" b="1" dirty="0" smtClean="0"/>
            </a:br>
            <a:r>
              <a:rPr lang="ru-RU" sz="1800" b="1" dirty="0" smtClean="0"/>
              <a:t>Ответственность </a:t>
            </a:r>
            <a:r>
              <a:rPr lang="ru-RU" sz="1800" b="1" dirty="0"/>
              <a:t>за уклонение от исполнения требований к созданию условий инвалидам для беспрепятственного доступа к объектам инженерной, транспортной и социальной инфраструктур</a:t>
            </a:r>
            <a:r>
              <a:rPr lang="ru-RU" b="1" dirty="0"/>
              <a:t/>
            </a:r>
            <a:br>
              <a:rPr lang="ru-RU" b="1" dirty="0"/>
            </a:br>
            <a:endParaRPr lang="ru-RU" b="1" dirty="0"/>
          </a:p>
        </p:txBody>
      </p:sp>
      <p:sp>
        <p:nvSpPr>
          <p:cNvPr id="3" name="Объект 2"/>
          <p:cNvSpPr>
            <a:spLocks noGrp="1"/>
          </p:cNvSpPr>
          <p:nvPr>
            <p:ph idx="1"/>
          </p:nvPr>
        </p:nvSpPr>
        <p:spPr>
          <a:xfrm>
            <a:off x="457200" y="2249424"/>
            <a:ext cx="8229600" cy="3339816"/>
          </a:xfrm>
        </p:spPr>
        <p:txBody>
          <a:bodyPr>
            <a:normAutofit fontScale="70000" lnSpcReduction="20000"/>
          </a:bodyPr>
          <a:lstStyle/>
          <a:p>
            <a:r>
              <a:rPr lang="ru-RU" dirty="0"/>
              <a:t>Юридические и должностные лица за уклонение от исполнения предусмотренных настоящим Федеральным законом, другими федеральными законами и иными нормативными правовыми актами требований к созданию условий инвалидам для беспрепятственного доступа к объектам инженерной, транспортной и социальной инфраструктур, а также для беспрепятственного пользования железнодорожным, воздушным, водным, междугородным автомобильным транспортом и всеми видами городского и пригородного пассажирского транспорта, средствами связи и информации несут административную ответственность в соответствии с законодательством Российской Федерации.</a:t>
            </a:r>
          </a:p>
          <a:p>
            <a:endParaRPr lang="ru-RU" dirty="0"/>
          </a:p>
        </p:txBody>
      </p:sp>
    </p:spTree>
    <p:extLst>
      <p:ext uri="{BB962C8B-B14F-4D97-AF65-F5344CB8AC3E}">
        <p14:creationId xmlns:p14="http://schemas.microsoft.com/office/powerpoint/2010/main" val="3837945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smtClean="0"/>
              <a:t/>
            </a:r>
            <a:br>
              <a:rPr lang="ru-RU" dirty="0" smtClean="0"/>
            </a:br>
            <a:r>
              <a:rPr lang="ru-RU" dirty="0" smtClean="0"/>
              <a:t>Обеспечение </a:t>
            </a:r>
            <a:r>
              <a:rPr lang="ru-RU" dirty="0"/>
              <a:t>инвалидов жилой площадью</a:t>
            </a:r>
            <a:br>
              <a:rPr lang="ru-RU" dirty="0"/>
            </a:br>
            <a:endParaRPr lang="ru-RU" dirty="0"/>
          </a:p>
        </p:txBody>
      </p:sp>
      <p:sp>
        <p:nvSpPr>
          <p:cNvPr id="3" name="Объект 2"/>
          <p:cNvSpPr>
            <a:spLocks noGrp="1"/>
          </p:cNvSpPr>
          <p:nvPr>
            <p:ph idx="1"/>
          </p:nvPr>
        </p:nvSpPr>
        <p:spPr/>
        <p:txBody>
          <a:bodyPr>
            <a:normAutofit fontScale="40000" lnSpcReduction="20000"/>
          </a:bodyPr>
          <a:lstStyle/>
          <a:p>
            <a:pPr marL="0" indent="0">
              <a:buNone/>
            </a:pPr>
            <a:r>
              <a:rPr lang="ru-RU" sz="3500" dirty="0"/>
              <a:t>Инвалиды и семьи, имеющие детей-инвалидов, нуждающиеся в улучшении жилищных условий, принимаются на учет и обеспечиваются жилыми помещениями в порядке, предусмотренном законодательством Российской Федерации и законодательством субъектов Российской Федерации.</a:t>
            </a:r>
          </a:p>
          <a:p>
            <a:r>
              <a:rPr lang="ru-RU" dirty="0"/>
              <a:t>Жилые помещения предоставляются инвалидам, семьям, имеющим детей-инвалидов, с учетом состояния здоровья и других заслуживающих внимания обстоятельств.</a:t>
            </a:r>
          </a:p>
          <a:p>
            <a:r>
              <a:rPr lang="ru-RU" dirty="0"/>
              <a:t>Инвалидам может быть предоставлено жилое помещение по договору социального найма общей площадью, превышающей норму предоставления на одного человека (но не более чем в два раза), при условии, если они страдают тяжелыми формами хронических заболеваний, предусмотренных перечнем, устанавливаемым уполномоченным Правительством Российской Федерации федеральным органом исполнительной власти.</a:t>
            </a:r>
          </a:p>
          <a:p>
            <a:r>
              <a:rPr lang="ru-RU" dirty="0" smtClean="0"/>
              <a:t>Жилые </a:t>
            </a:r>
            <a:r>
              <a:rPr lang="ru-RU" dirty="0"/>
              <a:t>помещения, занимаемые инвалидами, оборудуются специальными средствами и приспособлениями в соответствии с индивидуальной программой реабилитации инвалида.</a:t>
            </a:r>
          </a:p>
          <a:p>
            <a:r>
              <a:rPr lang="ru-RU" dirty="0" smtClean="0"/>
              <a:t>Дети-инвалиды</a:t>
            </a:r>
            <a:r>
              <a:rPr lang="ru-RU" dirty="0"/>
              <a:t>, проживающие в стационарных учреждениях социального обслуживания, являющиеся сиротами или оставшиеся без попечения родителей, по достижении возраста 18 лет подлежат обеспечению жилыми помещениями вне очереди, если индивидуальная программа реабилитации инвалида предусматривает возможность осуществлять самообслуживание и вести ему самостоятельный образ жизни.</a:t>
            </a:r>
          </a:p>
          <a:p>
            <a:r>
              <a:rPr lang="ru-RU" dirty="0"/>
              <a:t>Жилое помещение государственного или муниципального жилищного фонда, занимаемое инвалидом по договору социального найма, при помещении инвалида в стационарное учреждение социального обслуживания сохраняется за ним в течение шести месяцев.</a:t>
            </a:r>
          </a:p>
          <a:p>
            <a:r>
              <a:rPr lang="ru-RU" dirty="0" smtClean="0"/>
              <a:t>Инвалидам </a:t>
            </a:r>
            <a:r>
              <a:rPr lang="ru-RU" dirty="0"/>
              <a:t>и семьям, имеющим детей-инвалидов, предоставляется скидка не ниже 50 процентов на оплату жилого помещения государственного или муниципального жилищного фонда и оплату коммунальных услуг (независимо от принадлежности жилищного фонда), а в жилых домах, не имеющих центрального отопления, - на стоимость топлива, приобретаемого в пределах норм, установленных для продажи населению.</a:t>
            </a:r>
          </a:p>
          <a:p>
            <a:r>
              <a:rPr lang="ru-RU" dirty="0" smtClean="0"/>
              <a:t>Инвалидам </a:t>
            </a:r>
            <a:r>
              <a:rPr lang="ru-RU" dirty="0"/>
              <a:t>и семьям, имеющим в своем составе инвалидов, предоставляется право на первоочередное получение земельных участков для индивидуального жилищного строительства, ведения подсобного и дачного хозяйства и садоводства.</a:t>
            </a:r>
          </a:p>
          <a:p>
            <a:endParaRPr lang="ru-RU" dirty="0"/>
          </a:p>
        </p:txBody>
      </p:sp>
    </p:spTree>
    <p:extLst>
      <p:ext uri="{BB962C8B-B14F-4D97-AF65-F5344CB8AC3E}">
        <p14:creationId xmlns:p14="http://schemas.microsoft.com/office/powerpoint/2010/main" val="2707330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72008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Образование </a:t>
            </a:r>
            <a:r>
              <a:rPr lang="ru-RU" dirty="0"/>
              <a:t>инвалидов</a:t>
            </a:r>
            <a:br>
              <a:rPr lang="ru-RU" dirty="0"/>
            </a:br>
            <a:endParaRPr lang="ru-RU" dirty="0"/>
          </a:p>
        </p:txBody>
      </p:sp>
      <p:sp>
        <p:nvSpPr>
          <p:cNvPr id="3" name="Объект 2"/>
          <p:cNvSpPr>
            <a:spLocks noGrp="1"/>
          </p:cNvSpPr>
          <p:nvPr>
            <p:ph idx="1"/>
          </p:nvPr>
        </p:nvSpPr>
        <p:spPr>
          <a:xfrm>
            <a:off x="395536" y="1628800"/>
            <a:ext cx="8229600" cy="4680520"/>
          </a:xfrm>
        </p:spPr>
        <p:txBody>
          <a:bodyPr>
            <a:noAutofit/>
          </a:bodyPr>
          <a:lstStyle/>
          <a:p>
            <a:r>
              <a:rPr lang="ru-RU" sz="1050" dirty="0" smtClean="0"/>
              <a:t>Органы</a:t>
            </a:r>
            <a:r>
              <a:rPr lang="ru-RU" sz="1050" dirty="0"/>
              <a:t>, осуществляющие управление в сфере образования, и образовательные организации совместно с органами социальной защиты населения и органами здравоохранения обеспечивают получение инвалидами общедоступного и бесплатного дошкольного, начального общего, основного общего, среднего общего образования и среднего профессионального образования, а также бесплатного высшего образования.</a:t>
            </a:r>
          </a:p>
          <a:p>
            <a:r>
              <a:rPr lang="ru-RU" sz="1050" dirty="0"/>
              <a:t>Общее образование, профессиональное образование и профессиональное обучение инвалидов осуществляются в соответствии с адаптированными образовательными программами и индивидуальными программами реабилитации инвалидов.</a:t>
            </a:r>
          </a:p>
          <a:p>
            <a:r>
              <a:rPr lang="ru-RU" sz="1050" dirty="0"/>
              <a:t>Органы, осуществляющие управление в сфере образования, и организации, осуществляющие образовательную деятельность, обеспечивают инвалидов и их родителей (законных представителей) информацией по вопросам получения общего образования, профессионального образования, профессионального обучения и реабилитации инвалидов.</a:t>
            </a:r>
          </a:p>
          <a:p>
            <a:r>
              <a:rPr lang="ru-RU" sz="1050" dirty="0"/>
              <a:t>Органы государственной власти и организации, осуществляющие образовательную деятельность, оказывают психолого-педагогическую поддержку при получении инвалидами образования, в том числе при получении общего образования детьми-инвалидами на дому и в форме семейного образования.</a:t>
            </a:r>
          </a:p>
          <a:p>
            <a:r>
              <a:rPr lang="ru-RU" sz="1050" dirty="0"/>
              <a:t>Инвалидам создаются необходимые условия для получения образования в организациях, осуществляющих образовательную деятельность по реализации основных общеобразовательных программ, в которых созданы специальные условия для получения образования обучающимися с ограниченными возможностями здоровья, а также в отдельных организациях, осуществляющих образовательную деятельность по адаптированным основным общеобразовательным программам.</a:t>
            </a:r>
          </a:p>
          <a:p>
            <a:r>
              <a:rPr lang="ru-RU" sz="1050" dirty="0"/>
              <a:t>При невозможности обучения детей-инвалидов по основным общеобразовательным программам в организациях, осуществляющих образовательную деятельность, органы, осуществляющие управление в сфере образования, с согласия родителей (законных представителей) детей-инвалидов обеспечивают организацию обучения детей-инвалидов по основным общеобразовательным программам на дому. Основанием для организации обучения детей-инвалидов на дому являются обращение в письменной форме их родителей (законных представителей) и заключение медицинской организации, выданное в порядке и на условиях, которые определяются федеральным органом исполнительной власти, осуществляющим выработку и реализацию государственной политики и нормативное правовое регулирование в сфере здравоохранения.</a:t>
            </a:r>
          </a:p>
          <a:p>
            <a:r>
              <a:rPr lang="ru-RU" sz="1050" dirty="0"/>
              <a:t>Перечень заболеваний, наличие которых дает право на обучение по основным общеобразовательным программам на дому, утверждается уполномоченным Правительством Российской Федерации федеральным органом исполнительной власти.</a:t>
            </a:r>
          </a:p>
          <a:p>
            <a:endParaRPr lang="ru-RU" sz="1050" dirty="0"/>
          </a:p>
        </p:txBody>
      </p:sp>
    </p:spTree>
    <p:extLst>
      <p:ext uri="{BB962C8B-B14F-4D97-AF65-F5344CB8AC3E}">
        <p14:creationId xmlns:p14="http://schemas.microsoft.com/office/powerpoint/2010/main" val="2417689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lstStyle/>
          <a:p>
            <a:r>
              <a:rPr lang="ru-RU" dirty="0" smtClean="0"/>
              <a:t>Трудовая занятость инвалидов</a:t>
            </a:r>
            <a:endParaRPr lang="ru-RU" dirty="0"/>
          </a:p>
        </p:txBody>
      </p:sp>
      <p:sp>
        <p:nvSpPr>
          <p:cNvPr id="3" name="Объект 2"/>
          <p:cNvSpPr>
            <a:spLocks noGrp="1"/>
          </p:cNvSpPr>
          <p:nvPr>
            <p:ph idx="1"/>
          </p:nvPr>
        </p:nvSpPr>
        <p:spPr/>
        <p:txBody>
          <a:bodyPr>
            <a:normAutofit fontScale="62500" lnSpcReduction="20000"/>
          </a:bodyPr>
          <a:lstStyle/>
          <a:p>
            <a:pPr marL="109728" indent="0">
              <a:buNone/>
            </a:pPr>
            <a:r>
              <a:rPr lang="ru-RU" dirty="0"/>
              <a:t>Инвалидам предоставляются гарантии трудовой занятости федеральными органами государственной власти, органами государственной власти субъектов Российской Федерации путем проведения следующих специальных мероприятий, способствующих повышению их конкурентоспособности на рынке труда:</a:t>
            </a:r>
          </a:p>
          <a:p>
            <a:r>
              <a:rPr lang="ru-RU" dirty="0" smtClean="0"/>
              <a:t> </a:t>
            </a:r>
            <a:r>
              <a:rPr lang="ru-RU" dirty="0"/>
              <a:t>установления в организациях независимо от организационно-правовых форм и форм собственности квоты для приема на работу инвалидов и минимального количества специальных рабочих мест для инвалидов;</a:t>
            </a:r>
          </a:p>
          <a:p>
            <a:r>
              <a:rPr lang="ru-RU" dirty="0" smtClean="0"/>
              <a:t>резервирования </a:t>
            </a:r>
            <a:r>
              <a:rPr lang="ru-RU" dirty="0"/>
              <a:t>рабочих мест по профессиям, наиболее подходящим для трудоустройства инвалидов;</a:t>
            </a:r>
          </a:p>
          <a:p>
            <a:r>
              <a:rPr lang="ru-RU" dirty="0" smtClean="0"/>
              <a:t>стимулирования </a:t>
            </a:r>
            <a:r>
              <a:rPr lang="ru-RU" dirty="0"/>
              <a:t>создания предприятиями, учреждениями, организациями дополнительных рабочих мест (в том числе специальных) для трудоустройства инвалидов;</a:t>
            </a:r>
          </a:p>
          <a:p>
            <a:r>
              <a:rPr lang="ru-RU" dirty="0" smtClean="0"/>
              <a:t>создания </a:t>
            </a:r>
            <a:r>
              <a:rPr lang="ru-RU" dirty="0"/>
              <a:t>инвалидам условий труда в соответствии с индивидуальными программами реабилитации инвалидов;</a:t>
            </a:r>
          </a:p>
          <a:p>
            <a:r>
              <a:rPr lang="ru-RU" dirty="0" smtClean="0"/>
              <a:t>создания </a:t>
            </a:r>
            <a:r>
              <a:rPr lang="ru-RU" dirty="0"/>
              <a:t>условий для предпринимательской деятельности инвалидов;</a:t>
            </a:r>
          </a:p>
          <a:p>
            <a:r>
              <a:rPr lang="ru-RU" dirty="0" smtClean="0"/>
              <a:t>организации </a:t>
            </a:r>
            <a:r>
              <a:rPr lang="ru-RU" dirty="0"/>
              <a:t>обучения инвалидов новым профессиям.</a:t>
            </a:r>
          </a:p>
          <a:p>
            <a:endParaRPr lang="ru-RU" dirty="0"/>
          </a:p>
        </p:txBody>
      </p:sp>
    </p:spTree>
    <p:extLst>
      <p:ext uri="{BB962C8B-B14F-4D97-AF65-F5344CB8AC3E}">
        <p14:creationId xmlns:p14="http://schemas.microsoft.com/office/powerpoint/2010/main" val="2585325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4704"/>
            <a:ext cx="8229600" cy="108012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Квоты </a:t>
            </a:r>
            <a:r>
              <a:rPr lang="ru-RU" dirty="0"/>
              <a:t>для приема на работу инвалидов</a:t>
            </a:r>
            <a:br>
              <a:rPr lang="ru-RU" dirty="0"/>
            </a:br>
            <a:endParaRPr lang="ru-RU" dirty="0"/>
          </a:p>
        </p:txBody>
      </p:sp>
      <p:sp>
        <p:nvSpPr>
          <p:cNvPr id="3" name="Объект 2"/>
          <p:cNvSpPr>
            <a:spLocks noGrp="1"/>
          </p:cNvSpPr>
          <p:nvPr>
            <p:ph idx="1"/>
          </p:nvPr>
        </p:nvSpPr>
        <p:spPr/>
        <p:txBody>
          <a:bodyPr>
            <a:normAutofit fontScale="55000" lnSpcReduction="20000"/>
          </a:bodyPr>
          <a:lstStyle/>
          <a:p>
            <a:pPr marL="109728" indent="0">
              <a:buNone/>
            </a:pPr>
            <a:r>
              <a:rPr lang="ru-RU" dirty="0"/>
              <a:t>Работодателям, численность работников которых превышает 100 человек, законодательством субъекта Российской Федерации устанавливается квота для приема на работу инвалидов в размере от 2 до 4 процентов среднесписочной численности работников. Работодателям, численность работников которых составляет не менее чем 35 человек и не более чем 100 человек, законодательством субъекта Российской Федерации может устанавливаться квота для приема на работу инвалидов в размере не выше 3 процентов среднесписочной численности работников</a:t>
            </a:r>
            <a:r>
              <a:rPr lang="ru-RU" dirty="0" smtClean="0"/>
              <a:t>.</a:t>
            </a:r>
          </a:p>
          <a:p>
            <a:pPr marL="109728" indent="0">
              <a:buNone/>
            </a:pPr>
            <a:endParaRPr lang="ru-RU" dirty="0"/>
          </a:p>
          <a:p>
            <a:pPr marL="109728" indent="0">
              <a:buNone/>
            </a:pPr>
            <a:r>
              <a:rPr lang="ru-RU" dirty="0"/>
              <a:t>При исчислении квоты для приема на работу инвалидов в среднесписочную численность работников не включаются работники, условия труда которых отнесены к вредным и (или) опасным условиям труда по результатам аттестации рабочих мест по условиям труда или результатам </a:t>
            </a:r>
            <a:r>
              <a:rPr lang="ru-RU" dirty="0">
                <a:hlinkClick r:id="rId2"/>
              </a:rPr>
              <a:t>специальной оценки условий труда</a:t>
            </a:r>
            <a:r>
              <a:rPr lang="ru-RU" dirty="0" smtClean="0">
                <a:hlinkClick r:id="rId2"/>
              </a:rPr>
              <a:t>.</a:t>
            </a:r>
          </a:p>
          <a:p>
            <a:pPr marL="109728" indent="0">
              <a:buNone/>
            </a:pPr>
            <a:endParaRPr lang="ru-RU" dirty="0">
              <a:hlinkClick r:id="rId2"/>
            </a:endParaRPr>
          </a:p>
          <a:p>
            <a:pPr marL="109728" indent="0">
              <a:buNone/>
            </a:pPr>
            <a:r>
              <a:rPr lang="ru-RU" dirty="0"/>
              <a:t>Если работодателями являются общественные объединения инвалидов и образованные ими организации, в том числе хозяйственные товарищества и общества, уставный (складочный) капитал которых состоит из вклада общественного объединения инвалидов, данные работодатели освобождаются от соблюдения установленной квоты для приема на работу инвалидов.</a:t>
            </a:r>
          </a:p>
          <a:p>
            <a:endParaRPr lang="ru-RU" dirty="0"/>
          </a:p>
        </p:txBody>
      </p:sp>
    </p:spTree>
    <p:extLst>
      <p:ext uri="{BB962C8B-B14F-4D97-AF65-F5344CB8AC3E}">
        <p14:creationId xmlns:p14="http://schemas.microsoft.com/office/powerpoint/2010/main" val="34532531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sz="3600" dirty="0" smtClean="0"/>
              <a:t/>
            </a:r>
            <a:br>
              <a:rPr lang="ru-RU" sz="3600" dirty="0" smtClean="0"/>
            </a:br>
            <a:r>
              <a:rPr lang="ru-RU" sz="3600" dirty="0" smtClean="0"/>
              <a:t>Специальные </a:t>
            </a:r>
            <a:r>
              <a:rPr lang="ru-RU" sz="3600" dirty="0"/>
              <a:t>рабочие места для трудоустройства инвалидов</a:t>
            </a:r>
            <a:r>
              <a:rPr lang="ru-RU" dirty="0"/>
              <a:t/>
            </a:r>
            <a:br>
              <a:rPr lang="ru-RU" dirty="0"/>
            </a:br>
            <a:endParaRPr lang="ru-RU" dirty="0"/>
          </a:p>
        </p:txBody>
      </p:sp>
      <p:sp>
        <p:nvSpPr>
          <p:cNvPr id="3" name="Объект 2"/>
          <p:cNvSpPr>
            <a:spLocks noGrp="1"/>
          </p:cNvSpPr>
          <p:nvPr>
            <p:ph idx="1"/>
          </p:nvPr>
        </p:nvSpPr>
        <p:spPr/>
        <p:txBody>
          <a:bodyPr>
            <a:normAutofit fontScale="70000" lnSpcReduction="20000"/>
          </a:bodyPr>
          <a:lstStyle/>
          <a:p>
            <a:r>
              <a:rPr lang="ru-RU" dirty="0"/>
              <a:t>Специальные рабочие места для трудоустройства инвалидов - рабочие места, требующие дополнительных мер по организации труда, включая адаптацию основного и вспомогательного оборудования, технического и организационного оснащения, дополнительного оснащения и обеспечения техническими приспособлениями с учетом индивидуальных возможностей инвалидов. Специальные рабочие места для трудоустройства инвалидов оснащаются (оборудуются) работодателями с учетом нарушенных функций инвалидов и ограничений их жизнедеятельности в соответствии с основными требованиями к такому оснащению (оборудованию) указанных рабочих мест, определенными федеральным органом исполнительной власти, осуществляющим функции по выработке и реализации государственной политики и нормативно-правовому регулированию в сфере труда и социальной защиты населения.</a:t>
            </a:r>
          </a:p>
          <a:p>
            <a:endParaRPr lang="ru-RU" dirty="0"/>
          </a:p>
        </p:txBody>
      </p:sp>
    </p:spTree>
    <p:extLst>
      <p:ext uri="{BB962C8B-B14F-4D97-AF65-F5344CB8AC3E}">
        <p14:creationId xmlns:p14="http://schemas.microsoft.com/office/powerpoint/2010/main" val="1848382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fontScale="90000"/>
          </a:bodyPr>
          <a:lstStyle/>
          <a:p>
            <a:r>
              <a:rPr lang="ru-RU" dirty="0"/>
              <a:t>Условия труда инвалидов</a:t>
            </a:r>
            <a:br>
              <a:rPr lang="ru-RU" dirty="0"/>
            </a:br>
            <a:endParaRPr lang="ru-RU" dirty="0"/>
          </a:p>
        </p:txBody>
      </p:sp>
      <p:sp>
        <p:nvSpPr>
          <p:cNvPr id="3" name="Объект 2"/>
          <p:cNvSpPr>
            <a:spLocks noGrp="1"/>
          </p:cNvSpPr>
          <p:nvPr>
            <p:ph idx="1"/>
          </p:nvPr>
        </p:nvSpPr>
        <p:spPr/>
        <p:txBody>
          <a:bodyPr>
            <a:normAutofit fontScale="62500" lnSpcReduction="20000"/>
          </a:bodyPr>
          <a:lstStyle/>
          <a:p>
            <a:r>
              <a:rPr lang="ru-RU" dirty="0"/>
              <a:t>Инвалидам, занятым в организациях независимо от организационно-правовых форм и форм собственности, создаются необходимые условия труда в соответствии с индивидуальной программой реабилитации инвалида.</a:t>
            </a:r>
          </a:p>
          <a:p>
            <a:r>
              <a:rPr lang="ru-RU" dirty="0"/>
              <a:t>Не допускается установление в коллективных или индивидуальных трудовых договорах условий труда инвалидов (оплата труда, режим рабочего времени и времени отдыха, продолжительность ежегодного и дополнительного оплачиваемых отпусков и другие), ухудшающих положение инвалидов по сравнению с другими работниками.</a:t>
            </a:r>
          </a:p>
          <a:p>
            <a:r>
              <a:rPr lang="ru-RU" dirty="0"/>
              <a:t>Для инвалидов I и II групп устанавливается сокращенная продолжительность рабочего времени не более 35 часов в неделю с сохранением полной оплаты труда.</a:t>
            </a:r>
          </a:p>
          <a:p>
            <a:r>
              <a:rPr lang="ru-RU" dirty="0"/>
              <a:t>Привлечение инвалидов к сверхурочным работам, работе в выходные дни и ночное время допускается только с их согласия и при условии, если такие работы не запрещены им по состоянию здоровья.</a:t>
            </a:r>
          </a:p>
          <a:p>
            <a:r>
              <a:rPr lang="ru-RU" dirty="0"/>
              <a:t>Инвалидам предоставляется ежегодный отпуск не менее 30 календарных дней.</a:t>
            </a:r>
          </a:p>
          <a:p>
            <a:endParaRPr lang="ru-RU" dirty="0"/>
          </a:p>
        </p:txBody>
      </p:sp>
    </p:spTree>
    <p:extLst>
      <p:ext uri="{BB962C8B-B14F-4D97-AF65-F5344CB8AC3E}">
        <p14:creationId xmlns:p14="http://schemas.microsoft.com/office/powerpoint/2010/main" val="3484593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08720"/>
            <a:ext cx="8229600" cy="1066800"/>
          </a:xfrm>
          <a:solidFill>
            <a:schemeClr val="tx2">
              <a:lumMod val="20000"/>
              <a:lumOff val="80000"/>
            </a:schemeClr>
          </a:solidFill>
        </p:spPr>
        <p:txBody>
          <a:bodyPr>
            <a:normAutofit fontScale="90000"/>
          </a:bodyPr>
          <a:lstStyle/>
          <a:p>
            <a:r>
              <a:rPr lang="ru-RU" dirty="0" smtClean="0"/>
              <a:t/>
            </a:r>
            <a:br>
              <a:rPr lang="ru-RU" dirty="0" smtClean="0"/>
            </a:br>
            <a:r>
              <a:rPr lang="ru-RU" dirty="0" smtClean="0"/>
              <a:t>Материальное </a:t>
            </a:r>
            <a:r>
              <a:rPr lang="ru-RU" dirty="0"/>
              <a:t>обеспечение инвалидов</a:t>
            </a:r>
            <a:br>
              <a:rPr lang="ru-RU" dirty="0"/>
            </a:br>
            <a:endParaRPr lang="ru-RU" dirty="0"/>
          </a:p>
        </p:txBody>
      </p:sp>
      <p:sp>
        <p:nvSpPr>
          <p:cNvPr id="3" name="Объект 2"/>
          <p:cNvSpPr>
            <a:spLocks noGrp="1"/>
          </p:cNvSpPr>
          <p:nvPr>
            <p:ph idx="1"/>
          </p:nvPr>
        </p:nvSpPr>
        <p:spPr/>
        <p:txBody>
          <a:bodyPr/>
          <a:lstStyle/>
          <a:p>
            <a:r>
              <a:rPr lang="ru-RU" dirty="0"/>
              <a:t>Материальное обеспечение инвалидов включает в себя денежные выплаты по различным основаниям (пенсии, пособия, страховые выплаты при страховании риска нарушения здоровья, выплаты в счет возмещения вреда, причиненного здоровью, и другие выплаты), компенсации в случаях, установленных законодательством Российской Федерации.</a:t>
            </a:r>
          </a:p>
          <a:p>
            <a:endParaRPr lang="ru-RU" dirty="0"/>
          </a:p>
        </p:txBody>
      </p:sp>
    </p:spTree>
    <p:extLst>
      <p:ext uri="{BB962C8B-B14F-4D97-AF65-F5344CB8AC3E}">
        <p14:creationId xmlns:p14="http://schemas.microsoft.com/office/powerpoint/2010/main" val="16231102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1212</TotalTime>
  <Words>4251</Words>
  <Application>Microsoft Office PowerPoint</Application>
  <PresentationFormat>Экран (4:3)</PresentationFormat>
  <Paragraphs>184</Paragraphs>
  <Slides>34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34</vt:i4>
      </vt:variant>
    </vt:vector>
  </HeadingPairs>
  <TitlesOfParts>
    <vt:vector size="35" baseType="lpstr">
      <vt:lpstr>Городская</vt:lpstr>
      <vt:lpstr>ПРАВОВЫЕ ОСНОВЫ  ПОМОЩИ ИНВАЛИДАМ</vt:lpstr>
      <vt:lpstr>Нормативно-правовые акты</vt:lpstr>
      <vt:lpstr>Инвалидность с точки зрения закона -  чем она отличается от бытового понимания?</vt:lpstr>
      <vt:lpstr>ИНВАЛИД -</vt:lpstr>
      <vt:lpstr>КАК ПОЛУЧАЮТ ИНВАЛИДНОСТЬ?</vt:lpstr>
      <vt:lpstr>Презентация PowerPoint</vt:lpstr>
      <vt:lpstr>Какие задачи медико-социальной экспертизы?</vt:lpstr>
      <vt:lpstr>Группа инвалидности</vt:lpstr>
      <vt:lpstr>Срок инвалидности</vt:lpstr>
      <vt:lpstr>Медицинские показания к инвалидности</vt:lpstr>
      <vt:lpstr>Какие могут быть ограничения жизнедеятельности</vt:lpstr>
      <vt:lpstr>Какие органы проводят МСЭ?</vt:lpstr>
      <vt:lpstr>Кто направляет на МСЭ?</vt:lpstr>
      <vt:lpstr>Что делать если отказали в направлении на МСЭ?</vt:lpstr>
      <vt:lpstr>Как проходит МСЭ?</vt:lpstr>
      <vt:lpstr>Что выдается гражданину при прохождении МСЭ</vt:lpstr>
      <vt:lpstr>РЕАБИЛИТАЦИЯ ИНВАЛИДОВ </vt:lpstr>
      <vt:lpstr>Федеральный перечень реабилитационных мероприятий, технических средств реабилитации и услуг, предоставляемых инвалиду </vt:lpstr>
      <vt:lpstr>Что такое индивидуальная программа  реабилитации инвалида?</vt:lpstr>
      <vt:lpstr>Зачем нужна ИПР?</vt:lpstr>
      <vt:lpstr>Презентация PowerPoint</vt:lpstr>
      <vt:lpstr>Презентация PowerPoint</vt:lpstr>
      <vt:lpstr>Социальная защита инвалидов</vt:lpstr>
      <vt:lpstr>Технические средства реабилитации</vt:lpstr>
      <vt:lpstr> Обеспечение беспрепятственного доступа инвалидов к информации </vt:lpstr>
      <vt:lpstr> Обеспечение беспрепятственного доступа инвалидов к объектам социальной инфраструктуры </vt:lpstr>
      <vt:lpstr> Ответственность за уклонение от исполнения требований к созданию условий инвалидам для беспрепятственного доступа к объектам инженерной, транспортной и социальной инфраструктур </vt:lpstr>
      <vt:lpstr> Обеспечение инвалидов жилой площадью </vt:lpstr>
      <vt:lpstr> Образование инвалидов </vt:lpstr>
      <vt:lpstr>Трудовая занятость инвалидов</vt:lpstr>
      <vt:lpstr> Квоты для приема на работу инвалидов </vt:lpstr>
      <vt:lpstr> Специальные рабочие места для трудоустройства инвалидов </vt:lpstr>
      <vt:lpstr>Условия труда инвалидов </vt:lpstr>
      <vt:lpstr> Материальное обеспечение инвалидов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Старинова Наталия</dc:creator>
  <cp:lastModifiedBy>NStarinova</cp:lastModifiedBy>
  <cp:revision>47</cp:revision>
  <cp:lastPrinted>2015-11-26T15:44:50Z</cp:lastPrinted>
  <dcterms:created xsi:type="dcterms:W3CDTF">2014-05-14T11:04:22Z</dcterms:created>
  <dcterms:modified xsi:type="dcterms:W3CDTF">2015-11-26T15:45:06Z</dcterms:modified>
</cp:coreProperties>
</file>