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57" r:id="rId3"/>
  </p:sldMasterIdLst>
  <p:notesMasterIdLst>
    <p:notesMasterId r:id="rId11"/>
  </p:notesMasterIdLst>
  <p:sldIdLst>
    <p:sldId id="256" r:id="rId4"/>
    <p:sldId id="258" r:id="rId5"/>
    <p:sldId id="257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6" autoAdjust="0"/>
  </p:normalViewPr>
  <p:slideViewPr>
    <p:cSldViewPr>
      <p:cViewPr varScale="1">
        <p:scale>
          <a:sx n="126" d="100"/>
          <a:sy n="126" d="100"/>
        </p:scale>
        <p:origin x="-35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0" d="100"/>
          <a:sy n="100" d="100"/>
        </p:scale>
        <p:origin x="-25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4BC2D-DFFF-464C-96C7-D8D99D671247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D4463-F01B-4F65-8E0D-AFBB3CB3A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D4463-F01B-4F65-8E0D-AFBB3CB3A5A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7E53109-7929-4A29-9A94-4B522BDD7DD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BACD5CF-418C-4AA7-ACF3-5F708965FB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E53109-7929-4A29-9A94-4B522BDD7DD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CD5CF-418C-4AA7-ACF3-5F708965FB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7E53109-7929-4A29-9A94-4B522BDD7DD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BACD5CF-418C-4AA7-ACF3-5F708965FB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E53109-7929-4A29-9A94-4B522BDD7DD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CD5CF-418C-4AA7-ACF3-5F708965FB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E53109-7929-4A29-9A94-4B522BDD7DD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CD5CF-418C-4AA7-ACF3-5F708965FB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E53109-7929-4A29-9A94-4B522BDD7DD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CD5CF-418C-4AA7-ACF3-5F708965FB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7E53109-7929-4A29-9A94-4B522BDD7DD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CD5CF-418C-4AA7-ACF3-5F708965FB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E53109-7929-4A29-9A94-4B522BDD7DD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CD5CF-418C-4AA7-ACF3-5F708965FB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E53109-7929-4A29-9A94-4B522BDD7DD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CD5CF-418C-4AA7-ACF3-5F708965FB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E53109-7929-4A29-9A94-4B522BDD7DD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CD5CF-418C-4AA7-ACF3-5F708965FB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7E53109-7929-4A29-9A94-4B522BDD7DD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BACD5CF-418C-4AA7-ACF3-5F708965FB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26A03-196E-45DB-95D0-7266CE95E01C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5F439-0371-41D5-AFD2-B3D954BE9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32CAFAC-13DC-4A52-BC3F-0E42F2BD09D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719EC37-CA6C-450D-AAB0-DF703D6094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ama.ru/articles/dokumenty-mnogodetnoi-semi" TargetMode="External"/><Relationship Id="rId2" Type="http://schemas.openxmlformats.org/officeDocument/2006/relationships/hyperlink" Target="http://mama.ru/articles/prava-i-lgoty-mnogodetnyh-semei-v-rossii" TargetMode="Externa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04664"/>
            <a:ext cx="7632848" cy="201622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i="1" dirty="0" smtClean="0"/>
              <a:t>Организация помощи многодетным семьям на приходе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94210" name="Picture 2" descr="http://novved.ru/images/NEWS/24.06.15/semya117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852936"/>
            <a:ext cx="4752528" cy="31356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36904" cy="64807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200" i="1" dirty="0" smtClean="0"/>
              <a:t>Актуальность проблемы</a:t>
            </a:r>
            <a:endParaRPr lang="ru-RU" sz="32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352928" cy="532859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200" dirty="0" smtClean="0"/>
              <a:t>Во все времена семья являлась важнейшим фактором развития личности. Семейный климат - это жизнь родителей их отношения с детьми, духовная составляющая семьи. </a:t>
            </a:r>
            <a:r>
              <a:rPr lang="ru-RU" sz="1200" b="1" dirty="0" smtClean="0"/>
              <a:t>Благополучию ребенка способствует благоприятная обстановка в семье</a:t>
            </a:r>
            <a:r>
              <a:rPr lang="ru-RU" sz="1200" dirty="0" smtClean="0"/>
              <a:t>, которая дает чувство защищенности и способствует развитию личности.</a:t>
            </a:r>
          </a:p>
          <a:p>
            <a:pPr>
              <a:buFont typeface="Wingdings" pitchFamily="2" charset="2"/>
              <a:buChar char="q"/>
            </a:pPr>
            <a:r>
              <a:rPr lang="ru-RU" sz="1200" dirty="0" smtClean="0"/>
              <a:t>В настоящее время российская семья переживает непростой период своего развития. Возрастает число разводов, снижается рождаемость, растет число детей рожденных вне брака. Особую группу повышенного риска бедности и социальной </a:t>
            </a:r>
            <a:r>
              <a:rPr lang="ru-RU" sz="1200" dirty="0" err="1" smtClean="0"/>
              <a:t>исключенности</a:t>
            </a:r>
            <a:r>
              <a:rPr lang="ru-RU" sz="1200" dirty="0" smtClean="0"/>
              <a:t> представляют </a:t>
            </a:r>
            <a:r>
              <a:rPr lang="ru-RU" sz="1200" b="1" dirty="0" smtClean="0"/>
              <a:t>многодетные семьи. </a:t>
            </a:r>
            <a:r>
              <a:rPr lang="ru-RU" sz="1200" dirty="0" smtClean="0"/>
              <a:t>Многодетная семья является одной из самых уязвимых категорий населения. </a:t>
            </a:r>
            <a:endParaRPr lang="ru-RU" sz="1200" b="1" dirty="0" smtClean="0"/>
          </a:p>
          <a:p>
            <a:pPr>
              <a:buFont typeface="Wingdings" pitchFamily="2" charset="2"/>
              <a:buChar char="q"/>
            </a:pPr>
            <a:r>
              <a:rPr lang="ru-RU" sz="1200" dirty="0" smtClean="0"/>
              <a:t>Основная </a:t>
            </a:r>
            <a:r>
              <a:rPr lang="ru-RU" sz="1200" b="1" dirty="0" smtClean="0"/>
              <a:t>проблема</a:t>
            </a:r>
            <a:r>
              <a:rPr lang="ru-RU" sz="1200" dirty="0" smtClean="0"/>
              <a:t> - это недостаток ресурсов для воспитания детей, в связи с невозможностью совмещать работу и обязанности по уходу по дому, низким уровнем социальной поддержки.</a:t>
            </a:r>
          </a:p>
          <a:p>
            <a:pPr>
              <a:buFont typeface="Wingdings" pitchFamily="2" charset="2"/>
              <a:buChar char="q"/>
            </a:pPr>
            <a:r>
              <a:rPr lang="ru-RU" sz="1200" b="1" dirty="0" smtClean="0"/>
              <a:t>Бедность</a:t>
            </a:r>
            <a:r>
              <a:rPr lang="ru-RU" sz="1200" dirty="0" smtClean="0"/>
              <a:t> среди семей с детьми возрастает по мере увеличения числа детей. Этому способствует также то, что почти половина семей имеют работников с заработной платой ниже прожиточного минимума, а почти треть семей имеют в своем составе неработающих членов семьи. Чаще всего это связано с необходимостью ухода за детьми. (Многодетные семьи в большей степени имеют регулярные потребности в сезонной одежде, обуви, продуктах).</a:t>
            </a:r>
          </a:p>
          <a:p>
            <a:pPr>
              <a:buFont typeface="Wingdings" pitchFamily="2" charset="2"/>
              <a:buChar char="q"/>
            </a:pPr>
            <a:r>
              <a:rPr lang="ru-RU" sz="1200" dirty="0" smtClean="0"/>
              <a:t>Помимо материальных нужд, из за нехватки времени и физических ресурсов </a:t>
            </a:r>
            <a:r>
              <a:rPr lang="ru-RU" sz="1200" b="1" dirty="0" smtClean="0"/>
              <a:t>многодетные семьи испытывают трудности в решении элементарных каждодневных проблем</a:t>
            </a:r>
            <a:r>
              <a:rPr lang="ru-RU" sz="1200" dirty="0" smtClean="0"/>
              <a:t>, таких как: сопровождение детей в школу и кружки, необходимости помощи в подготовке детей к школьным занятиям, организация помощи по дому, прогулка с детьми и многие другие насущные проблемы, которые возникают в любой семье. В многодетной семье решать эти проблемы значительно тяжелее.  </a:t>
            </a:r>
          </a:p>
          <a:p>
            <a:pPr>
              <a:buFont typeface="Wingdings" pitchFamily="2" charset="2"/>
              <a:buChar char="q"/>
            </a:pPr>
            <a:r>
              <a:rPr lang="ru-RU" sz="1200" dirty="0" smtClean="0"/>
              <a:t>Многодетные семьи испытывают </a:t>
            </a:r>
            <a:r>
              <a:rPr lang="ru-RU" sz="1200" b="1" dirty="0" smtClean="0"/>
              <a:t>недостаток информированности</a:t>
            </a:r>
            <a:r>
              <a:rPr lang="ru-RU" sz="1200" dirty="0" smtClean="0"/>
              <a:t> в юридической сфере. </a:t>
            </a:r>
          </a:p>
          <a:p>
            <a:pPr>
              <a:buNone/>
            </a:pPr>
            <a:r>
              <a:rPr lang="ru-RU" sz="1200" dirty="0" smtClean="0"/>
              <a:t>	Возникают проблемы психологического характера.</a:t>
            </a:r>
          </a:p>
          <a:p>
            <a:pPr>
              <a:buFont typeface="Wingdings" pitchFamily="2" charset="2"/>
              <a:buChar char="q"/>
            </a:pPr>
            <a:r>
              <a:rPr lang="ru-RU" sz="1200" dirty="0" smtClean="0"/>
              <a:t>В связи с этим существует социальная </a:t>
            </a:r>
            <a:r>
              <a:rPr lang="ru-RU" sz="1200" b="1" dirty="0" smtClean="0"/>
              <a:t>потребность в комплексной адресной поддержке многодетных семей</a:t>
            </a:r>
            <a:r>
              <a:rPr lang="ru-RU" sz="1200" dirty="0" smtClean="0"/>
              <a:t>, включающей в себя материальную, психологическую, социально-бытовую, юридическую помощи.</a:t>
            </a:r>
          </a:p>
          <a:p>
            <a:pPr>
              <a:buNone/>
            </a:pP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i="1" dirty="0" smtClean="0"/>
              <a:t>Какая семья считается многодетной?</a:t>
            </a:r>
            <a:endParaRPr lang="ru-RU" sz="3600" i="1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539552" y="1772816"/>
            <a:ext cx="8147248" cy="388843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Семейное </a:t>
            </a:r>
            <a:r>
              <a:rPr lang="ru-RU" dirty="0"/>
              <a:t>законодательство РФ не дает общего определения многодетной семьи. Каждый субъект РФ устанавливает этот статус самостоятельно «с учетом национальных и культурных </a:t>
            </a:r>
            <a:r>
              <a:rPr lang="ru-RU" dirty="0" smtClean="0"/>
              <a:t>особенностей </a:t>
            </a:r>
            <a:r>
              <a:rPr lang="ru-RU" dirty="0"/>
              <a:t>социально-экономического и демографического развития региона». Например, в Республике Марий Эл многодетной считается семья с четырьмя и более детьми, а в Красноярском крае – с пятью детьми.</a:t>
            </a:r>
          </a:p>
          <a:p>
            <a:r>
              <a:rPr lang="ru-RU" dirty="0" smtClean="0"/>
              <a:t>В Москве многодетной является семья, имеющая 3 и более несовершеннолетних детей.</a:t>
            </a:r>
          </a:p>
          <a:p>
            <a:r>
              <a:rPr lang="ru-RU" dirty="0" smtClean="0"/>
              <a:t>Для </a:t>
            </a:r>
            <a:r>
              <a:rPr lang="ru-RU" dirty="0"/>
              <a:t>получения </a:t>
            </a:r>
            <a:r>
              <a:rPr lang="ru-RU" dirty="0">
                <a:hlinkClick r:id="rId2"/>
              </a:rPr>
              <a:t>льгот</a:t>
            </a:r>
            <a:r>
              <a:rPr lang="ru-RU" dirty="0"/>
              <a:t>, положенным многодетным семьям, необходимо оформить</a:t>
            </a:r>
            <a:r>
              <a:rPr lang="ru-RU" dirty="0">
                <a:hlinkClick r:id="rId3"/>
              </a:rPr>
              <a:t>«удостоверение многодетной семьи»</a:t>
            </a:r>
            <a:r>
              <a:rPr lang="ru-RU" dirty="0"/>
              <a:t>.</a:t>
            </a:r>
          </a:p>
          <a:p>
            <a:r>
              <a:rPr lang="ru-RU" dirty="0"/>
              <a:t>Количество многодетных семей в России, по разным данным, составляет около 10 процентов. Семьи, где воспитываются более трех детей, составляют около четверти этого числа.</a:t>
            </a:r>
          </a:p>
          <a:p>
            <a:r>
              <a:rPr lang="ru-RU" dirty="0" smtClean="0"/>
              <a:t>В </a:t>
            </a:r>
            <a:r>
              <a:rPr lang="ru-RU" dirty="0"/>
              <a:t>дореволюционной России наличие трех детей в семье считалось нормой.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Для чего нужен клуб многодетных семей 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7776864" cy="475252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400" b="1" i="1" dirty="0" smtClean="0"/>
              <a:t>Цель</a:t>
            </a:r>
            <a:r>
              <a:rPr lang="ru-RU" sz="2800" dirty="0" smtClean="0"/>
              <a:t> – 	</a:t>
            </a:r>
            <a:r>
              <a:rPr lang="ru-RU" sz="2000" dirty="0" smtClean="0"/>
              <a:t>объединение многодетных семей </a:t>
            </a:r>
          </a:p>
          <a:p>
            <a:pPr>
              <a:buNone/>
            </a:pPr>
            <a:r>
              <a:rPr lang="ru-RU" sz="2000" dirty="0" smtClean="0"/>
              <a:t>			для совместной работы по поддержке </a:t>
            </a:r>
          </a:p>
          <a:p>
            <a:pPr>
              <a:buNone/>
            </a:pPr>
            <a:r>
              <a:rPr lang="ru-RU" sz="2000" dirty="0" smtClean="0"/>
              <a:t>			друг друга и решения различных проблем.</a:t>
            </a:r>
          </a:p>
          <a:p>
            <a:pPr>
              <a:buNone/>
            </a:pPr>
            <a:r>
              <a:rPr lang="ru-RU" sz="2000" dirty="0" smtClean="0"/>
              <a:t>	</a:t>
            </a:r>
          </a:p>
          <a:p>
            <a:pPr>
              <a:buNone/>
            </a:pPr>
            <a:r>
              <a:rPr lang="ru-RU" sz="2000" b="1" i="1" dirty="0" smtClean="0"/>
              <a:t>	</a:t>
            </a:r>
            <a:r>
              <a:rPr lang="ru-RU" sz="2400" b="1" i="1" dirty="0" smtClean="0"/>
              <a:t>Основные задачи клуба -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/>
              <a:t>Обеспечение благоприятных условий для объединения семей;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/>
              <a:t>Оказание духовной поддержки семьям;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/>
              <a:t>Создание условий для совместного решения проблем различного характера;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dirty="0" smtClean="0"/>
              <a:t>Оказание всесторонней помощи родителям и детям из многодетных семей;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/>
              <a:t>Организация </a:t>
            </a:r>
            <a:r>
              <a:rPr lang="ru-RU" sz="1400" dirty="0" err="1" smtClean="0"/>
              <a:t>культурно-досуговых</a:t>
            </a:r>
            <a:r>
              <a:rPr lang="ru-RU" sz="1400" dirty="0" smtClean="0"/>
              <a:t> мероприятий;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/>
              <a:t>Оказание консультационной помощи (юридической, психологической, социальной);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/>
              <a:t>Приобщение родителей к участию в жизни Клуба;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 smtClean="0"/>
              <a:t>Пропаганда опыта семейного воспитания</a:t>
            </a:r>
          </a:p>
          <a:p>
            <a:pPr>
              <a:buFont typeface="Wingdings" pitchFamily="2" charset="2"/>
              <a:buChar char="Ø"/>
            </a:pP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 чего начать?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ru-RU" sz="1800" dirty="0" smtClean="0"/>
          </a:p>
          <a:p>
            <a:pPr marL="514350" indent="-514350">
              <a:buFont typeface="+mj-lt"/>
              <a:buAutoNum type="arabicPeriod"/>
            </a:pPr>
            <a:endParaRPr lang="ru-RU" sz="18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800" dirty="0" smtClean="0"/>
              <a:t>Сбор информации о многодетных семьях (</a:t>
            </a:r>
            <a:r>
              <a:rPr lang="ru-RU" sz="1200" dirty="0" smtClean="0"/>
              <a:t>данные, информация о проблемах и потребностях)</a:t>
            </a:r>
            <a:endParaRPr lang="ru-RU" sz="18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800" dirty="0" smtClean="0"/>
              <a:t>Распространение информации о встрече (</a:t>
            </a:r>
            <a:r>
              <a:rPr lang="ru-RU" sz="1200" dirty="0" err="1" smtClean="0"/>
              <a:t>обзвон</a:t>
            </a:r>
            <a:r>
              <a:rPr lang="ru-RU" sz="1200" dirty="0" smtClean="0"/>
              <a:t>, рассылка, объявление на информационной доске в своем и других храмах, призыв священника с амвона)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sz="1800" dirty="0" smtClean="0"/>
              <a:t>Организация первой встречи (</a:t>
            </a:r>
            <a:r>
              <a:rPr lang="ru-RU" sz="1200" dirty="0" smtClean="0"/>
              <a:t>планирование, определение наиболее активных помощников</a:t>
            </a:r>
            <a:r>
              <a:rPr lang="ru-RU" sz="1200" dirty="0" smtClean="0"/>
              <a:t>, анкетирование, </a:t>
            </a:r>
            <a:r>
              <a:rPr lang="ru-RU" sz="1200" dirty="0" smtClean="0"/>
              <a:t>создание эффективной формы оповещения)</a:t>
            </a:r>
          </a:p>
          <a:p>
            <a:pPr marL="514350" indent="-514350">
              <a:buFont typeface="+mj-lt"/>
              <a:buAutoNum type="arabicPeriod" startAt="3"/>
            </a:pPr>
            <a:endParaRPr lang="ru-RU" sz="1800" dirty="0" smtClean="0"/>
          </a:p>
          <a:p>
            <a:pPr marL="514350" indent="-514350">
              <a:buFont typeface="+mj-lt"/>
              <a:buAutoNum type="arabicPeriod" startAt="4"/>
            </a:pPr>
            <a:endParaRPr lang="ru-RU" sz="1800" dirty="0" smtClean="0"/>
          </a:p>
          <a:p>
            <a:pPr marL="514350" indent="-514350">
              <a:buNone/>
            </a:pPr>
            <a:endParaRPr lang="ru-RU" sz="2800" dirty="0" smtClean="0"/>
          </a:p>
          <a:p>
            <a:pPr marL="514350" indent="-514350">
              <a:buNone/>
            </a:pPr>
            <a:endParaRPr lang="ru-RU" sz="2800" i="1" u="sng" dirty="0" smtClean="0"/>
          </a:p>
          <a:p>
            <a:pPr marL="514350" indent="-51435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Виды помощи </a:t>
            </a:r>
            <a:br>
              <a:rPr lang="ru-RU" dirty="0" smtClean="0"/>
            </a:br>
            <a:r>
              <a:rPr lang="ru-RU" dirty="0" smtClean="0"/>
              <a:t>многодетным семьям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Материальная помощь</a:t>
            </a:r>
          </a:p>
          <a:p>
            <a:pPr>
              <a:buNone/>
            </a:pPr>
            <a:r>
              <a:rPr lang="ru-RU" sz="1300" dirty="0" smtClean="0"/>
              <a:t>- 	проведение акций, ярмарок, приуроченных к различным праздникам. Средства, полученные после проведения данных мероприятий пойдут на поддержку многодетных семей;</a:t>
            </a:r>
          </a:p>
          <a:p>
            <a:pPr>
              <a:buNone/>
            </a:pPr>
            <a:r>
              <a:rPr lang="ru-RU" sz="1300" dirty="0" smtClean="0"/>
              <a:t>- 	организация сбора денежных средств различными способами (установка церковной кружки; обращение к потенциальным благотворителям)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Продуктовая помощь</a:t>
            </a:r>
          </a:p>
          <a:p>
            <a:pPr>
              <a:buNone/>
            </a:pPr>
            <a:r>
              <a:rPr lang="ru-RU" sz="1300" dirty="0" smtClean="0"/>
              <a:t>-	поиск и взаимодействие с различными организациями, магазинами, благотворителями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 Вещевая помощь</a:t>
            </a:r>
          </a:p>
          <a:p>
            <a:pPr>
              <a:buNone/>
            </a:pPr>
            <a:r>
              <a:rPr lang="ru-RU" sz="1300" dirty="0" smtClean="0"/>
              <a:t>-	организация вещевого склада;</a:t>
            </a:r>
          </a:p>
          <a:p>
            <a:pPr>
              <a:buNone/>
            </a:pPr>
            <a:r>
              <a:rPr lang="ru-RU" sz="1300" dirty="0" smtClean="0"/>
              <a:t>-	взаимодействие через социальные сети (создание тематической группы в соц.сетях);</a:t>
            </a:r>
          </a:p>
          <a:p>
            <a:pPr>
              <a:buNone/>
            </a:pPr>
            <a:r>
              <a:rPr lang="ru-RU" sz="1300" dirty="0" smtClean="0"/>
              <a:t>-	непосредственное взаимодействие семей между собой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0040"/>
            <a:ext cx="7156648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4"/>
            <a:ext cx="7300664" cy="6051072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 Организация работы с детьми</a:t>
            </a:r>
          </a:p>
          <a:p>
            <a:pPr>
              <a:buNone/>
            </a:pPr>
            <a:r>
              <a:rPr lang="ru-RU" sz="1300" dirty="0" smtClean="0"/>
              <a:t>-	помощь детям в подготовке </a:t>
            </a:r>
            <a:r>
              <a:rPr lang="ru-RU" sz="1300" dirty="0" err="1" smtClean="0"/>
              <a:t>д</a:t>
            </a:r>
            <a:r>
              <a:rPr lang="ru-RU" sz="1300" dirty="0" smtClean="0"/>
              <a:t>/</a:t>
            </a:r>
            <a:r>
              <a:rPr lang="ru-RU" sz="1300" dirty="0" err="1" smtClean="0"/>
              <a:t>з</a:t>
            </a:r>
            <a:r>
              <a:rPr lang="ru-RU" sz="1300" dirty="0" smtClean="0"/>
              <a:t>, репетиторство, сопровождение детей в школы и кружки, прогулка с детьми и </a:t>
            </a:r>
            <a:r>
              <a:rPr lang="ru-RU" sz="1300" dirty="0" err="1" smtClean="0"/>
              <a:t>др</a:t>
            </a:r>
            <a:r>
              <a:rPr lang="ru-RU" sz="1300" dirty="0" smtClean="0"/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Психологическая и юридическая помощь</a:t>
            </a:r>
          </a:p>
          <a:p>
            <a:pPr>
              <a:buNone/>
            </a:pPr>
            <a:r>
              <a:rPr lang="ru-RU" sz="1300" dirty="0" smtClean="0"/>
              <a:t>-	организация встреч со специалистами;</a:t>
            </a:r>
          </a:p>
          <a:p>
            <a:pPr>
              <a:buNone/>
            </a:pPr>
            <a:r>
              <a:rPr lang="ru-RU" sz="1300" dirty="0" smtClean="0"/>
              <a:t>-	проведение консультирования со специалистами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Организация культурно-массовых мероприятий</a:t>
            </a:r>
          </a:p>
          <a:p>
            <a:pPr>
              <a:buNone/>
            </a:pPr>
            <a:r>
              <a:rPr lang="ru-RU" sz="1300" dirty="0" smtClean="0"/>
              <a:t>-	проведение совместных праздников (семейных, церковных);</a:t>
            </a:r>
          </a:p>
          <a:p>
            <a:pPr>
              <a:buNone/>
            </a:pPr>
            <a:r>
              <a:rPr lang="ru-RU" sz="1300" dirty="0" smtClean="0"/>
              <a:t>-	организация посещения театра, цирка, выставок, концертов;</a:t>
            </a:r>
          </a:p>
          <a:p>
            <a:pPr>
              <a:buNone/>
            </a:pPr>
            <a:r>
              <a:rPr lang="ru-RU" sz="1300" dirty="0" smtClean="0"/>
              <a:t>-	организация паломнических поездок </a:t>
            </a:r>
            <a:r>
              <a:rPr lang="ru-RU" sz="1300" smtClean="0"/>
              <a:t>и др.</a:t>
            </a:r>
            <a:endParaRPr lang="ru-RU" sz="1300" dirty="0" smtClean="0"/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417</Words>
  <Application>Microsoft Office PowerPoint</Application>
  <PresentationFormat>Экран (4:3)</PresentationFormat>
  <Paragraphs>68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Специальное оформление</vt:lpstr>
      <vt:lpstr>1_Специальное оформление</vt:lpstr>
      <vt:lpstr>Изящная</vt:lpstr>
      <vt:lpstr>Организация помощи многодетным семьям на приходе</vt:lpstr>
      <vt:lpstr>Актуальность проблемы</vt:lpstr>
      <vt:lpstr>Какая семья считается многодетной?</vt:lpstr>
      <vt:lpstr>Для чего нужен клуб многодетных семей ?</vt:lpstr>
      <vt:lpstr>С чего начать?</vt:lpstr>
      <vt:lpstr>Виды помощи  многодетным семьям</vt:lpstr>
      <vt:lpstr>Слайд 7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помощи многодетным семьям на приходе</dc:title>
  <dc:creator>EMoskalenko</dc:creator>
  <cp:lastModifiedBy>EMoskalenko</cp:lastModifiedBy>
  <cp:revision>103</cp:revision>
  <dcterms:created xsi:type="dcterms:W3CDTF">2015-11-06T06:50:48Z</dcterms:created>
  <dcterms:modified xsi:type="dcterms:W3CDTF">2015-11-23T12:00:21Z</dcterms:modified>
</cp:coreProperties>
</file>