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66" r:id="rId3"/>
    <p:sldId id="257" r:id="rId4"/>
    <p:sldId id="267" r:id="rId5"/>
    <p:sldId id="269" r:id="rId6"/>
    <p:sldId id="272" r:id="rId7"/>
    <p:sldId id="274" r:id="rId8"/>
    <p:sldId id="321" r:id="rId9"/>
    <p:sldId id="280" r:id="rId10"/>
    <p:sldId id="319" r:id="rId11"/>
    <p:sldId id="282" r:id="rId12"/>
    <p:sldId id="283" r:id="rId13"/>
    <p:sldId id="289" r:id="rId14"/>
    <p:sldId id="290" r:id="rId15"/>
    <p:sldId id="323" r:id="rId16"/>
    <p:sldId id="276" r:id="rId17"/>
    <p:sldId id="350" r:id="rId18"/>
    <p:sldId id="352" r:id="rId19"/>
    <p:sldId id="343" r:id="rId20"/>
    <p:sldId id="345" r:id="rId21"/>
    <p:sldId id="346" r:id="rId22"/>
    <p:sldId id="347" r:id="rId23"/>
    <p:sldId id="344" r:id="rId24"/>
    <p:sldId id="351" r:id="rId25"/>
    <p:sldId id="355" r:id="rId26"/>
    <p:sldId id="356" r:id="rId27"/>
    <p:sldId id="354" r:id="rId28"/>
    <p:sldId id="357" r:id="rId29"/>
    <p:sldId id="325" r:id="rId30"/>
    <p:sldId id="358" r:id="rId31"/>
    <p:sldId id="338" r:id="rId32"/>
    <p:sldId id="341" r:id="rId33"/>
    <p:sldId id="339" r:id="rId34"/>
    <p:sldId id="332" r:id="rId35"/>
    <p:sldId id="360" r:id="rId36"/>
    <p:sldId id="292" r:id="rId37"/>
    <p:sldId id="261" r:id="rId38"/>
    <p:sldId id="291" r:id="rId39"/>
    <p:sldId id="297" r:id="rId40"/>
    <p:sldId id="295" r:id="rId41"/>
    <p:sldId id="296" r:id="rId42"/>
    <p:sldId id="300" r:id="rId43"/>
    <p:sldId id="298" r:id="rId44"/>
    <p:sldId id="294" r:id="rId45"/>
    <p:sldId id="301" r:id="rId46"/>
    <p:sldId id="293" r:id="rId47"/>
    <p:sldId id="263" r:id="rId48"/>
    <p:sldId id="326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2A2DE"/>
    <a:srgbClr val="2B1E78"/>
    <a:srgbClr val="FC1114"/>
    <a:srgbClr val="FF0000"/>
    <a:srgbClr val="70309F"/>
    <a:srgbClr val="0070C1"/>
    <a:srgbClr val="5AC0F1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0" autoAdjust="0"/>
    <p:restoredTop sz="94624" autoAdjust="0"/>
  </p:normalViewPr>
  <p:slideViewPr>
    <p:cSldViewPr>
      <p:cViewPr>
        <p:scale>
          <a:sx n="90" d="100"/>
          <a:sy n="90" d="100"/>
        </p:scale>
        <p:origin x="-1296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870"/>
    </p:cViewPr>
  </p:outlin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53;&#1080;&#1082;&#1080;&#1090;&#1072;\Documents\&#1056;&#1040;%20&#1042;&#1072;&#1085;&#1080;&#1083;&#1100;\&#1055;&#1089;&#1080;&#1093;&#1086;&#1083;&#1086;&#1075;\&#1050;%20&#1089;&#1083;&#1072;&#1081;&#1076;&#1091;%2013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53;&#1080;&#1082;&#1080;&#1090;&#1072;\Documents\&#1056;&#1040;%20&#1042;&#1072;&#1085;&#1080;&#1083;&#1100;\&#1055;&#1089;&#1080;&#1093;&#1086;&#1083;&#1086;&#1075;\&#1050;%20&#1089;&#1083;&#1072;&#1081;&#1076;&#1091;%2013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53;&#1080;&#1082;&#1080;&#1090;&#1072;\Documents\&#1056;&#1040;%20&#1042;&#1072;&#1085;&#1080;&#1083;&#1100;\&#1055;&#1089;&#1080;&#1093;&#1086;&#1083;&#1086;&#1075;\&#1050;%20&#1089;&#1083;&#1072;&#1081;&#1076;&#1091;%2013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924874729582315E-2"/>
          <c:y val="9.598659374797007E-2"/>
          <c:w val="0.88237947537427097"/>
          <c:h val="0.83580465880414423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8.5963131528109693E-2"/>
                  <c:y val="-0.3352942947123653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549785534199962"/>
                  <c:y val="2.39369607669761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25400">
                  <a:solidFill>
                    <a:schemeClr val="bg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'[К слайду 13.xlsx]Лист1'!$A$2:$B$2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46444732194461E-2"/>
          <c:y val="9.9462653118394584E-2"/>
          <c:w val="0.9835355526780557"/>
          <c:h val="0.89348234977389118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9736997380042842"/>
                  <c:y val="4.833648028697313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1136832454733034"/>
                  <c:y val="-0.204090987758844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25400">
                  <a:solidFill>
                    <a:schemeClr val="bg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'[К слайду 13.xlsx]Лист1'!$A$19:$B$19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7498007288567679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>
                <c:manualLayout>
                  <c:x val="0.17156627071462921"/>
                  <c:y val="0.1025956910382766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'[К слайду 13.xlsx]Лист1'!$A$34:$B$34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38C3B24-84A1-4B20-A147-CF48DE6A4C7E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A1EB860-FFE1-4058-886A-D209245BD0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3393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Нельзя  ли логотип  ВОЗ (фон)   сделать под цвет фона презентации?</a:t>
            </a: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6C75651-7825-446C-9412-6958E77633CC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 белом   фоне круг с цифрой  5.000.000 - </a:t>
            </a:r>
            <a:r>
              <a:rPr lang="ru-RU" altLang="ru-RU" i="1" u="sng" smtClean="0"/>
              <a:t>СДЕЛАНО</a:t>
            </a:r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ED82DA-72E8-4499-B8F6-8A38CD3999CD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Гистограмму объемную круговую сделать   к  обоим  ( и 1:10, и 1:5)</a:t>
            </a:r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E60C9F4-0D01-4D18-8E5E-263A3F329358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41313" indent="-341313" eaLnBrk="1" hangingPunct="1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mtClean="0"/>
              <a:t>Если можно закрасить   розовым  регионы  с превышением   критического уровня </a:t>
            </a:r>
            <a:r>
              <a:rPr lang="ru-RU" altLang="ru-RU" b="1" smtClean="0">
                <a:solidFill>
                  <a:srgbClr val="FF0000"/>
                </a:solidFill>
              </a:rPr>
              <a:t>Приволжский (23,8)Уральский – (26, 9), Сибирский (31,4), дальневосточный – (29, 0)</a:t>
            </a:r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0A9075A-881A-4D47-BF56-7E000F1E0178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Если можно  убрать колоночку (2012)  и сделать график линейчатый  с группировкой. А сам график  перенести в предыдущий  слайд - СДЕЛАНО</a:t>
            </a:r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8105A83-0D34-45D7-8192-1CD4E06FB209}" type="slidenum">
              <a:rPr lang="ru-RU" altLang="ru-RU" smtClean="0">
                <a:latin typeface="Calibri" pitchFamily="34" charset="0"/>
              </a:rPr>
              <a:pPr/>
              <a:t>7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Если можно  убрать колоночку (2012)  и сделать график линейчатый  с группировкой. А сам график  перенести в предыдущий  слайд - СДЕЛАНО</a:t>
            </a:r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1C5A5C6-65E4-4273-B7AD-6C37E527A655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Объемная разрезанная  круговая гистограмма  (90% и 10 %, 40% и 60 %, 70% и 30% - СДЕЛАНО</a:t>
            </a:r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C0F1A89-832A-47FB-B30F-7E458AA67895}" type="slidenum">
              <a:rPr lang="ru-RU" altLang="ru-RU" smtClean="0">
                <a:latin typeface="Calibri" pitchFamily="34" charset="0"/>
              </a:rPr>
              <a:pPr/>
              <a:t>9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В    столбике  </a:t>
            </a:r>
            <a:r>
              <a:rPr lang="en-US" altLang="ru-RU" smtClean="0"/>
              <a:t>YLL  </a:t>
            </a:r>
            <a:r>
              <a:rPr lang="ru-RU" altLang="ru-RU" smtClean="0"/>
              <a:t>расставить  запятые  в тысячных. И выделить жирным строчку  «сцициды» - </a:t>
            </a:r>
            <a:r>
              <a:rPr lang="ru-RU" altLang="ru-RU" i="1" u="sng" smtClean="0"/>
              <a:t>СДЕЛАНО</a:t>
            </a:r>
            <a:endParaRPr lang="ru-RU" alt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CC3FA31-3F7C-4AC9-8F41-55E50EA550C6}" type="slidenum">
              <a:rPr lang="ru-RU" altLang="ru-RU" smtClean="0">
                <a:latin typeface="Calibri" pitchFamily="34" charset="0"/>
              </a:rPr>
              <a:pPr/>
              <a:t>10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Выделить строчку «суициды»</a:t>
            </a:r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C4C8168-A39E-42F9-88D1-454AA59695A7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Если можно поправить таблицу  чтобы не было второго ряда  цифр на ДТП </a:t>
            </a:r>
            <a:r>
              <a:rPr lang="ru-RU" altLang="ru-RU" i="1" u="sng" smtClean="0"/>
              <a:t>СДЕЛАНО</a:t>
            </a:r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9EE48CF-EB76-4F55-BF7C-DDD219EF0B13}" type="slidenum">
              <a:rPr lang="ru-RU" altLang="ru-RU" smtClean="0">
                <a:latin typeface="Calibri" pitchFamily="34" charset="0"/>
              </a:rPr>
              <a:pPr/>
              <a:t>12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В белом круге  150 млрд. и 45 млрд.  </a:t>
            </a:r>
            <a:r>
              <a:rPr lang="ru-RU" altLang="ru-RU" i="1" u="sng" smtClean="0"/>
              <a:t>- СДЕЛАНО</a:t>
            </a:r>
            <a:r>
              <a:rPr lang="ru-RU" altLang="ru-RU" smtClean="0"/>
              <a:t>    Если есть силуэт   мужчины и женцины, то можно поставить их и внутри написать цену суицида,  а текст убрать. И объемную разрезанную круговую диаграмму  с отделением  30 %</a:t>
            </a:r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8EE5284-9884-4319-9642-5E05FA2E6AE5}" type="slidenum">
              <a:rPr lang="ru-RU" altLang="ru-RU" smtClean="0">
                <a:latin typeface="Calibri" pitchFamily="34" charset="0"/>
              </a:rPr>
              <a:pPr/>
              <a:t>14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4650640"/>
            <a:ext cx="8246070" cy="763525"/>
          </a:xfrm>
          <a:effectLst>
            <a:outerShdw blurRad="63500" dist="38100" dir="2700000" algn="ctr" rotWithShape="0">
              <a:srgbClr val="002060">
                <a:alpha val="68000"/>
              </a:srgbClr>
            </a:outerShdw>
          </a:effectLst>
        </p:spPr>
        <p:txBody>
          <a:bodyPr>
            <a:normAutofit/>
          </a:bodyPr>
          <a:lstStyle>
            <a:lvl1pPr algn="r"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5414165"/>
            <a:ext cx="8246070" cy="61082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32996-47C1-4897-A55E-7AF71D48FC0D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3B501-C4F3-4216-84C8-4EE0C0E703A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8236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61082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207360"/>
            <a:ext cx="8229600" cy="4275739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C9C4E-3C08-415F-ADB9-D335DD7C52CF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F8ECE-7CAB-4870-BDCD-8D609344FD0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1289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8719" y="527605"/>
            <a:ext cx="6566314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8720" y="1443835"/>
            <a:ext cx="6566314" cy="4275740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DF761-AF60-4339-850C-15E3F4276F3A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76D26-B606-4EC5-AFF5-F0DA8971165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209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E0FF1-82D2-43D1-8694-D549B42FFB26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C2972-AE92-436C-9960-431B96982AD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6405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37EC8-9993-440A-9B63-C6FC7F02F733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95340-A64F-4067-9FBB-E15A5A0AC30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902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53218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03561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665475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203561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665475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D6AC8-BAC3-4904-95EA-63550CA35FBF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40952-2FAB-41EF-B291-CB82CC4048C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9132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20581-2032-4D10-A18C-490D7E83B0B8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5EAA1-4789-4841-8447-21595B8D632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6256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884D1-2A39-4618-B780-A47A2F1545E5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89A5C-1F16-450B-8756-E33D59AB214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05316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E48D-A4D9-4229-820C-D36C98347FFF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BF9F-F0E7-43B0-8F2E-173F2694C5F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5011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FCB53-396D-4368-9398-8EC9FFE10821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EA0BF-5457-4422-BD23-5676A6AFE6D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885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CDE96-2B28-49A2-B7F2-C3BB93010094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E2933-178D-4282-B230-01FC669DE43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11720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26E87-99EC-4DC6-8BFB-A14F49BAFDE7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0C045-8DCD-42B3-90F9-813B79321B5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5760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0F9AE5-D17C-41DC-B235-134CC99290DE}" type="datetime1">
              <a:rPr lang="en-US"/>
              <a:pPr>
                <a:defRPr/>
              </a:pPr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F6A2612-9FDE-4E81-B689-F6683D7B6C6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63" y="4497388"/>
            <a:ext cx="8245475" cy="1985962"/>
          </a:xfrm>
        </p:spPr>
        <p:txBody>
          <a:bodyPr rtlCol="0">
            <a:noAutofit/>
          </a:bodyPr>
          <a:lstStyle/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600" dirty="0" smtClean="0">
                <a:latin typeface="+mn-lt"/>
              </a:rPr>
              <a:t>Самоубийство  как социальная  проблема  и духовная   болезнь.  </a:t>
            </a:r>
            <a:br>
              <a:rPr lang="ru-RU" sz="36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Современные стратегии помощи людям с суицидальным поведением</a:t>
            </a:r>
            <a:endParaRPr lang="en-US" sz="2400" dirty="0">
              <a:latin typeface="+mn-lt"/>
            </a:endParaRPr>
          </a:p>
        </p:txBody>
      </p:sp>
      <p:sp>
        <p:nvSpPr>
          <p:cNvPr id="307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DB7AEE5-5E9B-4AC6-908E-2BCB4BC5CB36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238" y="1444625"/>
            <a:ext cx="6565900" cy="42751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sz="2400" dirty="0"/>
              <a:t>Всемирная Организация Здравоохранения (ВОЗ) призывает сделать </a:t>
            </a:r>
            <a:r>
              <a:rPr lang="ru-RU" sz="2400" dirty="0"/>
              <a:t>предотвращение самоубийств одной из первоочередных задач здравоохранения в глобальном масштабе и в сфере государственной политики стран.</a:t>
            </a:r>
            <a:endParaRPr lang="ru-RU" altLang="ru-RU" sz="2400" b="1" dirty="0"/>
          </a:p>
        </p:txBody>
      </p:sp>
      <p:pic>
        <p:nvPicPr>
          <p:cNvPr id="4099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3975" y="4178300"/>
            <a:ext cx="1762125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267D75E-3B44-4C54-B6DB-6D7B59F86E27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 ВОЗ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276725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Ежегодно </a:t>
            </a:r>
            <a:r>
              <a:rPr lang="ru-RU" sz="2400" dirty="0" smtClean="0"/>
              <a:t> в мире более 800 000 </a:t>
            </a:r>
            <a:r>
              <a:rPr lang="ru-RU" sz="2400" dirty="0"/>
              <a:t>человек кончают жизнь </a:t>
            </a:r>
            <a:r>
              <a:rPr lang="ru-RU" sz="2400" dirty="0" smtClean="0"/>
              <a:t>самоубийством (один </a:t>
            </a:r>
            <a:r>
              <a:rPr lang="ru-RU" sz="2400" dirty="0"/>
              <a:t>человек каждые 40 секунд</a:t>
            </a:r>
            <a:r>
              <a:rPr lang="ru-RU" sz="2400" dirty="0" smtClean="0"/>
              <a:t>)</a:t>
            </a:r>
            <a:endParaRPr lang="ru-RU" sz="2000" i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Более </a:t>
            </a:r>
            <a:r>
              <a:rPr lang="ru-RU" sz="4400" dirty="0" smtClean="0"/>
              <a:t>5 </a:t>
            </a:r>
            <a:r>
              <a:rPr lang="ru-RU" sz="4400" dirty="0"/>
              <a:t>000 000</a:t>
            </a:r>
            <a:r>
              <a:rPr lang="ru-RU" sz="2400" dirty="0" smtClean="0"/>
              <a:t> россиян</a:t>
            </a:r>
            <a:r>
              <a:rPr lang="ru-RU" sz="2400" dirty="0"/>
              <a:t>, или более 3% населения имеют </a:t>
            </a:r>
            <a:r>
              <a:rPr lang="ru-RU" sz="2400" dirty="0" smtClean="0"/>
              <a:t>«внутренний» суицидальный </a:t>
            </a:r>
            <a:r>
              <a:rPr lang="ru-RU" sz="2400" dirty="0"/>
              <a:t>дискурс </a:t>
            </a:r>
            <a:r>
              <a:rPr lang="ru-RU" sz="2400" dirty="0" smtClean="0"/>
              <a:t> (</a:t>
            </a:r>
            <a:r>
              <a:rPr lang="ru-RU" sz="2400" dirty="0"/>
              <a:t>вовлеченность, </a:t>
            </a:r>
            <a:r>
              <a:rPr lang="ru-RU" sz="2400" dirty="0" smtClean="0"/>
              <a:t>высказанность)</a:t>
            </a:r>
          </a:p>
        </p:txBody>
      </p:sp>
      <p:sp>
        <p:nvSpPr>
          <p:cNvPr id="4" name="Овал 3"/>
          <p:cNvSpPr/>
          <p:nvPr/>
        </p:nvSpPr>
        <p:spPr>
          <a:xfrm>
            <a:off x="3197655" y="4803345"/>
            <a:ext cx="3062037" cy="152705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plastic"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dirty="0">
                <a:solidFill>
                  <a:srgbClr val="A90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5 000 000</a:t>
            </a:r>
          </a:p>
        </p:txBody>
      </p:sp>
      <p:sp>
        <p:nvSpPr>
          <p:cNvPr id="512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7AB9748-F86B-4D32-A4A9-E5BF5D498D62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 ВОЗ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183356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В 2013 г Россия заняла 14-е место рейтинга ВОЗ по уровням суицидов в мире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В первом квартале </a:t>
            </a:r>
            <a:r>
              <a:rPr lang="ru-RU" sz="2400" dirty="0" smtClean="0"/>
              <a:t>2015 </a:t>
            </a:r>
            <a:r>
              <a:rPr lang="ru-RU" sz="2400" dirty="0"/>
              <a:t>г – 17,8 на </a:t>
            </a:r>
            <a:r>
              <a:rPr lang="ru-RU" sz="2400" dirty="0" smtClean="0"/>
              <a:t>100.000 населения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/>
          </a:p>
        </p:txBody>
      </p:sp>
      <p:sp>
        <p:nvSpPr>
          <p:cNvPr id="5" name="Овал 4"/>
          <p:cNvSpPr/>
          <p:nvPr/>
        </p:nvSpPr>
        <p:spPr>
          <a:xfrm>
            <a:off x="3800240" y="4192527"/>
            <a:ext cx="1527050" cy="152705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plastic"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dirty="0">
                <a:solidFill>
                  <a:srgbClr val="A90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17,8</a:t>
            </a:r>
          </a:p>
        </p:txBody>
      </p:sp>
      <p:sp>
        <p:nvSpPr>
          <p:cNvPr id="615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B7006FB-258F-48A9-9A3F-0336FB5844A3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14600"/>
            <a:ext cx="8542338" cy="305276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Не </a:t>
            </a:r>
            <a:r>
              <a:rPr lang="ru-RU" sz="2400" dirty="0"/>
              <a:t>учтены замаскированные суициды  и попытки, которые не привели к смерти, а также связанные с ними случаи </a:t>
            </a:r>
            <a:r>
              <a:rPr lang="ru-RU" sz="2400" dirty="0" err="1"/>
              <a:t>инвалидизации</a:t>
            </a:r>
            <a:r>
              <a:rPr lang="ru-RU" sz="2400" dirty="0"/>
              <a:t>,  их социальные  и медицинские последствия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 </a:t>
            </a:r>
            <a:r>
              <a:rPr lang="ru-RU" sz="2400" dirty="0"/>
              <a:t>Законченные суициды/незаконченные учтенные(!) – 1: </a:t>
            </a:r>
            <a:r>
              <a:rPr lang="ru-RU" sz="2400" dirty="0" smtClean="0"/>
              <a:t>5* </a:t>
            </a:r>
            <a:endParaRPr lang="ru-RU" sz="24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 </a:t>
            </a:r>
            <a:r>
              <a:rPr lang="ru-RU" sz="2400" dirty="0"/>
              <a:t>Законченные суициды /попытки самоубийства  - 1 : </a:t>
            </a:r>
            <a:r>
              <a:rPr lang="ru-RU" sz="2400" dirty="0" smtClean="0"/>
              <a:t>10* </a:t>
            </a:r>
            <a:endParaRPr lang="ru-RU" sz="2400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/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2892425" y="6176963"/>
            <a:ext cx="5965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i="1">
                <a:solidFill>
                  <a:schemeClr val="bg1"/>
                </a:solidFill>
                <a:latin typeface="Calibri" pitchFamily="34" charset="0"/>
              </a:rPr>
              <a:t>* Г.В. Старшенбаум «Суицидология и кризисная терапия»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2209800"/>
            <a:ext cx="8229600" cy="183197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1447800"/>
            <a:ext cx="8229600" cy="611188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3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Статистика ВОЗ</a:t>
            </a:r>
            <a:endParaRPr lang="en-US" sz="36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174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DE89C2E6-BA9D-4072-A9BA-1095CCF90657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5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Последствия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3665538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Во многих </a:t>
            </a:r>
            <a:r>
              <a:rPr lang="ru-RU" sz="2400" dirty="0"/>
              <a:t>Федеральных </a:t>
            </a:r>
            <a:r>
              <a:rPr lang="ru-RU" sz="2400" dirty="0" smtClean="0"/>
              <a:t>округах </a:t>
            </a:r>
            <a:r>
              <a:rPr lang="ru-RU" sz="2400" dirty="0"/>
              <a:t>РФ уровень суицидов превышает «критический» (по критериям ВОЗ – более </a:t>
            </a:r>
            <a:r>
              <a:rPr lang="ru-RU" sz="2400" dirty="0" smtClean="0"/>
              <a:t>20 на 100.000</a:t>
            </a:r>
            <a:r>
              <a:rPr lang="en-US" sz="2400" dirty="0" smtClean="0"/>
              <a:t>)</a:t>
            </a:r>
            <a:endParaRPr lang="ru-RU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Также отмечается </a:t>
            </a:r>
            <a:r>
              <a:rPr lang="ru-RU" sz="2400" dirty="0" smtClean="0"/>
              <a:t>превышение этого показателя во многих  </a:t>
            </a:r>
            <a:r>
              <a:rPr lang="ru-RU" sz="2400" dirty="0"/>
              <a:t>социальных, этнических возрастных и клинических группах </a:t>
            </a:r>
            <a:r>
              <a:rPr lang="ru-RU" sz="2400" dirty="0" smtClean="0"/>
              <a:t>населения</a:t>
            </a:r>
            <a:endParaRPr lang="ru-RU" sz="2400" dirty="0"/>
          </a:p>
        </p:txBody>
      </p:sp>
      <p:pic>
        <p:nvPicPr>
          <p:cNvPr id="8196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8788" y="4000500"/>
            <a:ext cx="4183062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DA2617A6-B7E4-4ED1-88AE-DED3E16CC0D1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6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1238" y="374650"/>
            <a:ext cx="6565900" cy="15271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Уровни суицидов </a:t>
            </a:r>
            <a:b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 100 000 населения)  </a:t>
            </a:r>
            <a:b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Федеральных округах 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2434708" y="3145540"/>
          <a:ext cx="3715683" cy="33375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188633"/>
                <a:gridCol w="152705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Регион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Центральный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12,90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mtClean="0"/>
                        <a:t>Северно-Западный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18,70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Южный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12,92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/>
                        <a:t>Северо-Кавказский</a:t>
                      </a:r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5,40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Приволжский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23,80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mtClean="0"/>
                        <a:t>Уральский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26,90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Сибирский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31,40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/>
                        <a:t>Дальневосточный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29,00</a:t>
                      </a:r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/>
        </p:nvGraphicFramePr>
        <p:xfrm>
          <a:off x="2434130" y="2229205"/>
          <a:ext cx="3715683" cy="7416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188633"/>
                <a:gridCol w="1527050"/>
              </a:tblGrid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В целом в РФ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19.6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21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E6C955D-D552-4C03-9C6C-F728D4A56E11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7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1238" y="374650"/>
            <a:ext cx="6565900" cy="15271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Уровни суицидов </a:t>
            </a:r>
            <a:b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 100 000 населения)  </a:t>
            </a:r>
            <a:b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Федеральных округах 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2675" y="2360613"/>
            <a:ext cx="6189663" cy="408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26DC3338-F0F6-4CDD-AAF8-7BE56942E52F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8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1238" y="374650"/>
            <a:ext cx="6565900" cy="15271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Социально-экономические издержки и последствия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433638" y="3429000"/>
            <a:ext cx="4581525" cy="305435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 smtClean="0"/>
              <a:t>Средний </a:t>
            </a:r>
            <a:r>
              <a:rPr lang="ru-RU" sz="2400" b="1" dirty="0"/>
              <a:t>возраст </a:t>
            </a:r>
            <a:r>
              <a:rPr lang="ru-RU" sz="2400" dirty="0"/>
              <a:t>самоубийцы в РФ -</a:t>
            </a:r>
            <a:r>
              <a:rPr lang="ru-RU" sz="2400" dirty="0" smtClean="0"/>
              <a:t>мужчина </a:t>
            </a:r>
            <a:r>
              <a:rPr lang="ru-RU" sz="2400" dirty="0"/>
              <a:t>42 г., </a:t>
            </a:r>
            <a:r>
              <a:rPr lang="ru-RU" sz="2400" dirty="0" smtClean="0"/>
              <a:t>женщина </a:t>
            </a:r>
            <a:r>
              <a:rPr lang="ru-RU" sz="2400" dirty="0"/>
              <a:t>– 44 </a:t>
            </a:r>
            <a:r>
              <a:rPr lang="ru-RU" sz="2400" dirty="0" smtClean="0"/>
              <a:t>лет</a:t>
            </a:r>
            <a:endParaRPr lang="ru-RU" sz="2400" dirty="0"/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Мужчины: 90% суммарных YLL* от самоубийств  </a:t>
            </a:r>
            <a:endParaRPr lang="ru-RU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b="1" dirty="0"/>
              <a:t>Молодежь</a:t>
            </a:r>
            <a:r>
              <a:rPr lang="ru-RU" altLang="ru-RU" sz="2400" dirty="0"/>
              <a:t> до </a:t>
            </a:r>
            <a:r>
              <a:rPr lang="ru-RU" altLang="ru-RU" sz="2400" dirty="0" smtClean="0"/>
              <a:t>20 лет : </a:t>
            </a:r>
            <a:r>
              <a:rPr lang="ru-RU" altLang="ru-RU" sz="2400" dirty="0"/>
              <a:t>40% суммарных YLL* от самоубийств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/>
              <a:t>Не менее 70% жертв суицидов – трудоспособного возраста </a:t>
            </a:r>
            <a:endParaRPr lang="ru-RU" altLang="ru-RU" sz="2400" dirty="0" smtClean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6709870" y="3435087"/>
          <a:ext cx="2290575" cy="1063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269" name="Content Placeholder 2"/>
          <p:cNvSpPr txBox="1">
            <a:spLocks/>
          </p:cNvSpPr>
          <p:nvPr/>
        </p:nvSpPr>
        <p:spPr bwMode="auto">
          <a:xfrm>
            <a:off x="2281238" y="2054225"/>
            <a:ext cx="63976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1000"/>
              </a:spcAft>
              <a:buFont typeface="Arial" charset="0"/>
              <a:buNone/>
            </a:pPr>
            <a:r>
              <a:rPr lang="ru-RU" altLang="ru-RU">
                <a:solidFill>
                  <a:srgbClr val="F2F2F2"/>
                </a:solidFill>
                <a:latin typeface="Calibri" pitchFamily="34" charset="0"/>
              </a:rPr>
              <a:t>YLL - «Потерянные годы жизни» (Years of Life Lost, YLL) интегративный индекс YLL измеряет уровень смертности числом потерянных лет жизни, что позволяет использовать его для оценки социальных и экономических потерь от преждевременной смертности населения</a:t>
            </a:r>
            <a:r>
              <a:rPr lang="ru-RU" altLang="ru-RU" sz="2400">
                <a:solidFill>
                  <a:srgbClr val="F2F2F2"/>
                </a:solidFill>
                <a:latin typeface="Calibri" pitchFamily="34" charset="0"/>
              </a:rPr>
              <a:t>.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6862575" y="4650640"/>
          <a:ext cx="2137870" cy="106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754374" y="5414165"/>
          <a:ext cx="1832461" cy="122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272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6FF4320-2FA6-4F26-9A3D-D49FF359C5BD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9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534400" cy="42751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ru-RU" sz="2400" b="1" u="sng" dirty="0"/>
              <a:t>Суициды</a:t>
            </a:r>
            <a:r>
              <a:rPr lang="ru-RU" sz="2400" dirty="0"/>
              <a:t> лидируют в ранжире бремени смертей россиян от внешних </a:t>
            </a:r>
            <a:r>
              <a:rPr lang="ru-RU" sz="2400" dirty="0" smtClean="0"/>
              <a:t>причин</a:t>
            </a:r>
            <a:endParaRPr lang="ru-RU" sz="24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/>
        </p:nvGraphicFramePr>
        <p:xfrm>
          <a:off x="457200" y="3733800"/>
          <a:ext cx="8077201" cy="27432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652973"/>
                <a:gridCol w="2385420"/>
                <a:gridCol w="2338257"/>
                <a:gridCol w="1700551"/>
              </a:tblGrid>
              <a:tr h="346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YLL</a:t>
                      </a: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Ущерб  ВВП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(млрд. руб.)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Ущерб ВВП (%)</a:t>
                      </a:r>
                    </a:p>
                  </a:txBody>
                  <a:tcPr marL="72000" marR="72000" marT="9525" marB="0" anchor="ctr"/>
                </a:tc>
              </a:tr>
              <a:tr h="346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ИБС 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675 369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152,639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0,476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783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Злокачественные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новообразования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640 249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144,701</a:t>
                      </a: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0,448</a:t>
                      </a:r>
                    </a:p>
                  </a:txBody>
                  <a:tcPr marL="72000" marR="72000" marT="9525" marB="0" anchor="ctr"/>
                </a:tc>
              </a:tr>
              <a:tr h="6783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Отравления алкоголем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229 896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51,958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0,162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46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ДТП</a:t>
                      </a: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580 350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131,163</a:t>
                      </a:r>
                    </a:p>
                  </a:txBody>
                  <a:tcPr marL="72000" marR="72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0,409</a:t>
                      </a:r>
                    </a:p>
                  </a:txBody>
                  <a:tcPr marL="72000" marR="72000" marT="9525" marB="0" anchor="ctr"/>
                </a:tc>
              </a:tr>
              <a:tr h="346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Суициды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645 057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145,788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0,455</a:t>
                      </a:r>
                    </a:p>
                  </a:txBody>
                  <a:tcPr marL="72000" marR="72000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90800" y="2057400"/>
            <a:ext cx="6392863" cy="611188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 экономические потери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вследствие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смерти (2013)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3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54B3AC6-226A-4039-9969-E922E266A1A1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10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1143000"/>
            <a:ext cx="3200400" cy="198437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Бремя суицида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возрастных группах РФ (YLL) 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448965" y="3429000"/>
          <a:ext cx="8229598" cy="282717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30094"/>
                <a:gridCol w="1408369"/>
                <a:gridCol w="1408369"/>
                <a:gridCol w="1597786"/>
                <a:gridCol w="1176612"/>
                <a:gridCol w="704184"/>
                <a:gridCol w="704184"/>
              </a:tblGrid>
              <a:tr h="133742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effectLst/>
                        </a:rPr>
                        <a:t>YLL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720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</a:rPr>
                        <a:t>Возраст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b"/>
                </a:tc>
              </a:tr>
              <a:tr h="133742">
                <a:tc v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10-19 лет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20-29 лет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30-39 лет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40-49 лет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50-59 лет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10-59 лет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ИБС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3188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36198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121298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284674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229969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675327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Убийства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24352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118528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117956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64227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16327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341390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Злокачественные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</a:rPr>
                        <a:t>новообразования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31537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68793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117000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217443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169873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604676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Отравления алкоголем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2213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42114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84969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73629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26498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229423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ДТП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84446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251775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135375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66675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16515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554789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/>
                </a:tc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Суициды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82184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268428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176218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90327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27389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644546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87" marR="6687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2057400"/>
            <a:ext cx="5791200" cy="427355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100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31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85AE4C-6B41-48BF-AD61-41C508F9E598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11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00200"/>
            <a:ext cx="7323138" cy="1984375"/>
          </a:xfrm>
        </p:spPr>
        <p:txBody>
          <a:bodyPr rtlCol="0"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экономический  ущерб  вследствие причин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смерти YLL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04800" y="3429000"/>
          <a:ext cx="8494382" cy="304799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059690"/>
                <a:gridCol w="950770"/>
                <a:gridCol w="1584616"/>
                <a:gridCol w="1267692"/>
                <a:gridCol w="792307"/>
                <a:gridCol w="950770"/>
                <a:gridCol w="888537"/>
              </a:tblGrid>
              <a:tr h="60216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ИБС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</a:rPr>
                        <a:t>Злокачественные</a:t>
                      </a:r>
                      <a:r>
                        <a:rPr lang="ru-RU" sz="1400" b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400" b="1" u="none" strike="noStrike" dirty="0" smtClean="0">
                          <a:effectLst/>
                        </a:rPr>
                        <a:t>новообразования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Отравления  алкоголем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ДТП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Убийства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Суициды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РФ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675369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640249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229896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580350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350586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645061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Центральный ФО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187113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168050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61539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152162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65648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91481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Северозападный ФО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74434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61469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25733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50081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30551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52146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Южный ФО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79529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96143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9947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92461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32822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56146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Приволжский ФО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138840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133546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59304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126396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66308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178842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Уральский ФО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45753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54493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17131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44651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37306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71078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Сибирский ФО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101681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95556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46761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89008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85959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150431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/>
                </a:tc>
              </a:tr>
              <a:tr h="30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Дальневосточный  ФО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48019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31029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9481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25591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31992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46047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668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4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8F98C90-CFCF-4AA1-830D-4D5DDB737497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12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220788"/>
          </a:xfrm>
        </p:spPr>
        <p:txBody>
          <a:bodyPr rtlCol="0"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Федеральные   и 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региональные потери от суицидов *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idx="1"/>
          </p:nvPr>
        </p:nvGraphicFramePr>
        <p:xfrm>
          <a:off x="5486400" y="2819400"/>
          <a:ext cx="3416816" cy="320101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583374"/>
                <a:gridCol w="916721"/>
                <a:gridCol w="916721"/>
              </a:tblGrid>
              <a:tr h="622438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400" dirty="0" smtClean="0"/>
                        <a:t>Территория</a:t>
                      </a:r>
                    </a:p>
                  </a:txBody>
                  <a:tcPr marL="36000" marR="36000" marT="72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ru-RU" sz="1400" dirty="0" smtClean="0"/>
                        <a:t>Потери ВВП/ ВРП (млрд)</a:t>
                      </a:r>
                      <a:endParaRPr lang="ru-RU" sz="1400" dirty="0"/>
                    </a:p>
                  </a:txBody>
                  <a:tcPr marL="36000" marR="36000" marT="72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ru-RU" sz="1400" dirty="0" smtClean="0"/>
                        <a:t>Потери ВВП (%)</a:t>
                      </a:r>
                      <a:endParaRPr lang="ru-RU" sz="1400" dirty="0"/>
                    </a:p>
                  </a:txBody>
                  <a:tcPr marL="36000" marR="36000" marT="72000" anchor="ctr"/>
                </a:tc>
              </a:tr>
              <a:tr h="293819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400" b="1" dirty="0" smtClean="0"/>
                        <a:t>РФ</a:t>
                      </a:r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b="1" dirty="0" smtClean="0"/>
                        <a:t>142,665</a:t>
                      </a:r>
                      <a:endParaRPr lang="ru-RU" sz="1400" b="1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b="1" dirty="0" smtClean="0"/>
                        <a:t>0,461</a:t>
                      </a:r>
                      <a:endParaRPr lang="ru-RU" sz="1400" b="1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3819">
                <a:tc>
                  <a:txBody>
                    <a:bodyPr/>
                    <a:lstStyle/>
                    <a:p>
                      <a:pPr algn="l" fontAlgn="b">
                        <a:lnSpc>
                          <a:spcPct val="7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Центральный ФО</a:t>
                      </a:r>
                    </a:p>
                  </a:txBody>
                  <a:tcPr marL="36000" marR="36000" marT="7200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28,206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0,246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07829">
                <a:tc>
                  <a:txBody>
                    <a:bodyPr/>
                    <a:lstStyle/>
                    <a:p>
                      <a:pPr algn="l" fontAlgn="b">
                        <a:lnSpc>
                          <a:spcPct val="70000"/>
                        </a:lnSpc>
                      </a:pP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Северозападный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ФО</a:t>
                      </a:r>
                    </a:p>
                  </a:txBody>
                  <a:tcPr marL="36000" marR="36000" marT="720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13,205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0,388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3819">
                <a:tc>
                  <a:txBody>
                    <a:bodyPr/>
                    <a:lstStyle/>
                    <a:p>
                      <a:pPr algn="l" fontAlgn="b">
                        <a:lnSpc>
                          <a:spcPct val="7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Южный ФО</a:t>
                      </a:r>
                    </a:p>
                  </a:txBody>
                  <a:tcPr marL="36000" marR="36000" marT="7200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8,142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0,409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3819">
                <a:tc>
                  <a:txBody>
                    <a:bodyPr/>
                    <a:lstStyle/>
                    <a:p>
                      <a:pPr algn="l" fontAlgn="b">
                        <a:lnSpc>
                          <a:spcPct val="7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Приволжский ФО</a:t>
                      </a:r>
                    </a:p>
                  </a:txBody>
                  <a:tcPr marL="36000" marR="36000" marT="720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29,2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0,594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3819">
                <a:tc>
                  <a:txBody>
                    <a:bodyPr/>
                    <a:lstStyle/>
                    <a:p>
                      <a:pPr algn="l" fontAlgn="b">
                        <a:lnSpc>
                          <a:spcPct val="7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Уральский ФО</a:t>
                      </a:r>
                    </a:p>
                  </a:txBody>
                  <a:tcPr marL="36000" marR="36000" marT="7200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25,473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dirty="0" smtClean="0"/>
                        <a:t>0,579</a:t>
                      </a:r>
                      <a:endParaRPr lang="ru-RU" sz="1400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3819">
                <a:tc>
                  <a:txBody>
                    <a:bodyPr/>
                    <a:lstStyle/>
                    <a:p>
                      <a:pPr algn="l" fontAlgn="b">
                        <a:lnSpc>
                          <a:spcPct val="7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Сибирский ФО</a:t>
                      </a:r>
                    </a:p>
                  </a:txBody>
                  <a:tcPr marL="36000" marR="36000" marT="720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b="0" dirty="0" smtClean="0"/>
                        <a:t>26,082</a:t>
                      </a:r>
                      <a:endParaRPr lang="ru-RU" sz="1400" b="0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b="0" dirty="0" smtClean="0"/>
                        <a:t>0,76</a:t>
                      </a:r>
                      <a:endParaRPr lang="ru-RU" sz="1400" b="0" dirty="0"/>
                    </a:p>
                  </a:txBody>
                  <a:tcPr marL="36000" marR="36000" marT="72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7829">
                <a:tc>
                  <a:txBody>
                    <a:bodyPr/>
                    <a:lstStyle/>
                    <a:p>
                      <a:pPr algn="l" fontAlgn="b">
                        <a:lnSpc>
                          <a:spcPct val="70000"/>
                        </a:lnSpc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Дальневосточный  ФО</a:t>
                      </a:r>
                    </a:p>
                  </a:txBody>
                  <a:tcPr marL="36000" marR="36000" marT="7200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b="1" dirty="0" smtClean="0"/>
                        <a:t>12,357</a:t>
                      </a:r>
                      <a:endParaRPr lang="ru-RU" sz="1400" b="1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sz="1400" b="1" dirty="0" smtClean="0"/>
                        <a:t>0,713</a:t>
                      </a:r>
                      <a:endParaRPr lang="ru-RU" sz="1400" b="1" dirty="0"/>
                    </a:p>
                  </a:txBody>
                  <a:tcPr marL="36000" marR="36000" marT="720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197225" y="1749425"/>
            <a:ext cx="5803900" cy="10636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sz="32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5149850" cy="30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8080641-BA4C-422D-98E9-75FDFE281B0F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13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1238" y="374650"/>
            <a:ext cx="6565900" cy="15271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«Цена» жизни россиянина </a:t>
            </a:r>
            <a:r>
              <a:rPr lang="en-US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Е.Б. </a:t>
            </a:r>
            <a:r>
              <a:rPr lang="ru-RU" sz="3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Любов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3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соавт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2013) 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1238" y="1901825"/>
            <a:ext cx="4733925" cy="45815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ru-RU" sz="2400" dirty="0"/>
              <a:t>«Цена» </a:t>
            </a:r>
            <a:r>
              <a:rPr lang="ru-RU" sz="2400" dirty="0" smtClean="0"/>
              <a:t>суицида</a:t>
            </a:r>
            <a:r>
              <a:rPr lang="en-US" sz="2400" dirty="0"/>
              <a:t>:</a:t>
            </a:r>
            <a:endParaRPr lang="ru-RU" sz="2400" dirty="0"/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u="sng" dirty="0" smtClean="0"/>
              <a:t>Мужчина</a:t>
            </a:r>
            <a:r>
              <a:rPr lang="en-US" sz="2400" b="1" u="sng" dirty="0" smtClean="0"/>
              <a:t> </a:t>
            </a:r>
            <a:r>
              <a:rPr lang="ru-RU" altLang="ru-RU" sz="2400" b="1" u="sng" dirty="0"/>
              <a:t>–</a:t>
            </a:r>
            <a:r>
              <a:rPr lang="en-US" sz="2400" b="1" u="sng" dirty="0" smtClean="0"/>
              <a:t> </a:t>
            </a:r>
            <a:r>
              <a:rPr lang="ru-RU" sz="2400" b="1" u="sng" dirty="0"/>
              <a:t>5 млн. руб. </a:t>
            </a:r>
            <a:endParaRPr lang="en-US" sz="2400" b="1" u="sng" dirty="0" smtClean="0"/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u="sng" dirty="0" smtClean="0"/>
              <a:t>Женщина </a:t>
            </a:r>
            <a:r>
              <a:rPr lang="ru-RU" altLang="ru-RU" sz="2400" b="1" u="sng" dirty="0" smtClean="0"/>
              <a:t>–</a:t>
            </a:r>
            <a:r>
              <a:rPr lang="en-US" sz="2400" b="1" u="sng" dirty="0" smtClean="0"/>
              <a:t> </a:t>
            </a:r>
            <a:r>
              <a:rPr lang="ru-RU" sz="2400" b="1" u="sng" dirty="0"/>
              <a:t>800 тыс. руб. </a:t>
            </a:r>
            <a:endParaRPr lang="ru-RU" sz="2400" b="1" u="sng" dirty="0" smtClean="0"/>
          </a:p>
          <a:p>
            <a:pPr marL="0" indent="0"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ru-RU" sz="2400" dirty="0"/>
          </a:p>
          <a:p>
            <a:pPr marL="0" indent="0"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ru-RU" sz="2400" dirty="0"/>
              <a:t>Суммарные потери России в связи с  суицидальной  </a:t>
            </a:r>
            <a:r>
              <a:rPr lang="ru-RU" sz="2400" dirty="0" smtClean="0"/>
              <a:t>смертностью (2013 год!)</a:t>
            </a:r>
            <a:endParaRPr lang="ru-RU" sz="2400" dirty="0"/>
          </a:p>
          <a:p>
            <a:pPr marL="0" indent="0"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ru-RU" sz="2400" b="1" u="sng" dirty="0"/>
              <a:t>150 млрд. руб.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ru-RU" sz="2400" dirty="0"/>
              <a:t>Принципиально предотвратимо </a:t>
            </a:r>
            <a:r>
              <a:rPr lang="ru-RU" sz="2400" dirty="0" smtClean="0"/>
              <a:t>                                </a:t>
            </a:r>
            <a:r>
              <a:rPr lang="ru-RU" sz="2400" b="1" dirty="0" smtClean="0"/>
              <a:t>около </a:t>
            </a:r>
            <a:r>
              <a:rPr lang="ru-RU" sz="2400" b="1" dirty="0"/>
              <a:t>30 </a:t>
            </a:r>
            <a:r>
              <a:rPr lang="ru-RU" sz="2400" b="1" dirty="0" smtClean="0"/>
              <a:t>%,</a:t>
            </a:r>
            <a:r>
              <a:rPr lang="ru-RU" sz="2400" dirty="0" smtClean="0"/>
              <a:t> что примерно                        </a:t>
            </a:r>
            <a:r>
              <a:rPr lang="ru-RU" sz="2400" b="1" u="sng" dirty="0" smtClean="0"/>
              <a:t>45 млрд. 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5" name="Овал 4"/>
          <p:cNvSpPr/>
          <p:nvPr/>
        </p:nvSpPr>
        <p:spPr>
          <a:xfrm>
            <a:off x="6904645" y="4345230"/>
            <a:ext cx="1942493" cy="198516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plastic"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A90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150 млрд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A900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A90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45 млрд</a:t>
            </a:r>
          </a:p>
        </p:txBody>
      </p:sp>
      <p:sp>
        <p:nvSpPr>
          <p:cNvPr id="6" name="Овал 5"/>
          <p:cNvSpPr/>
          <p:nvPr/>
        </p:nvSpPr>
        <p:spPr>
          <a:xfrm>
            <a:off x="6858000" y="1752600"/>
            <a:ext cx="1942493" cy="198516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plastic"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A90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 млн.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A900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A90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800 </a:t>
            </a:r>
            <a:r>
              <a:rPr lang="ru-RU" sz="2200" dirty="0" err="1">
                <a:solidFill>
                  <a:srgbClr val="A90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тыс</a:t>
            </a:r>
            <a:endParaRPr lang="ru-RU" sz="2200" dirty="0">
              <a:solidFill>
                <a:srgbClr val="A900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6394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2D2B783-7328-4FD2-8627-EA987C2B8274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14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Причины</a:t>
            </a:r>
            <a:endParaRPr lang="ru-RU" dirty="0"/>
          </a:p>
        </p:txBody>
      </p:sp>
      <p:graphicFrame>
        <p:nvGraphicFramePr>
          <p:cNvPr id="1026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362200"/>
          <a:ext cx="8229600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8230313" imgH="4273666" progId="Excel.Chart.8">
                  <p:embed/>
                </p:oleObj>
              </mc:Choice>
              <mc:Fallback>
                <p:oleObj r:id="rId3" imgW="8230313" imgH="4273666" progId="Excel.Chart.8">
                  <p:embed/>
                  <p:pic>
                    <p:nvPicPr>
                      <p:cNvPr id="0" name="Содержимое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62200"/>
                        <a:ext cx="8229600" cy="427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F0D9F7B-7FD7-4FBA-A2D5-ABDB9363F3B4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15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6775" y="1138238"/>
            <a:ext cx="2900363" cy="6111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Способствует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росту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117975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Аффективные и </a:t>
            </a:r>
            <a:r>
              <a:rPr lang="ru-RU" altLang="ru-RU" dirty="0" err="1" smtClean="0"/>
              <a:t>неврозоподобные</a:t>
            </a:r>
            <a:r>
              <a:rPr lang="ru-RU" altLang="ru-RU" dirty="0" smtClean="0"/>
              <a:t> расстройства (</a:t>
            </a:r>
            <a:r>
              <a:rPr lang="ru-RU" altLang="ru-RU" dirty="0" err="1" smtClean="0"/>
              <a:t>расстройства</a:t>
            </a:r>
            <a:r>
              <a:rPr lang="ru-RU" altLang="ru-RU" dirty="0" smtClean="0"/>
              <a:t> психосоциальной адаптации) 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Низкая </a:t>
            </a:r>
            <a:r>
              <a:rPr lang="ru-RU" dirty="0" err="1"/>
              <a:t>выявляемость</a:t>
            </a:r>
            <a:r>
              <a:rPr lang="ru-RU" dirty="0"/>
              <a:t> и / или  не оптимальное лечение психических (тревожных, депрессивных) расстройств </a:t>
            </a:r>
            <a:endParaRPr lang="ru-RU" dirty="0" smtClean="0"/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Деструктивное зависимое поведение (алкоголизация, наркотизация, </a:t>
            </a:r>
            <a:r>
              <a:rPr lang="ru-RU" dirty="0" err="1" smtClean="0"/>
              <a:t>игромания</a:t>
            </a:r>
            <a:r>
              <a:rPr lang="ru-RU" dirty="0" smtClean="0"/>
              <a:t> и пр.)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Малая доступность кризисной </a:t>
            </a:r>
            <a:r>
              <a:rPr lang="ru-RU" altLang="ru-RU" dirty="0" err="1" smtClean="0"/>
              <a:t>суицидологической</a:t>
            </a:r>
            <a:r>
              <a:rPr lang="ru-RU" altLang="ru-RU" dirty="0" smtClean="0"/>
              <a:t> помощи      (</a:t>
            </a:r>
            <a:r>
              <a:rPr lang="ru-RU" altLang="ru-RU" dirty="0"/>
              <a:t>в  стационарах, мало кабинетов помощи)** </a:t>
            </a:r>
            <a:endParaRPr lang="ru-RU" altLang="ru-RU" dirty="0" smtClean="0"/>
          </a:p>
        </p:txBody>
      </p:sp>
      <p:sp>
        <p:nvSpPr>
          <p:cNvPr id="17412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233C4F02-1CEE-405F-9D18-968637DFB400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16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Способствует росту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75138"/>
          </a:xfrm>
        </p:spPr>
        <p:txBody>
          <a:bodyPr/>
          <a:lstStyle/>
          <a:p>
            <a:pPr>
              <a:defRPr/>
            </a:pPr>
            <a:r>
              <a:rPr lang="ru-RU" altLang="ru-RU" dirty="0" smtClean="0"/>
              <a:t>Отсутствие системы подготовки кадров</a:t>
            </a:r>
          </a:p>
          <a:p>
            <a:pPr eaLnBrk="1" hangingPunct="1">
              <a:lnSpc>
                <a:spcPct val="70000"/>
              </a:lnSpc>
              <a:spcAft>
                <a:spcPts val="500"/>
              </a:spcAft>
              <a:defRPr/>
            </a:pPr>
            <a:r>
              <a:rPr lang="ru-RU" altLang="ru-RU" dirty="0" smtClean="0"/>
              <a:t> </a:t>
            </a:r>
            <a:r>
              <a:rPr lang="ru-RU" altLang="ru-RU" i="1" dirty="0" smtClean="0">
                <a:solidFill>
                  <a:schemeClr val="bg1"/>
                </a:solidFill>
              </a:rPr>
              <a:t>В трети регионов отсутствуют звенья </a:t>
            </a:r>
            <a:r>
              <a:rPr lang="ru-RU" altLang="ru-RU" i="1" dirty="0" err="1" smtClean="0">
                <a:solidFill>
                  <a:schemeClr val="bg1"/>
                </a:solidFill>
              </a:rPr>
              <a:t>суицидологической</a:t>
            </a:r>
            <a:r>
              <a:rPr lang="ru-RU" altLang="ru-RU" i="1" dirty="0" smtClean="0">
                <a:solidFill>
                  <a:schemeClr val="bg1"/>
                </a:solidFill>
              </a:rPr>
              <a:t> службы. Идут одновременно  создание и распад служб в  системе </a:t>
            </a:r>
            <a:r>
              <a:rPr lang="ru-RU" altLang="ru-RU" i="1" dirty="0" err="1" smtClean="0">
                <a:solidFill>
                  <a:schemeClr val="bg1"/>
                </a:solidFill>
              </a:rPr>
              <a:t>суицидологической</a:t>
            </a:r>
            <a:r>
              <a:rPr lang="ru-RU" altLang="ru-RU" i="1" dirty="0" smtClean="0">
                <a:solidFill>
                  <a:schemeClr val="bg1"/>
                </a:solidFill>
              </a:rPr>
              <a:t> помощи. Полный набор </a:t>
            </a:r>
            <a:r>
              <a:rPr lang="ru-RU" altLang="ru-RU" i="1" dirty="0" err="1" smtClean="0">
                <a:solidFill>
                  <a:schemeClr val="bg1"/>
                </a:solidFill>
              </a:rPr>
              <a:t>суицидологических</a:t>
            </a:r>
            <a:r>
              <a:rPr lang="ru-RU" altLang="ru-RU" i="1" dirty="0" smtClean="0">
                <a:solidFill>
                  <a:schemeClr val="bg1"/>
                </a:solidFill>
              </a:rPr>
              <a:t> служб –   всего в 6 субъектах РФ</a:t>
            </a:r>
          </a:p>
          <a:p>
            <a:pPr eaLnBrk="1" hangingPunct="1">
              <a:lnSpc>
                <a:spcPct val="70000"/>
              </a:lnSpc>
              <a:spcAft>
                <a:spcPts val="500"/>
              </a:spcAft>
              <a:defRPr/>
            </a:pPr>
            <a:r>
              <a:rPr lang="ru-RU" altLang="ru-RU" i="1" dirty="0" smtClean="0">
                <a:solidFill>
                  <a:schemeClr val="bg1"/>
                </a:solidFill>
              </a:rPr>
              <a:t>Работа на местном уровне  часто носит бессистемный  и профанирующий характер.  Реально отсутствует работа  большинство заявленных  телефонов </a:t>
            </a:r>
            <a:r>
              <a:rPr lang="ru-RU" altLang="ru-RU" i="1" dirty="0" err="1" smtClean="0">
                <a:solidFill>
                  <a:schemeClr val="bg1"/>
                </a:solidFill>
              </a:rPr>
              <a:t>доверия.</a:t>
            </a:r>
            <a:r>
              <a:rPr lang="ru-RU" altLang="ru-RU" dirty="0" err="1" smtClean="0"/>
              <a:t>Отсутствует</a:t>
            </a:r>
            <a:r>
              <a:rPr lang="ru-RU" altLang="ru-RU" dirty="0" smtClean="0"/>
              <a:t> профилактическая   и просветительская работа  со стороны специалистов и волонтеров </a:t>
            </a:r>
          </a:p>
          <a:p>
            <a:pPr eaLnBrk="1" hangingPunct="1">
              <a:lnSpc>
                <a:spcPct val="70000"/>
              </a:lnSpc>
              <a:spcAft>
                <a:spcPts val="500"/>
              </a:spcAft>
              <a:defRPr/>
            </a:pPr>
            <a:endParaRPr lang="ru-RU" altLang="ru-RU" i="1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ECCC6E6-31D4-401B-8934-6BBCCA73D52F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17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8229600" cy="6111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Возможность госпитализации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82863"/>
            <a:ext cx="8229600" cy="4275137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Состояние  беспомощности </a:t>
            </a:r>
          </a:p>
          <a:p>
            <a:pPr>
              <a:defRPr/>
            </a:pPr>
            <a:r>
              <a:rPr lang="ru-RU" dirty="0" smtClean="0"/>
              <a:t>Угрожает собственной жизни или окружающих</a:t>
            </a:r>
          </a:p>
          <a:p>
            <a:pPr>
              <a:defRPr/>
            </a:pPr>
            <a:r>
              <a:rPr lang="ru-RU" dirty="0" smtClean="0"/>
              <a:t>В том числе,  например, </a:t>
            </a:r>
            <a:r>
              <a:rPr lang="ru-RU" dirty="0" err="1" smtClean="0"/>
              <a:t>кататонический</a:t>
            </a:r>
            <a:r>
              <a:rPr lang="ru-RU" dirty="0" smtClean="0"/>
              <a:t> ступор</a:t>
            </a:r>
          </a:p>
          <a:p>
            <a:pPr>
              <a:defRPr/>
            </a:pPr>
            <a:r>
              <a:rPr lang="ru-RU" dirty="0" smtClean="0"/>
              <a:t>Попытка суицида</a:t>
            </a:r>
          </a:p>
          <a:p>
            <a:pPr>
              <a:defRPr/>
            </a:pPr>
            <a:r>
              <a:rPr lang="ru-RU" dirty="0" smtClean="0"/>
              <a:t>Голоса (шизофрения)</a:t>
            </a:r>
          </a:p>
          <a:p>
            <a:pPr>
              <a:defRPr/>
            </a:pPr>
            <a:r>
              <a:rPr lang="ru-RU" dirty="0" smtClean="0"/>
              <a:t>Острый психоз (бред)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1ACE0EB-BC65-44C0-86A8-0CEF734A7B72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18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029200" y="4648200"/>
            <a:ext cx="18288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600" dirty="0">
                <a:solidFill>
                  <a:srgbClr val="FF0000"/>
                </a:solidFill>
              </a:rPr>
              <a:t>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6775" y="1138238"/>
            <a:ext cx="2900363" cy="6111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276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000"/>
              </a:spcAft>
              <a:buClr>
                <a:schemeClr val="bg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smtClean="0">
                <a:solidFill>
                  <a:schemeClr val="bg1"/>
                </a:solidFill>
              </a:rPr>
              <a:t>Научно-обоснованный подход к освещению суицидов в СМИ</a:t>
            </a: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>
                <a:schemeClr val="bg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smtClean="0">
                <a:solidFill>
                  <a:schemeClr val="bg1"/>
                </a:solidFill>
              </a:rPr>
              <a:t>Закон юного Вертера и эффект Папагено</a:t>
            </a: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>
                <a:schemeClr val="bg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smtClean="0">
                <a:solidFill>
                  <a:schemeClr val="bg1"/>
                </a:solidFill>
              </a:rPr>
              <a:t>Деструктивные группы и сайты </a:t>
            </a: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>
                <a:schemeClr val="bg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smtClean="0">
                <a:solidFill>
                  <a:schemeClr val="bg1"/>
                </a:solidFill>
              </a:rPr>
              <a:t>Бессистемная, избирательная и часто профанирующая  работа по  запрещению  определенного контента и групп в сети Интернет</a:t>
            </a: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>
                <a:schemeClr val="bg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smtClean="0">
                <a:solidFill>
                  <a:schemeClr val="bg1"/>
                </a:solidFill>
              </a:rPr>
              <a:t>Освещение  в СМИ  для  получения девидендов. В том числе история  по  суицидам  среди  онкобольных.</a:t>
            </a: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>
                <a:schemeClr val="bg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BB1E16B-862C-4E92-B5F0-D7C72F4BB1EB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19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Учат в школе?</a:t>
            </a:r>
            <a:endParaRPr lang="ru-RU" dirty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466009E-797E-405B-B0DE-8A074923C45F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20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1508" name="Содержимое 7" descr="multimediabooks_covers100780768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017713"/>
            <a:ext cx="2286000" cy="2484437"/>
          </a:xfrm>
        </p:spPr>
      </p:pic>
      <p:pic>
        <p:nvPicPr>
          <p:cNvPr id="21509" name="Рисунок 8" descr="multimediabooks_covers10107326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148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Рисунок 9" descr="44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57400"/>
            <a:ext cx="2300288" cy="35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Рисунок 10" descr="9785445303619_00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160178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Рисунок 11" descr="753005_html_20387ed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1522413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Рисунок 12" descr="xmultimediabooks_covers1002609291.jpg.pagespeed.ic.g4wz2n95J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5720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Рисунок 13" descr="1795_137217377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057400"/>
            <a:ext cx="1584325" cy="260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Рисунок 14" descr="ca1c6630a1c7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611688"/>
            <a:ext cx="1817688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1005507037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2057400"/>
            <a:ext cx="1903412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Рисунок 16" descr="1302971936_mihail-sholohov-tihiy-don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003675"/>
            <a:ext cx="19812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0" y="1444625"/>
            <a:ext cx="3344863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Учат  в школе?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209800"/>
            <a:ext cx="8229600" cy="42751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ru-RU" dirty="0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F39DB1E-B7F3-4327-9F9A-1862B9E358F9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21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2533" name="Рисунок 7" descr="842139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52650"/>
            <a:ext cx="289560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Рисунок 8" descr="560d90fb295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3810000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Рисунок 9" descr="55a855114bba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081213"/>
            <a:ext cx="2743200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111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Учат в школе?</a:t>
            </a:r>
            <a:endParaRPr lang="ru-RU" dirty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89324A1-CB36-4975-91FB-91D2A22984EE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22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219200" y="2209800"/>
            <a:ext cx="701040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Улицкая «Казус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Кикоцкого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» , Виктор Пелевин,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Анатолий Рыбаков, Василь Быков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Василий Аксенов, Юрий Бондарев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Анатолий Гладилин, Владимир Маканин,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Асар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Эппель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, Юрий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Рытхэу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, Юрий Домбровский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r>
              <a:rPr lang="ru-RU" altLang="ru-RU" smtClean="0"/>
              <a:t>                                          Причины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2209800"/>
            <a:ext cx="7632700" cy="42751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Самоубийство или самопожертвование</a:t>
            </a:r>
          </a:p>
          <a:p>
            <a:pPr>
              <a:defRPr/>
            </a:pPr>
            <a:r>
              <a:rPr lang="ru-RU" dirty="0" smtClean="0"/>
              <a:t>Депрессия как заболевание</a:t>
            </a:r>
          </a:p>
          <a:p>
            <a:pPr>
              <a:defRPr/>
            </a:pPr>
            <a:r>
              <a:rPr lang="ru-RU" dirty="0" smtClean="0"/>
              <a:t>Психические заболевания (например, больные шизофренией боятся общества, не могут устроиться на работу)</a:t>
            </a:r>
          </a:p>
          <a:p>
            <a:pPr>
              <a:defRPr/>
            </a:pPr>
            <a:r>
              <a:rPr lang="ru-RU" dirty="0" smtClean="0"/>
              <a:t>Невротические  заболевания </a:t>
            </a:r>
          </a:p>
          <a:p>
            <a:pPr>
              <a:defRPr/>
            </a:pPr>
            <a:r>
              <a:rPr lang="ru-RU" dirty="0" smtClean="0"/>
              <a:t>Проблемы с соматическим состоянием </a:t>
            </a:r>
          </a:p>
          <a:p>
            <a:pPr>
              <a:defRPr/>
            </a:pPr>
            <a:r>
              <a:rPr lang="ru-RU" dirty="0" smtClean="0"/>
              <a:t> </a:t>
            </a:r>
            <a:r>
              <a:rPr lang="ru-RU" altLang="ru-RU" dirty="0" smtClean="0"/>
              <a:t>Нежелание лечиться</a:t>
            </a:r>
          </a:p>
          <a:p>
            <a:pPr>
              <a:buFont typeface="Arial" charset="0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54F7B83-CDDC-408A-B017-A31BB80A94DC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23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6775" y="1138238"/>
            <a:ext cx="2900363" cy="6111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Способствует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росту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276725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Отсутствие системы воспитания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Отсутствие опоры на духовные и религиозные ценности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/>
              <a:t>Маловерие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Эгоизм и эгоцентризм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Атеистические представления о жизни после смерти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Отсутствие  иерархии смыслов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Отсутствие любви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Нежелание  менять жизнь</a:t>
            </a:r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ru-RU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ru-RU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ru-RU" altLang="ru-RU" sz="2400" dirty="0" smtClean="0"/>
          </a:p>
        </p:txBody>
      </p:sp>
      <p:sp>
        <p:nvSpPr>
          <p:cNvPr id="25604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3F63609-AEC6-44EE-9364-61B44D967D28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24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r>
              <a:rPr lang="ru-RU" altLang="ru-RU" smtClean="0"/>
              <a:t>                                           Причины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057400"/>
            <a:ext cx="7315200" cy="42751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Влияние   деструктивных сект и культов</a:t>
            </a:r>
          </a:p>
          <a:p>
            <a:pPr>
              <a:defRPr/>
            </a:pPr>
            <a:r>
              <a:rPr lang="ru-RU" dirty="0" smtClean="0"/>
              <a:t>Проблемы расставания и проблемы в семье или любовных отношениях (бьет, ревность, не дает денег, выгоняет муж)</a:t>
            </a:r>
          </a:p>
          <a:p>
            <a:pPr>
              <a:defRPr/>
            </a:pPr>
            <a:r>
              <a:rPr lang="ru-RU" dirty="0" smtClean="0"/>
              <a:t>Умер близкий</a:t>
            </a:r>
          </a:p>
          <a:p>
            <a:pPr>
              <a:defRPr/>
            </a:pPr>
            <a:r>
              <a:rPr lang="ru-RU" dirty="0" smtClean="0"/>
              <a:t>Пережитое насилие</a:t>
            </a:r>
          </a:p>
          <a:p>
            <a:pPr>
              <a:defRPr/>
            </a:pPr>
            <a:r>
              <a:rPr lang="ru-RU" dirty="0" smtClean="0"/>
              <a:t>Невозможность   помочь  близкому</a:t>
            </a:r>
          </a:p>
          <a:p>
            <a:pPr>
              <a:defRPr/>
            </a:pPr>
            <a:r>
              <a:rPr lang="ru-RU" dirty="0" smtClean="0"/>
              <a:t>Тяжелое  заболевание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380FAEF-DE89-4C30-A02E-8A675D7AB3DD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25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r>
              <a:rPr lang="ru-RU" altLang="ru-RU" smtClean="0"/>
              <a:t>                                          Причины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2130425"/>
            <a:ext cx="7780338" cy="4498975"/>
          </a:xfrm>
        </p:spPr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Проблемы с самооценкой</a:t>
            </a:r>
          </a:p>
          <a:p>
            <a:pPr>
              <a:defRPr/>
            </a:pPr>
            <a:r>
              <a:rPr lang="ru-RU" dirty="0" err="1" smtClean="0"/>
              <a:t>Социофобия</a:t>
            </a:r>
            <a:r>
              <a:rPr lang="ru-RU" dirty="0" smtClean="0"/>
              <a:t>  (в связке с ней </a:t>
            </a:r>
            <a:r>
              <a:rPr lang="ru-RU" dirty="0" err="1" smtClean="0"/>
              <a:t>неуспешность</a:t>
            </a:r>
            <a:r>
              <a:rPr lang="ru-RU" dirty="0" smtClean="0"/>
              <a:t>)</a:t>
            </a:r>
          </a:p>
          <a:p>
            <a:pPr>
              <a:defRPr/>
            </a:pPr>
            <a:r>
              <a:rPr lang="ru-RU" dirty="0" smtClean="0"/>
              <a:t>Страх не стать успешным как другие</a:t>
            </a:r>
          </a:p>
          <a:p>
            <a:pPr>
              <a:defRPr/>
            </a:pPr>
            <a:r>
              <a:rPr lang="ru-RU" dirty="0" smtClean="0"/>
              <a:t> Долги (частные и корпоративные, т.е. руководителей), </a:t>
            </a:r>
          </a:p>
          <a:p>
            <a:pPr>
              <a:defRPr/>
            </a:pPr>
            <a:r>
              <a:rPr lang="ru-RU" dirty="0" smtClean="0"/>
              <a:t>ЕГЭ</a:t>
            </a:r>
          </a:p>
          <a:p>
            <a:pPr>
              <a:defRPr/>
            </a:pPr>
            <a:r>
              <a:rPr lang="ru-RU" dirty="0" smtClean="0"/>
              <a:t>Страх будущего (пожилые)</a:t>
            </a:r>
          </a:p>
          <a:p>
            <a:pPr>
              <a:defRPr/>
            </a:pPr>
            <a:endParaRPr lang="ru-RU" dirty="0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63CFD9-9A95-47A6-B9EE-A84B04DDB536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26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r>
              <a:rPr lang="ru-RU" altLang="ru-RU" smtClean="0"/>
              <a:t>                                         Причины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275138"/>
          </a:xfrm>
        </p:spPr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Чувство вины</a:t>
            </a:r>
          </a:p>
          <a:p>
            <a:pPr>
              <a:defRPr/>
            </a:pPr>
            <a:r>
              <a:rPr lang="ru-RU" dirty="0" smtClean="0"/>
              <a:t>Ощущение тупика (фрустрация от гордыни)</a:t>
            </a:r>
          </a:p>
          <a:p>
            <a:pPr>
              <a:defRPr/>
            </a:pPr>
            <a:r>
              <a:rPr lang="ru-RU" dirty="0" smtClean="0"/>
              <a:t>Навязчивые  мысли</a:t>
            </a:r>
          </a:p>
          <a:p>
            <a:pPr>
              <a:defRPr/>
            </a:pPr>
            <a:r>
              <a:rPr lang="ru-RU" dirty="0" smtClean="0"/>
              <a:t>Одиночество</a:t>
            </a:r>
          </a:p>
          <a:p>
            <a:pPr>
              <a:defRPr/>
            </a:pPr>
            <a:r>
              <a:rPr lang="ru-RU" dirty="0" smtClean="0"/>
              <a:t>Предательство  (для  пожилых)</a:t>
            </a:r>
          </a:p>
          <a:p>
            <a:pPr>
              <a:defRPr/>
            </a:pPr>
            <a:r>
              <a:rPr lang="ru-RU" dirty="0" smtClean="0"/>
              <a:t>Бессилие</a:t>
            </a:r>
            <a:endParaRPr lang="ru-RU" dirty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E220A17-C020-42D0-AA63-5BF24542E64E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27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r>
              <a:rPr lang="ru-RU" altLang="ru-RU" smtClean="0"/>
              <a:t>                                          Причины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209800"/>
            <a:ext cx="7480300" cy="42751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Страсти (в.т.ч. гомосексуализм- неприятие в обществе, и в семье, невозможно найти пару)</a:t>
            </a:r>
          </a:p>
          <a:p>
            <a:pPr>
              <a:defRPr/>
            </a:pPr>
            <a:r>
              <a:rPr lang="ru-RU" dirty="0" smtClean="0"/>
              <a:t>Сексуальные проблемы (например, маленький член - молодые ребята, в зрелом возрасте – импотенция, простатит, </a:t>
            </a:r>
            <a:r>
              <a:rPr lang="ru-RU" dirty="0" err="1" smtClean="0"/>
              <a:t>вич</a:t>
            </a:r>
            <a:r>
              <a:rPr lang="ru-RU" dirty="0" smtClean="0"/>
              <a:t>) </a:t>
            </a:r>
          </a:p>
          <a:p>
            <a:pPr>
              <a:defRPr/>
            </a:pPr>
            <a:r>
              <a:rPr lang="ru-RU" dirty="0" err="1" smtClean="0"/>
              <a:t>Игромания</a:t>
            </a:r>
            <a:r>
              <a:rPr lang="ru-RU" dirty="0" smtClean="0"/>
              <a:t>, наркомания , алкоголизм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4A97F38-543D-4CCA-A3ED-290C3CE02BB9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28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Общие   примеры настороженности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2206625"/>
            <a:ext cx="7916863" cy="42767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dirty="0" smtClean="0"/>
              <a:t>Триада </a:t>
            </a:r>
            <a:r>
              <a:rPr lang="ru-RU" dirty="0" err="1" smtClean="0"/>
              <a:t>Бэка</a:t>
            </a:r>
            <a:r>
              <a:rPr lang="ru-RU" dirty="0" smtClean="0"/>
              <a:t>: </a:t>
            </a:r>
          </a:p>
          <a:p>
            <a:pPr>
              <a:defRPr/>
            </a:pPr>
            <a:r>
              <a:rPr lang="ru-RU" dirty="0" smtClean="0"/>
              <a:t>Негативная оценка прошлого, настоящего и будущего</a:t>
            </a:r>
          </a:p>
          <a:p>
            <a:pPr>
              <a:defRPr/>
            </a:pPr>
            <a:r>
              <a:rPr lang="ru-RU" dirty="0" smtClean="0"/>
              <a:t>Высказывания о своей ненужности, виновности, грехе</a:t>
            </a:r>
          </a:p>
          <a:p>
            <a:pPr>
              <a:defRPr/>
            </a:pPr>
            <a:r>
              <a:rPr lang="ru-RU" dirty="0" smtClean="0"/>
              <a:t>Ощущение бессмысленности жизни, нежелание строить планы</a:t>
            </a:r>
            <a:endParaRPr lang="ru-RU" b="1" dirty="0" smtClean="0"/>
          </a:p>
          <a:p>
            <a:pPr>
              <a:defRPr/>
            </a:pPr>
            <a:r>
              <a:rPr lang="ru-RU" b="1" dirty="0" smtClean="0"/>
              <a:t>+ </a:t>
            </a:r>
            <a:r>
              <a:rPr lang="ru-RU" dirty="0" smtClean="0"/>
              <a:t>Самоизоляция, снижение повседневной активности. 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0A0C857-5857-4F1D-BBDB-DE356895A946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29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2767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Изменение привычек с тенденцией к пренебрежительному отношению к своей внешности и несоблюдению правил личной гигиены. </a:t>
            </a:r>
          </a:p>
          <a:p>
            <a:pPr>
              <a:defRPr/>
            </a:pPr>
            <a:r>
              <a:rPr lang="ru-RU" dirty="0" smtClean="0"/>
              <a:t>Накопление лекарственных препаратов;</a:t>
            </a:r>
          </a:p>
          <a:p>
            <a:pPr>
              <a:defRPr/>
            </a:pPr>
            <a:r>
              <a:rPr lang="ru-RU" dirty="0" smtClean="0"/>
              <a:t>Употребление </a:t>
            </a:r>
            <a:r>
              <a:rPr lang="ru-RU" dirty="0" err="1" smtClean="0"/>
              <a:t>психоактивных</a:t>
            </a:r>
            <a:r>
              <a:rPr lang="ru-RU" dirty="0" smtClean="0"/>
              <a:t> веществ. </a:t>
            </a:r>
          </a:p>
          <a:p>
            <a:pPr>
              <a:buFont typeface="Arial" charset="0"/>
              <a:buNone/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F0A40DC-FE57-49D7-AE1A-E88040B20CD0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30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Общие  примеры настороженности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276725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– Доминирующими темами для чтения, бесед и творчества становятся темы смерти и </a:t>
            </a:r>
            <a:r>
              <a:rPr lang="ru-RU" b="1" dirty="0" err="1" smtClean="0"/>
              <a:t>самоубийств</a:t>
            </a:r>
            <a:r>
              <a:rPr lang="ru-RU" dirty="0" err="1" smtClean="0"/>
              <a:t>появление</a:t>
            </a:r>
            <a:r>
              <a:rPr lang="ru-RU" dirty="0" smtClean="0"/>
              <a:t> литературы о суицидах, просмотр соответствующей информации в интернете;</a:t>
            </a:r>
          </a:p>
          <a:p>
            <a:pPr>
              <a:defRPr/>
            </a:pPr>
            <a:r>
              <a:rPr lang="ru-RU" dirty="0" smtClean="0"/>
              <a:t>Разговоры о самоубийстве, фантазии на эту тему, акцентирование внимания на эпизодах суицидов в СМИ, в произведениях культуры;</a:t>
            </a:r>
          </a:p>
          <a:p>
            <a:pPr>
              <a:defRPr/>
            </a:pPr>
            <a:r>
              <a:rPr lang="ru-RU" dirty="0" smtClean="0"/>
              <a:t>внезапное успокоение после длительного периода тоски;</a:t>
            </a:r>
          </a:p>
          <a:p>
            <a:pPr>
              <a:defRPr/>
            </a:pPr>
            <a:endParaRPr 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DE28D83-C0CE-4423-A962-373EFC529314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31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276725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 </a:t>
            </a:r>
            <a:r>
              <a:rPr lang="ru-RU" dirty="0" smtClean="0"/>
              <a:t>Появление несвойственных ранее реакций в виде уходов из дома и бесцельного бродяжничества.</a:t>
            </a:r>
          </a:p>
          <a:p>
            <a:pPr>
              <a:defRPr/>
            </a:pPr>
            <a:r>
              <a:rPr lang="ru-RU" dirty="0" smtClean="0"/>
              <a:t>Разговоры о том, что он никому не нужен, что в том случае, если он исчезнет, его никто не будет искать, не заметит его отсутствия</a:t>
            </a:r>
          </a:p>
          <a:p>
            <a:pPr>
              <a:defRPr/>
            </a:pPr>
            <a:r>
              <a:rPr lang="ru-RU" dirty="0" smtClean="0"/>
              <a:t>Маскируемые попытки ребенка попрощаться с родителями и близкими – непривычные разговоры о любви, дарение друзьям своих любимых и ценных вещей.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2D9E68F8-CB60-40A7-A33E-BDCF99E050CD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32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447800"/>
            <a:ext cx="82296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Лингвистические индикаторы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751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Прямые высказывания, а также оговорки или незавершенные мысли, отражающие суицидальные тенденции;</a:t>
            </a:r>
          </a:p>
          <a:p>
            <a:pPr>
              <a:defRPr/>
            </a:pPr>
            <a:r>
              <a:rPr lang="ru-RU" dirty="0" smtClean="0"/>
              <a:t>Ослабление или выпадение из лексикона слов, характеризующих радостные переживания или представления;</a:t>
            </a:r>
          </a:p>
          <a:p>
            <a:pPr>
              <a:defRPr/>
            </a:pPr>
            <a:r>
              <a:rPr lang="ru-RU" dirty="0" smtClean="0"/>
              <a:t>Специфические изменения речи: явная замедленность ее темпа, заполнение речевых пауз глубокими вздохами,  монотонность  интонаций.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E0781C6-0808-4E87-A9CF-C907A53BFF2F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33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r>
              <a:rPr lang="ru-RU" altLang="ru-RU" smtClean="0"/>
              <a:t>                                          Мифы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209800"/>
            <a:ext cx="7937500" cy="42751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dirty="0" smtClean="0"/>
              <a:t>Люди, которые говорят о самоубийстве</a:t>
            </a:r>
          </a:p>
          <a:p>
            <a:pPr>
              <a:defRPr/>
            </a:pPr>
            <a:r>
              <a:rPr lang="ru-RU" dirty="0" smtClean="0"/>
              <a:t>Не совершают его, а  просто хотят привлечь к себе внимание. Самоубийство происходит без предупреждения.</a:t>
            </a:r>
          </a:p>
          <a:p>
            <a:pPr>
              <a:defRPr/>
            </a:pPr>
            <a:r>
              <a:rPr lang="ru-RU" dirty="0" smtClean="0"/>
              <a:t>Психически ненормальные, сумасшедшие, безумные</a:t>
            </a:r>
          </a:p>
          <a:p>
            <a:pPr>
              <a:defRPr/>
            </a:pPr>
            <a:r>
              <a:rPr lang="ru-RU" dirty="0" smtClean="0"/>
              <a:t>Если человек  хочет умереть, то его невозможно остановить.</a:t>
            </a:r>
          </a:p>
          <a:p>
            <a:pPr>
              <a:defRPr/>
            </a:pPr>
            <a:endParaRPr lang="ru-RU" dirty="0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D13BE794-A54D-4295-AA70-935FBFF54B5F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34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r>
              <a:rPr lang="ru-RU" altLang="ru-RU" smtClean="0"/>
              <a:t>                                            Мифы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2362200"/>
            <a:ext cx="7785100" cy="42751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Самоубийство  можно совершить безболезненно и легко при определенной технологии</a:t>
            </a:r>
          </a:p>
          <a:p>
            <a:pPr>
              <a:defRPr/>
            </a:pPr>
            <a:r>
              <a:rPr lang="ru-RU" dirty="0" smtClean="0"/>
              <a:t>Самоубийство связано с социально-экономическим статусом.</a:t>
            </a:r>
          </a:p>
          <a:p>
            <a:pPr>
              <a:defRPr/>
            </a:pPr>
            <a:r>
              <a:rPr lang="ru-RU" dirty="0" smtClean="0"/>
              <a:t>Разговор о самоубийстве опасен, так как он подстегнет или подаст мысль о самоубийстве.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ED989F-4A6A-4797-B5DB-25D6D24F4059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35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6775" y="1138238"/>
            <a:ext cx="2900363" cy="763587"/>
          </a:xfrm>
        </p:spPr>
        <p:txBody>
          <a:bodyPr rtlCol="0"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Ошибки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2819400"/>
            <a:ext cx="8229600" cy="442912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3200" dirty="0" smtClean="0"/>
              <a:t>Нельзя  давать  общие, формальные, «дежурные» ответы</a:t>
            </a:r>
          </a:p>
          <a:p>
            <a:pPr>
              <a:defRPr/>
            </a:pPr>
            <a:r>
              <a:rPr lang="ru-RU" sz="3200" dirty="0" smtClean="0"/>
              <a:t>Нельзя  быть невнимательным</a:t>
            </a:r>
          </a:p>
          <a:p>
            <a:pPr>
              <a:defRPr/>
            </a:pPr>
            <a:r>
              <a:rPr lang="ru-RU" sz="3200" dirty="0" smtClean="0"/>
              <a:t>Нельзя  быть некомпетентным</a:t>
            </a:r>
          </a:p>
          <a:p>
            <a:pPr eaLnBrk="1" fontAlgn="auto" hangingPunct="1">
              <a:spcAft>
                <a:spcPts val="500"/>
              </a:spcAft>
              <a:buFont typeface="Arial" charset="0"/>
              <a:buNone/>
              <a:defRPr/>
            </a:pPr>
            <a:endParaRPr lang="ru-RU" altLang="ru-RU" sz="3200" dirty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96EB52A-4E39-458A-96BC-3B70173FE844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36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270375"/>
          </a:xfrm>
        </p:spPr>
        <p:txBody>
          <a:bodyPr rtlCol="0">
            <a:normAutofit fontScale="92500" lnSpcReduction="10000"/>
          </a:bodyPr>
          <a:lstStyle/>
          <a:p>
            <a:pPr>
              <a:defRPr/>
            </a:pPr>
            <a:r>
              <a:rPr lang="ru-RU" sz="3200" dirty="0" smtClean="0"/>
              <a:t>Не быть  излишне жестким, директивным, не заставлять произносить  клятвы</a:t>
            </a:r>
          </a:p>
          <a:p>
            <a:pPr>
              <a:defRPr/>
            </a:pPr>
            <a:r>
              <a:rPr lang="ru-RU" sz="3200" dirty="0" smtClean="0"/>
              <a:t>Не нагнетать страх, не пугать (в том числе Богом)</a:t>
            </a:r>
          </a:p>
          <a:p>
            <a:pPr>
              <a:defRPr/>
            </a:pPr>
            <a:r>
              <a:rPr lang="ru-RU" sz="3200" dirty="0" smtClean="0"/>
              <a:t>Нельзя  пытаться подавить чувства: сомнения, страх, слезы,   агрессию</a:t>
            </a:r>
          </a:p>
          <a:p>
            <a:pPr>
              <a:defRPr/>
            </a:pPr>
            <a:r>
              <a:rPr lang="ru-RU" sz="3200" dirty="0" smtClean="0"/>
              <a:t>Не  навязывать  и не подтверждать  мнимое  чувство вины (в том числе  мучимых суицидальными мыслями)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DDB2A8E-9801-4006-B6FC-3DEC9E93EB44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37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6096000" y="1143000"/>
            <a:ext cx="290036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Ошибки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43638" y="1143000"/>
            <a:ext cx="2900362" cy="611188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Ошибки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48006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3200" dirty="0" smtClean="0"/>
              <a:t>Нельзя давать сложное (святые отцы , говорить на понятном языке</a:t>
            </a:r>
          </a:p>
          <a:p>
            <a:pPr>
              <a:defRPr/>
            </a:pPr>
            <a:r>
              <a:rPr lang="ru-RU" sz="3200" dirty="0" smtClean="0"/>
              <a:t>Нельзя не благословлять лечение (таблетки считать злом)</a:t>
            </a:r>
          </a:p>
          <a:p>
            <a:pPr>
              <a:defRPr/>
            </a:pPr>
            <a:r>
              <a:rPr lang="ru-RU" sz="3200" dirty="0" smtClean="0"/>
              <a:t>Отправлять на  сомнительные  «</a:t>
            </a:r>
            <a:r>
              <a:rPr lang="ru-RU" sz="3200" dirty="0" err="1" smtClean="0"/>
              <a:t>отчитки</a:t>
            </a:r>
            <a:r>
              <a:rPr lang="ru-RU" sz="3200" dirty="0" smtClean="0"/>
              <a:t>»  не благословляемые священноначалием</a:t>
            </a:r>
          </a:p>
          <a:p>
            <a:pPr>
              <a:defRPr/>
            </a:pPr>
            <a:r>
              <a:rPr lang="ru-RU" sz="3200" dirty="0" smtClean="0"/>
              <a:t>Зародить   добро, надежду,  успокоить, утешить</a:t>
            </a:r>
            <a:endParaRPr lang="ru-RU" altLang="ru-RU" sz="3200" dirty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D75C4DF-0682-4C21-B78A-764E5AEB7D76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38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94375" y="1138238"/>
            <a:ext cx="3206750" cy="4587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Стратегии  профилактики суицида в кризисах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14400" y="2206625"/>
            <a:ext cx="7162800" cy="44291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endParaRPr lang="ru-RU" altLang="ru-RU" sz="2400" dirty="0" smtClean="0"/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3200" dirty="0" smtClean="0"/>
              <a:t>Человек пережил горе («хочу за ним»)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3200" dirty="0" smtClean="0"/>
              <a:t>Человек пережил расставание и развод («болит душа или тело?»)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3200" dirty="0" smtClean="0"/>
              <a:t>Тяжелая  болезнь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3200" dirty="0" smtClean="0"/>
              <a:t>Человек пережил насилие, </a:t>
            </a:r>
            <a:r>
              <a:rPr lang="ru-RU" altLang="ru-RU" sz="3200" dirty="0" err="1" smtClean="0"/>
              <a:t>моббинг</a:t>
            </a:r>
            <a:endParaRPr lang="ru-RU" altLang="ru-RU" sz="3200" dirty="0" smtClean="0"/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3200" dirty="0" smtClean="0"/>
              <a:t>Долги,  отсутствие  работы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endParaRPr lang="ru-RU" altLang="ru-RU" sz="2400" dirty="0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4111CC9-8E5A-407E-BB52-09AFDF64E1D4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39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6775" y="1138238"/>
            <a:ext cx="2900363" cy="4587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/>
              <a:t>Аргументы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4291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2400" dirty="0" smtClean="0"/>
              <a:t>Неверие  в жизнь души – что болит?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2400" dirty="0" smtClean="0"/>
              <a:t>Что оживотворяет клетки?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2400" dirty="0" smtClean="0"/>
              <a:t>Пари Паскаля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2400" dirty="0" smtClean="0"/>
              <a:t>Зачем ходите на кладбище?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2400" dirty="0" smtClean="0"/>
              <a:t>Сознание не продукт  деятельности мозга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2400" dirty="0" smtClean="0"/>
              <a:t>Ад , из которого можно не проснуться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r>
              <a:rPr lang="ru-RU" altLang="ru-RU" sz="2400" dirty="0" smtClean="0"/>
              <a:t>Если предки </a:t>
            </a:r>
            <a:r>
              <a:rPr lang="ru-RU" altLang="ru-RU" sz="2400" dirty="0" err="1" smtClean="0"/>
              <a:t>дураки</a:t>
            </a:r>
            <a:r>
              <a:rPr lang="ru-RU" altLang="ru-RU" sz="2400" dirty="0" smtClean="0"/>
              <a:t>, о откуда ты такой  умный?</a:t>
            </a:r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endParaRPr lang="ru-RU" altLang="ru-RU" sz="2400" dirty="0" smtClean="0"/>
          </a:p>
          <a:p>
            <a:pPr eaLnBrk="1" fontAlgn="auto" hangingPunct="1">
              <a:spcAft>
                <a:spcPts val="1000"/>
              </a:spcAft>
              <a:buFont typeface="Arial" charset="0"/>
              <a:buNone/>
              <a:defRPr/>
            </a:pPr>
            <a:endParaRPr lang="ru-RU" altLang="ru-RU" sz="2400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BDECEBE-312B-433D-94D5-2CF44FC152A8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40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94375" y="1138238"/>
            <a:ext cx="3206750" cy="4587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Говорить о последствиях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4291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Просветительская работа о последствиях  суицида, а также  </a:t>
            </a:r>
            <a:r>
              <a:rPr lang="ru-RU" altLang="ru-RU" sz="2400" dirty="0" err="1" smtClean="0"/>
              <a:t>деромантизация</a:t>
            </a:r>
            <a:r>
              <a:rPr lang="ru-RU" altLang="ru-RU" sz="2400" dirty="0" smtClean="0"/>
              <a:t>  (опыт Петра первого), интересные и увлекательные беседы и обсуждения с целевыми группами 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Последствия  для людей переживших суицид (эстетическая,  гражданская)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err="1" smtClean="0"/>
              <a:t>Инвалидизация</a:t>
            </a:r>
            <a:r>
              <a:rPr lang="ru-RU" altLang="ru-RU" sz="2400" dirty="0" smtClean="0"/>
              <a:t> (медицинская)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Переживание смерти </a:t>
            </a:r>
            <a:r>
              <a:rPr lang="ru-RU" altLang="ru-RU" sz="2400" dirty="0" err="1" smtClean="0"/>
              <a:t>суицидента</a:t>
            </a:r>
            <a:r>
              <a:rPr lang="ru-RU" altLang="ru-RU" sz="2400" dirty="0" smtClean="0"/>
              <a:t> (близкие)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ru-RU" altLang="ru-RU" sz="2400" dirty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118D2D2-B374-4F6C-80F9-F9D7AC3DBEA1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41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94375" y="1138238"/>
            <a:ext cx="3206750" cy="4587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altLang="ru-RU" dirty="0"/>
              <a:t>Технологии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4291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Использование ресурсов СМИ в профилактике  суицидального поведения (развенчивание мифов)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err="1" smtClean="0"/>
              <a:t>Ролл-выставки</a:t>
            </a:r>
            <a:r>
              <a:rPr lang="ru-RU" altLang="ru-RU" sz="2400" dirty="0" smtClean="0"/>
              <a:t> 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Тематические </a:t>
            </a:r>
            <a:r>
              <a:rPr lang="ru-RU" altLang="ru-RU" sz="2400" dirty="0"/>
              <a:t>фильмы </a:t>
            </a:r>
            <a:r>
              <a:rPr lang="ru-RU" altLang="ru-RU" sz="2400" dirty="0" smtClean="0"/>
              <a:t>(«Себя  убить нельзя»)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/>
              <a:t>Популяризация </a:t>
            </a:r>
            <a:r>
              <a:rPr lang="ru-RU" altLang="ru-RU" sz="2400" dirty="0" smtClean="0"/>
              <a:t>книг и буклетов </a:t>
            </a:r>
            <a:r>
              <a:rPr lang="ru-RU" altLang="ru-RU" sz="2400" dirty="0"/>
              <a:t>для профилактики </a:t>
            </a:r>
            <a:r>
              <a:rPr lang="ru-RU" altLang="ru-RU" sz="2400" dirty="0" smtClean="0"/>
              <a:t>суицидального  поведения (библиотеки</a:t>
            </a:r>
            <a:r>
              <a:rPr lang="ru-RU" altLang="ru-RU" sz="2400" dirty="0"/>
              <a:t>, </a:t>
            </a:r>
            <a:r>
              <a:rPr lang="ru-RU" altLang="ru-RU" sz="2400" dirty="0" smtClean="0"/>
              <a:t>храмы </a:t>
            </a:r>
            <a:r>
              <a:rPr lang="ru-RU" altLang="ru-RU" sz="2400" dirty="0"/>
              <a:t>и </a:t>
            </a:r>
            <a:r>
              <a:rPr lang="ru-RU" altLang="ru-RU" sz="2400" dirty="0" smtClean="0"/>
              <a:t>др.) </a:t>
            </a: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4B0061D-FBAA-4AD2-8FCA-AC15C9474C26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42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76875" y="1295400"/>
            <a:ext cx="3667125" cy="458788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Профилактические  возможности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4291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Популяризация  работы   ресурса </a:t>
            </a:r>
            <a:r>
              <a:rPr lang="ru-RU" altLang="ru-RU" sz="2400" dirty="0" err="1" smtClean="0"/>
              <a:t>www.pobedish.ru</a:t>
            </a:r>
            <a:r>
              <a:rPr lang="ru-RU" altLang="ru-RU" sz="2400" dirty="0" smtClean="0"/>
              <a:t>  и форума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Использование ресурсов СМИ в профилактике  суицидального поведения (развенчиванию мифов).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Поддержка и направление  к специалистам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Популяризация общей базы служб и ресурсов оказывающих помощь </a:t>
            </a:r>
            <a:r>
              <a:rPr lang="ru-RU" altLang="ru-RU" sz="2400" dirty="0" err="1" smtClean="0"/>
              <a:t>суицидентам</a:t>
            </a:r>
            <a:r>
              <a:rPr lang="ru-RU" altLang="ru-RU" sz="2400" dirty="0" smtClean="0"/>
              <a:t> 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ru-RU" altLang="ru-RU" sz="2400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185FE8E-0F6E-4181-92C7-78FAFE573D53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43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6775" y="1138238"/>
            <a:ext cx="2900363" cy="4587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  помощи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9263" y="2206625"/>
            <a:ext cx="8229600" cy="44291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altLang="ru-RU" dirty="0" smtClean="0"/>
              <a:t>    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altLang="ru-RU" dirty="0" smtClean="0"/>
              <a:t>Сайт «Победишь»  и  сайты группы (обзор)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altLang="ru-RU" dirty="0" smtClean="0"/>
              <a:t>Форум сайта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altLang="ru-RU" dirty="0" smtClean="0"/>
              <a:t>Психологи МЧС (сайт)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altLang="ru-RU" dirty="0" smtClean="0"/>
              <a:t>Суицидологи, психиатры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altLang="ru-RU" dirty="0" smtClean="0"/>
              <a:t>Телефоны доверия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altLang="ru-RU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altLang="ru-RU" sz="2400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37D5039-39D8-4A21-84E9-D34C82C79A99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44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281238" y="374650"/>
            <a:ext cx="6565900" cy="15271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 </a:t>
            </a:r>
            <a:r>
              <a:rPr lang="ru-RU" sz="32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суицидентам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приходе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1828800" y="1600200"/>
            <a:ext cx="7018338" cy="48831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Беседы с мудрым  и трезвомыслящим духовником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err="1" smtClean="0"/>
              <a:t>Душепопечитель</a:t>
            </a:r>
            <a:r>
              <a:rPr lang="ru-RU" altLang="ru-RU" sz="2400" dirty="0" smtClean="0"/>
              <a:t> при храме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Работа в  команде  </a:t>
            </a:r>
            <a:r>
              <a:rPr lang="ru-RU" altLang="ru-RU" sz="2400" dirty="0" err="1" smtClean="0"/>
              <a:t>антисуицидного</a:t>
            </a:r>
            <a:r>
              <a:rPr lang="ru-RU" altLang="ru-RU" sz="2400" dirty="0" smtClean="0"/>
              <a:t>  сайта Победишь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Книга «Самоубийство – ошибка или выход»   в библиотеке и на лавке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Объявление с информацией  о  ресурсах по   предотвращению суицида (можно информацию  местную  вложить о </a:t>
            </a:r>
            <a:r>
              <a:rPr lang="ru-RU" altLang="ru-RU" sz="2400" dirty="0" err="1" smtClean="0"/>
              <a:t>суицидологической</a:t>
            </a:r>
            <a:r>
              <a:rPr lang="ru-RU" altLang="ru-RU" sz="2400" dirty="0" smtClean="0"/>
              <a:t>  службе)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ru-RU" altLang="ru-RU" sz="2400" dirty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223C661-7482-480A-8420-0B0732E51FDB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45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6775" y="1138238"/>
            <a:ext cx="2900363" cy="4587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 во время ЧС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71600" y="2428875"/>
            <a:ext cx="5791200" cy="44291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3200" dirty="0" smtClean="0"/>
              <a:t>Поддержка  физическая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3200" dirty="0" smtClean="0"/>
              <a:t>Вентиляция  чувств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3200" dirty="0" smtClean="0"/>
              <a:t>Реальная   посильная помощь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3200" dirty="0" smtClean="0"/>
              <a:t>Молитва за  человека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3200" dirty="0" smtClean="0"/>
              <a:t>Ресурсы  предложить</a:t>
            </a:r>
          </a:p>
          <a:p>
            <a:pPr eaLnBrk="1" fontAlgn="auto" hangingPunct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НО НЕ  ФОРМАЛЬНО  СОЧУВСТВОВАТЬ!</a:t>
            </a:r>
            <a:endParaRPr lang="ru-RU" altLang="ru-RU" sz="2400" dirty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CEFF4B1-8965-4F22-AF32-1F6188256ED8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46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01663" y="4497388"/>
            <a:ext cx="8245475" cy="1985962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>Победить мы можем только  вместе</a:t>
            </a:r>
            <a:r>
              <a:rPr lang="ru-RU" altLang="ru-RU" sz="3600" dirty="0" smtClean="0"/>
              <a:t>!</a:t>
            </a:r>
            <a:br>
              <a:rPr lang="ru-RU" altLang="ru-RU" sz="3600" dirty="0" smtClean="0"/>
            </a:br>
            <a:r>
              <a:rPr lang="ru-RU" sz="3600" dirty="0" smtClean="0"/>
              <a:t>Благодарю за  внимание!</a:t>
            </a:r>
            <a:br>
              <a:rPr lang="ru-RU" sz="3600" dirty="0" smtClean="0"/>
            </a:br>
            <a:endParaRPr lang="ru-RU" altLang="ru-RU" sz="3600" dirty="0"/>
          </a:p>
        </p:txBody>
      </p:sp>
      <p:sp>
        <p:nvSpPr>
          <p:cNvPr id="4915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EF5A8A2-2643-4875-A3A3-9B538730DC06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47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>
          <a:xfrm>
            <a:off x="2128838" y="527050"/>
            <a:ext cx="6565900" cy="763588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8800" y="2582863"/>
            <a:ext cx="6565900" cy="4275137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ПРИЗВАТЬ НА ПОБЕДИШЬ</a:t>
            </a:r>
          </a:p>
          <a:p>
            <a:pPr>
              <a:defRPr/>
            </a:pPr>
            <a:r>
              <a:rPr lang="ru-RU" dirty="0" smtClean="0"/>
              <a:t>Демонстративное поведение  при суициде</a:t>
            </a:r>
            <a:endParaRPr lang="ru-RU" dirty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373B076-7E07-45AC-8DD3-D51A1B92744E}" type="slidenum">
              <a:rPr lang="en-US" altLang="ru-RU" smtClean="0">
                <a:solidFill>
                  <a:srgbClr val="898989"/>
                </a:solidFill>
                <a:latin typeface="Calibri" pitchFamily="34" charset="0"/>
              </a:rPr>
              <a:pPr/>
              <a:t>48</a:t>
            </a:fld>
            <a:endParaRPr lang="en-US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14634</TotalTime>
  <Words>1935</Words>
  <Application>Microsoft Office PowerPoint</Application>
  <PresentationFormat>Экран (4:3)</PresentationFormat>
  <Paragraphs>486</Paragraphs>
  <Slides>48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3" baseType="lpstr">
      <vt:lpstr>Arial</vt:lpstr>
      <vt:lpstr>Calibri</vt:lpstr>
      <vt:lpstr>Wingdings</vt:lpstr>
      <vt:lpstr>Office Theme</vt:lpstr>
      <vt:lpstr>Диаграмма Microsoft Office Excel</vt:lpstr>
      <vt:lpstr>Самоубийство  как социальная  проблема  и духовная   болезнь.   Современные стратегии помощи людям с суицидальным поведением</vt:lpstr>
      <vt:lpstr>Презентация PowerPoint</vt:lpstr>
      <vt:lpstr>Статистика ВОЗ</vt:lpstr>
      <vt:lpstr>Статистика ВОЗ</vt:lpstr>
      <vt:lpstr>Презентация PowerPoint</vt:lpstr>
      <vt:lpstr>Последствия</vt:lpstr>
      <vt:lpstr>Уровни суицидов  (на 100 000 населения)   в Федеральных округах России</vt:lpstr>
      <vt:lpstr>Уровни суицидов  (на 100 000 населения)   в Федеральных округах России</vt:lpstr>
      <vt:lpstr>Социально-экономические издержки и последствия</vt:lpstr>
      <vt:lpstr>Социально- экономические потери вследствие причин смерти (2013)</vt:lpstr>
      <vt:lpstr>Бремя суицида  в возрастных группах РФ (YLL) </vt:lpstr>
      <vt:lpstr>Социально- экономический  ущерб  вследствие причин смерти YLL</vt:lpstr>
      <vt:lpstr>Федеральные   и региональные потери от суицидов *</vt:lpstr>
      <vt:lpstr>«Цена» жизни россиянина                     (Е.Б. Любов и соавт., 2013) </vt:lpstr>
      <vt:lpstr>Причины</vt:lpstr>
      <vt:lpstr>Способствует  росту</vt:lpstr>
      <vt:lpstr>Способствует росту</vt:lpstr>
      <vt:lpstr>Возможность госпитализации</vt:lpstr>
      <vt:lpstr>СМИ</vt:lpstr>
      <vt:lpstr>Учат в школе?</vt:lpstr>
      <vt:lpstr>Учат  в школе?</vt:lpstr>
      <vt:lpstr>Учат в школе?</vt:lpstr>
      <vt:lpstr>                                          Причины</vt:lpstr>
      <vt:lpstr>Способствует  росту</vt:lpstr>
      <vt:lpstr>                                           Причины </vt:lpstr>
      <vt:lpstr>                                          Причины</vt:lpstr>
      <vt:lpstr>                                         Причины</vt:lpstr>
      <vt:lpstr>                                          Причины</vt:lpstr>
      <vt:lpstr>Общие   примеры настороженности </vt:lpstr>
      <vt:lpstr>Презентация PowerPoint</vt:lpstr>
      <vt:lpstr>Общие  примеры настороженности</vt:lpstr>
      <vt:lpstr>Презентация PowerPoint</vt:lpstr>
      <vt:lpstr>Лингвистические индикаторы</vt:lpstr>
      <vt:lpstr>                                          Мифы </vt:lpstr>
      <vt:lpstr>                                            Мифы </vt:lpstr>
      <vt:lpstr>Ошибки</vt:lpstr>
      <vt:lpstr>Презентация PowerPoint</vt:lpstr>
      <vt:lpstr>Ошибки</vt:lpstr>
      <vt:lpstr>Стратегии  профилактики суицида в кризисах</vt:lpstr>
      <vt:lpstr>Аргументы</vt:lpstr>
      <vt:lpstr>Говорить о последствиях</vt:lpstr>
      <vt:lpstr>Технологии</vt:lpstr>
      <vt:lpstr>Профилактические  возможности</vt:lpstr>
      <vt:lpstr>Ресурсы  помощи</vt:lpstr>
      <vt:lpstr>Помощь суицидентам на приходе</vt:lpstr>
      <vt:lpstr>Методы  во время ЧС</vt:lpstr>
      <vt:lpstr> Победить мы можем только  вместе! Благодарю за  внимание!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Игорь</cp:lastModifiedBy>
  <cp:revision>85</cp:revision>
  <dcterms:created xsi:type="dcterms:W3CDTF">2013-08-21T19:17:07Z</dcterms:created>
  <dcterms:modified xsi:type="dcterms:W3CDTF">2015-11-22T15:06:28Z</dcterms:modified>
</cp:coreProperties>
</file>